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0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3" r:id="rId16"/>
    <p:sldId id="270" r:id="rId17"/>
    <p:sldId id="271" r:id="rId18"/>
    <p:sldId id="272" r:id="rId19"/>
    <p:sldId id="274" r:id="rId20"/>
    <p:sldId id="275" r:id="rId21"/>
    <p:sldId id="277" r:id="rId22"/>
    <p:sldId id="276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9DFEBA-B197-4C15-B697-6B7BD2BE99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22158F0-EB8D-4C37-8D6E-5765FE5F6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DE7FF8E-33F8-4310-BC16-4BB04CCD6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1147-4C0B-4D81-9275-A2C82B507DA2}" type="datetimeFigureOut">
              <a:rPr lang="zh-CN" altLang="en-US" smtClean="0"/>
              <a:t>2019/11/27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6FBEC7-C515-4D74-A536-5721C6464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C255719-A39B-4703-B91C-1849AF29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8FA0-83A6-4588-AE5C-AF38D5D7DE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433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3AD02B-16E1-4A8B-AEED-3B5376C42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757AE1E-7016-4855-BDC1-3BE7A2456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828D26A-8585-4FFF-A87A-DF8A17A8C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1147-4C0B-4D81-9275-A2C82B507DA2}" type="datetimeFigureOut">
              <a:rPr lang="zh-CN" altLang="en-US" smtClean="0"/>
              <a:t>2019/11/27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B3AEC26-BAFB-4BAA-BFAE-40517302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4029843-14D0-4C45-803F-866F13114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8FA0-83A6-4588-AE5C-AF38D5D7DE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1733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4A7E523-0A7A-459A-80D1-B202772B38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23CB43C-D907-44D6-9C67-232FD4C1EA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6DFFC02-AF8F-42A4-A109-5B63C83F6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1147-4C0B-4D81-9275-A2C82B507DA2}" type="datetimeFigureOut">
              <a:rPr lang="zh-CN" altLang="en-US" smtClean="0"/>
              <a:t>2019/11/27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7E6566D-7A97-4A60-BC17-C3D552336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A48D3A-B1AE-40CD-8558-A3DF07EB0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8FA0-83A6-4588-AE5C-AF38D5D7DE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4050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51F78B-1B36-4EF5-9794-4D0DF3ACF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FEDA6C5-C4FD-4B5E-8CFA-20A09B381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8C1E60F-023B-40BE-8663-9DAE6A078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1147-4C0B-4D81-9275-A2C82B507DA2}" type="datetimeFigureOut">
              <a:rPr lang="zh-CN" altLang="en-US" smtClean="0"/>
              <a:t>2019/11/27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80AA63E-DC0F-4EDC-8FFB-3C015BDDE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C173E0-1C0C-48C8-A503-8A8F484E3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8FA0-83A6-4588-AE5C-AF38D5D7DE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369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36F751-585F-4885-85D0-EB8E7CA45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D7430EB-1C8D-4CDE-B0C9-76063D579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F26CC18-72D1-4944-9E68-08E0550B7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1147-4C0B-4D81-9275-A2C82B507DA2}" type="datetimeFigureOut">
              <a:rPr lang="zh-CN" altLang="en-US" smtClean="0"/>
              <a:t>2019/11/27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BBFA89C-C890-441A-90F2-6CE0623BD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F76BFDE-8BB8-4188-8963-4F9503992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8FA0-83A6-4588-AE5C-AF38D5D7DE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638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396E63-375E-4F4C-8E1E-B95389C42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106536C-2332-456F-A00D-8BE8096180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0E3F51D-DB08-49F1-BF79-EFF2E1B2D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D7878F9-19DC-4A44-855B-F438B4E7B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1147-4C0B-4D81-9275-A2C82B507DA2}" type="datetimeFigureOut">
              <a:rPr lang="zh-CN" altLang="en-US" smtClean="0"/>
              <a:t>2019/11/27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3289CD3-86E1-4D0A-A9CE-151EA64F2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FC06AB5-8151-4D66-9DA2-40851660B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8FA0-83A6-4588-AE5C-AF38D5D7DE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074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CE451A-10A0-4F14-A4ED-0C3448BA3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0F120F2-56CC-45D2-84B9-6305D4408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7FEC754-5D98-4F03-BF1F-57BDC864E2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90C407C-25AE-4989-B2ED-A66F57FD1B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2F57AAB-4151-4C0E-8761-1D32F6CFB9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7C39A16-FE93-455B-89ED-ACCEA9E40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1147-4C0B-4D81-9275-A2C82B507DA2}" type="datetimeFigureOut">
              <a:rPr lang="zh-CN" altLang="en-US" smtClean="0"/>
              <a:t>2019/11/27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244396D-8CA9-4AC6-9C29-EB8B35BFA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FEA7ACE-ED4A-4663-B46E-B859BF56C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8FA0-83A6-4588-AE5C-AF38D5D7DE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3955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15CCFC-1492-4AD6-83CF-FF76D8F85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7D41AE1-5588-4C19-811F-851D5FC64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1147-4C0B-4D81-9275-A2C82B507DA2}" type="datetimeFigureOut">
              <a:rPr lang="zh-CN" altLang="en-US" smtClean="0"/>
              <a:t>2019/11/27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FAB94D5-FFF8-4CAC-A55A-6A16E0C4A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43F9CD9-6E21-4813-9A76-710FF92CB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8FA0-83A6-4588-AE5C-AF38D5D7DE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0139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96841E2-420B-4E6A-AE2C-8D5E14EEA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1147-4C0B-4D81-9275-A2C82B507DA2}" type="datetimeFigureOut">
              <a:rPr lang="zh-CN" altLang="en-US" smtClean="0"/>
              <a:t>2019/11/27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61B24C7-6D9F-4520-91F9-5BE5BFA60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FE3633A-1569-4C28-AA77-BE5032BC7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8FA0-83A6-4588-AE5C-AF38D5D7DE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848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29AF96-9B16-4643-AFE7-9386DE909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F57421A-77DF-494D-8621-D38F49EB0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2ECBF46-E12A-4F7C-9C16-B1154DE4A9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2042D99-EA54-4882-9335-B6C10CDEB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1147-4C0B-4D81-9275-A2C82B507DA2}" type="datetimeFigureOut">
              <a:rPr lang="zh-CN" altLang="en-US" smtClean="0"/>
              <a:t>2019/11/27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1A0869C-6DA6-4CD7-8B09-921E094D6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1AE0084-10AA-4EB7-94A1-37C58C295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8FA0-83A6-4588-AE5C-AF38D5D7DE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9350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A5D606-7D0D-4D9D-A184-B37CC8284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31782F4-7A60-4990-8C15-0781F2328C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B77ABC9-9D5A-4E3D-9A46-B695EB762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3C2220-9CAB-47D3-BA62-48C4CD89E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1147-4C0B-4D81-9275-A2C82B507DA2}" type="datetimeFigureOut">
              <a:rPr lang="zh-CN" altLang="en-US" smtClean="0"/>
              <a:t>2019/11/27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A754B79-CD14-4E61-8386-E7D5591B5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B383632-4485-4834-ADEE-5425F9148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8FA0-83A6-4588-AE5C-AF38D5D7DE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605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8D66250-19B9-4D50-A393-12A7418A3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BD0F165-C944-4482-B42D-3B5ED903C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6808F94-AB98-4931-81C8-A91F00E5B7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A1147-4C0B-4D81-9275-A2C82B507DA2}" type="datetimeFigureOut">
              <a:rPr lang="zh-CN" altLang="en-US" smtClean="0"/>
              <a:t>2019/11/27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3820228-B58C-467D-BDED-03B0612584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200786C-BD7D-4D9E-A90F-F055D65C5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08FA0-83A6-4588-AE5C-AF38D5D7DE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9153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F56619-E2AF-4483-89B1-FACB188369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46616"/>
            <a:ext cx="9144000" cy="1655762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       如何使用集合定义自然数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6CDC172-4C34-4584-8026-DBBFE4800B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                </a:t>
            </a:r>
          </a:p>
          <a:p>
            <a:r>
              <a:rPr lang="en-US" altLang="zh-CN" sz="3600" dirty="0"/>
              <a:t>                                              </a:t>
            </a:r>
            <a:r>
              <a:rPr lang="zh-CN" altLang="en-US" sz="3600" dirty="0"/>
              <a:t>屈力</a:t>
            </a:r>
            <a:endParaRPr lang="en-US" altLang="zh-CN" sz="3600" dirty="0"/>
          </a:p>
          <a:p>
            <a:r>
              <a:rPr lang="en-US" altLang="zh-CN" dirty="0"/>
              <a:t>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74304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34EE4E-D282-475B-A0B0-4E05F8996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现在我们可以用集合写自然数了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3D1CA13-E7EF-449F-8CEB-6FF6126278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zh-CN" altLang="en-US" dirty="0"/>
                  <a:t>由定理</a:t>
                </a:r>
                <a:r>
                  <a:rPr lang="en-US" altLang="zh-CN" dirty="0"/>
                  <a:t>1(1)</a:t>
                </a:r>
                <a:r>
                  <a:rPr lang="zh-CN" altLang="en-US" dirty="0"/>
                  <a:t>知，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∅∈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∅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∅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++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,…,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∅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++…+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,…</m:t>
                    </m:r>
                  </m:oMath>
                </a14:m>
                <a:endParaRPr lang="en-US" altLang="zh-CN" b="0" dirty="0"/>
              </a:p>
              <a:p>
                <a:pPr marL="0" indent="0">
                  <a:buNone/>
                </a:pPr>
                <a:r>
                  <a:rPr lang="zh-CN" altLang="en-US" b="0" dirty="0"/>
                  <a:t>令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∅,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∅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∅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++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∅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++…+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,…</m:t>
                        </m:r>
                      </m:e>
                    </m:d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zh-CN" altLang="en-US" b="0" dirty="0"/>
                  <a:t>显然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。</m:t>
                    </m:r>
                  </m:oMath>
                </a14:m>
                <a:endParaRPr lang="en-US" altLang="zh-CN" b="0" dirty="0"/>
              </a:p>
              <a:p>
                <a:pPr marL="0" indent="0">
                  <a:buNone/>
                </a:pPr>
                <a:r>
                  <a:rPr lang="zh-CN" altLang="en-US" dirty="0"/>
                  <a:t>另一方面</a:t>
                </a:r>
                <a:r>
                  <a:rPr lang="en-US" altLang="zh-CN" dirty="0"/>
                  <a:t>,</a:t>
                </a:r>
                <a:r>
                  <a:rPr lang="zh-CN" altLang="en-US" dirty="0"/>
                  <a:t>我们容易得到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∅∈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b="0" dirty="0"/>
                  <a:t>,</a:t>
                </a:r>
                <a:r>
                  <a:rPr lang="zh-CN" altLang="en-US" b="0" dirty="0"/>
                  <a:t>且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⇒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altLang="zh-CN" b="0" dirty="0"/>
                  <a:t>,</a:t>
                </a:r>
                <a:r>
                  <a:rPr lang="zh-CN" altLang="en-US" b="0" dirty="0"/>
                  <a:t>所以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𝐼𝑛𝑑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。</m:t>
                    </m:r>
                  </m:oMath>
                </a14:m>
                <a:endParaRPr lang="en-US" altLang="zh-CN" b="0" dirty="0"/>
              </a:p>
              <a:p>
                <a:pPr marL="0" indent="0">
                  <a:buNone/>
                </a:pPr>
                <a:r>
                  <a:rPr lang="zh-CN" altLang="en-US" dirty="0"/>
                  <a:t>由定理</a:t>
                </a:r>
                <a:r>
                  <a:rPr lang="en-US" altLang="zh-CN" dirty="0"/>
                  <a:t>(2)</a:t>
                </a:r>
                <a:r>
                  <a:rPr lang="zh-CN" altLang="en-US" dirty="0"/>
                  <a:t>知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zh-CN" altLang="en-US" b="0" dirty="0"/>
                  <a:t>为最小的归纳集</a:t>
                </a:r>
                <a:r>
                  <a:rPr lang="en-US" altLang="zh-CN" b="0" dirty="0"/>
                  <a:t>,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。</m:t>
                    </m:r>
                  </m:oMath>
                </a14:m>
                <a:endParaRPr lang="en-US" altLang="zh-CN" b="0" dirty="0"/>
              </a:p>
              <a:p>
                <a:pPr marL="0" indent="0">
                  <a:buNone/>
                </a:pPr>
                <a:r>
                  <a:rPr lang="zh-CN" altLang="en-US" b="0" dirty="0"/>
                  <a:t>因此</a:t>
                </a:r>
                <a:r>
                  <a:rPr lang="en-US" altLang="zh-CN" b="0" dirty="0"/>
                  <a:t>,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。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现</a:t>
                </a:r>
                <a:r>
                  <a:rPr lang="zh-CN" altLang="en-US" b="0" dirty="0"/>
                  <a:t>令符号序列</a:t>
                </a:r>
                <a:endParaRPr lang="en-US" altLang="zh-CN" b="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0,1,2,…,</m:t>
                      </m:r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,…,</m:t>
                      </m:r>
                    </m:oMath>
                  </m:oMathPara>
                </a14:m>
                <a:endParaRPr lang="en-US" altLang="zh-CN" b="0" dirty="0"/>
              </a:p>
              <a:p>
                <a:pPr marL="0" indent="0">
                  <a:buNone/>
                </a:pPr>
                <a:r>
                  <a:rPr lang="zh-CN" altLang="en-US" dirty="0"/>
                  <a:t>依</a:t>
                </a:r>
                <a:r>
                  <a:rPr lang="zh-CN" altLang="en-US" b="0" dirty="0"/>
                  <a:t>次代表集合序列</a:t>
                </a:r>
                <a:endParaRPr lang="en-US" altLang="zh-CN" b="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∅,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∅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∅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++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,…,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∅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++…+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,…</m:t>
                      </m:r>
                    </m:oMath>
                  </m:oMathPara>
                </a14:m>
                <a:endParaRPr lang="en-US" altLang="zh-CN" b="0" dirty="0"/>
              </a:p>
              <a:p>
                <a:pPr marL="0" indent="0">
                  <a:buNone/>
                </a:pPr>
                <a:endParaRPr lang="en-US" altLang="zh-CN" b="0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3D1CA13-E7EF-449F-8CEB-6FF6126278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2504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89D2E87-8B86-424E-8D91-E6A1876218F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5807" y="646643"/>
                <a:ext cx="10515600" cy="5564713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zh-CN" altLang="en-US" dirty="0"/>
                  <a:t>于是我们有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   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0=∅</m:t>
                    </m:r>
                  </m:oMath>
                </a14:m>
                <a:endParaRPr lang="en-US" altLang="zh-CN" b="0" dirty="0"/>
              </a:p>
              <a:p>
                <a:pPr marL="0" indent="0">
                  <a:buNone/>
                </a:pPr>
                <a:r>
                  <a:rPr lang="zh-CN" altLang="en-US" dirty="0"/>
                  <a:t>      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1=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∅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={∅}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   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2=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∅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++</m:t>
                        </m:r>
                      </m:sup>
                    </m:sSup>
                    <m:r>
                      <m:rPr>
                        <m:nor/>
                      </m:rPr>
                      <a:rPr lang="en-US" altLang="zh-CN" dirty="0" smtClean="0"/>
                      <m:t>={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∅</m:t>
                    </m:r>
                    <m:r>
                      <m:rPr>
                        <m:nor/>
                      </m:rPr>
                      <a:rPr lang="en-US" altLang="zh-CN" dirty="0"/>
                      <m:t>,{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∅</m:t>
                    </m:r>
                    <m:r>
                      <m:rPr>
                        <m:nor/>
                      </m:rPr>
                      <a:rPr lang="en-US" altLang="zh-CN" dirty="0"/>
                      <m:t>}}</m:t>
                    </m:r>
                    <m:r>
                      <m:rPr>
                        <m:nor/>
                      </m:rPr>
                      <a:rPr lang="en-US" altLang="zh-CN" b="0" i="0" dirty="0" smtClean="0"/>
                      <m:t>=1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   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3=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∅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+++</m:t>
                        </m:r>
                      </m:sup>
                    </m:sSup>
                    <m:r>
                      <m:rPr>
                        <m:nor/>
                      </m:rPr>
                      <a:rPr lang="en-US" altLang="zh-CN" dirty="0" smtClean="0"/>
                      <m:t>={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∅</m:t>
                    </m:r>
                    <m:r>
                      <m:rPr>
                        <m:nor/>
                      </m:rPr>
                      <a:rPr lang="en-US" altLang="zh-CN" dirty="0"/>
                      <m:t>,{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∅</m:t>
                    </m:r>
                    <m:r>
                      <m:rPr>
                        <m:nor/>
                      </m:rPr>
                      <a:rPr lang="en-US" altLang="zh-CN" dirty="0"/>
                      <m:t>},{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∅</m:t>
                    </m:r>
                    <m:r>
                      <m:rPr>
                        <m:nor/>
                      </m:rPr>
                      <a:rPr lang="en-US" altLang="zh-CN" dirty="0"/>
                      <m:t>,{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∅</m:t>
                    </m:r>
                    <m:r>
                      <m:rPr>
                        <m:nor/>
                      </m:rPr>
                      <a:rPr lang="en-US" altLang="zh-CN" dirty="0"/>
                      <m:t>}}}</m:t>
                    </m:r>
                    <m:r>
                      <m:rPr>
                        <m:nor/>
                      </m:rPr>
                      <a:rPr lang="en-US" altLang="zh-CN" b="0" i="0" dirty="0" smtClean="0"/>
                      <m:t>=2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0,1,2</m:t>
                        </m:r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    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n-US" altLang="zh-CN" b="0" dirty="0"/>
              </a:p>
              <a:p>
                <a:pPr marL="0" indent="0">
                  <a:buNone/>
                </a:pPr>
                <a:r>
                  <a:rPr lang="zh-CN" altLang="en-US" dirty="0"/>
                  <a:t>       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n-US" altLang="zh-CN" b="0" dirty="0"/>
              </a:p>
              <a:p>
                <a:pPr marL="0" indent="0">
                  <a:buNone/>
                </a:pPr>
                <a:r>
                  <a:rPr lang="zh-CN" altLang="en-US" dirty="0"/>
                  <a:t>       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n-US" altLang="zh-CN" b="0" dirty="0"/>
              </a:p>
              <a:p>
                <a:pPr marL="0" indent="0">
                  <a:buNone/>
                </a:pPr>
                <a:r>
                  <a:rPr lang="zh-CN" altLang="en-US" dirty="0"/>
                  <a:t>当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0,1,2,…,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zh-CN" altLang="en-US" dirty="0"/>
                  <a:t>时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容易得到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0,1,2,…,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altLang="zh-CN" b="0" dirty="0"/>
              </a:p>
              <a:p>
                <a:pPr marL="0" indent="0">
                  <a:buNone/>
                </a:pPr>
                <a:r>
                  <a:rPr lang="zh-CN" altLang="en-US" dirty="0"/>
                  <a:t> 综上所述，我们有如下两条性质成立。</a:t>
                </a:r>
                <a:endParaRPr lang="en-US" altLang="zh-CN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(1)0∈1∈2∈3…</m:t>
                      </m:r>
                    </m:oMath>
                  </m:oMathPara>
                </a14:m>
                <a:endParaRPr lang="en-US" altLang="zh-CN" dirty="0"/>
              </a:p>
              <a:p>
                <a:pPr marL="0" indent="0" algn="ctr">
                  <a:buNone/>
                </a:pP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0⊆1⊆2⊆3…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89D2E87-8B86-424E-8D91-E6A1876218F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5807" y="646643"/>
                <a:ext cx="10515600" cy="5564713"/>
              </a:xfrm>
              <a:blipFill>
                <a:blip r:embed="rId2"/>
                <a:stretch>
                  <a:fillRect l="-1043" t="-27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4174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862E12-7622-4211-B4D0-C0940B67B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再看</a:t>
            </a:r>
            <a:r>
              <a:rPr lang="en-US" altLang="zh-CN" dirty="0" err="1"/>
              <a:t>Peano</a:t>
            </a:r>
            <a:r>
              <a:rPr lang="zh-CN" altLang="en-US" dirty="0"/>
              <a:t>公理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20F1B03-5685-455F-982E-796A8C41A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16741"/>
                <a:ext cx="10515600" cy="3835704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定理</a:t>
                </a:r>
                <a:r>
                  <a:rPr lang="en-US" altLang="zh-CN" dirty="0"/>
                  <a:t>2</a:t>
                </a:r>
                <a:r>
                  <a:rPr lang="zh-CN" altLang="en-US" dirty="0"/>
                  <a:t>：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(1)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0∈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endParaRPr lang="en-US" altLang="zh-CN" b="0" dirty="0"/>
              </a:p>
              <a:p>
                <a:pPr marL="0" indent="0">
                  <a:buNone/>
                </a:pPr>
                <a:r>
                  <a:rPr lang="en-US" altLang="zh-CN" dirty="0"/>
                  <a:t>(2)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⇒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(3)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⇒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≠0</m:t>
                        </m:r>
                      </m:e>
                    </m:d>
                  </m:oMath>
                </a14:m>
                <a:endParaRPr lang="en-US" altLang="zh-CN" b="0" dirty="0"/>
              </a:p>
              <a:p>
                <a:pPr marL="0" indent="0">
                  <a:buNone/>
                </a:pPr>
                <a:r>
                  <a:rPr lang="en-US" altLang="zh-CN" dirty="0"/>
                  <a:t>(4)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∧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(5)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∧0∈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∧∀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⇒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证明</a:t>
                </a:r>
                <a:r>
                  <a:rPr lang="en-US" altLang="zh-CN" dirty="0"/>
                  <a:t>: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……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20F1B03-5685-455F-982E-796A8C41A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16741"/>
                <a:ext cx="10515600" cy="3835704"/>
              </a:xfrm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本框 3">
            <a:extLst>
              <a:ext uri="{FF2B5EF4-FFF2-40B4-BE49-F238E27FC236}">
                <a16:creationId xmlns:a16="http://schemas.microsoft.com/office/drawing/2014/main" id="{F3AE10DC-E2C8-4F45-ABB0-DBD496957A94}"/>
              </a:ext>
            </a:extLst>
          </p:cNvPr>
          <p:cNvSpPr txBox="1"/>
          <p:nvPr/>
        </p:nvSpPr>
        <p:spPr>
          <a:xfrm>
            <a:off x="838200" y="5263763"/>
            <a:ext cx="1051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至此，</a:t>
            </a:r>
            <a:r>
              <a:rPr lang="en-US" altLang="zh-CN" sz="3200" dirty="0" err="1"/>
              <a:t>Peano</a:t>
            </a:r>
            <a:r>
              <a:rPr lang="zh-CN" altLang="en-US" sz="3200" dirty="0"/>
              <a:t>公理系统的集合构造完成。</a:t>
            </a:r>
          </a:p>
        </p:txBody>
      </p:sp>
    </p:spTree>
    <p:extLst>
      <p:ext uri="{BB962C8B-B14F-4D97-AF65-F5344CB8AC3E}">
        <p14:creationId xmlns:p14="http://schemas.microsoft.com/office/powerpoint/2010/main" val="244906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CC2214-8194-48EF-9BCC-CB007F11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定义自然数的运算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9D0A0BF-3A44-4530-B891-E17A9B39DB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zh-CN" altLang="en-US" dirty="0"/>
                  <a:t>定义</a:t>
                </a:r>
                <a:r>
                  <a:rPr lang="en-US" altLang="zh-CN" dirty="0"/>
                  <a:t>4</a:t>
                </a:r>
                <a:r>
                  <a:rPr lang="zh-CN" altLang="en-US" dirty="0"/>
                  <a:t>：自然数加法是定义在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上</m:t>
                    </m:r>
                  </m:oMath>
                </a14:m>
                <a:r>
                  <a:rPr lang="zh-CN" altLang="en-US" dirty="0"/>
                  <a:t>满足下面性质的二元运算“</a:t>
                </a:r>
                <a:r>
                  <a:rPr lang="en-US" altLang="zh-CN" dirty="0"/>
                  <a:t>+</a:t>
                </a:r>
                <a:r>
                  <a:rPr lang="zh-CN" altLang="en-US" dirty="0"/>
                  <a:t>”</a:t>
                </a:r>
                <a:r>
                  <a:rPr lang="en-US" altLang="zh-CN" dirty="0"/>
                  <a:t>: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   (1)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altLang="zh-CN" i="1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+0=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altLang="zh-CN" b="0" dirty="0"/>
              </a:p>
              <a:p>
                <a:pPr marL="0" indent="0">
                  <a:buNone/>
                </a:pPr>
                <a:r>
                  <a:rPr lang="en-US" altLang="zh-CN" dirty="0"/>
                  <a:t>   (2)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有了这两条仅依赖于“后继”关系的加法定义，任意两个自然数相加的结果都能确定出来了。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例如</a:t>
                </a:r>
                <a:r>
                  <a:rPr lang="en-US" altLang="zh-CN" dirty="0">
                    <a:sym typeface="Wingdings" panose="05000000000000000000" pitchFamily="2" charset="2"/>
                  </a:rPr>
                  <a:t>: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1+1=1+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1+0</m:t>
                            </m:r>
                          </m:e>
                        </m:d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=2</m:t>
                    </m:r>
                  </m:oMath>
                </a14:m>
                <a:endParaRPr lang="en-US" altLang="zh-CN" b="0" i="1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2+3=2+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2+2</m:t>
                              </m:r>
                            </m:e>
                          </m:d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2+</m:t>
                              </m:r>
                              <m:sSup>
                                <m:s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+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2+1</m:t>
                              </m:r>
                            </m:e>
                          </m:d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++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(2+</m:t>
                          </m:r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</m:t>
                              </m:r>
                            </m:sup>
                          </m:sSup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)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++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2+0</m:t>
                              </m:r>
                            </m:e>
                          </m:d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+++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+++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=5</m:t>
                      </m:r>
                    </m:oMath>
                  </m:oMathPara>
                </a14:m>
                <a:endParaRPr lang="en-US" altLang="zh-CN" b="0" dirty="0"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9D0A0BF-3A44-4530-B891-E17A9B39DB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0619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内容占位符 6">
                <a:extLst>
                  <a:ext uri="{FF2B5EF4-FFF2-40B4-BE49-F238E27FC236}">
                    <a16:creationId xmlns:a16="http://schemas.microsoft.com/office/drawing/2014/main" id="{9B18E615-0027-45FD-BBC3-3961E831B8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30588"/>
                <a:ext cx="10515600" cy="662741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zh-CN" altLang="en-US" dirty="0"/>
                  <a:t>定理</a:t>
                </a:r>
                <a:r>
                  <a:rPr lang="en-US" altLang="zh-CN" dirty="0"/>
                  <a:t>3: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=0+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altLang="zh-CN" b="0" dirty="0"/>
              </a:p>
              <a:p>
                <a:pPr marL="0" indent="0">
                  <a:buNone/>
                </a:pPr>
                <a:r>
                  <a:rPr lang="zh-CN" altLang="en-US" dirty="0"/>
                  <a:t>证明</a:t>
                </a:r>
                <a:r>
                  <a:rPr lang="en-US" altLang="zh-CN" dirty="0"/>
                  <a:t>:m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=0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时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显然</m:t>
                    </m:r>
                  </m:oMath>
                </a14:m>
                <a:r>
                  <a:rPr lang="zh-CN" altLang="en-US" dirty="0"/>
                  <a:t>成立。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假设</a:t>
                </a:r>
                <a:r>
                  <a:rPr lang="en-US" altLang="zh-CN" dirty="0"/>
                  <a:t>m</a:t>
                </a:r>
                <a:r>
                  <a:rPr lang="zh-CN" altLang="en-US" dirty="0"/>
                  <a:t>成立</a:t>
                </a:r>
                <a:r>
                  <a:rPr lang="en-US" altLang="zh-CN" dirty="0"/>
                  <a:t>,</a:t>
                </a:r>
                <a:r>
                  <a:rPr lang="zh-CN" altLang="en-US" dirty="0"/>
                  <a:t>则对于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zh-CN" altLang="en-US" dirty="0"/>
                  <a:t>有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0+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0+</m:t>
                            </m:r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en-US" altLang="zh-CN" b="0" dirty="0"/>
              </a:p>
              <a:p>
                <a:pPr marL="0" indent="0">
                  <a:buNone/>
                </a:pPr>
                <a:r>
                  <a:rPr lang="zh-CN" altLang="en-US" dirty="0"/>
                  <a:t>所以</a:t>
                </a:r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</a:rPr>
                      <m:t>对</m:t>
                    </m:r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zh-CN" altLang="en-US" i="1" dirty="0">
                        <a:latin typeface="Cambria Math" panose="02040503050406030204" pitchFamily="18" charset="0"/>
                      </a:rPr>
                      <m:t>也成立。</m:t>
                    </m:r>
                  </m:oMath>
                </a14:m>
                <a:r>
                  <a:rPr lang="zh-CN" altLang="en-US" dirty="0"/>
                  <a:t>因此结论成立。</a:t>
                </a:r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定理</a:t>
                </a:r>
                <a:r>
                  <a:rPr lang="en-US" altLang="zh-CN" dirty="0"/>
                  <a:t>4: </a:t>
                </a:r>
                <a:endParaRPr lang="en-US" altLang="zh-CN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证明</a:t>
                </a:r>
                <a:r>
                  <a:rPr lang="en-US" altLang="zh-CN" dirty="0"/>
                  <a:t>: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=0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时</m:t>
                    </m:r>
                  </m:oMath>
                </a14:m>
                <a:r>
                  <a:rPr lang="zh-CN" altLang="en-US" dirty="0"/>
                  <a:t>，显然成立。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假设</a:t>
                </a:r>
                <a:r>
                  <a:rPr lang="en-US" altLang="zh-CN" dirty="0"/>
                  <a:t>n</a:t>
                </a:r>
                <a:r>
                  <a:rPr lang="zh-CN" altLang="en-US" dirty="0"/>
                  <a:t>成立</a:t>
                </a:r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en-US" dirty="0"/>
                  <a:t>则对于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zh-CN" altLang="en-US" i="1">
                        <a:latin typeface="Cambria Math" panose="02040503050406030204" pitchFamily="18" charset="0"/>
                      </a:rPr>
                      <m:t>，有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++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zh-CN" altLang="en-US" i="1">
                        <a:latin typeface="Cambria Math" panose="02040503050406030204" pitchFamily="18" charset="0"/>
                      </a:rPr>
                      <m:t>。</m:t>
                    </m:r>
                  </m:oMath>
                </a14:m>
                <a:r>
                  <a:rPr lang="zh-CN" altLang="en-US" dirty="0"/>
                  <a:t>所以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zh-CN" altLang="en-US" i="1" dirty="0">
                        <a:latin typeface="Cambria Math" panose="02040503050406030204" pitchFamily="18" charset="0"/>
                      </a:rPr>
                      <m:t>也成立。</m:t>
                    </m:r>
                  </m:oMath>
                </a14:m>
                <a:r>
                  <a:rPr lang="zh-CN" altLang="en-US" dirty="0"/>
                  <a:t>因此结论成立。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7" name="内容占位符 6">
                <a:extLst>
                  <a:ext uri="{FF2B5EF4-FFF2-40B4-BE49-F238E27FC236}">
                    <a16:creationId xmlns:a16="http://schemas.microsoft.com/office/drawing/2014/main" id="{9B18E615-0027-45FD-BBC3-3961E831B8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30588"/>
                <a:ext cx="10515600" cy="6627412"/>
              </a:xfrm>
              <a:blipFill>
                <a:blip r:embed="rId2"/>
                <a:stretch>
                  <a:fillRect l="-1217" t="-17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1709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53E617A-FED9-4B08-BA64-9F9FEF91FB1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24786"/>
                <a:ext cx="10515600" cy="565217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zh-CN" altLang="en-US" dirty="0"/>
                  <a:t>定理</a:t>
                </a:r>
                <a:r>
                  <a:rPr lang="en-US" altLang="zh-CN" dirty="0"/>
                  <a:t>5</a:t>
                </a:r>
                <a:r>
                  <a:rPr lang="zh-CN" altLang="en-US" dirty="0"/>
                  <a:t>：加法交换律</a:t>
                </a:r>
                <a:endParaRPr lang="en-US" altLang="zh-C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证明</a:t>
                </a:r>
                <a:r>
                  <a:rPr lang="en-US" altLang="zh-CN" dirty="0"/>
                  <a:t>: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=0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时</m:t>
                    </m:r>
                  </m:oMath>
                </a14:m>
                <a:r>
                  <a:rPr lang="zh-CN" altLang="en-US" dirty="0"/>
                  <a:t>，应用定理</a:t>
                </a:r>
                <a:r>
                  <a:rPr lang="en-US" altLang="zh-CN" dirty="0"/>
                  <a:t>3</a:t>
                </a:r>
                <a:r>
                  <a:rPr lang="zh-CN" altLang="en-US" dirty="0"/>
                  <a:t>，成立。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假设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zh-CN" altLang="en-US" dirty="0"/>
                  <a:t>成立</a:t>
                </a:r>
                <a:r>
                  <a:rPr lang="en-US" altLang="zh-CN" dirty="0"/>
                  <a:t>,</a:t>
                </a:r>
                <a:r>
                  <a:rPr lang="zh-CN" altLang="en-US" dirty="0"/>
                  <a:t>则对于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有</m:t>
                    </m:r>
                    <m:r>
                      <m:rPr>
                        <m:sty m:val="p"/>
                      </m:rPr>
                      <a:rPr lang="en-US" altLang="zh-CN" i="1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                          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,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所以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对于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zh-CN" altLang="en-US" i="1">
                        <a:latin typeface="Cambria Math" panose="02040503050406030204" pitchFamily="18" charset="0"/>
                      </a:rPr>
                      <m:t>也成立。所以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加法交换律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得证。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定理</a:t>
                </a:r>
                <a:r>
                  <a:rPr lang="en-US" altLang="zh-CN" dirty="0"/>
                  <a:t>6</a:t>
                </a:r>
                <a:r>
                  <a:rPr lang="zh-CN" altLang="en-US" dirty="0"/>
                  <a:t>：加法结合律</a:t>
                </a:r>
                <a:endParaRPr lang="en-US" altLang="zh-C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证明</a:t>
                </a:r>
                <a:r>
                  <a:rPr lang="en-US" altLang="zh-CN" dirty="0"/>
                  <a:t>: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=0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时</m:t>
                    </m:r>
                  </m:oMath>
                </a14:m>
                <a:r>
                  <a:rPr lang="zh-CN" altLang="en-US" dirty="0"/>
                  <a:t>，结论显然成立。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假设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成立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则</m:t>
                    </m:r>
                  </m:oMath>
                </a14:m>
                <a:r>
                  <a:rPr lang="zh-CN" altLang="en-US" dirty="0"/>
                  <a:t>对于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有</m:t>
                    </m:r>
                    <m:d>
                      <m:d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                           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+(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所以对于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zh-CN" altLang="en-US" dirty="0"/>
                  <a:t>也成立</a:t>
                </a:r>
                <a:r>
                  <a:rPr lang="en-US" altLang="zh-CN" dirty="0"/>
                  <a:t>.</a:t>
                </a:r>
                <a:r>
                  <a:rPr lang="zh-CN" altLang="en-US" dirty="0"/>
                  <a:t>所以加法结合律得证。</a:t>
                </a:r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53E617A-FED9-4B08-BA64-9F9FEF91FB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24786"/>
                <a:ext cx="10515600" cy="5652177"/>
              </a:xfrm>
              <a:blipFill>
                <a:blip r:embed="rId2"/>
                <a:stretch>
                  <a:fillRect l="-1217" t="-19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484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CC17D76-0A53-494B-9852-C4D792260E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80445"/>
                <a:ext cx="10515600" cy="559651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zh-CN" altLang="en-US" dirty="0"/>
                  <a:t>定义</a:t>
                </a:r>
                <a:r>
                  <a:rPr lang="en-US" altLang="zh-CN" dirty="0"/>
                  <a:t>5</a:t>
                </a:r>
                <a:r>
                  <a:rPr lang="zh-CN" altLang="en-US" dirty="0"/>
                  <a:t>：自然数乘法是定义在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上</m:t>
                    </m:r>
                  </m:oMath>
                </a14:m>
                <a:r>
                  <a:rPr lang="zh-CN" altLang="en-US" dirty="0"/>
                  <a:t>满足下面性质的二元运算“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zh-CN" altLang="en-US" dirty="0"/>
                  <a:t>”</a:t>
                </a:r>
                <a:r>
                  <a:rPr lang="en-US" altLang="zh-CN" dirty="0"/>
                  <a:t>: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   (1)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(2)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例如</a:t>
                </a:r>
                <a:r>
                  <a:rPr lang="en-US" altLang="zh-CN" dirty="0"/>
                  <a:t>: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2×3=2×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=2×2+2=2×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+2=2×1+2+2=          2×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+2+2=2×0+2+2+2=2+2+2=…=6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定义</a:t>
                </a:r>
                <a:r>
                  <a:rPr lang="en-US" altLang="zh-CN" dirty="0"/>
                  <a:t>6(</a:t>
                </a:r>
                <a:r>
                  <a:rPr lang="zh-CN" altLang="en-US" dirty="0"/>
                  <a:t>非正式</a:t>
                </a:r>
                <a:r>
                  <a:rPr lang="en-US" altLang="zh-CN" dirty="0"/>
                  <a:t>):</a:t>
                </a:r>
                <a:r>
                  <a:rPr lang="zh-CN" altLang="en-US" dirty="0"/>
                  <a:t>自然数指数运算是定义在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zh-CN" altLang="en-US" dirty="0"/>
                  <a:t>上满足下面性质运算</a:t>
                </a:r>
                <a:r>
                  <a:rPr lang="en-US" altLang="zh-CN" dirty="0"/>
                  <a:t>: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(1)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(2)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sup>
                    </m:sSup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例如</a:t>
                </a:r>
                <a:r>
                  <a:rPr lang="en-US" altLang="zh-CN" dirty="0"/>
                  <a:t>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=2×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=2×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=2×2×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=2×2×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=2×2×2×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=2×2×2=…=8 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CC17D76-0A53-494B-9852-C4D792260E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80445"/>
                <a:ext cx="10515600" cy="5596518"/>
              </a:xfrm>
              <a:blipFill>
                <a:blip r:embed="rId2"/>
                <a:stretch>
                  <a:fillRect l="-1217" t="-18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7525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A29D539-AF73-43B7-B22F-CC8EBF2460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54442"/>
                <a:ext cx="10515600" cy="592252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zh-CN" altLang="en-US" dirty="0"/>
                  <a:t>定义</a:t>
                </a:r>
                <a:r>
                  <a:rPr lang="en-US" altLang="zh-CN" dirty="0"/>
                  <a:t>7(</a:t>
                </a:r>
                <a:r>
                  <a:rPr lang="zh-CN" altLang="en-US" dirty="0"/>
                  <a:t>非正式</a:t>
                </a:r>
                <a:r>
                  <a:rPr lang="en-US" altLang="zh-CN" dirty="0"/>
                  <a:t>):</a:t>
                </a:r>
                <a:r>
                  <a:rPr lang="zh-CN" altLang="en-US" dirty="0"/>
                  <a:t>自然数减法是定义在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上</m:t>
                    </m:r>
                  </m:oMath>
                </a14:m>
                <a:r>
                  <a:rPr lang="zh-CN" altLang="en-US" dirty="0"/>
                  <a:t>满足下面性质的运算“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zh-CN" altLang="en-US" dirty="0"/>
                  <a:t>”</a:t>
                </a:r>
                <a:r>
                  <a:rPr lang="en-US" altLang="zh-CN" dirty="0"/>
                  <a:t>: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(1)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,0−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(2)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−0=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(3)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A29D539-AF73-43B7-B22F-CC8EBF2460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54442"/>
                <a:ext cx="10515600" cy="5922521"/>
              </a:xfrm>
              <a:blipFill>
                <a:blip r:embed="rId2"/>
                <a:stretch>
                  <a:fillRect l="-1217" t="-18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2261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B4971E-2D4F-4E03-8DDD-44B9B6119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定义自然数的大小关系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0E27B98-841C-4909-868E-CBEC1B0FA0D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zh-CN" altLang="en-US" dirty="0"/>
                  <a:t>通过集合对自然数的定义，我们已经得到</a:t>
                </a:r>
                <a:endParaRPr lang="en-US" altLang="zh-CN" dirty="0"/>
              </a:p>
              <a:p>
                <a:pPr marL="0" indent="0" algn="ctr">
                  <a:buNone/>
                </a:pPr>
                <a:r>
                  <a:rPr lang="en-US" altLang="zh-CN" dirty="0"/>
                  <a:t>(1) 0</a:t>
                </a:r>
                <a:r>
                  <a:rPr lang="zh-CN" altLang="zh-CN" dirty="0"/>
                  <a:t> </a:t>
                </a:r>
                <a14:m>
                  <m:oMath xmlns:m="http://schemas.openxmlformats.org/officeDocument/2006/math">
                    <m:r>
                      <a:rPr lang="zh-CN" altLang="zh-CN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altLang="zh-CN" dirty="0"/>
                  <a:t>1</a:t>
                </a:r>
                <a:r>
                  <a:rPr lang="zh-CN" altLang="zh-CN" dirty="0"/>
                  <a:t> </a:t>
                </a:r>
                <a14:m>
                  <m:oMath xmlns:m="http://schemas.openxmlformats.org/officeDocument/2006/math">
                    <m:r>
                      <a:rPr lang="zh-CN" altLang="zh-CN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altLang="zh-CN" dirty="0"/>
                  <a:t>2</a:t>
                </a:r>
                <a:r>
                  <a:rPr lang="zh-CN" altLang="zh-CN" dirty="0"/>
                  <a:t> </a:t>
                </a:r>
                <a14:m>
                  <m:oMath xmlns:m="http://schemas.openxmlformats.org/officeDocument/2006/math">
                    <m:r>
                      <a:rPr lang="zh-CN" altLang="zh-CN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altLang="zh-CN" dirty="0"/>
                  <a:t>3</a:t>
                </a:r>
                <a14:m>
                  <m:oMath xmlns:m="http://schemas.openxmlformats.org/officeDocument/2006/math">
                    <m:r>
                      <a:rPr lang="zh-CN" altLang="zh-CN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US" altLang="zh-CN" dirty="0"/>
                  <a:t> </a:t>
                </a:r>
              </a:p>
              <a:p>
                <a:pPr marL="0" indent="0" algn="ctr">
                  <a:buNone/>
                </a:pPr>
                <a:r>
                  <a:rPr lang="en-US" altLang="zh-CN" dirty="0"/>
                  <a:t>   (2) 0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altLang="zh-CN" dirty="0"/>
                  <a:t>1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altLang="zh-CN" dirty="0"/>
                  <a:t>2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</a:rPr>
                      <m:t>⊆3⊆</m:t>
                    </m:r>
                  </m:oMath>
                </a14:m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因此我们可以称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当且仅当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或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CN" dirty="0"/>
                  <a:t>.</a:t>
                </a:r>
              </a:p>
              <a:p>
                <a:pPr marL="0" indent="0">
                  <a:buNone/>
                </a:pP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0E27B98-841C-4909-868E-CBEC1B0FA0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1217" t="-2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0881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75E7623-8165-480A-9F9A-E6BC4CDA1E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13359"/>
                <a:ext cx="10515600" cy="576360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zh-CN" altLang="en-US" dirty="0"/>
                  <a:t>定理</a:t>
                </a:r>
                <a:r>
                  <a:rPr lang="en-US" altLang="zh-CN" dirty="0"/>
                  <a:t>6</a:t>
                </a:r>
                <a:r>
                  <a:rPr lang="zh-CN" altLang="en-US" dirty="0"/>
                  <a:t>：传递性：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且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则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zh-CN" b="0" dirty="0"/>
              </a:p>
              <a:p>
                <a:pPr marL="0" indent="0">
                  <a:buNone/>
                </a:pPr>
                <a:r>
                  <a:rPr lang="zh-CN" altLang="en-US" dirty="0"/>
                  <a:t>定理</a:t>
                </a:r>
                <a:r>
                  <a:rPr lang="en-US" altLang="zh-CN" dirty="0"/>
                  <a:t>7</a:t>
                </a:r>
                <a:r>
                  <a:rPr lang="zh-CN" altLang="en-US" dirty="0"/>
                  <a:t>：三歧性（全序性）：任意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下面</m:t>
                    </m:r>
                  </m:oMath>
                </a14:m>
                <a:r>
                  <a:rPr lang="zh-CN" altLang="en-US" dirty="0"/>
                  <a:t>三种关系有且仅有一种成立</a:t>
                </a:r>
                <a:endParaRPr lang="en-US" altLang="zh-CN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证明</a:t>
                </a:r>
                <a:r>
                  <a:rPr lang="zh-CN" altLang="en-US" dirty="0">
                    <a:sym typeface="Wingdings" panose="05000000000000000000" pitchFamily="2" charset="2"/>
                  </a:rPr>
                  <a:t>：（</a:t>
                </a:r>
                <a:r>
                  <a:rPr lang="en-US" altLang="zh-CN" dirty="0">
                    <a:sym typeface="Wingdings" panose="05000000000000000000" pitchFamily="2" charset="2"/>
                  </a:rPr>
                  <a:t>1</a:t>
                </a:r>
                <a:r>
                  <a:rPr lang="zh-CN" altLang="en-US" dirty="0">
                    <a:sym typeface="Wingdings" panose="05000000000000000000" pitchFamily="2" charset="2"/>
                  </a:rPr>
                  <a:t>）证明三种可能至多一种成立</a:t>
                </a:r>
                <a:endParaRPr lang="en-US" altLang="zh-CN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altLang="zh-CN" dirty="0">
                    <a:sym typeface="Wingdings" panose="05000000000000000000" pitchFamily="2" charset="2"/>
                  </a:rPr>
                  <a:t>           </a:t>
                </a:r>
                <a:r>
                  <a:rPr lang="zh-CN" altLang="en-US" dirty="0">
                    <a:sym typeface="Wingdings" panose="05000000000000000000" pitchFamily="2" charset="2"/>
                  </a:rPr>
                  <a:t>（</a:t>
                </a:r>
                <a:r>
                  <a:rPr lang="en-US" altLang="zh-CN" dirty="0">
                    <a:sym typeface="Wingdings" panose="05000000000000000000" pitchFamily="2" charset="2"/>
                  </a:rPr>
                  <a:t>2</a:t>
                </a:r>
                <a:r>
                  <a:rPr lang="zh-CN" altLang="en-US" dirty="0">
                    <a:sym typeface="Wingdings" panose="05000000000000000000" pitchFamily="2" charset="2"/>
                  </a:rPr>
                  <a:t>）证明三种可能至少一种成立</a:t>
                </a:r>
                <a:endParaRPr lang="en-US" altLang="zh-CN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zh-CN" altLang="en-US" dirty="0">
                    <a:sym typeface="Wingdings" panose="05000000000000000000" pitchFamily="2" charset="2"/>
                  </a:rPr>
                  <a:t>定理</a:t>
                </a:r>
                <a:r>
                  <a:rPr lang="en-US" altLang="zh-CN" dirty="0">
                    <a:sym typeface="Wingdings" panose="05000000000000000000" pitchFamily="2" charset="2"/>
                  </a:rPr>
                  <a:t>8</a:t>
                </a:r>
                <a:r>
                  <a:rPr lang="zh-CN" altLang="en-US" dirty="0">
                    <a:sym typeface="Wingdings" panose="05000000000000000000" pitchFamily="2" charset="2"/>
                  </a:rPr>
                  <a:t>：保序性</a:t>
                </a:r>
                <a:r>
                  <a:rPr lang="en-US" altLang="zh-CN" dirty="0">
                    <a:sym typeface="Wingdings" panose="05000000000000000000" pitchFamily="2" charset="2"/>
                  </a:rPr>
                  <a:t>(</a:t>
                </a:r>
                <a:r>
                  <a:rPr lang="zh-CN" altLang="en-US" dirty="0">
                    <a:sym typeface="Wingdings" panose="05000000000000000000" pitchFamily="2" charset="2"/>
                  </a:rPr>
                  <a:t>单调性</a:t>
                </a:r>
                <a:r>
                  <a:rPr lang="en-US" altLang="zh-CN" dirty="0">
                    <a:sym typeface="Wingdings" panose="05000000000000000000" pitchFamily="2" charset="2"/>
                  </a:rPr>
                  <a:t>).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zh-CN" alt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𝑁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</m:t>
                    </m:r>
                    <m:r>
                      <a:rPr lang="zh-CN" alt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且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&gt;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</m:t>
                    </m:r>
                    <m:r>
                      <a:rPr lang="zh-CN" alt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则</m:t>
                    </m:r>
                  </m:oMath>
                </a14:m>
                <a:r>
                  <a:rPr lang="zh-CN" altLang="en-US" dirty="0"/>
                  <a:t>任给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有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𝑏𝑐</m:t>
                    </m:r>
                  </m:oMath>
                </a14:m>
                <a:r>
                  <a:rPr lang="en-US" altLang="zh-CN" dirty="0"/>
                  <a:t>(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altLang="zh-CN" dirty="0"/>
                  <a:t>).</a:t>
                </a:r>
              </a:p>
              <a:p>
                <a:pPr marL="0" indent="0">
                  <a:buNone/>
                </a:pPr>
                <a:r>
                  <a:rPr lang="zh-CN" altLang="en-US" dirty="0"/>
                  <a:t>定理</a:t>
                </a:r>
                <a:r>
                  <a:rPr lang="en-US" altLang="zh-CN" dirty="0"/>
                  <a:t>9</a:t>
                </a:r>
                <a:r>
                  <a:rPr lang="zh-CN" altLang="en-US" dirty="0"/>
                  <a:t>：离散型</a:t>
                </a:r>
                <a:r>
                  <a:rPr lang="en-US" altLang="zh-CN" dirty="0"/>
                  <a:t>.</a:t>
                </a:r>
                <a:r>
                  <a:rPr lang="zh-CN" altLang="en-US" dirty="0"/>
                  <a:t>对任意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不存在</m:t>
                    </m:r>
                    <m:r>
                      <m:rPr>
                        <m:sty m:val="p"/>
                      </m:rPr>
                      <a:rPr lang="en-US" altLang="zh-CN" i="1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使得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75E7623-8165-480A-9F9A-E6BC4CDA1E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13359"/>
                <a:ext cx="10515600" cy="5763604"/>
              </a:xfrm>
              <a:blipFill>
                <a:blip r:embed="rId2"/>
                <a:stretch>
                  <a:fillRect l="-1217" t="-19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331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C2ECB7-6053-45B6-A802-E35125957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368"/>
            <a:ext cx="10515600" cy="1325563"/>
          </a:xfrm>
        </p:spPr>
        <p:txBody>
          <a:bodyPr/>
          <a:lstStyle/>
          <a:p>
            <a:r>
              <a:rPr lang="zh-CN" altLang="en-US" dirty="0"/>
              <a:t>如何用集合定义自然数？？？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F1900E7-6467-43FB-BB98-D8B992353DF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4244" y="1369261"/>
                <a:ext cx="10515600" cy="5222371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zh-CN" altLang="en-US" b="0" dirty="0"/>
                  <a:t>一些初步了解</a:t>
                </a:r>
                <a:endParaRPr lang="en-US" altLang="zh-CN" b="0" dirty="0"/>
              </a:p>
              <a:p>
                <a:pPr marL="0" indent="0">
                  <a:buNone/>
                </a:pPr>
                <a:r>
                  <a:rPr lang="en-US" altLang="zh-CN" b="0" dirty="0"/>
                  <a:t>1908</a:t>
                </a:r>
                <a:r>
                  <a:rPr lang="zh-CN" altLang="en-US" b="0" dirty="0"/>
                  <a:t>年，</a:t>
                </a:r>
                <a:r>
                  <a:rPr lang="en-US" altLang="zh-CN" b="0" dirty="0" err="1"/>
                  <a:t>Zermelo</a:t>
                </a:r>
                <a:r>
                  <a:rPr lang="zh-CN" altLang="en-US" b="0" dirty="0"/>
                  <a:t>曾建议用集合序列</a:t>
                </a:r>
                <a:endParaRPr lang="en-US" altLang="zh-CN" b="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zh-CN" smtClean="0">
                        <a:latin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zh-CN" altLang="en-US" dirty="0"/>
                  <a:t>，</a:t>
                </a:r>
                <a:r>
                  <a:rPr lang="en-US" altLang="zh-CN" dirty="0"/>
                  <a:t>{</a:t>
                </a:r>
                <a14:m>
                  <m:oMath xmlns:m="http://schemas.openxmlformats.org/officeDocument/2006/math">
                    <m:r>
                      <a:rPr lang="en-US" altLang="zh-CN" smtClean="0">
                        <a:latin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US" altLang="zh-CN" dirty="0"/>
                  <a:t>}</a:t>
                </a:r>
                <a:r>
                  <a:rPr lang="zh-CN" altLang="en-US" dirty="0"/>
                  <a:t>，</a:t>
                </a:r>
                <a:r>
                  <a:rPr lang="en-US" altLang="zh-CN" dirty="0"/>
                  <a:t>{{</a:t>
                </a:r>
                <a14:m>
                  <m:oMath xmlns:m="http://schemas.openxmlformats.org/officeDocument/2006/math">
                    <m:r>
                      <a:rPr lang="en-US" altLang="zh-CN" smtClean="0">
                        <a:latin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US" altLang="zh-CN" dirty="0"/>
                  <a:t>}}</a:t>
                </a:r>
                <a:r>
                  <a:rPr lang="zh-CN" altLang="en-US" dirty="0"/>
                  <a:t>，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n-US" altLang="zh-CN" b="0" dirty="0"/>
              </a:p>
              <a:p>
                <a:pPr marL="0" indent="0">
                  <a:buNone/>
                </a:pPr>
                <a:r>
                  <a:rPr lang="zh-CN" altLang="en-US" dirty="0"/>
                  <a:t>定义自然数。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后来</a:t>
                </a:r>
                <a:r>
                  <a:rPr lang="en-US" altLang="zh-CN" dirty="0"/>
                  <a:t>Von Neumann</a:t>
                </a:r>
                <a:r>
                  <a:rPr lang="zh-CN" altLang="en-US" dirty="0"/>
                  <a:t>又提出了另一种刻画自然数的办法，这就是用集合序列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              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0=</m:t>
                    </m:r>
                    <m:r>
                      <a:rPr lang="en-US" altLang="zh-CN" smtClean="0">
                        <a:latin typeface="Cambria Math" panose="02040503050406030204" pitchFamily="18" charset="0"/>
                      </a:rPr>
                      <m:t>∅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endParaRPr lang="zh-CN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              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1={0}={</m:t>
                    </m:r>
                    <m:r>
                      <a:rPr lang="en-US" altLang="zh-CN" smtClean="0">
                        <a:latin typeface="Cambria Math" panose="02040503050406030204" pitchFamily="18" charset="0"/>
                      </a:rPr>
                      <m:t>∅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}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              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2={0,1}={</m:t>
                    </m:r>
                    <m:r>
                      <a:rPr lang="en-US" altLang="zh-CN" smtClean="0">
                        <a:latin typeface="Cambria Math" panose="02040503050406030204" pitchFamily="18" charset="0"/>
                      </a:rPr>
                      <m:t>∅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,{</m:t>
                    </m:r>
                    <m:r>
                      <a:rPr lang="en-US" altLang="zh-CN" smtClean="0">
                        <a:latin typeface="Cambria Math" panose="02040503050406030204" pitchFamily="18" charset="0"/>
                      </a:rPr>
                      <m:t>∅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}},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              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3={0,1,2}={</m:t>
                    </m:r>
                    <m:r>
                      <a:rPr lang="en-US" altLang="zh-CN" smtClean="0">
                        <a:latin typeface="Cambria Math" panose="02040503050406030204" pitchFamily="18" charset="0"/>
                      </a:rPr>
                      <m:t>∅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,{</m:t>
                    </m:r>
                    <m:r>
                      <a:rPr lang="en-US" altLang="zh-CN" smtClean="0">
                        <a:latin typeface="Cambria Math" panose="02040503050406030204" pitchFamily="18" charset="0"/>
                      </a:rPr>
                      <m:t>∅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},{</m:t>
                    </m:r>
                    <m:r>
                      <a:rPr lang="en-US" altLang="zh-CN" smtClean="0">
                        <a:latin typeface="Cambria Math" panose="02040503050406030204" pitchFamily="18" charset="0"/>
                      </a:rPr>
                      <m:t>∅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,{</m:t>
                    </m:r>
                    <m:r>
                      <a:rPr lang="en-US" altLang="zh-CN" smtClean="0">
                        <a:latin typeface="Cambria Math" panose="02040503050406030204" pitchFamily="18" charset="0"/>
                      </a:rPr>
                      <m:t>∅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}}},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               </a:t>
                </a:r>
                <a:r>
                  <a:rPr lang="en-US" altLang="zh-CN" i="0" dirty="0">
                    <a:latin typeface="+mj-lt"/>
                  </a:rPr>
                  <a:t>…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               …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                  …</a:t>
                </a:r>
              </a:p>
              <a:p>
                <a:pPr marL="0" indent="0">
                  <a:buNone/>
                </a:pPr>
                <a:r>
                  <a:rPr lang="zh-CN" altLang="en-US" dirty="0"/>
                  <a:t>来表达自然数。</a:t>
                </a:r>
                <a:endParaRPr lang="zh-CN" altLang="zh-CN" dirty="0"/>
              </a:p>
              <a:p>
                <a:pPr marL="0" indent="0" algn="ctr">
                  <a:buNone/>
                </a:pPr>
                <a:endParaRPr lang="en-US" altLang="zh-CN" b="0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F1900E7-6467-43FB-BB98-D8B992353D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4244" y="1369261"/>
                <a:ext cx="10515600" cy="5222371"/>
              </a:xfrm>
              <a:blipFill>
                <a:blip r:embed="rId2"/>
                <a:stretch>
                  <a:fillRect l="-928" t="-25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596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29B4C28-8352-43D9-A67C-3E0BA27C2A3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35363"/>
                <a:ext cx="10515600" cy="601436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zh-CN" altLang="en-US" dirty="0"/>
                  <a:t>定理</a:t>
                </a:r>
                <a:r>
                  <a:rPr lang="en-US" altLang="zh-CN" dirty="0"/>
                  <a:t>10</a:t>
                </a:r>
                <a:r>
                  <a:rPr lang="zh-CN" altLang="en-US" dirty="0"/>
                  <a:t>：良序性</a:t>
                </a:r>
                <a:r>
                  <a:rPr lang="en-US" altLang="zh-CN" dirty="0"/>
                  <a:t>(</a:t>
                </a:r>
                <a:r>
                  <a:rPr lang="zh-CN" altLang="en-US" dirty="0"/>
                  <a:t>最小数原理</a:t>
                </a:r>
                <a:r>
                  <a:rPr lang="en-US" altLang="zh-CN" dirty="0"/>
                  <a:t>).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的</m:t>
                    </m:r>
                  </m:oMath>
                </a14:m>
                <a:r>
                  <a:rPr lang="zh-CN" altLang="en-US" dirty="0"/>
                  <a:t>任何非空子集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必有</m:t>
                    </m:r>
                  </m:oMath>
                </a14:m>
                <a:r>
                  <a:rPr lang="zh-CN" altLang="en-US" dirty="0"/>
                  <a:t>最小自然数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即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∃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altLang="zh-CN" b="0" dirty="0"/>
              </a:p>
              <a:p>
                <a:pPr marL="0" indent="0">
                  <a:buNone/>
                </a:pPr>
                <a:r>
                  <a:rPr lang="zh-CN" altLang="en-US" dirty="0"/>
                  <a:t>证明</a:t>
                </a:r>
                <a:r>
                  <a:rPr lang="en-US" altLang="zh-CN" dirty="0"/>
                  <a:t>:</a:t>
                </a:r>
                <a:r>
                  <a:rPr lang="zh-CN" altLang="en-US" dirty="0"/>
                  <a:t>假设存在一个非空子集不存在最小自然数。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设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且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≠∅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。</m:t>
                    </m:r>
                  </m:oMath>
                </a14:m>
                <a:r>
                  <a:rPr lang="zh-CN" altLang="en-US" dirty="0"/>
                  <a:t>令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∖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则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zh-CN" altLang="en-US" dirty="0"/>
                  <a:t>否则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所以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存在</m:t>
                    </m:r>
                  </m:oMath>
                </a14:m>
                <a:r>
                  <a:rPr lang="zh-CN" altLang="en-US" dirty="0"/>
                  <a:t>最小自然数</a:t>
                </a:r>
                <a:r>
                  <a:rPr lang="en-US" altLang="zh-CN" dirty="0"/>
                  <a:t>0</a:t>
                </a:r>
                <a:r>
                  <a:rPr lang="zh-CN" altLang="en-US" dirty="0"/>
                  <a:t>。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假设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0,1,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…,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则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+1∈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。否则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+1∈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且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0,1,…,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∉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所以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+1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是</m:t>
                    </m:r>
                    <m:r>
                      <m:rPr>
                        <m:sty m:val="p"/>
                      </m:rPr>
                      <a:rPr lang="en-US" altLang="zh-CN" b="0" i="0" dirty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的</m:t>
                    </m:r>
                  </m:oMath>
                </a14:m>
                <a:r>
                  <a:rPr lang="zh-CN" altLang="en-US" dirty="0"/>
                  <a:t>最小自然数。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由归纳公理，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。所以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=∅</m:t>
                    </m:r>
                  </m:oMath>
                </a14:m>
                <a:endParaRPr lang="en-US" altLang="zh-CN" b="0" dirty="0"/>
              </a:p>
              <a:p>
                <a:pPr marL="0" indent="0">
                  <a:buNone/>
                </a:pPr>
                <a:r>
                  <a:rPr lang="zh-CN" altLang="en-US" dirty="0"/>
                  <a:t>矛盾，所以结论成立。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29B4C28-8352-43D9-A67C-3E0BA27C2A3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35363"/>
                <a:ext cx="10515600" cy="6014361"/>
              </a:xfrm>
              <a:blipFill>
                <a:blip r:embed="rId2"/>
                <a:stretch>
                  <a:fillRect l="-1217" t="-18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63759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2A6C37-EE17-439F-8427-BB6238F93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8372" y="2568273"/>
            <a:ext cx="5406886" cy="1391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8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Thank you!</a:t>
            </a:r>
            <a:endParaRPr lang="zh-CN" altLang="en-US" sz="8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616433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20E53F-CCE4-4444-AEA0-C866DC90A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95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参考文献：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1</a:t>
            </a:r>
            <a:r>
              <a:rPr lang="zh-CN" altLang="en-US" dirty="0"/>
              <a:t>、</a:t>
            </a:r>
            <a:r>
              <a:rPr lang="en-US" altLang="zh-CN" dirty="0"/>
              <a:t>《</a:t>
            </a:r>
            <a:r>
              <a:rPr lang="zh-CN" altLang="en-US" dirty="0"/>
              <a:t>集合论导引</a:t>
            </a:r>
            <a:r>
              <a:rPr lang="en-US" altLang="zh-CN" dirty="0"/>
              <a:t>》</a:t>
            </a:r>
            <a:r>
              <a:rPr lang="zh-CN" altLang="en-US" dirty="0"/>
              <a:t>大连理工大学出版社 朱梧槚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en-US" altLang="zh-CN" dirty="0"/>
              <a:t>《</a:t>
            </a:r>
            <a:r>
              <a:rPr lang="zh-CN" altLang="en-US" dirty="0"/>
              <a:t>集合论基础</a:t>
            </a:r>
            <a:r>
              <a:rPr lang="en-US" altLang="zh-CN" dirty="0"/>
              <a:t>》</a:t>
            </a:r>
            <a:r>
              <a:rPr lang="zh-CN" altLang="en-US" dirty="0"/>
              <a:t>电子工业出版社 刘坤起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3</a:t>
            </a:r>
            <a:r>
              <a:rPr lang="zh-CN" altLang="en-US" dirty="0"/>
              <a:t>、</a:t>
            </a:r>
            <a:r>
              <a:rPr lang="en-US" altLang="zh-CN" dirty="0"/>
              <a:t>https://en.wikipedia.org/wiki/Natural_number</a:t>
            </a:r>
          </a:p>
        </p:txBody>
      </p:sp>
    </p:spTree>
    <p:extLst>
      <p:ext uri="{BB962C8B-B14F-4D97-AF65-F5344CB8AC3E}">
        <p14:creationId xmlns:p14="http://schemas.microsoft.com/office/powerpoint/2010/main" val="12316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EFBF9B-7B0D-4E61-B324-CA9BBA752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为什么要这样定义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55142E4-55D0-418C-885F-AB5AC1FD985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zh-CN" altLang="en-US" dirty="0"/>
                  <a:t>比较两种定义</a:t>
                </a:r>
                <a:endParaRPr lang="en-US" altLang="zh-CN" dirty="0"/>
              </a:p>
              <a:p>
                <a:endParaRPr lang="en-US" altLang="zh-CN" dirty="0"/>
              </a:p>
              <a:p>
                <a:r>
                  <a:rPr lang="en-US" altLang="zh-CN" dirty="0" err="1"/>
                  <a:t>Zermelo</a:t>
                </a:r>
                <a:r>
                  <a:rPr lang="en-US" altLang="zh-CN" dirty="0"/>
                  <a:t> :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zh-CN" altLang="zh-CN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zh-CN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zh-CN" altLang="zh-CN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zh-CN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zh-CN" altLang="zh-CN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zh-CN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zh-CN" altLang="zh-CN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zh-CN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US" altLang="zh-CN" b="0" dirty="0"/>
                  <a:t> .</a:t>
                </a:r>
              </a:p>
              <a:p>
                <a:r>
                  <a:rPr lang="en-US" altLang="zh-CN" dirty="0"/>
                  <a:t>Von Neumann :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(1) 0</m:t>
                    </m:r>
                    <m:r>
                      <a:rPr lang="zh-CN" altLang="zh-CN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zh-CN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zh-CN" altLang="zh-CN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zh-CN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zh-CN" altLang="zh-CN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zh-CN" altLang="zh-CN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… </m:t>
                    </m:r>
                  </m:oMath>
                </a14:m>
                <a:endParaRPr lang="en-US" altLang="zh-CN" b="0" dirty="0"/>
              </a:p>
              <a:p>
                <a:pPr marL="0" indent="0">
                  <a:buNone/>
                </a:pPr>
                <a:r>
                  <a:rPr lang="en-US" altLang="zh-CN" dirty="0"/>
                  <a:t>                           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(2) 0 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1 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你发现了什么</a:t>
                </a:r>
                <a:r>
                  <a:rPr lang="en-US" altLang="zh-CN" dirty="0"/>
                  <a:t>?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   </a:t>
                </a:r>
                <a:endParaRPr lang="zh-CN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55142E4-55D0-418C-885F-AB5AC1FD98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448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859CFF-17F4-4B75-97C9-D1EFE48F4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自然数系统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2CD346D-3E47-45D7-92E1-2424CAD270F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27868"/>
                <a:ext cx="10515600" cy="4849095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zh-CN" altLang="en-US" dirty="0"/>
                  <a:t>自然数的</a:t>
                </a:r>
                <a:r>
                  <a:rPr lang="en-US" altLang="zh-CN" dirty="0" err="1"/>
                  <a:t>Peano</a:t>
                </a:r>
                <a:r>
                  <a:rPr lang="zh-CN" altLang="en-US" dirty="0"/>
                  <a:t>公理系统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 err="1"/>
                  <a:t>Peano</a:t>
                </a:r>
                <a:r>
                  <a:rPr lang="zh-CN" altLang="en-US" dirty="0"/>
                  <a:t>五大公理：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>
                    <a:solidFill>
                      <a:srgbClr val="333333"/>
                    </a:solidFill>
                    <a:latin typeface="arial" panose="020B0604020202020204" pitchFamily="34" charset="0"/>
                  </a:rPr>
                  <a:t>Ⅰ</a:t>
                </a:r>
                <a:r>
                  <a:rPr lang="zh-CN" altLang="en-US" dirty="0">
                    <a:solidFill>
                      <a:srgbClr val="333333"/>
                    </a:solidFill>
                    <a:latin typeface="arial" panose="020B0604020202020204" pitchFamily="34" charset="0"/>
                  </a:rPr>
                  <a:t>、</a:t>
                </a:r>
                <a:r>
                  <a:rPr lang="en-US" altLang="zh-CN" dirty="0">
                    <a:solidFill>
                      <a:srgbClr val="333333"/>
                    </a:solidFill>
                    <a:latin typeface="arial" panose="020B0604020202020204" pitchFamily="34" charset="0"/>
                  </a:rPr>
                  <a:t>0</a:t>
                </a:r>
                <a:r>
                  <a:rPr lang="zh-CN" altLang="en-US" dirty="0">
                    <a:solidFill>
                      <a:srgbClr val="333333"/>
                    </a:solidFill>
                    <a:latin typeface="arial" panose="020B0604020202020204" pitchFamily="34" charset="0"/>
                  </a:rPr>
                  <a:t>是自然数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solidFill>
                      <a:srgbClr val="333333"/>
                    </a:solidFill>
                    <a:latin typeface="arial" panose="020B0604020202020204" pitchFamily="34" charset="0"/>
                  </a:rPr>
                  <a:t>Ⅱ</a:t>
                </a:r>
                <a:r>
                  <a:rPr lang="zh-CN" altLang="en-US" dirty="0">
                    <a:solidFill>
                      <a:srgbClr val="333333"/>
                    </a:solidFill>
                    <a:latin typeface="arial" panose="020B0604020202020204" pitchFamily="34" charset="0"/>
                  </a:rPr>
                  <a:t>、每一个确定的自然数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dirty="0">
                    <a:solidFill>
                      <a:srgbClr val="333333"/>
                    </a:solidFill>
                    <a:latin typeface="arial" panose="020B0604020202020204" pitchFamily="34" charset="0"/>
                  </a:rPr>
                  <a:t>，都具有确定的</a:t>
                </a:r>
                <a14:m>
                  <m:oMath xmlns:m="http://schemas.openxmlformats.org/officeDocument/2006/math">
                    <m:r>
                      <a:rPr lang="zh-CN" altLang="en-US" i="1" dirty="0" smtClean="0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后继数</m:t>
                    </m:r>
                    <m:sSup>
                      <m:sSup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zh-CN" altLang="en-US" dirty="0">
                    <a:solidFill>
                      <a:srgbClr val="333333"/>
                    </a:solidFill>
                    <a:latin typeface="arial" panose="020B0604020202020204" pitchFamily="34" charset="0"/>
                  </a:rPr>
                  <a:t>，</a:t>
                </a:r>
                <a:r>
                  <a:rPr lang="zh-CN" altLang="zh-CN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zh-CN" altLang="en-US" dirty="0">
                    <a:solidFill>
                      <a:srgbClr val="333333"/>
                    </a:solidFill>
                    <a:latin typeface="arial" panose="020B0604020202020204" pitchFamily="34" charset="0"/>
                  </a:rPr>
                  <a:t>也是自然数</a:t>
                </a:r>
                <a:r>
                  <a:rPr lang="en-US" altLang="zh-CN" dirty="0">
                    <a:solidFill>
                      <a:srgbClr val="333333"/>
                    </a:solidFill>
                    <a:latin typeface="arial" panose="020B0604020202020204" pitchFamily="34" charset="0"/>
                  </a:rPr>
                  <a:t>(</a:t>
                </a:r>
                <a:r>
                  <a:rPr lang="zh-CN" altLang="en-US" dirty="0">
                    <a:solidFill>
                      <a:srgbClr val="333333"/>
                    </a:solidFill>
                    <a:latin typeface="arial" panose="020B0604020202020204" pitchFamily="34" charset="0"/>
                  </a:rPr>
                  <a:t>也有很多地方使用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zh-CN" dirty="0">
                    <a:solidFill>
                      <a:srgbClr val="333333"/>
                    </a:solidFill>
                    <a:latin typeface="arial" panose="020B0604020202020204" pitchFamily="34" charset="0"/>
                  </a:rPr>
                  <a:t>’</a:t>
                </a:r>
                <a:r>
                  <a:rPr lang="zh-CN" altLang="en-US" dirty="0">
                    <a:solidFill>
                      <a:srgbClr val="333333"/>
                    </a:solidFill>
                    <a:latin typeface="arial" panose="020B0604020202020204" pitchFamily="34" charset="0"/>
                  </a:rPr>
                  <a:t>表示后继数</a:t>
                </a:r>
                <a:r>
                  <a:rPr lang="en-US" altLang="zh-CN" dirty="0">
                    <a:solidFill>
                      <a:srgbClr val="333333"/>
                    </a:solidFill>
                    <a:latin typeface="arial" panose="020B0604020202020204" pitchFamily="34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solidFill>
                      <a:srgbClr val="333333"/>
                    </a:solidFill>
                    <a:latin typeface="arial" panose="020B0604020202020204" pitchFamily="34" charset="0"/>
                  </a:rPr>
                  <a:t>Ⅲ</a:t>
                </a:r>
                <a:r>
                  <a:rPr lang="zh-CN" altLang="en-US" dirty="0">
                    <a:solidFill>
                      <a:srgbClr val="333333"/>
                    </a:solidFill>
                    <a:latin typeface="arial" panose="020B0604020202020204" pitchFamily="34" charset="0"/>
                  </a:rPr>
                  <a:t>、</a:t>
                </a:r>
                <a:r>
                  <a:rPr lang="en-US" altLang="zh-CN" dirty="0">
                    <a:solidFill>
                      <a:srgbClr val="333333"/>
                    </a:solidFill>
                    <a:latin typeface="arial" panose="020B0604020202020204" pitchFamily="34" charset="0"/>
                  </a:rPr>
                  <a:t>0</a:t>
                </a:r>
                <a:r>
                  <a:rPr lang="zh-CN" altLang="en-US" dirty="0">
                    <a:solidFill>
                      <a:srgbClr val="333333"/>
                    </a:solidFill>
                    <a:latin typeface="arial" panose="020B0604020202020204" pitchFamily="34" charset="0"/>
                  </a:rPr>
                  <a:t>不是任何自然数的后继数</a:t>
                </a:r>
                <a:endParaRPr lang="en-US" altLang="zh-CN" dirty="0">
                  <a:solidFill>
                    <a:srgbClr val="333333"/>
                  </a:solidFill>
                  <a:latin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altLang="zh-CN" dirty="0">
                    <a:solidFill>
                      <a:srgbClr val="333333"/>
                    </a:solidFill>
                    <a:latin typeface="arial" panose="020B0604020202020204" pitchFamily="34" charset="0"/>
                  </a:rPr>
                  <a:t>Ⅳ</a:t>
                </a:r>
                <a:r>
                  <a:rPr lang="zh-CN" altLang="en-US" dirty="0">
                    <a:solidFill>
                      <a:srgbClr val="333333"/>
                    </a:solidFill>
                    <a:latin typeface="arial" panose="020B0604020202020204" pitchFamily="34" charset="0"/>
                  </a:rPr>
                  <a:t>、不同的自然数有不同的后继数，如果自然数</a:t>
                </a:r>
                <a:r>
                  <a:rPr lang="en-US" altLang="zh-CN" i="1" dirty="0">
                    <a:solidFill>
                      <a:srgbClr val="333333"/>
                    </a:solidFill>
                    <a:latin typeface="arial" panose="020B0604020202020204" pitchFamily="34" charset="0"/>
                  </a:rPr>
                  <a:t>b</a:t>
                </a:r>
                <a:r>
                  <a:rPr lang="zh-CN" altLang="en-US" dirty="0">
                    <a:solidFill>
                      <a:srgbClr val="333333"/>
                    </a:solidFill>
                    <a:latin typeface="arial" panose="020B0604020202020204" pitchFamily="34" charset="0"/>
                  </a:rPr>
                  <a:t>、</a:t>
                </a:r>
                <a:r>
                  <a:rPr lang="en-US" altLang="zh-CN" i="1" dirty="0">
                    <a:solidFill>
                      <a:srgbClr val="333333"/>
                    </a:solidFill>
                    <a:latin typeface="arial" panose="020B0604020202020204" pitchFamily="34" charset="0"/>
                  </a:rPr>
                  <a:t>c</a:t>
                </a:r>
                <a:r>
                  <a:rPr lang="zh-CN" altLang="en-US" dirty="0">
                    <a:solidFill>
                      <a:srgbClr val="333333"/>
                    </a:solidFill>
                    <a:latin typeface="arial" panose="020B0604020202020204" pitchFamily="34" charset="0"/>
                  </a:rPr>
                  <a:t>的后继数都是自然数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dirty="0">
                    <a:solidFill>
                      <a:srgbClr val="333333"/>
                    </a:solidFill>
                    <a:latin typeface="arial" panose="020B0604020202020204" pitchFamily="34" charset="0"/>
                  </a:rPr>
                  <a:t>，那么</a:t>
                </a:r>
                <a:r>
                  <a:rPr lang="en-US" altLang="zh-CN" i="1" dirty="0">
                    <a:solidFill>
                      <a:srgbClr val="333333"/>
                    </a:solidFill>
                    <a:latin typeface="arial" panose="020B0604020202020204" pitchFamily="34" charset="0"/>
                  </a:rPr>
                  <a:t>b</a:t>
                </a:r>
                <a:r>
                  <a:rPr lang="en-US" altLang="zh-CN" dirty="0">
                    <a:solidFill>
                      <a:srgbClr val="333333"/>
                    </a:solidFill>
                    <a:latin typeface="arial" panose="020B0604020202020204" pitchFamily="34" charset="0"/>
                  </a:rPr>
                  <a:t>=</a:t>
                </a:r>
                <a:r>
                  <a:rPr lang="en-US" altLang="zh-CN" i="1" dirty="0">
                    <a:solidFill>
                      <a:srgbClr val="333333"/>
                    </a:solidFill>
                    <a:latin typeface="arial" panose="020B0604020202020204" pitchFamily="34" charset="0"/>
                  </a:rPr>
                  <a:t>c</a:t>
                </a:r>
                <a:endParaRPr lang="en-US" altLang="zh-CN" dirty="0">
                  <a:solidFill>
                    <a:srgbClr val="333333"/>
                  </a:solidFill>
                  <a:latin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altLang="zh-CN" b="1" dirty="0"/>
                  <a:t>Ⅴ</a:t>
                </a:r>
                <a:r>
                  <a:rPr lang="zh-CN" altLang="en-US" dirty="0"/>
                  <a:t>设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zh-CN" altLang="en-US" dirty="0"/>
                  <a:t>⊆</a:t>
                </a:r>
                <a:r>
                  <a:rPr lang="en-US" altLang="zh-CN" b="1" dirty="0"/>
                  <a:t>N</a:t>
                </a:r>
                <a:r>
                  <a:rPr lang="zh-CN" altLang="en-US" dirty="0"/>
                  <a:t>，且满足</a:t>
                </a:r>
                <a:r>
                  <a:rPr lang="en-US" altLang="zh-CN" dirty="0"/>
                  <a:t>2</a:t>
                </a:r>
                <a:r>
                  <a:rPr lang="zh-CN" altLang="en-US" dirty="0"/>
                  <a:t>个条件（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zh-CN" altLang="en-US" dirty="0"/>
                  <a:t>）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0∈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zh-CN" altLang="en-US" dirty="0"/>
                  <a:t>；（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𝑖𝑖</m:t>
                    </m:r>
                  </m:oMath>
                </a14:m>
                <a:r>
                  <a:rPr lang="zh-CN" altLang="en-US" dirty="0"/>
                  <a:t>）如果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zh-CN" altLang="en-US" dirty="0"/>
                  <a:t>，那么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zh-CN" altLang="en-US" i="1" dirty="0"/>
                  <a:t>。</a:t>
                </a:r>
                <a:r>
                  <a:rPr lang="zh-CN" altLang="en-US" dirty="0"/>
                  <a:t>则</a:t>
                </a:r>
                <a:r>
                  <a:rPr lang="en-US" altLang="zh-CN" i="1" dirty="0"/>
                  <a:t>S</a:t>
                </a:r>
                <a:r>
                  <a:rPr lang="zh-CN" altLang="en-US" dirty="0"/>
                  <a:t>是包含全体自然数的集合，即</a:t>
                </a:r>
                <a:r>
                  <a:rPr lang="en-US" altLang="zh-CN" dirty="0"/>
                  <a:t>(</a:t>
                </a:r>
                <a:r>
                  <a:rPr lang="zh-CN" altLang="en-US" dirty="0"/>
                  <a:t>这条公理也叫归纳公理，保证了数学归纳法的正确性</a:t>
                </a:r>
                <a:r>
                  <a:rPr lang="en-US" altLang="zh-CN" dirty="0"/>
                  <a:t>) 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2CD346D-3E47-45D7-92E1-2424CAD270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27868"/>
                <a:ext cx="10515600" cy="4849095"/>
              </a:xfrm>
              <a:blipFill>
                <a:blip r:embed="rId2"/>
                <a:stretch>
                  <a:fillRect l="-1043" t="-1887" r="-116" b="-17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3190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213B2D-A7A7-4389-B52E-679388D00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接下来我们要做什么？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4CCDE57-44E8-4358-8BDE-DA5B1A278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从集合论的观点看，既然集合论是整个经典数学的理论基础，那么任何数学理论应当源于集合论。自然数系统及其运算、大小比较均不例外。</a:t>
            </a:r>
            <a:endParaRPr lang="en-US" altLang="zh-CN" sz="4000" dirty="0"/>
          </a:p>
          <a:p>
            <a:r>
              <a:rPr lang="zh-CN" altLang="en-US" sz="4000" dirty="0"/>
              <a:t>因而我们不能立足于</a:t>
            </a:r>
            <a:r>
              <a:rPr lang="en-US" altLang="zh-CN" sz="4000" dirty="0" err="1"/>
              <a:t>Peano</a:t>
            </a:r>
            <a:r>
              <a:rPr lang="zh-CN" altLang="en-US" sz="4000" dirty="0"/>
              <a:t>系统去引进自然数及其性质以及算术理论，而应该使用集合去构造。</a:t>
            </a:r>
          </a:p>
        </p:txBody>
      </p:sp>
    </p:spTree>
    <p:extLst>
      <p:ext uri="{BB962C8B-B14F-4D97-AF65-F5344CB8AC3E}">
        <p14:creationId xmlns:p14="http://schemas.microsoft.com/office/powerpoint/2010/main" val="2645664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7651AA-174C-417B-8361-42DEFCB99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369" y="1048938"/>
            <a:ext cx="10515600" cy="3284523"/>
          </a:xfrm>
        </p:spPr>
        <p:txBody>
          <a:bodyPr>
            <a:normAutofit/>
          </a:bodyPr>
          <a:lstStyle/>
          <a:p>
            <a:r>
              <a:rPr lang="zh-CN" altLang="en-US" sz="6000" dirty="0"/>
              <a:t>现在我们开始构造自然数了！</a:t>
            </a:r>
          </a:p>
        </p:txBody>
      </p:sp>
    </p:spTree>
    <p:extLst>
      <p:ext uri="{BB962C8B-B14F-4D97-AF65-F5344CB8AC3E}">
        <p14:creationId xmlns:p14="http://schemas.microsoft.com/office/powerpoint/2010/main" val="2947630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E7E64E-F530-4F33-8301-0A8987E03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预备概念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CAB711C-DB81-4A0A-8337-81677A51991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zh-CN" altLang="en-US" dirty="0"/>
                  <a:t>定义</a:t>
                </a:r>
                <a:r>
                  <a:rPr lang="en-US" altLang="zh-CN" dirty="0"/>
                  <a:t>1</a:t>
                </a:r>
                <a:r>
                  <a:rPr lang="zh-CN" altLang="en-US" dirty="0"/>
                  <a:t>：设</a:t>
                </a:r>
                <a:r>
                  <a:rPr lang="en-US" altLang="zh-CN" dirty="0"/>
                  <a:t>a</a:t>
                </a:r>
                <a:r>
                  <a:rPr lang="zh-CN" altLang="en-US" dirty="0"/>
                  <a:t>为一个集合，则</a:t>
                </a:r>
                <a:r>
                  <a:rPr lang="en-US" altLang="zh-CN" dirty="0"/>
                  <a:t>a</a:t>
                </a:r>
                <a:r>
                  <a:rPr lang="zh-CN" altLang="en-US" dirty="0"/>
                  <a:t>的后继数被定义如下，并记为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zh-CN" altLang="en-US" i="1">
                        <a:latin typeface="Cambria Math" panose="02040503050406030204" pitchFamily="18" charset="0"/>
                      </a:rPr>
                      <m:t>。</m:t>
                    </m:r>
                  </m:oMath>
                </a14:m>
                <a:endParaRPr lang="en-US" altLang="zh-CN" b="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zh-CN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𝑑𝑓</m:t>
                        </m:r>
                      </m:sub>
                    </m:sSub>
                  </m:oMath>
                </a14:m>
                <a:r>
                  <a:rPr lang="en-US" altLang="zh-CN" b="0" dirty="0"/>
                  <a:t> 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zh-CN" altLang="zh-CN" dirty="0"/>
                  <a:t> </a:t>
                </a:r>
                <a14:m>
                  <m:oMath xmlns:m="http://schemas.openxmlformats.org/officeDocument/2006/math">
                    <m:r>
                      <a:rPr lang="zh-CN" altLang="zh-CN" smtClean="0"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altLang="zh-CN" dirty="0"/>
                  <a:t>{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zh-CN" dirty="0"/>
                  <a:t>}</a:t>
                </a:r>
              </a:p>
              <a:p>
                <a:pPr marL="0" indent="0">
                  <a:buNone/>
                </a:pPr>
                <a:r>
                  <a:rPr lang="zh-CN" altLang="en-US" dirty="0"/>
                  <a:t>定义</a:t>
                </a:r>
                <a:r>
                  <a:rPr lang="en-US" altLang="zh-CN" dirty="0"/>
                  <a:t>2</a:t>
                </a:r>
                <a:r>
                  <a:rPr lang="zh-CN" altLang="en-US" dirty="0"/>
                  <a:t>：设</a:t>
                </a:r>
                <a:r>
                  <a:rPr lang="en-US" altLang="zh-CN" dirty="0"/>
                  <a:t>A</a:t>
                </a:r>
                <a:r>
                  <a:rPr lang="zh-CN" altLang="en-US" dirty="0"/>
                  <a:t>为一个集合，则</a:t>
                </a:r>
                <a:r>
                  <a:rPr lang="en-US" altLang="zh-CN" dirty="0"/>
                  <a:t>A</a:t>
                </a:r>
                <a:r>
                  <a:rPr lang="zh-CN" altLang="en-US" dirty="0"/>
                  <a:t>由如下方式被定义为归纳集，并记为</a:t>
                </a:r>
                <a:r>
                  <a:rPr lang="en-US" altLang="zh-CN" dirty="0"/>
                  <a:t>Ind(A)</a:t>
                </a:r>
                <a:r>
                  <a:rPr lang="zh-CN" altLang="en-US" dirty="0"/>
                  <a:t>。</a:t>
                </a:r>
                <a:r>
                  <a:rPr lang="en-US" altLang="zh-CN" dirty="0"/>
                  <a:t>(</a:t>
                </a:r>
                <a:r>
                  <a:rPr lang="zh-CN" altLang="en-US" dirty="0"/>
                  <a:t>无穷公理</a:t>
                </a:r>
                <a:r>
                  <a:rPr lang="en-US" altLang="zh-CN" dirty="0"/>
                  <a:t>)</a:t>
                </a:r>
              </a:p>
              <a:p>
                <a:pPr marL="0" indent="0" algn="ctr">
                  <a:buNone/>
                </a:pPr>
                <a:r>
                  <a:rPr lang="en-US" altLang="zh-CN" dirty="0"/>
                  <a:t>Ind(A)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>
                            <a:latin typeface="Cambria Math" panose="02040503050406030204" pitchFamily="18" charset="0"/>
                          </a:rPr>
                          <m:t>⇔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</a:rPr>
                          <m:t>df</m:t>
                        </m:r>
                      </m:sub>
                    </m:sSub>
                  </m:oMath>
                </a14:m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smtClean="0">
                        <a:latin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US" altLang="zh-CN" b="0" dirty="0"/>
                  <a:t>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altLang="zh-CN" dirty="0"/>
                  <a:t>A 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∧∀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zh-CN" b="0" dirty="0"/>
                  <a:t>(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 ∈</m:t>
                    </m:r>
                  </m:oMath>
                </a14:m>
                <a:r>
                  <a:rPr lang="en-US" altLang="zh-CN" dirty="0"/>
                  <a:t>A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zh-CN" altLang="zh-CN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altLang="zh-CN" dirty="0"/>
                  <a:t>A</a:t>
                </a:r>
                <a:r>
                  <a:rPr lang="en-US" altLang="zh-CN" b="0" dirty="0"/>
                  <a:t>)</a:t>
                </a:r>
              </a:p>
              <a:p>
                <a:pPr marL="0" indent="0">
                  <a:buNone/>
                </a:pPr>
                <a:r>
                  <a:rPr lang="zh-CN" altLang="en-US" b="0" dirty="0"/>
                  <a:t>定义</a:t>
                </a:r>
                <a:r>
                  <a:rPr lang="en-US" altLang="zh-CN" b="0" dirty="0"/>
                  <a:t>3</a:t>
                </a:r>
                <a:r>
                  <a:rPr lang="zh-CN" altLang="en-US" b="0" dirty="0"/>
                  <a:t>：设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zh-CN" altLang="en-US" b="0" dirty="0"/>
                  <a:t>为一个集合，则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zh-CN" altLang="en-US" dirty="0"/>
                  <a:t>由以下方式被定义为自然数，并记为</a:t>
                </a:r>
                <a:r>
                  <a:rPr lang="en-US" altLang="zh-CN" dirty="0"/>
                  <a:t>n(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zh-CN" dirty="0"/>
                  <a:t>)</a:t>
                </a:r>
                <a:r>
                  <a:rPr lang="zh-CN" altLang="en-US" dirty="0"/>
                  <a:t>。</a:t>
                </a:r>
                <a:endParaRPr lang="en-US" altLang="zh-CN" dirty="0"/>
              </a:p>
              <a:p>
                <a:pPr marL="0" indent="0" algn="ctr">
                  <a:buNone/>
                </a:pPr>
                <a:r>
                  <a:rPr lang="en-US" altLang="zh-CN" dirty="0"/>
                  <a:t>n(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zh-CN" dirty="0"/>
                  <a:t>)</a:t>
                </a:r>
                <a:r>
                  <a:rPr lang="zh-CN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>
                            <a:latin typeface="Cambria Math" panose="02040503050406030204" pitchFamily="18" charset="0"/>
                          </a:rPr>
                          <m:t>⇔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</a:rPr>
                          <m:t>df</m:t>
                        </m:r>
                      </m:sub>
                    </m:sSub>
                  </m:oMath>
                </a14:m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US" altLang="zh-CN" dirty="0"/>
                  <a:t>A(Ind(A)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altLang="zh-CN" dirty="0"/>
                  <a:t>A)</a:t>
                </a:r>
              </a:p>
              <a:p>
                <a:pPr marL="0" indent="0">
                  <a:buNone/>
                </a:pPr>
                <a:r>
                  <a:rPr lang="zh-CN" altLang="en-US" dirty="0"/>
                  <a:t>令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𝐼𝑛𝑑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)}</m:t>
                    </m:r>
                  </m:oMath>
                </a14:m>
                <a:r>
                  <a:rPr lang="en-US" altLang="zh-CN" dirty="0"/>
                  <a:t>,</a:t>
                </a:r>
                <a:r>
                  <a:rPr lang="zh-CN" altLang="en-US" dirty="0"/>
                  <a:t>于是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zh-CN" altLang="en-US" dirty="0"/>
                  <a:t>就是全体自然数所组成的集合，即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)}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。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b="0" dirty="0"/>
                  <a:t>也就是说，自然数集是所有归纳集的交集</a:t>
                </a:r>
                <a:r>
                  <a:rPr lang="en-US" altLang="zh-CN" b="0" dirty="0"/>
                  <a:t>(</a:t>
                </a:r>
                <a:r>
                  <a:rPr lang="zh-CN" altLang="en-US" b="0" dirty="0"/>
                  <a:t>但这是需要证明的</a:t>
                </a:r>
                <a:r>
                  <a:rPr lang="en-US" altLang="zh-CN" b="0" dirty="0"/>
                  <a:t>)</a:t>
                </a:r>
                <a:r>
                  <a:rPr lang="zh-CN" altLang="en-US" b="0" dirty="0"/>
                  <a:t>。</a:t>
                </a:r>
                <a:endParaRPr lang="en-US" altLang="zh-CN" b="0" dirty="0"/>
              </a:p>
              <a:p>
                <a:pPr marL="0" indent="0" algn="ctr">
                  <a:buNone/>
                </a:pPr>
                <a:endParaRPr lang="zh-CN" altLang="zh-CN" dirty="0"/>
              </a:p>
              <a:p>
                <a:pPr marL="0" indent="0">
                  <a:buNone/>
                </a:pPr>
                <a:endParaRPr lang="en-US" altLang="zh-CN" b="0" dirty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CAB711C-DB81-4A0A-8337-81677A5199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521" r="-3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9614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2E9983-FFC8-4BF7-B9B3-71217EEF4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0440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4000" dirty="0"/>
              <a:t>接下来，我们开始验证这种构造的正确性</a:t>
            </a:r>
            <a:br>
              <a:rPr lang="en-US" altLang="zh-CN" sz="4000" dirty="0"/>
            </a:br>
            <a:r>
              <a:rPr lang="zh-CN" altLang="en-US" sz="4000" dirty="0"/>
              <a:t>首先证明一些定理</a:t>
            </a:r>
            <a:r>
              <a:rPr lang="en-US" altLang="zh-CN" sz="4000" dirty="0"/>
              <a:t>.</a:t>
            </a:r>
            <a:endParaRPr lang="zh-CN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53AC6BA-38B2-4AC4-9CC7-1ECEDBAE44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76002"/>
                <a:ext cx="10515600" cy="4765771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zh-CN" altLang="en-US" dirty="0"/>
                  <a:t>定理</a:t>
                </a:r>
                <a:r>
                  <a:rPr lang="en-US" altLang="zh-CN" dirty="0"/>
                  <a:t>1</a:t>
                </a:r>
                <a:r>
                  <a:rPr lang="zh-CN" altLang="en-US" dirty="0"/>
                  <a:t>：设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1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altLang="zh-CN" b="0" dirty="0"/>
                  <a:t>={x | n(x)} ,</a:t>
                </a:r>
                <a:r>
                  <a:rPr lang="zh-CN" altLang="en-US" b="0" dirty="0"/>
                  <a:t>则</a:t>
                </a:r>
                <a:endParaRPr lang="en-US" altLang="zh-CN" b="0" dirty="0"/>
              </a:p>
              <a:p>
                <a:pPr marL="0" indent="0">
                  <a:buNone/>
                </a:pPr>
                <a:r>
                  <a:rPr lang="en-US" altLang="zh-CN" dirty="0"/>
                  <a:t>(1)Ind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CN" b="0" i="1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                            (2)</a:t>
                </a:r>
                <a:r>
                  <a:rPr lang="en-US" altLang="zh-CN" b="0" i="0" dirty="0">
                    <a:latin typeface="+mj-lt"/>
                  </a:rPr>
                  <a:t>∀</a:t>
                </a:r>
                <a:r>
                  <a:rPr lang="en-US" altLang="zh-CN" dirty="0"/>
                  <a:t>A( Ind(A) </a:t>
                </a:r>
                <a:r>
                  <a:rPr lang="en-US" altLang="zh-CN" b="0" i="0" dirty="0">
                    <a:latin typeface="+mj-lt"/>
                  </a:rPr>
                  <a:t>⇒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1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altLang="zh-CN" b="0" i="0" dirty="0">
                    <a:latin typeface="+mj-lt"/>
                  </a:rPr>
                  <a:t> ⊆ </a:t>
                </a:r>
                <a:r>
                  <a:rPr lang="en-US" altLang="zh-CN" dirty="0"/>
                  <a:t>A )</a:t>
                </a:r>
                <a:endParaRPr lang="en-US" altLang="zh-CN" b="0" dirty="0"/>
              </a:p>
              <a:p>
                <a:pPr marL="0" indent="0">
                  <a:buNone/>
                </a:pPr>
                <a:r>
                  <a:rPr lang="zh-CN" altLang="en-US" b="0" dirty="0"/>
                  <a:t>证明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b="0" dirty="0"/>
                  <a:t>(1)</a:t>
                </a:r>
                <a:r>
                  <a:rPr lang="zh-CN" altLang="en-US" b="0" dirty="0"/>
                  <a:t>一方面，由定义</a:t>
                </a:r>
                <a:r>
                  <a:rPr lang="en-US" altLang="zh-CN" b="0" dirty="0"/>
                  <a:t>2</a:t>
                </a:r>
                <a:r>
                  <a:rPr lang="zh-CN" altLang="en-US" b="0" dirty="0"/>
                  <a:t>知，</a:t>
                </a:r>
                <a:r>
                  <a:rPr lang="en-US" altLang="zh-CN" b="0" i="0" dirty="0">
                    <a:latin typeface="+mj-lt"/>
                  </a:rPr>
                  <a:t>∀</a:t>
                </a:r>
                <a:r>
                  <a:rPr lang="en-US" altLang="zh-CN" dirty="0"/>
                  <a:t>A(Ind(A)</a:t>
                </a:r>
                <a:r>
                  <a:rPr lang="en-US" altLang="zh-CN" b="0" i="0" dirty="0">
                    <a:latin typeface="+mj-lt"/>
                  </a:rPr>
                  <a:t>⇒∅∈A</a:t>
                </a:r>
                <a:r>
                  <a:rPr lang="en-US" altLang="zh-CN" dirty="0"/>
                  <a:t>)</a:t>
                </a:r>
                <a:r>
                  <a:rPr lang="zh-CN" altLang="en-US" dirty="0"/>
                  <a:t>，故有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(∅)</m:t>
                    </m:r>
                  </m:oMath>
                </a14:m>
                <a:r>
                  <a:rPr lang="en-US" altLang="zh-CN" dirty="0"/>
                  <a:t>,</a:t>
                </a:r>
                <a:r>
                  <a:rPr lang="zh-CN" altLang="en-US" dirty="0"/>
                  <a:t>即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∅∈</m:t>
                    </m:r>
                    <m:r>
                      <m:rPr>
                        <m:sty m:val="p"/>
                      </m:rPr>
                      <a:rPr lang="en-US" altLang="zh-CN" b="0" i="1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zh-CN" b="0" dirty="0"/>
              </a:p>
              <a:p>
                <a:pPr marL="0" indent="0">
                  <a:buNone/>
                </a:pPr>
                <a:r>
                  <a:rPr lang="zh-CN" altLang="en-US" b="0" dirty="0"/>
                  <a:t>另一方面，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⇔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endParaRPr lang="en-US" altLang="zh-CN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altLang="zh-CN" b="0" dirty="0"/>
                  <a:t>        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⇔∀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𝐼𝑛𝑑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⇒∀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𝐼𝑛𝑑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⇒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endParaRPr lang="en-US" altLang="zh-CN" b="0" dirty="0"/>
              </a:p>
              <a:p>
                <a:pPr marL="0" indent="0">
                  <a:buNone/>
                </a:pPr>
                <a:r>
                  <a:rPr lang="en-US" altLang="zh-CN" dirty="0"/>
                  <a:t>         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</a:rPr>
                      <m:t>⇔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⇔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因此</a:t>
                </a:r>
                <a14:m>
                  <m:oMath xmlns:m="http://schemas.openxmlformats.org/officeDocument/2006/math">
                    <m:r>
                      <a:rPr lang="zh-CN" altLang="en-US" b="0" i="1" dirty="0">
                        <a:latin typeface="Cambria Math" panose="02040503050406030204" pitchFamily="18" charset="0"/>
                      </a:rPr>
                      <m:t>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∅∈</m:t>
                    </m:r>
                    <m:r>
                      <m:rPr>
                        <m:sty m:val="p"/>
                      </m:rPr>
                      <a:rPr lang="en-US" altLang="zh-CN" b="0" i="1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∧∀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⇒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b="0" dirty="0"/>
                  <a:t>,</a:t>
                </a:r>
                <a:r>
                  <a:rPr lang="zh-CN" altLang="en-US" b="0" dirty="0"/>
                  <a:t>所以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I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𝑛𝑑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endParaRPr lang="en-US" altLang="zh-CN" b="0" dirty="0"/>
              </a:p>
              <a:p>
                <a:pPr marL="0" indent="0">
                  <a:buNone/>
                </a:pPr>
                <a:r>
                  <a:rPr lang="en-US" altLang="zh-CN" dirty="0"/>
                  <a:t>(2)</a:t>
                </a:r>
                <a:r>
                  <a:rPr lang="zh-CN" altLang="en-US" dirty="0"/>
                  <a:t>设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则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⇒∀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𝐼𝑛𝑑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en-US" dirty="0"/>
                  <a:t>所以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𝐼𝑛𝑑</m:t>
                        </m:r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⇒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⊆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定理</a:t>
                </a:r>
                <a:r>
                  <a:rPr lang="en-US" altLang="zh-CN" dirty="0"/>
                  <a:t>1</a:t>
                </a:r>
                <a:r>
                  <a:rPr lang="zh-CN" altLang="en-US" dirty="0"/>
                  <a:t>证毕</a:t>
                </a:r>
                <a:r>
                  <a:rPr lang="en-US" altLang="zh-CN" dirty="0"/>
                  <a:t>.</a:t>
                </a:r>
              </a:p>
              <a:p>
                <a:pPr marL="0" indent="0">
                  <a:buNone/>
                </a:pPr>
                <a:endParaRPr lang="en-US" altLang="zh-CN" b="0" dirty="0"/>
              </a:p>
              <a:p>
                <a:pPr marL="0" indent="0" algn="ctr">
                  <a:buNone/>
                </a:pPr>
                <a:endParaRPr lang="en-US" altLang="zh-CN" b="0" dirty="0"/>
              </a:p>
              <a:p>
                <a:pPr marL="0" indent="0">
                  <a:buNone/>
                </a:pPr>
                <a:endParaRPr lang="en-US" altLang="zh-CN" b="0" dirty="0"/>
              </a:p>
              <a:p>
                <a:pPr marL="0" indent="0">
                  <a:buNone/>
                </a:pPr>
                <a:endParaRPr lang="en-US" altLang="zh-CN" b="0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53AC6BA-38B2-4AC4-9CC7-1ECEDBAE44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76002"/>
                <a:ext cx="10515600" cy="4765771"/>
              </a:xfrm>
              <a:blipFill>
                <a:blip r:embed="rId2"/>
                <a:stretch>
                  <a:fillRect l="-1043" t="-3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047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14CAEE6-813E-42C8-804D-D913DFAA3C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73372" y="667910"/>
                <a:ext cx="10515600" cy="5486399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所以证明这个有什么用呢？</a:t>
                </a:r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至此，我们得到了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𝜔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为</m:t>
                    </m:r>
                  </m:oMath>
                </a14:m>
                <a:r>
                  <a:rPr lang="zh-CN" altLang="en-US" dirty="0"/>
                  <a:t>最小的归纳集。</a:t>
                </a:r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14CAEE6-813E-42C8-804D-D913DFAA3C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3372" y="667910"/>
                <a:ext cx="10515600" cy="5486399"/>
              </a:xfrm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71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1976</Words>
  <Application>Microsoft Office PowerPoint</Application>
  <PresentationFormat>宽屏</PresentationFormat>
  <Paragraphs>169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8" baseType="lpstr">
      <vt:lpstr>等线</vt:lpstr>
      <vt:lpstr>等线 Light</vt:lpstr>
      <vt:lpstr>Arial</vt:lpstr>
      <vt:lpstr>Arial</vt:lpstr>
      <vt:lpstr>Cambria Math</vt:lpstr>
      <vt:lpstr>Office 主题​​</vt:lpstr>
      <vt:lpstr>       如何使用集合定义自然数</vt:lpstr>
      <vt:lpstr>如何用集合定义自然数？？？</vt:lpstr>
      <vt:lpstr>为什么要这样定义</vt:lpstr>
      <vt:lpstr>自然数系统</vt:lpstr>
      <vt:lpstr>接下来我们要做什么？</vt:lpstr>
      <vt:lpstr>现在我们开始构造自然数了！</vt:lpstr>
      <vt:lpstr>预备概念</vt:lpstr>
      <vt:lpstr>接下来，我们开始验证这种构造的正确性 首先证明一些定理.</vt:lpstr>
      <vt:lpstr>PowerPoint 演示文稿</vt:lpstr>
      <vt:lpstr>现在我们可以用集合写自然数了</vt:lpstr>
      <vt:lpstr>PowerPoint 演示文稿</vt:lpstr>
      <vt:lpstr>再看Peano公理</vt:lpstr>
      <vt:lpstr>定义自然数的运算</vt:lpstr>
      <vt:lpstr>PowerPoint 演示文稿</vt:lpstr>
      <vt:lpstr>PowerPoint 演示文稿</vt:lpstr>
      <vt:lpstr>PowerPoint 演示文稿</vt:lpstr>
      <vt:lpstr>PowerPoint 演示文稿</vt:lpstr>
      <vt:lpstr>定义自然数的大小关系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如何使用集合定义自然数</dc:title>
  <dc:creator>屈 力</dc:creator>
  <cp:lastModifiedBy>屈 力</cp:lastModifiedBy>
  <cp:revision>90</cp:revision>
  <dcterms:created xsi:type="dcterms:W3CDTF">2019-11-24T01:03:09Z</dcterms:created>
  <dcterms:modified xsi:type="dcterms:W3CDTF">2019-11-27T15:34:08Z</dcterms:modified>
</cp:coreProperties>
</file>