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31"/>
  </p:notes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5" r:id="rId9"/>
    <p:sldId id="297" r:id="rId10"/>
    <p:sldId id="313" r:id="rId11"/>
    <p:sldId id="299" r:id="rId12"/>
    <p:sldId id="317" r:id="rId13"/>
    <p:sldId id="304" r:id="rId14"/>
    <p:sldId id="310" r:id="rId15"/>
    <p:sldId id="296" r:id="rId16"/>
    <p:sldId id="298" r:id="rId17"/>
    <p:sldId id="300" r:id="rId18"/>
    <p:sldId id="312" r:id="rId19"/>
    <p:sldId id="305" r:id="rId20"/>
    <p:sldId id="314" r:id="rId21"/>
    <p:sldId id="316" r:id="rId22"/>
    <p:sldId id="301" r:id="rId23"/>
    <p:sldId id="318" r:id="rId24"/>
    <p:sldId id="306" r:id="rId25"/>
    <p:sldId id="302" r:id="rId26"/>
    <p:sldId id="303" r:id="rId27"/>
    <p:sldId id="307" r:id="rId28"/>
    <p:sldId id="308" r:id="rId29"/>
    <p:sldId id="294" r:id="rId30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993300"/>
    <a:srgbClr val="0000CC"/>
    <a:srgbClr val="CC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11" autoAdjust="0"/>
    <p:restoredTop sz="76928" autoAdjust="0"/>
  </p:normalViewPr>
  <p:slideViewPr>
    <p:cSldViewPr>
      <p:cViewPr varScale="1">
        <p:scale>
          <a:sx n="52" d="100"/>
          <a:sy n="52" d="100"/>
        </p:scale>
        <p:origin x="1048" y="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15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fld id="{58D2A627-FCF4-4C78-B482-A0A6B802D6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222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51F0224-D3C9-4BFE-9827-5C1F89920CEC}" type="slidenum">
              <a:rPr lang="en-US" altLang="zh-CN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237208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前者的第一积项包含于第三积项，第三积项可以被“吸收”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D2A627-FCF4-4C78-B482-A0A6B802D619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0919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析取范式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A627-FCF4-4C78-B482-A0A6B802D619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4597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完全析取范式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A627-FCF4-4C78-B482-A0A6B802D619}" type="slidenum">
              <a:rPr lang="en-US" altLang="zh-CN" smtClean="0"/>
              <a:pPr/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6604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801B406-1848-431E-9722-C2E78ED47A44}" type="slidenum">
              <a:rPr lang="en-US" altLang="zh-CN">
                <a:latin typeface="Times New Roman" panose="02020603050405020304" pitchFamily="18" charset="0"/>
              </a:rPr>
              <a:pPr eaLnBrk="1" hangingPunct="1"/>
              <a:t>15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71103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文字数量的少，和运算数量的少，兼得方可谓之</a:t>
            </a:r>
            <a:r>
              <a:rPr lang="en-US" altLang="zh-CN" dirty="0"/>
              <a:t>simpler</a:t>
            </a:r>
          </a:p>
          <a:p>
            <a:r>
              <a:rPr lang="zh-CN" altLang="en-US" dirty="0"/>
              <a:t>输入信号是一样的，但是极少的非门（逆运算，</a:t>
            </a:r>
            <a:r>
              <a:rPr lang="en-US" altLang="zh-CN" sz="1200" dirty="0">
                <a:latin typeface="Times New Roman" charset="0"/>
                <a:ea typeface="宋体" charset="-122"/>
              </a:rPr>
              <a:t>’ </a:t>
            </a:r>
            <a:r>
              <a:rPr lang="zh-CN" altLang="en-US" dirty="0"/>
              <a:t>运算）、与门（</a:t>
            </a:r>
            <a:r>
              <a:rPr lang="en-US" altLang="zh-CN" dirty="0"/>
              <a:t>product</a:t>
            </a:r>
            <a:r>
              <a:rPr lang="zh-CN" altLang="en-US" dirty="0"/>
              <a:t>运算，*运算），极少的或门（</a:t>
            </a:r>
            <a:r>
              <a:rPr lang="en-US" altLang="zh-CN" dirty="0"/>
              <a:t>sum</a:t>
            </a:r>
            <a:r>
              <a:rPr lang="zh-CN" altLang="en-US" dirty="0"/>
              <a:t>运算，</a:t>
            </a:r>
            <a:r>
              <a:rPr lang="en-US" altLang="zh-CN" dirty="0"/>
              <a:t>+</a:t>
            </a:r>
            <a:r>
              <a:rPr lang="zh-CN" altLang="en-US" dirty="0"/>
              <a:t>运算）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A627-FCF4-4C78-B482-A0A6B802D619}" type="slidenum">
              <a:rPr lang="en-US" altLang="zh-CN" smtClean="0"/>
              <a:pPr/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36617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考察两个</a:t>
            </a:r>
            <a:r>
              <a:rPr lang="en-US" altLang="zh-CN" dirty="0"/>
              <a:t>products</a:t>
            </a:r>
            <a:r>
              <a:rPr lang="zh-CN" altLang="en-US" dirty="0"/>
              <a:t>（</a:t>
            </a:r>
            <a:r>
              <a:rPr lang="en-US" altLang="zh-CN" dirty="0"/>
              <a:t>fundamental products</a:t>
            </a:r>
            <a:r>
              <a:rPr lang="zh-CN" altLang="en-US" dirty="0"/>
              <a:t>）的</a:t>
            </a:r>
            <a:r>
              <a:rPr lang="en-US" altLang="zh-CN" dirty="0"/>
              <a:t>sum</a:t>
            </a:r>
            <a:r>
              <a:rPr lang="zh-CN" altLang="en-US" dirty="0"/>
              <a:t>，如果某个</a:t>
            </a:r>
            <a:r>
              <a:rPr lang="en-US" altLang="zh-CN" dirty="0"/>
              <a:t>product </a:t>
            </a:r>
            <a:r>
              <a:rPr lang="zh-CN" altLang="en-US" dirty="0"/>
              <a:t>包含于另一个</a:t>
            </a:r>
            <a:r>
              <a:rPr lang="en-US" altLang="zh-CN" dirty="0"/>
              <a:t>product</a:t>
            </a:r>
            <a:r>
              <a:rPr lang="zh-CN" altLang="en-US" dirty="0"/>
              <a:t>（子串），“长”的</a:t>
            </a:r>
            <a:r>
              <a:rPr lang="en-US" altLang="zh-CN" dirty="0"/>
              <a:t>product</a:t>
            </a:r>
            <a:r>
              <a:rPr lang="zh-CN" altLang="en-US" dirty="0"/>
              <a:t>将被“吸收”</a:t>
            </a:r>
            <a:r>
              <a:rPr lang="en-US" altLang="zh-CN" dirty="0"/>
              <a:t>==》</a:t>
            </a:r>
            <a:r>
              <a:rPr lang="zh-CN" altLang="en-US" dirty="0"/>
              <a:t>我们可以据此看出“简化”一个逻辑表达式的某种思路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A627-FCF4-4C78-B482-A0A6B802D619}" type="slidenum">
              <a:rPr lang="en-US" altLang="zh-CN" smtClean="0"/>
              <a:pPr/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10347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蕴含项，本质上是某个积的子串。素蕴含项，可以理解为“不可更短”，换句话说：某个蕴含项的任意子串都不再是</a:t>
            </a:r>
            <a:r>
              <a:rPr lang="en-US" altLang="zh-CN" dirty="0"/>
              <a:t>E</a:t>
            </a:r>
            <a:r>
              <a:rPr lang="zh-CN" altLang="en-US" dirty="0"/>
              <a:t>的蕴含项，该蕴含项为素蕴含项；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，蕴涵项</a:t>
            </a:r>
            <a:r>
              <a:rPr lang="en-US" altLang="zh-CN" dirty="0"/>
              <a:t>P</a:t>
            </a:r>
            <a:r>
              <a:rPr lang="zh-CN" altLang="en-US" dirty="0"/>
              <a:t>的加入，首先没有改变逻辑表达式的本质（等价）；其次，表面上看，增加了</a:t>
            </a:r>
            <a:r>
              <a:rPr lang="en-US" altLang="zh-CN" dirty="0"/>
              <a:t>E</a:t>
            </a:r>
            <a:r>
              <a:rPr lang="zh-CN" altLang="en-US" dirty="0"/>
              <a:t>的长度。但是因为吸收率的存在，素项</a:t>
            </a:r>
            <a:r>
              <a:rPr lang="en-US" altLang="zh-CN" dirty="0"/>
              <a:t>P</a:t>
            </a:r>
            <a:r>
              <a:rPr lang="zh-CN" altLang="en-US" dirty="0"/>
              <a:t>的加入多数时候会吸收掉若干个基础积，使得</a:t>
            </a:r>
            <a:r>
              <a:rPr lang="en-US" altLang="zh-CN" dirty="0"/>
              <a:t>E</a:t>
            </a:r>
            <a:r>
              <a:rPr lang="zh-CN" altLang="en-US" dirty="0"/>
              <a:t>的“长度“变小。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，</a:t>
            </a:r>
            <a:r>
              <a:rPr lang="en-US" altLang="zh-CN" dirty="0"/>
              <a:t>prime</a:t>
            </a:r>
            <a:r>
              <a:rPr lang="zh-CN" altLang="en-US" dirty="0"/>
              <a:t>性质的保持，使得这种“缩短”，达到了极致。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A627-FCF4-4C78-B482-A0A6B802D619}" type="slidenum">
              <a:rPr lang="en-US" altLang="zh-CN" smtClean="0"/>
              <a:pPr/>
              <a:t>19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64246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蕴含项，本质上是某个积的子串。素蕴含项，可以理解为“不可更短”，换句话说：某个蕴含项的任意子串都不再是</a:t>
            </a:r>
            <a:r>
              <a:rPr lang="en-US" altLang="zh-CN" dirty="0"/>
              <a:t>E</a:t>
            </a:r>
            <a:r>
              <a:rPr lang="zh-CN" altLang="en-US" dirty="0"/>
              <a:t>的蕴含项，该蕴含项为素蕴含项；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，蕴涵项</a:t>
            </a:r>
            <a:r>
              <a:rPr lang="en-US" altLang="zh-CN" dirty="0"/>
              <a:t>P</a:t>
            </a:r>
            <a:r>
              <a:rPr lang="zh-CN" altLang="en-US" dirty="0"/>
              <a:t>的加入，首先没有改变逻辑表达式的本质（等价）；其次，表面上看，增加了</a:t>
            </a:r>
            <a:r>
              <a:rPr lang="en-US" altLang="zh-CN" dirty="0"/>
              <a:t>E</a:t>
            </a:r>
            <a:r>
              <a:rPr lang="zh-CN" altLang="en-US" dirty="0"/>
              <a:t>的长度。但是因为吸收率的存在，素项</a:t>
            </a:r>
            <a:r>
              <a:rPr lang="en-US" altLang="zh-CN" dirty="0"/>
              <a:t>P</a:t>
            </a:r>
            <a:r>
              <a:rPr lang="zh-CN" altLang="en-US" dirty="0"/>
              <a:t>的加入会吸收掉若干个基础积，使得</a:t>
            </a:r>
            <a:r>
              <a:rPr lang="en-US" altLang="zh-CN" dirty="0"/>
              <a:t>E</a:t>
            </a:r>
            <a:r>
              <a:rPr lang="zh-CN" altLang="en-US" dirty="0"/>
              <a:t>的“长度“变小。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，</a:t>
            </a:r>
            <a:r>
              <a:rPr lang="en-US" altLang="zh-CN" dirty="0"/>
              <a:t>prime</a:t>
            </a:r>
            <a:r>
              <a:rPr lang="zh-CN" altLang="en-US" dirty="0"/>
              <a:t>性质的保持，使得这种“缩短”，达到了极致。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A627-FCF4-4C78-B482-A0A6B802D619}" type="slidenum">
              <a:rPr lang="en-US" altLang="zh-CN" smtClean="0"/>
              <a:pPr/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54769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A627-FCF4-4C78-B482-A0A6B802D619}" type="slidenum">
              <a:rPr lang="en-US" altLang="zh-CN" smtClean="0"/>
              <a:pPr/>
              <a:t>21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26080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Q</a:t>
            </a:r>
            <a:r>
              <a:rPr lang="zh-CN" altLang="en-US" dirty="0"/>
              <a:t>：和</a:t>
            </a:r>
            <a:r>
              <a:rPr lang="en-US" altLang="zh-CN" dirty="0"/>
              <a:t>P1</a:t>
            </a:r>
            <a:r>
              <a:rPr lang="zh-CN" altLang="en-US" dirty="0"/>
              <a:t>或者</a:t>
            </a:r>
            <a:r>
              <a:rPr lang="en-US" altLang="zh-CN" dirty="0"/>
              <a:t>P2</a:t>
            </a:r>
            <a:r>
              <a:rPr lang="zh-CN" altLang="en-US" dirty="0"/>
              <a:t>的蕴含项有关联！</a:t>
            </a:r>
            <a:r>
              <a:rPr lang="en-US" altLang="zh-CN" dirty="0"/>
              <a:t>Q</a:t>
            </a:r>
            <a:r>
              <a:rPr lang="zh-CN" altLang="en-US" dirty="0"/>
              <a:t>的加入将“吸收掉”</a:t>
            </a:r>
            <a:r>
              <a:rPr lang="en-US" altLang="zh-CN" dirty="0"/>
              <a:t>P1</a:t>
            </a:r>
            <a:r>
              <a:rPr lang="zh-CN" altLang="en-US" dirty="0"/>
              <a:t>或者</a:t>
            </a:r>
            <a:r>
              <a:rPr lang="en-US" altLang="zh-CN" dirty="0"/>
              <a:t>P2</a:t>
            </a:r>
            <a:r>
              <a:rPr lang="zh-CN" altLang="en-US" dirty="0"/>
              <a:t>，甚至</a:t>
            </a:r>
            <a:r>
              <a:rPr lang="en-US" altLang="zh-CN" dirty="0"/>
              <a:t>P1</a:t>
            </a:r>
            <a:r>
              <a:rPr lang="zh-CN" altLang="en-US" dirty="0"/>
              <a:t>和</a:t>
            </a:r>
            <a:r>
              <a:rPr lang="en-US" altLang="zh-CN" dirty="0"/>
              <a:t>P2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altLang="zh-CN" dirty="0"/>
              <a:t>Q</a:t>
            </a:r>
            <a:r>
              <a:rPr lang="zh-CN" altLang="en-US" dirty="0"/>
              <a:t>：能否保证</a:t>
            </a:r>
            <a:r>
              <a:rPr lang="en-US" altLang="zh-CN" dirty="0"/>
              <a:t>Q+P1+P2=P1+P2</a:t>
            </a:r>
            <a:r>
              <a:rPr lang="zh-CN" altLang="en-US" dirty="0"/>
              <a:t>呢？如果</a:t>
            </a:r>
            <a:r>
              <a:rPr lang="en-US" altLang="zh-CN" dirty="0"/>
              <a:t>P1</a:t>
            </a:r>
            <a:r>
              <a:rPr lang="zh-CN" altLang="en-US" dirty="0"/>
              <a:t>和</a:t>
            </a:r>
            <a:r>
              <a:rPr lang="en-US" altLang="zh-CN" dirty="0"/>
              <a:t>P2</a:t>
            </a:r>
            <a:r>
              <a:rPr lang="zh-CN" altLang="en-US" dirty="0"/>
              <a:t>中有且仅有一个文字恰好互补，去除该文字后，其它文字的乘积，必定满足这个特性！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A627-FCF4-4C78-B482-A0A6B802D619}" type="slidenum">
              <a:rPr lang="en-US" altLang="zh-CN" smtClean="0"/>
              <a:pPr/>
              <a:t>22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060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和代数格一样，通过一个集合上的运算及其性质，来定义一个特殊的代数系统：相同之处</a:t>
            </a:r>
            <a:endParaRPr lang="en-US" altLang="zh-CN" dirty="0"/>
          </a:p>
          <a:p>
            <a:r>
              <a:rPr lang="zh-CN" altLang="en-US" dirty="0"/>
              <a:t>和代数格不同：性质不一样，分配、有补，有界；运算类型不一样</a:t>
            </a:r>
            <a:endParaRPr lang="en-US" altLang="zh-CN" dirty="0"/>
          </a:p>
          <a:p>
            <a:r>
              <a:rPr lang="zh-CN" altLang="en-US" dirty="0"/>
              <a:t>布尔代数是不是一种更特殊的格？结合律和吸收律是否隐含在布尔代数的“公理” 性质背后？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A627-FCF4-4C78-B482-A0A6B802D619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43725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Q</a:t>
            </a:r>
            <a:r>
              <a:rPr lang="zh-CN" altLang="en-US" dirty="0"/>
              <a:t>：和</a:t>
            </a:r>
            <a:r>
              <a:rPr lang="en-US" altLang="zh-CN" dirty="0"/>
              <a:t>P1</a:t>
            </a:r>
            <a:r>
              <a:rPr lang="zh-CN" altLang="en-US" dirty="0"/>
              <a:t>或者</a:t>
            </a:r>
            <a:r>
              <a:rPr lang="en-US" altLang="zh-CN" dirty="0"/>
              <a:t>P2</a:t>
            </a:r>
            <a:r>
              <a:rPr lang="zh-CN" altLang="en-US" dirty="0"/>
              <a:t>的蕴含项有关联！</a:t>
            </a:r>
            <a:r>
              <a:rPr lang="en-US" altLang="zh-CN" dirty="0"/>
              <a:t>Q</a:t>
            </a:r>
            <a:r>
              <a:rPr lang="zh-CN" altLang="en-US" dirty="0"/>
              <a:t>的加入有望“吸收掉”</a:t>
            </a:r>
            <a:r>
              <a:rPr lang="en-US" altLang="zh-CN" dirty="0"/>
              <a:t>P1</a:t>
            </a:r>
            <a:r>
              <a:rPr lang="zh-CN" altLang="en-US" dirty="0"/>
              <a:t>或者</a:t>
            </a:r>
            <a:r>
              <a:rPr lang="en-US" altLang="zh-CN" dirty="0"/>
              <a:t>P2</a:t>
            </a:r>
            <a:r>
              <a:rPr lang="zh-CN" altLang="en-US" dirty="0"/>
              <a:t>，甚至</a:t>
            </a:r>
            <a:r>
              <a:rPr lang="en-US" altLang="zh-CN" dirty="0"/>
              <a:t>P1</a:t>
            </a:r>
            <a:r>
              <a:rPr lang="zh-CN" altLang="en-US" dirty="0"/>
              <a:t>和</a:t>
            </a:r>
            <a:r>
              <a:rPr lang="en-US" altLang="zh-CN" dirty="0"/>
              <a:t>P2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altLang="zh-CN" dirty="0"/>
              <a:t>Q</a:t>
            </a:r>
            <a:r>
              <a:rPr lang="zh-CN" altLang="en-US" dirty="0"/>
              <a:t>：能否保证</a:t>
            </a:r>
            <a:r>
              <a:rPr lang="en-US" altLang="zh-CN" dirty="0"/>
              <a:t>Q+P1+P2=P1+P2</a:t>
            </a:r>
            <a:r>
              <a:rPr lang="zh-CN" altLang="en-US" dirty="0"/>
              <a:t>呢？如果</a:t>
            </a:r>
            <a:r>
              <a:rPr lang="en-US" altLang="zh-CN" dirty="0"/>
              <a:t>P1</a:t>
            </a:r>
            <a:r>
              <a:rPr lang="zh-CN" altLang="en-US" dirty="0"/>
              <a:t>和</a:t>
            </a:r>
            <a:r>
              <a:rPr lang="en-US" altLang="zh-CN" dirty="0"/>
              <a:t>P2</a:t>
            </a:r>
            <a:r>
              <a:rPr lang="zh-CN" altLang="en-US" dirty="0"/>
              <a:t>中有且仅有一个文字恰好互补，去除该文字后，其它文字的乘积，必定满足这个特性！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A627-FCF4-4C78-B482-A0A6B802D619}" type="slidenum">
              <a:rPr lang="en-US" altLang="zh-CN" smtClean="0"/>
              <a:pPr/>
              <a:t>23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25444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红色标记：书籍错误</a:t>
            </a:r>
            <a:endParaRPr lang="en-US" altLang="zh-CN" dirty="0"/>
          </a:p>
          <a:p>
            <a:r>
              <a:rPr lang="zh-CN" altLang="en-US" dirty="0"/>
              <a:t>其实在第二个“共识项”中，还有其它选择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A627-FCF4-4C78-B482-A0A6B802D619}" type="slidenum">
              <a:rPr lang="en-US" altLang="zh-CN" smtClean="0"/>
              <a:pPr/>
              <a:t>25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88015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在范式模式下，每个积项可以表达成</a:t>
            </a:r>
            <a:r>
              <a:rPr lang="en-US" altLang="zh-CN" dirty="0"/>
              <a:t>01</a:t>
            </a:r>
            <a:r>
              <a:rPr lang="zh-CN" altLang="en-US" dirty="0"/>
              <a:t>位串！</a:t>
            </a:r>
            <a:endParaRPr lang="en-US" altLang="zh-CN" dirty="0"/>
          </a:p>
          <a:p>
            <a:r>
              <a:rPr lang="zh-CN" altLang="en-US" dirty="0"/>
              <a:t>不唯一，但是可以证明一定是一样</a:t>
            </a:r>
            <a:r>
              <a:rPr lang="en-US" altLang="zh-CN" dirty="0"/>
              <a:t>simple</a:t>
            </a:r>
            <a:r>
              <a:rPr lang="zh-CN" altLang="en-US" dirty="0"/>
              <a:t>的；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A627-FCF4-4C78-B482-A0A6B802D619}" type="slidenum">
              <a:rPr lang="en-US" altLang="zh-CN" smtClean="0"/>
              <a:pPr/>
              <a:t>26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67182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801B406-1848-431E-9722-C2E78ED47A44}" type="slidenum">
              <a:rPr lang="en-US" altLang="zh-CN">
                <a:latin typeface="Times New Roman" panose="02020603050405020304" pitchFamily="18" charset="0"/>
              </a:rPr>
              <a:pPr eaLnBrk="1" hangingPunct="1"/>
              <a:t>27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i="1" dirty="0">
                <a:latin typeface="Times New Roman" charset="0"/>
                <a:ea typeface="宋体" charset="-122"/>
              </a:rPr>
              <a:t>x</a:t>
            </a:r>
            <a:r>
              <a:rPr lang="en-US" altLang="zh-CN" sz="1200" dirty="0">
                <a:latin typeface="Times New Roman" charset="0"/>
                <a:ea typeface="宋体" charset="-122"/>
              </a:rPr>
              <a:t>’</a:t>
            </a:r>
            <a:r>
              <a:rPr lang="en-US" altLang="zh-CN" sz="1200" dirty="0">
                <a:latin typeface="Times New Roman" charset="0"/>
                <a:ea typeface="宋体" charset="-122"/>
                <a:sym typeface="Symbol" pitchFamily="18" charset="2"/>
              </a:rPr>
              <a:t> </a:t>
            </a:r>
            <a:r>
              <a:rPr lang="en-US" altLang="zh-CN" sz="1200" i="1" dirty="0" err="1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r>
              <a:rPr lang="en-US" altLang="zh-CN" sz="1200" dirty="0">
                <a:latin typeface="Times New Roman" charset="0"/>
                <a:ea typeface="宋体" charset="-122"/>
                <a:sym typeface="Symbol" pitchFamily="18" charset="2"/>
              </a:rPr>
              <a:t>+ </a:t>
            </a:r>
            <a:r>
              <a:rPr lang="en-US" altLang="zh-CN" sz="1200" i="1" dirty="0" err="1">
                <a:latin typeface="Times New Roman" charset="0"/>
                <a:ea typeface="宋体" charset="-122"/>
              </a:rPr>
              <a:t>x</a:t>
            </a:r>
            <a:r>
              <a:rPr lang="en-US" altLang="zh-CN" sz="1200" i="1" dirty="0" err="1">
                <a:latin typeface="Times New Roman" charset="0"/>
                <a:ea typeface="宋体" charset="-122"/>
                <a:sym typeface="Symbol" pitchFamily="18" charset="2"/>
              </a:rPr>
              <a:t>y</a:t>
            </a:r>
            <a:r>
              <a:rPr lang="en-US" altLang="zh-CN" sz="1200" dirty="0">
                <a:latin typeface="Times New Roman" charset="0"/>
                <a:ea typeface="宋体" charset="-122"/>
                <a:sym typeface="Symbol" pitchFamily="18" charset="2"/>
              </a:rPr>
              <a:t>’ </a:t>
            </a:r>
            <a:r>
              <a:rPr lang="en-US" altLang="zh-CN" sz="1200" i="1" dirty="0">
                <a:latin typeface="Times New Roman" charset="0"/>
                <a:ea typeface="宋体" charset="-122"/>
                <a:sym typeface="Symbol" pitchFamily="18" charset="2"/>
              </a:rPr>
              <a:t>z+</a:t>
            </a:r>
            <a:r>
              <a:rPr lang="en-US" altLang="zh-CN" sz="1200" dirty="0">
                <a:latin typeface="Times New Roman" charset="0"/>
                <a:ea typeface="宋体" charset="-122"/>
                <a:sym typeface="Symbol" pitchFamily="18" charset="2"/>
              </a:rPr>
              <a:t> x</a:t>
            </a:r>
            <a:r>
              <a:rPr lang="en-US" altLang="zh-CN" sz="1200" i="1" dirty="0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r>
              <a:rPr lang="en-US" altLang="zh-CN" sz="1200" dirty="0">
                <a:latin typeface="Times New Roman" charset="0"/>
                <a:ea typeface="宋体" charset="-122"/>
                <a:sym typeface="Symbol" pitchFamily="18" charset="2"/>
              </a:rPr>
              <a:t>’+ </a:t>
            </a:r>
            <a:r>
              <a:rPr lang="en-US" altLang="zh-CN" sz="1200" i="1" dirty="0">
                <a:latin typeface="Times New Roman" charset="0"/>
                <a:ea typeface="宋体" charset="-122"/>
              </a:rPr>
              <a:t>x</a:t>
            </a:r>
            <a:r>
              <a:rPr lang="en-US" altLang="zh-CN" sz="1200" i="1" dirty="0">
                <a:latin typeface="Times New Roman" charset="0"/>
                <a:ea typeface="宋体" charset="-122"/>
                <a:sym typeface="Symbol" pitchFamily="18" charset="2"/>
              </a:rPr>
              <a:t>yz=</a:t>
            </a:r>
            <a:r>
              <a:rPr lang="en-US" altLang="zh-CN" sz="1200" i="1" dirty="0">
                <a:latin typeface="Times New Roman" charset="0"/>
                <a:ea typeface="宋体" charset="-122"/>
              </a:rPr>
              <a:t>x</a:t>
            </a:r>
            <a:r>
              <a:rPr lang="en-US" altLang="zh-CN" sz="1200" dirty="0">
                <a:latin typeface="Times New Roman" charset="0"/>
                <a:ea typeface="宋体" charset="-122"/>
              </a:rPr>
              <a:t>’</a:t>
            </a:r>
            <a:r>
              <a:rPr lang="en-US" altLang="zh-CN" sz="1200" dirty="0">
                <a:latin typeface="Times New Roman" charset="0"/>
                <a:ea typeface="宋体" charset="-122"/>
                <a:sym typeface="Symbol" pitchFamily="18" charset="2"/>
              </a:rPr>
              <a:t> </a:t>
            </a:r>
            <a:r>
              <a:rPr lang="en-US" altLang="zh-CN" sz="1200" i="1" dirty="0" err="1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r>
              <a:rPr lang="en-US" altLang="zh-CN" sz="1200" dirty="0">
                <a:latin typeface="Times New Roman" charset="0"/>
                <a:ea typeface="宋体" charset="-122"/>
                <a:sym typeface="Symbol" pitchFamily="18" charset="2"/>
              </a:rPr>
              <a:t>+ </a:t>
            </a:r>
            <a:r>
              <a:rPr lang="en-US" altLang="zh-CN" sz="1200" i="1" dirty="0" err="1">
                <a:latin typeface="Times New Roman" charset="0"/>
                <a:ea typeface="宋体" charset="-122"/>
              </a:rPr>
              <a:t>x</a:t>
            </a:r>
            <a:r>
              <a:rPr lang="en-US" altLang="zh-CN" sz="1200" i="1" dirty="0" err="1">
                <a:latin typeface="Times New Roman" charset="0"/>
                <a:ea typeface="宋体" charset="-122"/>
                <a:sym typeface="Symbol" pitchFamily="18" charset="2"/>
              </a:rPr>
              <a:t>y</a:t>
            </a:r>
            <a:r>
              <a:rPr lang="en-US" altLang="zh-CN" sz="1200" dirty="0">
                <a:latin typeface="Times New Roman" charset="0"/>
                <a:ea typeface="宋体" charset="-122"/>
                <a:sym typeface="Symbol" pitchFamily="18" charset="2"/>
              </a:rPr>
              <a:t>’ </a:t>
            </a:r>
            <a:r>
              <a:rPr lang="en-US" altLang="zh-CN" sz="1200" i="1" dirty="0">
                <a:latin typeface="Times New Roman" charset="0"/>
                <a:ea typeface="宋体" charset="-122"/>
                <a:sym typeface="Symbol" pitchFamily="18" charset="2"/>
              </a:rPr>
              <a:t>z+</a:t>
            </a:r>
            <a:r>
              <a:rPr lang="en-US" altLang="zh-CN" sz="1200" dirty="0">
                <a:latin typeface="Times New Roman" charset="0"/>
                <a:ea typeface="宋体" charset="-122"/>
                <a:sym typeface="Symbol" pitchFamily="18" charset="2"/>
              </a:rPr>
              <a:t> x</a:t>
            </a:r>
            <a:r>
              <a:rPr lang="en-US" altLang="zh-CN" sz="1200" i="1" dirty="0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r>
              <a:rPr lang="en-US" altLang="zh-CN" sz="1200" dirty="0">
                <a:latin typeface="Times New Roman" charset="0"/>
                <a:ea typeface="宋体" charset="-122"/>
                <a:sym typeface="Symbol" pitchFamily="18" charset="2"/>
              </a:rPr>
              <a:t>’+ </a:t>
            </a:r>
            <a:r>
              <a:rPr lang="en-US" altLang="zh-CN" sz="1200" i="1" dirty="0" err="1">
                <a:latin typeface="Times New Roman" charset="0"/>
                <a:ea typeface="宋体" charset="-122"/>
              </a:rPr>
              <a:t>x</a:t>
            </a:r>
            <a:r>
              <a:rPr lang="en-US" altLang="zh-CN" sz="1200" i="1" dirty="0" err="1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r>
              <a:rPr lang="en-US" altLang="zh-CN" sz="1200" i="1" dirty="0" err="1">
                <a:solidFill>
                  <a:srgbClr val="FF0000"/>
                </a:solidFill>
                <a:latin typeface="Times New Roman" charset="0"/>
                <a:ea typeface="宋体" charset="-122"/>
                <a:sym typeface="Symbol" pitchFamily="18" charset="2"/>
              </a:rPr>
              <a:t>+xy</a:t>
            </a:r>
            <a:r>
              <a:rPr lang="en-US" altLang="zh-CN" sz="1200" i="1" dirty="0">
                <a:latin typeface="Times New Roman" charset="0"/>
                <a:ea typeface="宋体" charset="-122"/>
                <a:sym typeface="Symbol" pitchFamily="18" charset="2"/>
              </a:rPr>
              <a:t>=</a:t>
            </a:r>
            <a:r>
              <a:rPr lang="en-US" altLang="zh-CN" sz="1200" i="1" dirty="0">
                <a:latin typeface="Times New Roman" charset="0"/>
                <a:ea typeface="宋体" charset="-122"/>
              </a:rPr>
              <a:t>x</a:t>
            </a:r>
            <a:r>
              <a:rPr lang="en-US" altLang="zh-CN" sz="1200" dirty="0">
                <a:latin typeface="Times New Roman" charset="0"/>
                <a:ea typeface="宋体" charset="-122"/>
              </a:rPr>
              <a:t>’</a:t>
            </a:r>
            <a:r>
              <a:rPr lang="en-US" altLang="zh-CN" sz="1200" dirty="0">
                <a:latin typeface="Times New Roman" charset="0"/>
                <a:ea typeface="宋体" charset="-122"/>
                <a:sym typeface="Symbol" pitchFamily="18" charset="2"/>
              </a:rPr>
              <a:t> </a:t>
            </a:r>
            <a:r>
              <a:rPr lang="en-US" altLang="zh-CN" sz="1200" i="1" dirty="0" err="1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r>
              <a:rPr lang="en-US" altLang="zh-CN" sz="1200" dirty="0">
                <a:latin typeface="Times New Roman" charset="0"/>
                <a:ea typeface="宋体" charset="-122"/>
                <a:sym typeface="Symbol" pitchFamily="18" charset="2"/>
              </a:rPr>
              <a:t>+ </a:t>
            </a:r>
            <a:r>
              <a:rPr lang="en-US" altLang="zh-CN" sz="1200" i="1" dirty="0" err="1">
                <a:latin typeface="Times New Roman" charset="0"/>
                <a:ea typeface="宋体" charset="-122"/>
              </a:rPr>
              <a:t>x</a:t>
            </a:r>
            <a:r>
              <a:rPr lang="en-US" altLang="zh-CN" sz="1200" i="1" dirty="0" err="1">
                <a:latin typeface="Times New Roman" charset="0"/>
                <a:ea typeface="宋体" charset="-122"/>
                <a:sym typeface="Symbol" pitchFamily="18" charset="2"/>
              </a:rPr>
              <a:t>y</a:t>
            </a:r>
            <a:r>
              <a:rPr lang="en-US" altLang="zh-CN" sz="1200" dirty="0">
                <a:latin typeface="Times New Roman" charset="0"/>
                <a:ea typeface="宋体" charset="-122"/>
                <a:sym typeface="Symbol" pitchFamily="18" charset="2"/>
              </a:rPr>
              <a:t>’ </a:t>
            </a:r>
            <a:r>
              <a:rPr lang="en-US" altLang="zh-CN" sz="1200" i="1" dirty="0" err="1">
                <a:latin typeface="Times New Roman" charset="0"/>
                <a:ea typeface="宋体" charset="-122"/>
                <a:sym typeface="Symbol" pitchFamily="18" charset="2"/>
              </a:rPr>
              <a:t>z+xy</a:t>
            </a:r>
            <a:r>
              <a:rPr lang="en-US" altLang="zh-CN" sz="1200" i="1" dirty="0">
                <a:latin typeface="Times New Roman" charset="0"/>
                <a:ea typeface="宋体" charset="-122"/>
                <a:sym typeface="Symbol" pitchFamily="18" charset="2"/>
              </a:rPr>
              <a:t>=</a:t>
            </a:r>
            <a:r>
              <a:rPr lang="en-US" altLang="zh-CN" sz="1200" i="1" dirty="0">
                <a:latin typeface="Times New Roman" charset="0"/>
                <a:ea typeface="宋体" charset="-122"/>
              </a:rPr>
              <a:t>x</a:t>
            </a:r>
            <a:r>
              <a:rPr lang="en-US" altLang="zh-CN" sz="1200" dirty="0">
                <a:latin typeface="Times New Roman" charset="0"/>
                <a:ea typeface="宋体" charset="-122"/>
              </a:rPr>
              <a:t>’</a:t>
            </a:r>
            <a:r>
              <a:rPr lang="en-US" altLang="zh-CN" sz="1200" dirty="0">
                <a:latin typeface="Times New Roman" charset="0"/>
                <a:ea typeface="宋体" charset="-122"/>
                <a:sym typeface="Symbol" pitchFamily="18" charset="2"/>
              </a:rPr>
              <a:t> </a:t>
            </a:r>
            <a:r>
              <a:rPr lang="en-US" altLang="zh-CN" sz="1200" i="1" dirty="0" err="1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r>
              <a:rPr lang="en-US" altLang="zh-CN" sz="1200" dirty="0">
                <a:latin typeface="Times New Roman" charset="0"/>
                <a:ea typeface="宋体" charset="-122"/>
                <a:sym typeface="Symbol" pitchFamily="18" charset="2"/>
              </a:rPr>
              <a:t>+ </a:t>
            </a:r>
            <a:r>
              <a:rPr lang="en-US" altLang="zh-CN" sz="1200" i="1" dirty="0" err="1">
                <a:latin typeface="Times New Roman" charset="0"/>
                <a:ea typeface="宋体" charset="-122"/>
              </a:rPr>
              <a:t>x</a:t>
            </a:r>
            <a:r>
              <a:rPr lang="en-US" altLang="zh-CN" sz="1200" i="1" dirty="0" err="1">
                <a:latin typeface="Times New Roman" charset="0"/>
                <a:ea typeface="宋体" charset="-122"/>
                <a:sym typeface="Symbol" pitchFamily="18" charset="2"/>
              </a:rPr>
              <a:t>y</a:t>
            </a:r>
            <a:r>
              <a:rPr lang="en-US" altLang="zh-CN" sz="1200" dirty="0">
                <a:latin typeface="Times New Roman" charset="0"/>
                <a:ea typeface="宋体" charset="-122"/>
                <a:sym typeface="Symbol" pitchFamily="18" charset="2"/>
              </a:rPr>
              <a:t>’ </a:t>
            </a:r>
            <a:r>
              <a:rPr lang="en-US" altLang="zh-CN" sz="1200" i="1" dirty="0" err="1">
                <a:latin typeface="Times New Roman" charset="0"/>
                <a:ea typeface="宋体" charset="-122"/>
                <a:sym typeface="Symbol" pitchFamily="18" charset="2"/>
              </a:rPr>
              <a:t>z+xy+xz</a:t>
            </a:r>
            <a:r>
              <a:rPr lang="en-US" altLang="zh-CN" sz="1200" i="1" dirty="0">
                <a:latin typeface="Times New Roman" charset="0"/>
                <a:ea typeface="宋体" charset="-122"/>
                <a:sym typeface="Symbol" pitchFamily="18" charset="2"/>
              </a:rPr>
              <a:t>=</a:t>
            </a:r>
            <a:r>
              <a:rPr lang="en-US" altLang="zh-CN" sz="1200" i="1" dirty="0">
                <a:latin typeface="Times New Roman" charset="0"/>
                <a:ea typeface="宋体" charset="-122"/>
              </a:rPr>
              <a:t>x</a:t>
            </a:r>
            <a:r>
              <a:rPr lang="en-US" altLang="zh-CN" sz="1200" dirty="0">
                <a:latin typeface="Times New Roman" charset="0"/>
                <a:ea typeface="宋体" charset="-122"/>
              </a:rPr>
              <a:t>’</a:t>
            </a:r>
            <a:r>
              <a:rPr lang="en-US" altLang="zh-CN" sz="1200" dirty="0">
                <a:latin typeface="Times New Roman" charset="0"/>
                <a:ea typeface="宋体" charset="-122"/>
                <a:sym typeface="Symbol" pitchFamily="18" charset="2"/>
              </a:rPr>
              <a:t> </a:t>
            </a:r>
            <a:r>
              <a:rPr lang="en-US" altLang="zh-CN" sz="1200" i="1" dirty="0" err="1">
                <a:latin typeface="Times New Roman" charset="0"/>
                <a:ea typeface="宋体" charset="-122"/>
                <a:sym typeface="Symbol" pitchFamily="18" charset="2"/>
              </a:rPr>
              <a:t>yz+xy</a:t>
            </a:r>
            <a:r>
              <a:rPr lang="en-US" altLang="zh-CN" sz="1200" i="1" dirty="0">
                <a:latin typeface="Times New Roman" charset="0"/>
                <a:ea typeface="宋体" charset="-122"/>
                <a:sym typeface="Symbol" pitchFamily="18" charset="2"/>
              </a:rPr>
              <a:t> + </a:t>
            </a:r>
            <a:r>
              <a:rPr lang="en-US" altLang="zh-CN" sz="1200" i="1" dirty="0" err="1">
                <a:latin typeface="Times New Roman" charset="0"/>
                <a:ea typeface="宋体" charset="-122"/>
                <a:sym typeface="Symbol" pitchFamily="18" charset="2"/>
              </a:rPr>
              <a:t>xz</a:t>
            </a:r>
            <a:r>
              <a:rPr lang="en-US" altLang="zh-CN" sz="1200" i="1" dirty="0">
                <a:latin typeface="Times New Roman" charset="0"/>
                <a:ea typeface="宋体" charset="-122"/>
                <a:sym typeface="Symbol" pitchFamily="18" charset="2"/>
              </a:rPr>
              <a:t>=</a:t>
            </a:r>
            <a:r>
              <a:rPr lang="en-US" altLang="zh-CN" sz="1200" i="1" dirty="0" err="1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r>
              <a:rPr lang="en-US" altLang="zh-CN" sz="1200" dirty="0" err="1">
                <a:latin typeface="Times New Roman" charset="0"/>
                <a:ea typeface="宋体" charset="-122"/>
                <a:sym typeface="Symbol" pitchFamily="18" charset="2"/>
              </a:rPr>
              <a:t>+</a:t>
            </a:r>
            <a:r>
              <a:rPr lang="en-US" altLang="zh-CN" sz="1200" i="1" dirty="0" err="1">
                <a:latin typeface="Times New Roman" charset="0"/>
                <a:ea typeface="宋体" charset="-122"/>
              </a:rPr>
              <a:t>x</a:t>
            </a:r>
            <a:r>
              <a:rPr lang="en-US" altLang="zh-CN" sz="1200" i="1" dirty="0" err="1">
                <a:latin typeface="Times New Roman" charset="0"/>
                <a:ea typeface="宋体" charset="-122"/>
                <a:sym typeface="Symbol" pitchFamily="18" charset="2"/>
              </a:rPr>
              <a:t>z+</a:t>
            </a:r>
            <a:r>
              <a:rPr lang="en-US" altLang="zh-CN" sz="1200" dirty="0" err="1">
                <a:latin typeface="Times New Roman" charset="0"/>
                <a:ea typeface="宋体" charset="-122"/>
                <a:sym typeface="Symbol" pitchFamily="18" charset="2"/>
              </a:rPr>
              <a:t>x</a:t>
            </a:r>
            <a:r>
              <a:rPr lang="en-US" altLang="zh-CN" sz="1200" i="1" dirty="0" err="1">
                <a:latin typeface="Times New Roman" charset="0"/>
                <a:ea typeface="宋体" charset="-122"/>
                <a:sym typeface="Symbol" pitchFamily="18" charset="2"/>
              </a:rPr>
              <a:t>y</a:t>
            </a:r>
            <a:endParaRPr lang="en-US" altLang="zh-CN" sz="1200" dirty="0">
              <a:latin typeface="Times New Roman" charset="0"/>
              <a:ea typeface="宋体" charset="-122"/>
              <a:sym typeface="Symbol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2726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吸收律和结合律，可以简单证明。具有这些属性的格，才有可能是布尔代数！：恒等律蕴含了有界。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A627-FCF4-4C78-B482-A0A6B802D619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3752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A627-FCF4-4C78-B482-A0A6B802D619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0463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请回忆关于格中原子的“</a:t>
            </a:r>
            <a:r>
              <a:rPr lang="en-US" altLang="zh-CN" dirty="0"/>
              <a:t>representation theorem</a:t>
            </a:r>
            <a:r>
              <a:rPr lang="zh-CN" altLang="en-US" dirty="0"/>
              <a:t>”</a:t>
            </a:r>
            <a:endParaRPr lang="en-US" altLang="zh-CN" dirty="0"/>
          </a:p>
          <a:p>
            <a:r>
              <a:rPr lang="zh-CN" altLang="en-US" dirty="0"/>
              <a:t>如果该布尔代数是有限的，则有：</a:t>
            </a:r>
            <a:endParaRPr lang="en-US" altLang="zh-CN" dirty="0"/>
          </a:p>
          <a:p>
            <a:r>
              <a:rPr lang="en-US" altLang="zh-CN" dirty="0"/>
              <a:t>     </a:t>
            </a:r>
            <a:r>
              <a:rPr lang="en-US" altLang="zh-CN" dirty="0" err="1"/>
              <a:t>Bn</a:t>
            </a:r>
            <a:r>
              <a:rPr lang="zh-CN" altLang="en-US" dirty="0"/>
              <a:t>中的</a:t>
            </a:r>
            <a:r>
              <a:rPr lang="en-US" altLang="zh-CN" dirty="0"/>
              <a:t>n=</a:t>
            </a:r>
            <a:r>
              <a:rPr lang="zh-CN" altLang="en-US" dirty="0"/>
              <a:t>集合元素个数</a:t>
            </a:r>
            <a:r>
              <a:rPr lang="en-US" altLang="zh-CN" dirty="0"/>
              <a:t>=</a:t>
            </a:r>
            <a:r>
              <a:rPr lang="zh-CN" altLang="en-US" dirty="0"/>
              <a:t>原子个数</a:t>
            </a:r>
            <a:endParaRPr lang="en-US" altLang="zh-CN" dirty="0"/>
          </a:p>
          <a:p>
            <a:r>
              <a:rPr lang="en-US" altLang="zh-CN" dirty="0"/>
              <a:t>     </a:t>
            </a:r>
            <a:r>
              <a:rPr lang="en-US" altLang="zh-CN" dirty="0" err="1"/>
              <a:t>Bn</a:t>
            </a:r>
            <a:r>
              <a:rPr lang="zh-CN" altLang="en-US" dirty="0"/>
              <a:t>中的</a:t>
            </a:r>
            <a:r>
              <a:rPr lang="en-US" altLang="zh-CN" dirty="0"/>
              <a:t>0…1…0</a:t>
            </a:r>
            <a:r>
              <a:rPr lang="zh-CN" altLang="en-US" dirty="0"/>
              <a:t>，对应为原子的“集合特征”，对应为单元素子集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A627-FCF4-4C78-B482-A0A6B802D619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4724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必定！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A627-FCF4-4C78-B482-A0A6B802D619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3037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提供一种标准的</a:t>
            </a:r>
            <a:r>
              <a:rPr lang="en-US" altLang="zh-CN" dirty="0"/>
              <a:t>product</a:t>
            </a:r>
            <a:r>
              <a:rPr lang="zh-CN" altLang="en-US" dirty="0"/>
              <a:t>表示形式（</a:t>
            </a:r>
            <a:r>
              <a:rPr lang="en-US" altLang="zh-CN" dirty="0"/>
              <a:t>form</a:t>
            </a:r>
            <a:r>
              <a:rPr lang="zh-CN" altLang="en-US" dirty="0"/>
              <a:t>）：</a:t>
            </a:r>
            <a:r>
              <a:rPr lang="en-US" altLang="zh-CN" dirty="0"/>
              <a:t>A</a:t>
            </a:r>
            <a:r>
              <a:rPr lang="zh-CN" altLang="en-US" dirty="0"/>
              <a:t>*∩</a:t>
            </a:r>
            <a:r>
              <a:rPr lang="en-US" altLang="zh-CN" dirty="0"/>
              <a:t>B*</a:t>
            </a:r>
            <a:r>
              <a:rPr lang="zh-CN" altLang="en-US" dirty="0"/>
              <a:t>∩</a:t>
            </a:r>
            <a:r>
              <a:rPr lang="en-US" altLang="zh-CN" dirty="0"/>
              <a:t>C</a:t>
            </a:r>
            <a:r>
              <a:rPr lang="zh-CN" altLang="en-US" dirty="0"/>
              <a:t>*</a:t>
            </a:r>
            <a:r>
              <a:rPr lang="en-US" altLang="zh-CN" dirty="0"/>
              <a:t>,</a:t>
            </a:r>
            <a:r>
              <a:rPr lang="zh-CN" altLang="en-US" dirty="0"/>
              <a:t>用于表达由三个集合的交所能形成的</a:t>
            </a:r>
            <a:r>
              <a:rPr lang="en-US" altLang="zh-CN" dirty="0"/>
              <a:t>8</a:t>
            </a:r>
            <a:r>
              <a:rPr lang="zh-CN" altLang="en-US" dirty="0"/>
              <a:t>个区域</a:t>
            </a:r>
            <a:endParaRPr lang="en-US" altLang="zh-CN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在</a:t>
            </a:r>
            <a:r>
              <a:rPr lang="en-US" altLang="zh-CN" dirty="0"/>
              <a:t>product</a:t>
            </a:r>
            <a:r>
              <a:rPr lang="zh-CN" altLang="en-US" dirty="0"/>
              <a:t>范型基础上，提供一种标准的</a:t>
            </a:r>
            <a:r>
              <a:rPr lang="en-US" altLang="zh-CN" dirty="0"/>
              <a:t>sum</a:t>
            </a:r>
            <a:r>
              <a:rPr lang="zh-CN" altLang="en-US" dirty="0"/>
              <a:t>范型，用于表达任意的集合运算表达式（任意的</a:t>
            </a:r>
            <a:r>
              <a:rPr lang="en-US" altLang="zh-CN" dirty="0"/>
              <a:t>1-8</a:t>
            </a:r>
            <a:r>
              <a:rPr lang="zh-CN" altLang="en-US" dirty="0"/>
              <a:t>组合空间）</a:t>
            </a:r>
            <a:endParaRPr lang="en-US" altLang="zh-CN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所谓的析取范式</a:t>
            </a:r>
            <a:r>
              <a:rPr lang="en-US" altLang="zh-CN" dirty="0"/>
              <a:t>=》</a:t>
            </a:r>
            <a:r>
              <a:rPr lang="zh-CN" altLang="en-US" dirty="0"/>
              <a:t>完全析取范式</a:t>
            </a:r>
            <a:endParaRPr lang="en-US" altLang="zh-CN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有没有所谓的</a:t>
            </a:r>
            <a:r>
              <a:rPr lang="en-US" altLang="zh-CN" dirty="0"/>
              <a:t>product of sums form? </a:t>
            </a:r>
            <a:r>
              <a:rPr lang="zh-CN" altLang="en-US" dirty="0"/>
              <a:t>有，也就是完全合取范式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A627-FCF4-4C78-B482-A0A6B802D619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366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是的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A627-FCF4-4C78-B482-A0A6B802D619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5461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考察两个</a:t>
            </a:r>
            <a:r>
              <a:rPr lang="en-US" altLang="zh-CN" dirty="0"/>
              <a:t>products</a:t>
            </a:r>
            <a:r>
              <a:rPr lang="zh-CN" altLang="en-US" dirty="0"/>
              <a:t>（</a:t>
            </a:r>
            <a:r>
              <a:rPr lang="en-US" altLang="zh-CN" dirty="0"/>
              <a:t>fundamental products</a:t>
            </a:r>
            <a:r>
              <a:rPr lang="zh-CN" altLang="en-US" dirty="0"/>
              <a:t>）的</a:t>
            </a:r>
            <a:r>
              <a:rPr lang="en-US" altLang="zh-CN" dirty="0"/>
              <a:t>sum</a:t>
            </a:r>
            <a:r>
              <a:rPr lang="zh-CN" altLang="en-US" dirty="0"/>
              <a:t>，如果某个</a:t>
            </a:r>
            <a:r>
              <a:rPr lang="en-US" altLang="zh-CN" dirty="0"/>
              <a:t>product </a:t>
            </a:r>
            <a:r>
              <a:rPr lang="zh-CN" altLang="en-US" dirty="0"/>
              <a:t>包含于另一个</a:t>
            </a:r>
            <a:r>
              <a:rPr lang="en-US" altLang="zh-CN" dirty="0"/>
              <a:t>product</a:t>
            </a:r>
            <a:r>
              <a:rPr lang="zh-CN" altLang="en-US" dirty="0"/>
              <a:t>（子串），“长”的</a:t>
            </a:r>
            <a:r>
              <a:rPr lang="en-US" altLang="zh-CN" dirty="0"/>
              <a:t>product</a:t>
            </a:r>
            <a:r>
              <a:rPr lang="zh-CN" altLang="en-US" dirty="0"/>
              <a:t>将被“吸收”</a:t>
            </a:r>
            <a:r>
              <a:rPr lang="en-US" altLang="zh-CN" dirty="0"/>
              <a:t>==》</a:t>
            </a:r>
            <a:r>
              <a:rPr lang="zh-CN" altLang="en-US" dirty="0"/>
              <a:t>我们可以据此看出“简化”一个逻辑表达式的某种思路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A627-FCF4-4C78-B482-A0A6B802D619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685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B13-3A15-4721-BEF0-7415AACF601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233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C52D-7C5F-40E5-9FEC-259721741B4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129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1A30-56B6-43C3-973B-3E83D59B8BF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666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B088-0C7F-4FCC-82E5-F2DD25F58D6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061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EC44-B188-4471-96B7-90DF799DA9A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382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33B6-BBA6-4D5B-BB45-DA743FB2822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96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3E99-C08E-4792-8044-FBAB7BA7434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560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384-9D99-4AB9-A3B7-2AE089B2A4F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768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3801-CBDC-4EF3-BD21-0E3F56A196A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163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610A-5F6A-4244-8737-1E3302994EE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402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1F6C-6DD1-4751-B1EA-025F9244F6A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877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C1A30-56B6-43C3-973B-3E83D59B8BF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998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7" Type="http://schemas.openxmlformats.org/officeDocument/2006/relationships/image" Target="../media/image16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tmp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tm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tm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tmp"/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CN" altLang="en-US" sz="6600" dirty="0"/>
              <a:t>计算机问题求解</a:t>
            </a:r>
            <a:r>
              <a:rPr lang="en-US" altLang="zh-CN" sz="6600" dirty="0"/>
              <a:t>--</a:t>
            </a:r>
            <a:r>
              <a:rPr lang="zh-CN" altLang="en-US" sz="6600" dirty="0"/>
              <a:t>论题</a:t>
            </a:r>
            <a:r>
              <a:rPr lang="en-US" altLang="zh-CN" sz="6600" dirty="0"/>
              <a:t>1-13</a:t>
            </a:r>
            <a:br>
              <a:rPr lang="en-US" altLang="zh-CN" sz="6600" dirty="0"/>
            </a:br>
            <a:r>
              <a:rPr lang="en-US" altLang="zh-CN" sz="6600" dirty="0"/>
              <a:t>--</a:t>
            </a:r>
            <a:r>
              <a:rPr lang="zh-CN" altLang="en-US" sz="6600" dirty="0"/>
              <a:t>布尔代数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/>
              <a:t> </a:t>
            </a:r>
            <a:endParaRPr lang="en-US" altLang="zh-CN" b="1" dirty="0"/>
          </a:p>
          <a:p>
            <a:r>
              <a:rPr lang="zh-CN" altLang="en-US" b="1" dirty="0"/>
              <a:t> </a:t>
            </a:r>
            <a:r>
              <a:rPr lang="en-US" altLang="zh-CN" b="1" dirty="0"/>
              <a:t>2022</a:t>
            </a:r>
            <a:r>
              <a:rPr lang="zh-CN" altLang="en-US" b="1" dirty="0"/>
              <a:t>年</a:t>
            </a:r>
            <a:r>
              <a:rPr lang="en-US" altLang="zh-CN" b="1" dirty="0"/>
              <a:t>2</a:t>
            </a:r>
            <a:r>
              <a:rPr lang="zh-CN" altLang="en-US" b="1" dirty="0"/>
              <a:t>月</a:t>
            </a:r>
            <a:r>
              <a:rPr lang="en-US" altLang="zh-CN" b="1" dirty="0"/>
              <a:t>16</a:t>
            </a:r>
            <a:r>
              <a:rPr lang="zh-CN" altLang="en-US" b="1" dirty="0"/>
              <a:t>日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布尔表达式的积和表达：</a:t>
            </a: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/>
              <a:t>1</a:t>
            </a:r>
            <a:r>
              <a:rPr lang="zh-CN" altLang="en-US"/>
              <a:t>，如果该布尔表达式是一个基本积项；</a:t>
            </a:r>
            <a:endParaRPr lang="en-US" altLang="zh-CN"/>
          </a:p>
          <a:p>
            <a:pPr fontAlgn="auto">
              <a:spcAft>
                <a:spcPts val="0"/>
              </a:spcAft>
            </a:pPr>
            <a:r>
              <a:rPr lang="en-US" altLang="zh-CN"/>
              <a:t>2</a:t>
            </a:r>
            <a:r>
              <a:rPr lang="zh-CN" altLang="en-US"/>
              <a:t>，如果该布尔表达式是两个或者多个基本积项的和</a:t>
            </a:r>
            <a:endParaRPr lang="en-US" altLang="zh-CN"/>
          </a:p>
          <a:p>
            <a:pPr lvl="1" fontAlgn="auto">
              <a:spcAft>
                <a:spcPts val="0"/>
              </a:spcAft>
            </a:pPr>
            <a:r>
              <a:rPr lang="zh-CN" altLang="en-US"/>
              <a:t>任意积项都不包含于另外的积项中</a:t>
            </a:r>
            <a:endParaRPr lang="zh-CN" altLang="en-US" dirty="0"/>
          </a:p>
        </p:txBody>
      </p:sp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3646409"/>
            <a:ext cx="7738214" cy="70977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215680" y="4491984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rgbClr val="FF0000"/>
                </a:solidFill>
              </a:rPr>
              <a:t>X</a:t>
            </a:r>
            <a:endParaRPr lang="zh-CN" altLang="en-US" sz="6600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176120" y="4491984"/>
            <a:ext cx="6495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rgbClr val="FF0000"/>
                </a:solidFill>
              </a:rPr>
              <a:t>√</a:t>
            </a:r>
            <a:endParaRPr lang="zh-CN" alt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57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求和</a:t>
            </a:r>
            <a:r>
              <a:rPr lang="en-US" altLang="zh-CN" dirty="0"/>
              <a:t>E</a:t>
            </a:r>
            <a:r>
              <a:rPr lang="zh-CN" altLang="en-US" dirty="0"/>
              <a:t>等价的积和表达式</a:t>
            </a:r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" y="1412776"/>
            <a:ext cx="12191074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725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458F88-D119-47D2-BAC8-95245482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样例：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6EB477E-0A42-42C8-835C-C95C6AFFB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72" y="1261348"/>
            <a:ext cx="4176464" cy="646797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FEFF7F5-40EE-4E88-A27F-E0912B4576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80" y="1908145"/>
            <a:ext cx="8496944" cy="95442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DBE13530-F12D-4253-9A37-382B38314C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80" y="2804368"/>
            <a:ext cx="8136904" cy="979927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B15B8F66-0F9D-4788-8701-22FFE381EC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80" y="3784295"/>
            <a:ext cx="8712968" cy="1097276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FA591010-4722-426D-AD07-602729FF3F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189" y="4873288"/>
            <a:ext cx="8678648" cy="1155116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AC969685-9879-484C-8E3E-46F954CB0A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28" y="5903730"/>
            <a:ext cx="2736304" cy="736977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7B94E61A-D0DC-4B82-AAE3-26FD9AB07041}"/>
              </a:ext>
            </a:extLst>
          </p:cNvPr>
          <p:cNvSpPr txBox="1"/>
          <p:nvPr/>
        </p:nvSpPr>
        <p:spPr>
          <a:xfrm>
            <a:off x="1440771" y="6059389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Finally</a:t>
            </a:r>
            <a:r>
              <a:rPr lang="zh-CN" altLang="en-US" sz="2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4139955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求解布尔表达式</a:t>
            </a:r>
            <a:r>
              <a:rPr lang="en-US" altLang="zh-CN" dirty="0"/>
              <a:t>E</a:t>
            </a:r>
            <a:r>
              <a:rPr lang="zh-CN" altLang="en-US" dirty="0"/>
              <a:t>的完全积和表达式</a:t>
            </a:r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31" y="2996952"/>
            <a:ext cx="11451538" cy="2736304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911424" y="1792154"/>
            <a:ext cx="89050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Full sum-of-products form: </a:t>
            </a:r>
          </a:p>
          <a:p>
            <a:r>
              <a:rPr lang="en-US" altLang="zh-CN" sz="3200" dirty="0"/>
              <a:t>	</a:t>
            </a:r>
            <a:r>
              <a:rPr lang="zh-CN" altLang="en-US" sz="3200" dirty="0"/>
              <a:t>每个基本积项都包含了表达式中的所有变元</a:t>
            </a:r>
          </a:p>
        </p:txBody>
      </p:sp>
    </p:spTree>
    <p:extLst>
      <p:ext uri="{BB962C8B-B14F-4D97-AF65-F5344CB8AC3E}">
        <p14:creationId xmlns:p14="http://schemas.microsoft.com/office/powerpoint/2010/main" val="4108185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39416" y="836712"/>
            <a:ext cx="10153128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我们通过</a:t>
            </a:r>
            <a:r>
              <a:rPr lang="en-US" altLang="zh-CN" sz="2800" dirty="0">
                <a:solidFill>
                  <a:srgbClr val="FF0000"/>
                </a:solidFill>
              </a:rPr>
              <a:t>sum-of-products</a:t>
            </a:r>
            <a:r>
              <a:rPr lang="zh-CN" altLang="en-US" sz="2800" dirty="0">
                <a:solidFill>
                  <a:srgbClr val="FF0000"/>
                </a:solidFill>
              </a:rPr>
              <a:t>范式</a:t>
            </a:r>
            <a:r>
              <a:rPr lang="zh-CN" altLang="en-US" sz="2800" dirty="0"/>
              <a:t>，寻找任意一个逻辑表达式的唯一的完全析取范式，在判定两个表达式是否等价方面起到作用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66893" y="3140969"/>
            <a:ext cx="269817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一个逻辑表达式</a:t>
            </a:r>
          </a:p>
        </p:txBody>
      </p:sp>
      <p:sp>
        <p:nvSpPr>
          <p:cNvPr id="5" name="上箭头 4"/>
          <p:cNvSpPr/>
          <p:nvPr/>
        </p:nvSpPr>
        <p:spPr>
          <a:xfrm>
            <a:off x="5411924" y="2033846"/>
            <a:ext cx="1008112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6672064" y="234888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由“简”到“繁”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672064" y="4154598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由“繁”到“简”？</a:t>
            </a:r>
          </a:p>
        </p:txBody>
      </p:sp>
      <p:sp>
        <p:nvSpPr>
          <p:cNvPr id="8" name="上箭头 7"/>
          <p:cNvSpPr/>
          <p:nvPr/>
        </p:nvSpPr>
        <p:spPr>
          <a:xfrm rot="10800000">
            <a:off x="5411924" y="3907216"/>
            <a:ext cx="1008112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839416" y="5100575"/>
            <a:ext cx="10153128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我们是否有方法，寻找任意一个逻辑表达式的最简单等价式</a:t>
            </a:r>
            <a:r>
              <a:rPr lang="en-US" altLang="zh-CN" sz="2800" dirty="0"/>
              <a:t>(</a:t>
            </a:r>
            <a:r>
              <a:rPr lang="zh-CN" altLang="en-US" sz="2800" dirty="0"/>
              <a:t>留白：什么叫最简单</a:t>
            </a:r>
            <a:r>
              <a:rPr lang="en-US" altLang="zh-CN" sz="2800" dirty="0"/>
              <a:t>?),</a:t>
            </a:r>
            <a:r>
              <a:rPr lang="zh-CN" altLang="en-US" sz="2800" dirty="0"/>
              <a:t>便于我们设计对应的数字电路？</a:t>
            </a:r>
          </a:p>
        </p:txBody>
      </p:sp>
    </p:spTree>
    <p:extLst>
      <p:ext uri="{BB962C8B-B14F-4D97-AF65-F5344CB8AC3E}">
        <p14:creationId xmlns:p14="http://schemas.microsoft.com/office/powerpoint/2010/main" val="191081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回到举重裁判的问题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1713012" y="1935708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2322612" y="1935708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2932212" y="1935708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236762" y="1921421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i="1">
                <a:latin typeface="Times New Roman" panose="02020603050405020304" pitchFamily="18" charset="0"/>
              </a:rPr>
              <a:t>x</a:t>
            </a:r>
            <a:endParaRPr kumimoji="1"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408337" y="1921421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i="1">
                <a:latin typeface="Times New Roman" panose="02020603050405020304" pitchFamily="18" charset="0"/>
              </a:rPr>
              <a:t>z</a:t>
            </a:r>
            <a:endParaRPr kumimoji="1"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860650" y="1921421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i="1">
                <a:latin typeface="Times New Roman" panose="02020603050405020304" pitchFamily="18" charset="0"/>
              </a:rPr>
              <a:t>y</a:t>
            </a:r>
            <a:endParaRPr kumimoji="1"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255812" y="2545309"/>
            <a:ext cx="3048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latin typeface="Times New Roman" panose="02020603050405020304" pitchFamily="18" charset="0"/>
              </a:rPr>
              <a:t>00001111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908275" y="2550072"/>
            <a:ext cx="3048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latin typeface="Times New Roman" panose="02020603050405020304" pitchFamily="18" charset="0"/>
              </a:rPr>
              <a:t>00110011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2494062" y="2569122"/>
            <a:ext cx="3048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latin typeface="Times New Roman" panose="02020603050405020304" pitchFamily="18" charset="0"/>
              </a:rPr>
              <a:t>01010101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3211612" y="1959521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i="1">
                <a:latin typeface="Times New Roman" panose="02020603050405020304" pitchFamily="18" charset="0"/>
              </a:rPr>
              <a:t>f</a:t>
            </a:r>
            <a:r>
              <a:rPr kumimoji="1" lang="en-US" altLang="zh-CN" sz="2400">
                <a:latin typeface="Times New Roman" panose="02020603050405020304" pitchFamily="18" charset="0"/>
              </a:rPr>
              <a:t>(</a:t>
            </a:r>
            <a:r>
              <a:rPr kumimoji="1" lang="en-US" altLang="zh-CN" sz="2400" i="1">
                <a:latin typeface="Times New Roman" panose="02020603050405020304" pitchFamily="18" charset="0"/>
              </a:rPr>
              <a:t>x,y,z</a:t>
            </a:r>
            <a:r>
              <a:rPr kumimoji="1" lang="en-US" altLang="zh-CN" sz="24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3503712" y="2592934"/>
            <a:ext cx="3048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 dirty="0">
                <a:latin typeface="Times New Roman" panose="02020603050405020304" pitchFamily="18" charset="0"/>
              </a:rPr>
              <a:t>00010111</a:t>
            </a:r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1160562" y="2454821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5078510" y="1914030"/>
            <a:ext cx="6346081" cy="1040285"/>
          </a:xfrm>
          <a:prstGeom prst="rect">
            <a:avLst/>
          </a:prstGeom>
          <a:solidFill>
            <a:srgbClr val="FFFFCC"/>
          </a:solidFill>
          <a:ln w="57150" cmpd="thinThick">
            <a:solidFill>
              <a:srgbClr val="FFCC99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800" dirty="0">
                <a:latin typeface="Times New Roman" charset="0"/>
                <a:ea typeface="宋体" charset="-122"/>
              </a:rPr>
              <a:t>相应的逻辑表达式</a:t>
            </a:r>
            <a:r>
              <a:rPr lang="en-US" altLang="zh-CN" sz="2800" dirty="0">
                <a:latin typeface="Times New Roman" charset="0"/>
                <a:ea typeface="宋体" charset="-122"/>
              </a:rPr>
              <a:t>: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CN" sz="2800" dirty="0">
                <a:latin typeface="Times New Roman" charset="0"/>
                <a:ea typeface="宋体" charset="-122"/>
              </a:rPr>
              <a:t>(</a:t>
            </a:r>
            <a:r>
              <a:rPr lang="en-US" altLang="zh-CN" sz="2800" i="1" dirty="0">
                <a:latin typeface="Times New Roman" charset="0"/>
                <a:ea typeface="宋体" charset="-122"/>
              </a:rPr>
              <a:t>x</a:t>
            </a:r>
            <a:r>
              <a:rPr lang="en-US" altLang="zh-CN" sz="2800" dirty="0">
                <a:latin typeface="Times New Roman" charset="0"/>
                <a:ea typeface="宋体" charset="-122"/>
              </a:rPr>
              <a:t>’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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y</a:t>
            </a:r>
            <a:r>
              <a:rPr lang="en-US" altLang="zh-CN" sz="2800" dirty="0" err="1">
                <a:latin typeface="Times New Roman" charset="0"/>
                <a:ea typeface="宋体" charset="-122"/>
                <a:sym typeface="Symbol" pitchFamily="18" charset="2"/>
              </a:rPr>
              <a:t>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z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) </a:t>
            </a:r>
            <a:r>
              <a:rPr lang="en-US" altLang="zh-CN" sz="2800" dirty="0">
                <a:latin typeface="Times New Roman" charset="0"/>
                <a:ea typeface="宋体" charset="-122"/>
              </a:rPr>
              <a:t>(</a:t>
            </a:r>
            <a:r>
              <a:rPr lang="en-US" altLang="zh-CN" sz="2800" i="1" dirty="0" err="1">
                <a:latin typeface="Times New Roman" charset="0"/>
                <a:ea typeface="宋体" charset="-122"/>
              </a:rPr>
              <a:t>x</a:t>
            </a:r>
            <a:r>
              <a:rPr lang="en-US" altLang="zh-CN" sz="2800" dirty="0" err="1">
                <a:latin typeface="Times New Roman" charset="0"/>
                <a:ea typeface="宋体" charset="-122"/>
                <a:sym typeface="Symbol" pitchFamily="18" charset="2"/>
              </a:rPr>
              <a:t>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y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’</a:t>
            </a:r>
            <a:r>
              <a:rPr lang="en-US" altLang="zh-CN" sz="2800" i="1" dirty="0">
                <a:latin typeface="Times New Roman" charset="0"/>
                <a:ea typeface="宋体" charset="-122"/>
                <a:sym typeface="Symbol" pitchFamily="18" charset="2"/>
              </a:rPr>
              <a:t>z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) </a:t>
            </a:r>
            <a:r>
              <a:rPr lang="en-US" altLang="zh-CN" sz="2800" dirty="0">
                <a:latin typeface="Times New Roman" charset="0"/>
                <a:ea typeface="宋体" charset="-122"/>
              </a:rPr>
              <a:t>(</a:t>
            </a:r>
            <a:r>
              <a:rPr lang="en-US" altLang="zh-CN" sz="2800" i="1" dirty="0" err="1">
                <a:latin typeface="Times New Roman" charset="0"/>
                <a:ea typeface="宋体" charset="-122"/>
              </a:rPr>
              <a:t>x</a:t>
            </a:r>
            <a:r>
              <a:rPr lang="en-US" altLang="zh-CN" sz="2800" dirty="0" err="1">
                <a:latin typeface="Times New Roman" charset="0"/>
                <a:ea typeface="宋体" charset="-122"/>
                <a:sym typeface="Symbol" pitchFamily="18" charset="2"/>
              </a:rPr>
              <a:t>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y</a:t>
            </a:r>
            <a:r>
              <a:rPr lang="en-US" altLang="zh-CN" sz="2800" dirty="0" err="1">
                <a:latin typeface="Times New Roman" charset="0"/>
                <a:ea typeface="宋体" charset="-122"/>
                <a:sym typeface="Symbol" pitchFamily="18" charset="2"/>
              </a:rPr>
              <a:t>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z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’) </a:t>
            </a:r>
            <a:r>
              <a:rPr lang="en-US" altLang="zh-CN" sz="2800" dirty="0">
                <a:latin typeface="Times New Roman" charset="0"/>
                <a:ea typeface="宋体" charset="-122"/>
              </a:rPr>
              <a:t>(</a:t>
            </a:r>
            <a:r>
              <a:rPr lang="en-US" altLang="zh-CN" sz="2800" i="1" dirty="0" err="1">
                <a:latin typeface="Times New Roman" charset="0"/>
                <a:ea typeface="宋体" charset="-122"/>
              </a:rPr>
              <a:t>x</a:t>
            </a:r>
            <a:r>
              <a:rPr lang="en-US" altLang="zh-CN" sz="2800" dirty="0" err="1">
                <a:latin typeface="Times New Roman" charset="0"/>
                <a:ea typeface="宋体" charset="-122"/>
                <a:sym typeface="Symbol" pitchFamily="18" charset="2"/>
              </a:rPr>
              <a:t>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y</a:t>
            </a:r>
            <a:r>
              <a:rPr lang="en-US" altLang="zh-CN" sz="2800" dirty="0" err="1">
                <a:latin typeface="Times New Roman" charset="0"/>
                <a:ea typeface="宋体" charset="-122"/>
                <a:sym typeface="Symbol" pitchFamily="18" charset="2"/>
              </a:rPr>
              <a:t>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z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)</a:t>
            </a: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5078510" y="3574008"/>
            <a:ext cx="6346081" cy="1040285"/>
          </a:xfrm>
          <a:prstGeom prst="rect">
            <a:avLst/>
          </a:prstGeom>
          <a:solidFill>
            <a:srgbClr val="FFFFCC"/>
          </a:solidFill>
          <a:ln w="57150" cmpd="thinThick">
            <a:solidFill>
              <a:srgbClr val="FFCC99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800" dirty="0">
                <a:latin typeface="Times New Roman" charset="0"/>
                <a:ea typeface="宋体" charset="-122"/>
              </a:rPr>
              <a:t>问题</a:t>
            </a:r>
            <a:r>
              <a:rPr lang="en-US" altLang="zh-CN" sz="2800" dirty="0">
                <a:latin typeface="Times New Roman" charset="0"/>
                <a:ea typeface="宋体" charset="-122"/>
              </a:rPr>
              <a:t>7:</a:t>
            </a:r>
            <a:r>
              <a:rPr lang="zh-CN" altLang="en-US" sz="2800" dirty="0">
                <a:latin typeface="Times New Roman" charset="0"/>
                <a:ea typeface="宋体" charset="-122"/>
              </a:rPr>
              <a:t>相应的布尔代数表达式是什么？</a:t>
            </a:r>
            <a:endParaRPr lang="en-US" altLang="zh-CN" sz="2800" dirty="0">
              <a:latin typeface="Times New Roman" charset="0"/>
              <a:ea typeface="宋体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zh-CN" sz="2800" i="1" dirty="0">
                <a:latin typeface="Times New Roman" charset="0"/>
                <a:ea typeface="宋体" charset="-122"/>
              </a:rPr>
              <a:t>x</a:t>
            </a:r>
            <a:r>
              <a:rPr lang="en-US" altLang="zh-CN" sz="2800" dirty="0">
                <a:latin typeface="Times New Roman" charset="0"/>
                <a:ea typeface="宋体" charset="-122"/>
              </a:rPr>
              <a:t>’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 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+ </a:t>
            </a:r>
            <a:r>
              <a:rPr lang="en-US" altLang="zh-CN" sz="2800" i="1" dirty="0" err="1">
                <a:latin typeface="Times New Roman" charset="0"/>
                <a:ea typeface="宋体" charset="-122"/>
              </a:rPr>
              <a:t>x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y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’ </a:t>
            </a:r>
            <a:r>
              <a:rPr lang="en-US" altLang="zh-CN" sz="2800" i="1" dirty="0">
                <a:latin typeface="Times New Roman" charset="0"/>
                <a:ea typeface="宋体" charset="-122"/>
                <a:sym typeface="Symbol" pitchFamily="18" charset="2"/>
              </a:rPr>
              <a:t>z+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 x</a:t>
            </a:r>
            <a:r>
              <a:rPr lang="en-US" altLang="zh-CN" sz="2800" i="1" dirty="0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’+ </a:t>
            </a:r>
            <a:r>
              <a:rPr lang="en-US" altLang="zh-CN" sz="2800" i="1" dirty="0">
                <a:latin typeface="Times New Roman" charset="0"/>
                <a:ea typeface="宋体" charset="-122"/>
              </a:rPr>
              <a:t>x</a:t>
            </a:r>
            <a:r>
              <a:rPr lang="en-US" altLang="zh-CN" sz="2800" i="1" dirty="0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endParaRPr lang="en-US" altLang="zh-CN" sz="2800" dirty="0">
              <a:latin typeface="Times New Roman" charset="0"/>
              <a:ea typeface="宋体" charset="-122"/>
              <a:sym typeface="Symbol" pitchFamily="18" charset="2"/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5078510" y="5111453"/>
            <a:ext cx="6634114" cy="1040285"/>
          </a:xfrm>
          <a:prstGeom prst="rect">
            <a:avLst/>
          </a:prstGeom>
          <a:solidFill>
            <a:srgbClr val="FFFFCC"/>
          </a:solidFill>
          <a:ln w="57150" cmpd="thinThick">
            <a:solidFill>
              <a:srgbClr val="FFCC99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800" dirty="0">
                <a:latin typeface="Times New Roman" charset="0"/>
                <a:ea typeface="宋体" charset="-122"/>
              </a:rPr>
              <a:t>问题</a:t>
            </a:r>
            <a:r>
              <a:rPr lang="en-US" altLang="zh-CN" sz="2800" dirty="0">
                <a:latin typeface="Times New Roman" charset="0"/>
                <a:ea typeface="宋体" charset="-122"/>
              </a:rPr>
              <a:t>8:</a:t>
            </a:r>
            <a:r>
              <a:rPr lang="zh-CN" altLang="en-US" sz="2800" dirty="0">
                <a:latin typeface="Times New Roman" charset="0"/>
                <a:ea typeface="宋体" charset="-122"/>
              </a:rPr>
              <a:t>相应的最简布尔代数表达式是什么？</a:t>
            </a:r>
            <a:endParaRPr lang="en-US" altLang="zh-CN" sz="2800" dirty="0">
              <a:latin typeface="Times New Roman" charset="0"/>
              <a:ea typeface="宋体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 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r>
              <a:rPr lang="en-US" altLang="zh-CN" sz="2800" dirty="0" err="1">
                <a:latin typeface="Times New Roman" charset="0"/>
                <a:ea typeface="宋体" charset="-122"/>
                <a:sym typeface="Symbol" pitchFamily="18" charset="2"/>
              </a:rPr>
              <a:t>+</a:t>
            </a:r>
            <a:r>
              <a:rPr lang="en-US" altLang="zh-CN" sz="2800" i="1" dirty="0" err="1">
                <a:latin typeface="Times New Roman" charset="0"/>
                <a:ea typeface="宋体" charset="-122"/>
              </a:rPr>
              <a:t>x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z+</a:t>
            </a:r>
            <a:r>
              <a:rPr lang="en-US" altLang="zh-CN" sz="2800" dirty="0" err="1">
                <a:latin typeface="Times New Roman" charset="0"/>
                <a:ea typeface="宋体" charset="-122"/>
                <a:sym typeface="Symbol" pitchFamily="18" charset="2"/>
              </a:rPr>
              <a:t>x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y</a:t>
            </a:r>
            <a:endParaRPr lang="en-US" altLang="zh-CN" sz="2800" dirty="0">
              <a:latin typeface="Times New Roman" charset="0"/>
              <a:ea typeface="宋体" charset="-122"/>
              <a:sym typeface="Symbol" pitchFamily="18" charset="2"/>
            </a:endParaRPr>
          </a:p>
        </p:txBody>
      </p:sp>
      <p:sp>
        <p:nvSpPr>
          <p:cNvPr id="2" name="云形 1"/>
          <p:cNvSpPr/>
          <p:nvPr/>
        </p:nvSpPr>
        <p:spPr>
          <a:xfrm>
            <a:off x="4618137" y="2150021"/>
            <a:ext cx="6805711" cy="321233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/>
              <a:t>问题</a:t>
            </a:r>
            <a:r>
              <a:rPr lang="en-US" altLang="zh-CN" sz="3200" dirty="0"/>
              <a:t>7</a:t>
            </a:r>
            <a:r>
              <a:rPr lang="zh-CN" altLang="en-US" sz="3200" dirty="0"/>
              <a:t>：有没有科学办法，从任意的一个布尔逻辑表达式出发，得到和它等价的最简表达式？</a:t>
            </a:r>
          </a:p>
        </p:txBody>
      </p:sp>
    </p:spTree>
    <p:extLst>
      <p:ext uri="{BB962C8B-B14F-4D97-AF65-F5344CB8AC3E}">
        <p14:creationId xmlns:p14="http://schemas.microsoft.com/office/powerpoint/2010/main" val="409457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build="p" bldLvl="2" animBg="1"/>
      <p:bldP spid="40" grpId="0" build="p" bldLvl="2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如何“化简”下列布尔代数表达式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38200" y="1988840"/>
            <a:ext cx="6346081" cy="1557349"/>
          </a:xfrm>
          <a:prstGeom prst="rect">
            <a:avLst/>
          </a:prstGeom>
          <a:solidFill>
            <a:srgbClr val="FFFFCC"/>
          </a:solidFill>
          <a:ln w="57150" cmpd="thinThick">
            <a:solidFill>
              <a:srgbClr val="FFCC99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zh-CN" sz="2800" i="1" dirty="0">
                <a:latin typeface="Times New Roman" charset="0"/>
                <a:ea typeface="宋体" charset="-122"/>
              </a:rPr>
              <a:t>x</a:t>
            </a:r>
            <a:r>
              <a:rPr lang="en-US" altLang="zh-CN" sz="2800" dirty="0">
                <a:latin typeface="Times New Roman" charset="0"/>
                <a:ea typeface="宋体" charset="-122"/>
              </a:rPr>
              <a:t>’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 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+ </a:t>
            </a:r>
            <a:r>
              <a:rPr lang="en-US" altLang="zh-CN" sz="2800" i="1" dirty="0" err="1">
                <a:latin typeface="Times New Roman" charset="0"/>
                <a:ea typeface="宋体" charset="-122"/>
              </a:rPr>
              <a:t>x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y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’ </a:t>
            </a:r>
            <a:r>
              <a:rPr lang="en-US" altLang="zh-CN" sz="2800" i="1" dirty="0">
                <a:latin typeface="Times New Roman" charset="0"/>
                <a:ea typeface="宋体" charset="-122"/>
                <a:sym typeface="Symbol" pitchFamily="18" charset="2"/>
              </a:rPr>
              <a:t>z+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 x</a:t>
            </a:r>
            <a:r>
              <a:rPr lang="en-US" altLang="zh-CN" sz="2800" i="1" dirty="0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’+ </a:t>
            </a:r>
            <a:r>
              <a:rPr lang="en-US" altLang="zh-CN" sz="2800" i="1" dirty="0">
                <a:latin typeface="Times New Roman" charset="0"/>
                <a:ea typeface="宋体" charset="-122"/>
              </a:rPr>
              <a:t>x</a:t>
            </a:r>
            <a:r>
              <a:rPr lang="en-US" altLang="zh-CN" sz="2800" i="1" dirty="0">
                <a:latin typeface="Times New Roman" charset="0"/>
                <a:ea typeface="宋体" charset="-122"/>
                <a:sym typeface="Symbol" pitchFamily="18" charset="2"/>
              </a:rPr>
              <a:t>yz= 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CN" sz="2800" i="1" dirty="0">
                <a:latin typeface="Times New Roman" charset="0"/>
                <a:ea typeface="宋体" charset="-122"/>
              </a:rPr>
              <a:t>x</a:t>
            </a:r>
            <a:r>
              <a:rPr lang="en-US" altLang="zh-CN" sz="2800" dirty="0">
                <a:latin typeface="Times New Roman" charset="0"/>
                <a:ea typeface="宋体" charset="-122"/>
              </a:rPr>
              <a:t>’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 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+ </a:t>
            </a:r>
            <a:r>
              <a:rPr lang="en-US" altLang="zh-CN" sz="2800" i="1" dirty="0">
                <a:latin typeface="Times New Roman" charset="0"/>
                <a:ea typeface="宋体" charset="-122"/>
              </a:rPr>
              <a:t>x</a:t>
            </a:r>
            <a:r>
              <a:rPr lang="en-US" altLang="zh-CN" sz="2800" i="1" dirty="0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+ </a:t>
            </a:r>
            <a:r>
              <a:rPr lang="en-US" altLang="zh-CN" sz="2800" i="1" dirty="0" err="1">
                <a:latin typeface="Times New Roman" charset="0"/>
                <a:ea typeface="宋体" charset="-122"/>
              </a:rPr>
              <a:t>x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y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’ </a:t>
            </a:r>
            <a:r>
              <a:rPr lang="en-US" altLang="zh-CN" sz="2800" i="1" dirty="0">
                <a:latin typeface="Times New Roman" charset="0"/>
                <a:ea typeface="宋体" charset="-122"/>
                <a:sym typeface="Symbol" pitchFamily="18" charset="2"/>
              </a:rPr>
              <a:t>z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+ </a:t>
            </a:r>
            <a:r>
              <a:rPr lang="en-US" altLang="zh-CN" sz="2800" i="1" dirty="0">
                <a:latin typeface="Times New Roman" charset="0"/>
                <a:ea typeface="宋体" charset="-122"/>
              </a:rPr>
              <a:t>x</a:t>
            </a:r>
            <a:r>
              <a:rPr lang="en-US" altLang="zh-CN" sz="2800" i="1" dirty="0">
                <a:latin typeface="Times New Roman" charset="0"/>
                <a:ea typeface="宋体" charset="-122"/>
                <a:sym typeface="Symbol" pitchFamily="18" charset="2"/>
              </a:rPr>
              <a:t>yz+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 x</a:t>
            </a:r>
            <a:r>
              <a:rPr lang="en-US" altLang="zh-CN" sz="2800" i="1" dirty="0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’+ </a:t>
            </a:r>
            <a:r>
              <a:rPr lang="en-US" altLang="zh-CN" sz="2800" i="1" dirty="0">
                <a:latin typeface="Times New Roman" charset="0"/>
                <a:ea typeface="宋体" charset="-122"/>
              </a:rPr>
              <a:t>x</a:t>
            </a:r>
            <a:r>
              <a:rPr lang="en-US" altLang="zh-CN" sz="2800" i="1" dirty="0">
                <a:latin typeface="Times New Roman" charset="0"/>
                <a:ea typeface="宋体" charset="-122"/>
                <a:sym typeface="Symbol" pitchFamily="18" charset="2"/>
              </a:rPr>
              <a:t>yz = 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yz+xz+xy</a:t>
            </a:r>
            <a:endParaRPr lang="en-US" altLang="zh-CN" sz="2800" dirty="0">
              <a:latin typeface="Times New Roman" charset="0"/>
              <a:ea typeface="宋体" charset="-122"/>
              <a:sym typeface="Symbol" pitchFamily="18" charset="2"/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2878894" y="3853097"/>
            <a:ext cx="6434211" cy="1800200"/>
          </a:xfrm>
          <a:prstGeom prst="wedgeRoundRectCallout">
            <a:avLst>
              <a:gd name="adj1" fmla="val -58235"/>
              <a:gd name="adj2" fmla="val -750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/>
              <a:t>这个式子难道就是最简的吗？</a:t>
            </a:r>
            <a:endParaRPr lang="en-US" altLang="zh-CN" sz="3600" dirty="0"/>
          </a:p>
          <a:p>
            <a:pPr algn="ctr"/>
            <a:r>
              <a:rPr lang="zh-CN" altLang="en-US" sz="3600" dirty="0"/>
              <a:t>什么是最简？</a:t>
            </a:r>
          </a:p>
        </p:txBody>
      </p:sp>
    </p:spTree>
    <p:extLst>
      <p:ext uri="{BB962C8B-B14F-4D97-AF65-F5344CB8AC3E}">
        <p14:creationId xmlns:p14="http://schemas.microsoft.com/office/powerpoint/2010/main" val="309674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 animBg="1"/>
      <p:bldP spid="4" grpId="0" build="p" bldLvl="3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如何去寻找（定义）最小（其实是极小）的积和表达式？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79376" y="1889947"/>
            <a:ext cx="106713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复习几个概念：</a:t>
            </a:r>
            <a:endParaRPr lang="en-US" altLang="zh-CN" sz="2800" dirty="0"/>
          </a:p>
          <a:p>
            <a:r>
              <a:rPr lang="en-US" altLang="zh-CN" sz="2800" i="1" dirty="0"/>
              <a:t>E </a:t>
            </a:r>
            <a:r>
              <a:rPr lang="en-US" altLang="zh-CN" sz="2800" dirty="0"/>
              <a:t>is </a:t>
            </a:r>
            <a:r>
              <a:rPr lang="en-US" altLang="zh-CN" sz="2800" b="1" i="1" dirty="0"/>
              <a:t>simpler</a:t>
            </a:r>
            <a:r>
              <a:rPr lang="en-US" altLang="zh-CN" sz="2800" i="1" dirty="0"/>
              <a:t>  </a:t>
            </a:r>
            <a:r>
              <a:rPr lang="en-US" altLang="zh-CN" sz="2800" dirty="0"/>
              <a:t>than </a:t>
            </a:r>
            <a:r>
              <a:rPr lang="en-US" altLang="zh-CN" sz="2800" i="1" dirty="0"/>
              <a:t>F</a:t>
            </a:r>
          </a:p>
          <a:p>
            <a:endParaRPr lang="en-US" altLang="zh-CN" sz="2800" i="1" dirty="0"/>
          </a:p>
          <a:p>
            <a:endParaRPr lang="en-US" altLang="zh-CN" sz="2800" i="1" dirty="0"/>
          </a:p>
          <a:p>
            <a:endParaRPr lang="en-US" altLang="zh-CN" sz="2800" i="1" dirty="0"/>
          </a:p>
          <a:p>
            <a:endParaRPr lang="en-US" altLang="zh-CN" sz="2800" i="1" dirty="0"/>
          </a:p>
          <a:p>
            <a:r>
              <a:rPr lang="en-US" altLang="zh-CN" sz="2800" i="1" dirty="0"/>
              <a:t>E </a:t>
            </a:r>
            <a:r>
              <a:rPr lang="en-US" altLang="zh-CN" sz="2800" dirty="0"/>
              <a:t>is </a:t>
            </a:r>
            <a:r>
              <a:rPr lang="en-US" altLang="zh-CN" sz="2800" b="1" i="1" dirty="0"/>
              <a:t>minimal</a:t>
            </a:r>
            <a:r>
              <a:rPr lang="en-US" altLang="zh-CN" sz="2800" i="1" dirty="0"/>
              <a:t> </a:t>
            </a:r>
            <a:r>
              <a:rPr lang="en-US" altLang="zh-CN" sz="2800" dirty="0"/>
              <a:t>if there is no equivalent sum-of-products expression which is simpler than </a:t>
            </a:r>
            <a:r>
              <a:rPr lang="en-US" altLang="zh-CN" sz="2800" i="1" dirty="0"/>
              <a:t>E</a:t>
            </a:r>
            <a:r>
              <a:rPr lang="en-US" altLang="zh-CN" sz="2800" dirty="0"/>
              <a:t>.</a:t>
            </a:r>
            <a:endParaRPr lang="en-US" altLang="zh-CN" sz="2800" i="1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783632" y="3004098"/>
            <a:ext cx="7488832" cy="1311128"/>
          </a:xfrm>
          <a:prstGeom prst="rect">
            <a:avLst/>
          </a:prstGeom>
          <a:solidFill>
            <a:srgbClr val="FFFFCC"/>
          </a:solidFill>
          <a:ln w="57150" cmpd="thinThick">
            <a:solidFill>
              <a:srgbClr val="FFCC99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zh-CN" sz="3600" i="1" dirty="0">
                <a:latin typeface="Times New Roman" charset="0"/>
                <a:ea typeface="宋体" charset="-122"/>
              </a:rPr>
              <a:t>x</a:t>
            </a:r>
            <a:r>
              <a:rPr lang="en-US" altLang="zh-CN" sz="3600" dirty="0">
                <a:latin typeface="Times New Roman" charset="0"/>
                <a:ea typeface="宋体" charset="-122"/>
              </a:rPr>
              <a:t>’</a:t>
            </a:r>
            <a:r>
              <a:rPr lang="en-US" altLang="zh-CN" sz="3600" dirty="0">
                <a:latin typeface="Times New Roman" charset="0"/>
                <a:ea typeface="宋体" charset="-122"/>
                <a:sym typeface="Symbol" pitchFamily="18" charset="2"/>
              </a:rPr>
              <a:t> </a:t>
            </a:r>
            <a:r>
              <a:rPr lang="en-US" altLang="zh-CN" sz="3600" i="1" dirty="0" err="1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r>
              <a:rPr lang="en-US" altLang="zh-CN" sz="3600" dirty="0">
                <a:latin typeface="Times New Roman" charset="0"/>
                <a:ea typeface="宋体" charset="-122"/>
                <a:sym typeface="Symbol" pitchFamily="18" charset="2"/>
              </a:rPr>
              <a:t>+ </a:t>
            </a:r>
            <a:r>
              <a:rPr lang="en-US" altLang="zh-CN" sz="3600" i="1" dirty="0" err="1">
                <a:latin typeface="Times New Roman" charset="0"/>
                <a:ea typeface="宋体" charset="-122"/>
              </a:rPr>
              <a:t>x</a:t>
            </a:r>
            <a:r>
              <a:rPr lang="en-US" altLang="zh-CN" sz="3600" i="1" dirty="0" err="1">
                <a:latin typeface="Times New Roman" charset="0"/>
                <a:ea typeface="宋体" charset="-122"/>
                <a:sym typeface="Symbol" pitchFamily="18" charset="2"/>
              </a:rPr>
              <a:t>y</a:t>
            </a:r>
            <a:r>
              <a:rPr lang="en-US" altLang="zh-CN" sz="3600" dirty="0">
                <a:latin typeface="Times New Roman" charset="0"/>
                <a:ea typeface="宋体" charset="-122"/>
                <a:sym typeface="Symbol" pitchFamily="18" charset="2"/>
              </a:rPr>
              <a:t>’ </a:t>
            </a:r>
            <a:r>
              <a:rPr lang="en-US" altLang="zh-CN" sz="3600" i="1" dirty="0">
                <a:latin typeface="Times New Roman" charset="0"/>
                <a:ea typeface="宋体" charset="-122"/>
                <a:sym typeface="Symbol" pitchFamily="18" charset="2"/>
              </a:rPr>
              <a:t>z+</a:t>
            </a:r>
            <a:r>
              <a:rPr lang="en-US" altLang="zh-CN" sz="3600" dirty="0">
                <a:latin typeface="Times New Roman" charset="0"/>
                <a:ea typeface="宋体" charset="-122"/>
                <a:sym typeface="Symbol" pitchFamily="18" charset="2"/>
              </a:rPr>
              <a:t> x</a:t>
            </a:r>
            <a:r>
              <a:rPr lang="en-US" altLang="zh-CN" sz="3600" i="1" dirty="0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r>
              <a:rPr lang="en-US" altLang="zh-CN" sz="3600" dirty="0">
                <a:latin typeface="Times New Roman" charset="0"/>
                <a:ea typeface="宋体" charset="-122"/>
                <a:sym typeface="Symbol" pitchFamily="18" charset="2"/>
              </a:rPr>
              <a:t>’+ </a:t>
            </a:r>
            <a:r>
              <a:rPr lang="en-US" altLang="zh-CN" sz="3600" i="1" dirty="0">
                <a:latin typeface="Times New Roman" charset="0"/>
                <a:ea typeface="宋体" charset="-122"/>
              </a:rPr>
              <a:t>x</a:t>
            </a:r>
            <a:r>
              <a:rPr lang="en-US" altLang="zh-CN" sz="3600" i="1" dirty="0">
                <a:latin typeface="Times New Roman" charset="0"/>
                <a:ea typeface="宋体" charset="-122"/>
                <a:sym typeface="Symbol" pitchFamily="18" charset="2"/>
              </a:rPr>
              <a:t>yz= 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CN" sz="3600" i="1" dirty="0" err="1">
                <a:latin typeface="Times New Roman" charset="0"/>
                <a:ea typeface="宋体" charset="-122"/>
                <a:sym typeface="Symbol" pitchFamily="18" charset="2"/>
              </a:rPr>
              <a:t>yz+xz+xy</a:t>
            </a:r>
            <a:endParaRPr lang="en-US" altLang="zh-CN" sz="3600" dirty="0">
              <a:latin typeface="Times New Roman" charset="0"/>
              <a:ea typeface="宋体" charset="-122"/>
              <a:sym typeface="Symbol" pitchFamily="18" charset="2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70634" y="5429377"/>
            <a:ext cx="7488832" cy="1200329"/>
          </a:xfrm>
          <a:prstGeom prst="rect">
            <a:avLst/>
          </a:prstGeom>
          <a:solidFill>
            <a:srgbClr val="FFFFCC"/>
          </a:solidFill>
          <a:ln w="57150" cmpd="thinThick">
            <a:solidFill>
              <a:srgbClr val="FFCC99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zh-CN" sz="3600" i="1" dirty="0">
                <a:latin typeface="Times New Roman" charset="0"/>
                <a:ea typeface="宋体" charset="-122"/>
              </a:rPr>
              <a:t>Minimal</a:t>
            </a:r>
            <a:r>
              <a:rPr lang="zh-CN" altLang="en-US" sz="3600" i="1" dirty="0">
                <a:latin typeface="Times New Roman" charset="0"/>
                <a:ea typeface="宋体" charset="-122"/>
              </a:rPr>
              <a:t>的定义在数字逻辑电路设计中，意味着什么？</a:t>
            </a:r>
            <a:endParaRPr lang="en-US" altLang="zh-CN" sz="3600" dirty="0">
              <a:latin typeface="Times New Roman" charset="0"/>
              <a:ea typeface="宋体" charset="-122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4798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2" animBg="1"/>
      <p:bldP spid="6" grpId="0" bldLvl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关于积项包含的再观察</a:t>
            </a:r>
          </a:p>
        </p:txBody>
      </p:sp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64" y="2204864"/>
            <a:ext cx="11246296" cy="1612883"/>
          </a:xfrm>
          <a:prstGeom prst="rect">
            <a:avLst/>
          </a:prstGeom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1991544" y="4221088"/>
            <a:ext cx="8640960" cy="13255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zh-CN" altLang="en-US" sz="4000" dirty="0"/>
              <a:t>“惊艳”的吸收率，必将降低文字数甚至积项个数</a:t>
            </a:r>
          </a:p>
        </p:txBody>
      </p:sp>
    </p:spTree>
    <p:extLst>
      <p:ext uri="{BB962C8B-B14F-4D97-AF65-F5344CB8AC3E}">
        <p14:creationId xmlns:p14="http://schemas.microsoft.com/office/powerpoint/2010/main" val="235579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7571" y="75029"/>
            <a:ext cx="10515600" cy="1325563"/>
          </a:xfrm>
        </p:spPr>
        <p:txBody>
          <a:bodyPr/>
          <a:lstStyle/>
          <a:p>
            <a:r>
              <a:rPr lang="zh-CN" altLang="en-US" dirty="0"/>
              <a:t>什么是</a:t>
            </a:r>
            <a:r>
              <a:rPr lang="en-US" altLang="zh-CN" dirty="0"/>
              <a:t>prime implicant</a:t>
            </a:r>
            <a:r>
              <a:rPr lang="zh-CN" altLang="en-US" dirty="0"/>
              <a:t>？</a:t>
            </a:r>
          </a:p>
        </p:txBody>
      </p:sp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87" y="1307853"/>
            <a:ext cx="10969628" cy="176250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8664376" y="3356992"/>
            <a:ext cx="2832224" cy="538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803063" y="3084208"/>
            <a:ext cx="8642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Let </a:t>
            </a:r>
            <a:r>
              <a:rPr lang="en-US" altLang="zh-CN" sz="3200" i="1" dirty="0"/>
              <a:t>E </a:t>
            </a:r>
            <a:r>
              <a:rPr lang="en-US" altLang="zh-CN" sz="3200" dirty="0"/>
              <a:t>= </a:t>
            </a:r>
            <a:r>
              <a:rPr lang="en-US" altLang="zh-CN" sz="3200" i="1" dirty="0"/>
              <a:t>xyz </a:t>
            </a:r>
            <a:r>
              <a:rPr lang="en-US" altLang="zh-CN" sz="3200" dirty="0"/>
              <a:t>+ </a:t>
            </a:r>
            <a:r>
              <a:rPr lang="en-US" altLang="zh-CN" sz="3200" i="1" dirty="0" err="1"/>
              <a:t>x’z</a:t>
            </a:r>
            <a:r>
              <a:rPr lang="en-US" altLang="zh-CN" sz="3200" i="1" dirty="0"/>
              <a:t>’</a:t>
            </a:r>
            <a:r>
              <a:rPr lang="en-US" altLang="zh-CN" sz="3200" dirty="0"/>
              <a:t> + </a:t>
            </a:r>
            <a:r>
              <a:rPr lang="en-US" altLang="zh-CN" sz="3200" i="1" dirty="0"/>
              <a:t>xyz’</a:t>
            </a:r>
            <a:r>
              <a:rPr lang="en-US" altLang="zh-CN" sz="3200" dirty="0"/>
              <a:t> + </a:t>
            </a:r>
            <a:r>
              <a:rPr lang="en-US" altLang="zh-CN" sz="3200" i="1" dirty="0" err="1"/>
              <a:t>x’y’z</a:t>
            </a:r>
            <a:r>
              <a:rPr lang="en-US" altLang="zh-CN" sz="3200" i="1" dirty="0"/>
              <a:t> </a:t>
            </a:r>
            <a:r>
              <a:rPr lang="en-US" altLang="zh-CN" sz="3200" dirty="0"/>
              <a:t>+ </a:t>
            </a:r>
            <a:r>
              <a:rPr lang="en-US" altLang="zh-CN" sz="3200" i="1" dirty="0" err="1"/>
              <a:t>x’yz</a:t>
            </a:r>
            <a:r>
              <a:rPr lang="en-US" altLang="zh-CN" sz="3200" i="1" dirty="0"/>
              <a:t>’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545920" y="3799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/>
              <a:t>xy</a:t>
            </a:r>
            <a:r>
              <a:rPr lang="zh-CN" altLang="en-US" sz="2800" dirty="0"/>
              <a:t>、</a:t>
            </a:r>
            <a:r>
              <a:rPr lang="en-US" altLang="zh-CN" sz="2800" dirty="0" err="1"/>
              <a:t>x’y</a:t>
            </a:r>
            <a:r>
              <a:rPr lang="zh-CN" altLang="en-US" sz="2800" dirty="0"/>
              <a:t>甚至</a:t>
            </a:r>
            <a:r>
              <a:rPr lang="en-US" altLang="zh-CN" sz="2800" dirty="0"/>
              <a:t>x’</a:t>
            </a:r>
            <a:r>
              <a:rPr lang="zh-CN" altLang="en-US" sz="2800" dirty="0"/>
              <a:t>和</a:t>
            </a:r>
            <a:r>
              <a:rPr lang="en-US" altLang="zh-CN" sz="2800" dirty="0"/>
              <a:t>xyz</a:t>
            </a:r>
            <a:r>
              <a:rPr lang="zh-CN" altLang="en-US" sz="2800" dirty="0"/>
              <a:t>都分别包含于</a:t>
            </a:r>
            <a:r>
              <a:rPr lang="en-US" altLang="zh-CN" sz="2800" dirty="0"/>
              <a:t>E</a:t>
            </a:r>
            <a:r>
              <a:rPr lang="zh-CN" altLang="en-US" sz="2800" dirty="0"/>
              <a:t>中某个基本积项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14891" y="4577833"/>
            <a:ext cx="2351563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但是，它们是</a:t>
            </a:r>
            <a:r>
              <a:rPr lang="en-US" altLang="zh-CN" sz="3200" dirty="0"/>
              <a:t>E</a:t>
            </a:r>
            <a:r>
              <a:rPr lang="zh-CN" altLang="en-US" sz="3200" dirty="0"/>
              <a:t>的蕴含项吗？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010898" y="4597677"/>
            <a:ext cx="47660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 err="1"/>
              <a:t>xy</a:t>
            </a:r>
            <a:r>
              <a:rPr lang="zh-CN" altLang="en-US" sz="4800" dirty="0"/>
              <a:t>、</a:t>
            </a:r>
            <a:r>
              <a:rPr lang="en-US" altLang="zh-CN" sz="4800" dirty="0" err="1"/>
              <a:t>x’y</a:t>
            </a:r>
            <a:r>
              <a:rPr lang="zh-CN" altLang="en-US" sz="4800" dirty="0"/>
              <a:t>、</a:t>
            </a:r>
            <a:r>
              <a:rPr lang="en-US" altLang="zh-CN" sz="4800" dirty="0"/>
              <a:t>x’</a:t>
            </a:r>
            <a:r>
              <a:rPr lang="zh-CN" altLang="en-US" sz="4800" dirty="0"/>
              <a:t>、</a:t>
            </a:r>
            <a:r>
              <a:rPr lang="en-US" altLang="zh-CN" sz="4800" dirty="0"/>
              <a:t>xyz</a:t>
            </a:r>
            <a:endParaRPr lang="zh-CN" altLang="en-US" sz="4800" dirty="0"/>
          </a:p>
        </p:txBody>
      </p:sp>
      <p:sp>
        <p:nvSpPr>
          <p:cNvPr id="12" name="文本框 11"/>
          <p:cNvSpPr txBox="1"/>
          <p:nvPr/>
        </p:nvSpPr>
        <p:spPr>
          <a:xfrm>
            <a:off x="3154914" y="5616291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379050" y="5616291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X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614372" y="5616291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X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838508" y="5616291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6" name="椭圆形标注 15"/>
          <p:cNvSpPr/>
          <p:nvPr/>
        </p:nvSpPr>
        <p:spPr>
          <a:xfrm>
            <a:off x="8329667" y="4453661"/>
            <a:ext cx="2808312" cy="1162630"/>
          </a:xfrm>
          <a:prstGeom prst="wedgeEllipseCallout">
            <a:avLst>
              <a:gd name="adj1" fmla="val -66508"/>
              <a:gd name="adj2" fmla="val 569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</a:rPr>
              <a:t>它是</a:t>
            </a:r>
            <a:r>
              <a:rPr lang="en-US" altLang="zh-CN" sz="2800" b="1" dirty="0">
                <a:solidFill>
                  <a:schemeClr val="tx1"/>
                </a:solidFill>
              </a:rPr>
              <a:t>Prime</a:t>
            </a:r>
            <a:r>
              <a:rPr lang="zh-CN" altLang="en-US" sz="2800" b="1" dirty="0">
                <a:solidFill>
                  <a:schemeClr val="tx1"/>
                </a:solidFill>
              </a:rPr>
              <a:t>的吗？</a:t>
            </a:r>
          </a:p>
        </p:txBody>
      </p:sp>
    </p:spTree>
    <p:extLst>
      <p:ext uri="{BB962C8B-B14F-4D97-AF65-F5344CB8AC3E}">
        <p14:creationId xmlns:p14="http://schemas.microsoft.com/office/powerpoint/2010/main" val="50709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200" dirty="0"/>
              <a:t>问题</a:t>
            </a:r>
            <a:r>
              <a:rPr lang="en-US" altLang="zh-CN" sz="3200" dirty="0"/>
              <a:t>1</a:t>
            </a:r>
            <a:r>
              <a:rPr lang="zh-CN" altLang="en-US" sz="3200" dirty="0"/>
              <a:t>：这个是布尔代数的定义，你有没有一种熟悉的感觉</a:t>
            </a:r>
            <a:r>
              <a:rPr lang="en-US" altLang="zh-CN" sz="3200" dirty="0"/>
              <a:t>?</a:t>
            </a:r>
            <a:r>
              <a:rPr lang="zh-CN" altLang="en-US" sz="3200" dirty="0"/>
              <a:t>它和另一个定义有什么异同之处？你能想到什么？</a:t>
            </a:r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64" y="1635460"/>
            <a:ext cx="8784976" cy="2513620"/>
          </a:xfrm>
        </p:spPr>
      </p:pic>
      <p:pic>
        <p:nvPicPr>
          <p:cNvPr id="5" name="内容占位符 3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4149080"/>
            <a:ext cx="9217024" cy="260240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95154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什么是</a:t>
            </a:r>
            <a:r>
              <a:rPr lang="en-US" altLang="zh-CN" dirty="0"/>
              <a:t>prime implicant</a:t>
            </a:r>
            <a:r>
              <a:rPr lang="zh-CN" altLang="en-US" dirty="0"/>
              <a:t>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38200" y="5229200"/>
            <a:ext cx="10802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Theorem 15.9: </a:t>
            </a:r>
            <a:r>
              <a:rPr lang="en-US" altLang="zh-CN" sz="3200" dirty="0"/>
              <a:t>A minimal sum-of-products form for a Boolean expression </a:t>
            </a:r>
            <a:r>
              <a:rPr lang="en-US" altLang="zh-CN" sz="3200" i="1" dirty="0"/>
              <a:t>E </a:t>
            </a:r>
            <a:r>
              <a:rPr lang="en-US" altLang="zh-CN" sz="3200" dirty="0"/>
              <a:t>is a sum of prime implicants of </a:t>
            </a:r>
            <a:r>
              <a:rPr lang="en-US" altLang="zh-CN" sz="3200" i="1" dirty="0"/>
              <a:t>E</a:t>
            </a:r>
            <a:r>
              <a:rPr lang="en-US" altLang="zh-CN" sz="3200" dirty="0"/>
              <a:t>.</a:t>
            </a:r>
            <a:endParaRPr lang="zh-CN" altLang="en-US" sz="3200" dirty="0"/>
          </a:p>
        </p:txBody>
      </p:sp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23" y="1755840"/>
            <a:ext cx="10969628" cy="176250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8664376" y="3356992"/>
            <a:ext cx="2832224" cy="538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017360" y="3691147"/>
            <a:ext cx="7735353" cy="1365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/>
              <a:t>这个素蕴含项概念的引入，对简化逻辑表达式有何帮助？</a:t>
            </a:r>
          </a:p>
        </p:txBody>
      </p:sp>
    </p:spTree>
    <p:extLst>
      <p:ext uri="{BB962C8B-B14F-4D97-AF65-F5344CB8AC3E}">
        <p14:creationId xmlns:p14="http://schemas.microsoft.com/office/powerpoint/2010/main" val="311615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接下来的问题是：如何找到</a:t>
            </a:r>
            <a:r>
              <a:rPr lang="en-US" altLang="zh-CN" dirty="0"/>
              <a:t>E</a:t>
            </a:r>
            <a:r>
              <a:rPr lang="zh-CN" altLang="en-US" dirty="0"/>
              <a:t>的素</a:t>
            </a:r>
            <a:r>
              <a:rPr lang="en-US" altLang="zh-CN" dirty="0"/>
              <a:t>(</a:t>
            </a:r>
            <a:r>
              <a:rPr lang="zh-CN" altLang="en-US" dirty="0"/>
              <a:t>蕴含</a:t>
            </a:r>
            <a:r>
              <a:rPr lang="en-US" altLang="zh-CN" dirty="0"/>
              <a:t>)</a:t>
            </a:r>
            <a:r>
              <a:rPr lang="zh-CN" altLang="en-US" dirty="0"/>
              <a:t>项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279576" y="1634898"/>
            <a:ext cx="70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Let </a:t>
            </a:r>
            <a:r>
              <a:rPr lang="en-US" altLang="zh-CN" sz="3200" i="1" dirty="0"/>
              <a:t>E </a:t>
            </a:r>
            <a:r>
              <a:rPr lang="en-US" altLang="zh-CN" sz="3200" dirty="0"/>
              <a:t>= </a:t>
            </a:r>
            <a:r>
              <a:rPr lang="en-US" altLang="zh-CN" sz="3200" i="1" dirty="0"/>
              <a:t>xyz </a:t>
            </a:r>
            <a:r>
              <a:rPr lang="en-US" altLang="zh-CN" sz="3200" dirty="0"/>
              <a:t>+ </a:t>
            </a:r>
            <a:r>
              <a:rPr lang="en-US" altLang="zh-CN" sz="3200" i="1" dirty="0" err="1"/>
              <a:t>x’z</a:t>
            </a:r>
            <a:r>
              <a:rPr lang="en-US" altLang="zh-CN" sz="3200" i="1" dirty="0"/>
              <a:t>’</a:t>
            </a:r>
            <a:r>
              <a:rPr lang="en-US" altLang="zh-CN" sz="3200" dirty="0"/>
              <a:t> + </a:t>
            </a:r>
            <a:r>
              <a:rPr lang="en-US" altLang="zh-CN" sz="3200" i="1" dirty="0"/>
              <a:t>xyz’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93676" y="2423089"/>
            <a:ext cx="5450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首先：设计的基本项</a:t>
            </a:r>
            <a:r>
              <a:rPr lang="en-US" altLang="zh-CN" sz="2400" dirty="0"/>
              <a:t>P</a:t>
            </a:r>
            <a:r>
              <a:rPr lang="zh-CN" altLang="en-US" sz="2400" dirty="0"/>
              <a:t>必须保证 </a:t>
            </a:r>
            <a:r>
              <a:rPr lang="en-US" altLang="zh-CN" sz="2400" dirty="0"/>
              <a:t>P+E=E</a:t>
            </a:r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897619" y="3026652"/>
            <a:ext cx="2818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观察 </a:t>
            </a:r>
            <a:r>
              <a:rPr lang="en-US" altLang="zh-CN" sz="2800" dirty="0"/>
              <a:t>E=</a:t>
            </a:r>
            <a:r>
              <a:rPr lang="en-US" altLang="zh-CN" sz="2800" dirty="0" err="1"/>
              <a:t>xyz+xyz</a:t>
            </a:r>
            <a:r>
              <a:rPr lang="en-US" altLang="zh-CN" sz="2800" dirty="0"/>
              <a:t>’</a:t>
            </a:r>
            <a:endParaRPr lang="zh-CN" altLang="en-US" sz="2800" dirty="0"/>
          </a:p>
        </p:txBody>
      </p:sp>
      <p:sp>
        <p:nvSpPr>
          <p:cNvPr id="11" name="文本框 10"/>
          <p:cNvSpPr txBox="1"/>
          <p:nvPr/>
        </p:nvSpPr>
        <p:spPr>
          <a:xfrm>
            <a:off x="3503712" y="3026652"/>
            <a:ext cx="2011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=</a:t>
            </a:r>
            <a:r>
              <a:rPr lang="en-US" altLang="zh-CN" sz="2800" dirty="0" err="1"/>
              <a:t>xy</a:t>
            </a:r>
            <a:r>
              <a:rPr lang="en-US" altLang="zh-CN" sz="2800" dirty="0"/>
              <a:t>(</a:t>
            </a:r>
            <a:r>
              <a:rPr lang="en-US" altLang="zh-CN" sz="2800" dirty="0" err="1"/>
              <a:t>z+z</a:t>
            </a:r>
            <a:r>
              <a:rPr lang="en-US" altLang="zh-CN" sz="2800" dirty="0"/>
              <a:t>’)=</a:t>
            </a:r>
            <a:r>
              <a:rPr lang="en-US" altLang="zh-CN" sz="2800" dirty="0" err="1"/>
              <a:t>xy</a:t>
            </a:r>
            <a:endParaRPr lang="zh-CN" altLang="en-US" sz="2800" dirty="0"/>
          </a:p>
        </p:txBody>
      </p:sp>
      <p:sp>
        <p:nvSpPr>
          <p:cNvPr id="12" name="文本框 11"/>
          <p:cNvSpPr txBox="1"/>
          <p:nvPr/>
        </p:nvSpPr>
        <p:spPr>
          <a:xfrm>
            <a:off x="838076" y="3473818"/>
            <a:ext cx="104733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另外一个角度：</a:t>
            </a:r>
            <a:endParaRPr lang="en-US" altLang="zh-CN" sz="2800" dirty="0"/>
          </a:p>
          <a:p>
            <a:r>
              <a:rPr lang="en-US" altLang="zh-CN" sz="2800" dirty="0"/>
              <a:t>            E=</a:t>
            </a:r>
            <a:r>
              <a:rPr lang="en-US" altLang="zh-CN" sz="2800" dirty="0" err="1"/>
              <a:t>xyz+xyz</a:t>
            </a:r>
            <a:r>
              <a:rPr lang="en-US" altLang="zh-CN" sz="2800" dirty="0"/>
              <a:t>’ =</a:t>
            </a:r>
            <a:r>
              <a:rPr lang="en-US" altLang="zh-CN" sz="2800" dirty="0" err="1"/>
              <a:t>xyz+xyz</a:t>
            </a:r>
            <a:r>
              <a:rPr lang="en-US" altLang="zh-CN" sz="2800" dirty="0"/>
              <a:t>’ + </a:t>
            </a:r>
            <a:r>
              <a:rPr lang="en-US" altLang="zh-CN" sz="2800" b="1" i="1" dirty="0" err="1">
                <a:solidFill>
                  <a:srgbClr val="FF0000"/>
                </a:solidFill>
              </a:rPr>
              <a:t>xy</a:t>
            </a:r>
            <a:r>
              <a:rPr lang="en-US" altLang="zh-CN" sz="2800" dirty="0"/>
              <a:t> =</a:t>
            </a:r>
            <a:r>
              <a:rPr lang="en-US" altLang="zh-CN" sz="2800" dirty="0" err="1"/>
              <a:t>xyz+xy+xyz</a:t>
            </a:r>
            <a:r>
              <a:rPr lang="en-US" altLang="zh-CN" sz="2800" dirty="0"/>
              <a:t>’+</a:t>
            </a:r>
            <a:r>
              <a:rPr lang="en-US" altLang="zh-CN" sz="2800" dirty="0" err="1"/>
              <a:t>xy</a:t>
            </a:r>
            <a:r>
              <a:rPr lang="en-US" altLang="zh-CN" sz="2800" dirty="0"/>
              <a:t>=</a:t>
            </a:r>
            <a:r>
              <a:rPr lang="en-US" altLang="zh-CN" sz="2800" dirty="0" err="1"/>
              <a:t>xy+xy</a:t>
            </a:r>
            <a:r>
              <a:rPr lang="en-US" altLang="zh-CN" sz="2800" dirty="0"/>
              <a:t>=</a:t>
            </a:r>
            <a:r>
              <a:rPr lang="en-US" altLang="zh-CN" sz="2800" dirty="0" err="1"/>
              <a:t>xy</a:t>
            </a:r>
            <a:endParaRPr lang="zh-CN" altLang="en-US" sz="2800" dirty="0"/>
          </a:p>
        </p:txBody>
      </p:sp>
      <p:sp>
        <p:nvSpPr>
          <p:cNvPr id="13" name="文本框 12"/>
          <p:cNvSpPr txBox="1"/>
          <p:nvPr/>
        </p:nvSpPr>
        <p:spPr>
          <a:xfrm>
            <a:off x="983432" y="4485363"/>
            <a:ext cx="2459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观察 </a:t>
            </a:r>
            <a:r>
              <a:rPr lang="en-US" altLang="zh-CN" sz="2800" dirty="0"/>
              <a:t>E=</a:t>
            </a:r>
            <a:r>
              <a:rPr lang="en-US" altLang="zh-CN" sz="2800" dirty="0" err="1"/>
              <a:t>xz+yz</a:t>
            </a:r>
            <a:r>
              <a:rPr lang="en-US" altLang="zh-CN" sz="2800" dirty="0"/>
              <a:t>’</a:t>
            </a:r>
            <a:endParaRPr lang="zh-CN" altLang="en-US" sz="2800" dirty="0"/>
          </a:p>
        </p:txBody>
      </p:sp>
      <p:sp>
        <p:nvSpPr>
          <p:cNvPr id="14" name="文本框 13"/>
          <p:cNvSpPr txBox="1"/>
          <p:nvPr/>
        </p:nvSpPr>
        <p:spPr>
          <a:xfrm>
            <a:off x="3383626" y="4485363"/>
            <a:ext cx="40222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How about:  </a:t>
            </a:r>
            <a:r>
              <a:rPr lang="en-US" altLang="zh-CN" sz="2800" dirty="0" err="1"/>
              <a:t>xz+yz</a:t>
            </a:r>
            <a:r>
              <a:rPr lang="en-US" altLang="zh-CN" sz="2800" dirty="0"/>
              <a:t>’+</a:t>
            </a:r>
            <a:r>
              <a:rPr lang="en-US" altLang="zh-CN" sz="2800" b="1" i="1" dirty="0" err="1">
                <a:solidFill>
                  <a:srgbClr val="FF0000"/>
                </a:solidFill>
              </a:rPr>
              <a:t>xy</a:t>
            </a:r>
            <a:r>
              <a:rPr lang="en-US" altLang="zh-CN" sz="2800" dirty="0"/>
              <a:t>?</a:t>
            </a:r>
            <a:endParaRPr lang="zh-CN" altLang="en-US" sz="2800" dirty="0"/>
          </a:p>
        </p:txBody>
      </p:sp>
      <p:sp>
        <p:nvSpPr>
          <p:cNvPr id="15" name="文本框 14"/>
          <p:cNvSpPr txBox="1"/>
          <p:nvPr/>
        </p:nvSpPr>
        <p:spPr>
          <a:xfrm>
            <a:off x="1756577" y="5071701"/>
            <a:ext cx="72346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err="1"/>
              <a:t>xz+yz</a:t>
            </a:r>
            <a:r>
              <a:rPr lang="en-US" altLang="zh-CN" sz="2800" dirty="0"/>
              <a:t>’+</a:t>
            </a:r>
            <a:r>
              <a:rPr lang="en-US" altLang="zh-CN" sz="2800" dirty="0" err="1"/>
              <a:t>xy</a:t>
            </a:r>
            <a:r>
              <a:rPr lang="en-US" altLang="zh-CN" sz="2800" dirty="0"/>
              <a:t>=</a:t>
            </a:r>
            <a:r>
              <a:rPr lang="en-US" altLang="zh-CN" sz="2800" dirty="0" err="1"/>
              <a:t>xz+yz</a:t>
            </a:r>
            <a:r>
              <a:rPr lang="en-US" altLang="zh-CN" sz="2800" dirty="0"/>
              <a:t>’+</a:t>
            </a:r>
            <a:r>
              <a:rPr lang="en-US" altLang="zh-CN" sz="2800" dirty="0" err="1"/>
              <a:t>xy</a:t>
            </a:r>
            <a:r>
              <a:rPr lang="en-US" altLang="zh-CN" sz="2800" dirty="0"/>
              <a:t>(</a:t>
            </a:r>
            <a:r>
              <a:rPr lang="en-US" altLang="zh-CN" sz="2800" dirty="0" err="1"/>
              <a:t>z+z</a:t>
            </a:r>
            <a:r>
              <a:rPr lang="en-US" altLang="zh-CN" sz="2800" dirty="0"/>
              <a:t>’)=</a:t>
            </a:r>
            <a:r>
              <a:rPr lang="en-US" altLang="zh-CN" sz="2800" dirty="0" err="1"/>
              <a:t>xz+yz</a:t>
            </a:r>
            <a:r>
              <a:rPr lang="en-US" altLang="zh-CN" sz="2800" dirty="0"/>
              <a:t>’+</a:t>
            </a:r>
            <a:r>
              <a:rPr lang="en-US" altLang="zh-CN" sz="2800" dirty="0" err="1"/>
              <a:t>xyz+xyz</a:t>
            </a:r>
            <a:r>
              <a:rPr lang="en-US" altLang="zh-CN" sz="2800" dirty="0"/>
              <a:t>’</a:t>
            </a:r>
          </a:p>
          <a:p>
            <a:r>
              <a:rPr lang="en-US" altLang="zh-CN" sz="2800" dirty="0"/>
              <a:t>               =</a:t>
            </a:r>
            <a:r>
              <a:rPr lang="en-US" altLang="zh-CN" sz="2800" dirty="0" err="1"/>
              <a:t>xz+xyz+yz</a:t>
            </a:r>
            <a:r>
              <a:rPr lang="en-US" altLang="zh-CN" sz="2800" dirty="0"/>
              <a:t>’+xyz’=</a:t>
            </a:r>
            <a:r>
              <a:rPr lang="en-US" altLang="zh-CN" sz="2800" dirty="0" err="1"/>
              <a:t>xz+yz</a:t>
            </a:r>
            <a:r>
              <a:rPr lang="en-US" altLang="zh-CN" sz="2800" dirty="0"/>
              <a:t>’</a:t>
            </a:r>
            <a:endParaRPr lang="zh-CN" altLang="en-US" sz="2800" dirty="0"/>
          </a:p>
        </p:txBody>
      </p:sp>
      <p:sp>
        <p:nvSpPr>
          <p:cNvPr id="7" name="圆角矩形标注 6"/>
          <p:cNvSpPr/>
          <p:nvPr/>
        </p:nvSpPr>
        <p:spPr>
          <a:xfrm>
            <a:off x="8616280" y="3026652"/>
            <a:ext cx="2952328" cy="1720321"/>
          </a:xfrm>
          <a:prstGeom prst="wedgeRoundRectCallout">
            <a:avLst>
              <a:gd name="adj1" fmla="val -91811"/>
              <a:gd name="adj2" fmla="val 3666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tx1"/>
                </a:solidFill>
              </a:rPr>
              <a:t>这两个</a:t>
            </a:r>
            <a:r>
              <a:rPr lang="en-US" altLang="zh-CN" sz="3200" b="1" i="1" dirty="0" err="1">
                <a:solidFill>
                  <a:srgbClr val="FF0000"/>
                </a:solidFill>
              </a:rPr>
              <a:t>xy</a:t>
            </a:r>
            <a:r>
              <a:rPr lang="zh-CN" altLang="en-US" sz="3200" b="1" dirty="0">
                <a:solidFill>
                  <a:schemeClr val="tx1"/>
                </a:solidFill>
              </a:rPr>
              <a:t>是如何被“构造”出来的？</a:t>
            </a:r>
          </a:p>
        </p:txBody>
      </p:sp>
    </p:spTree>
    <p:extLst>
      <p:ext uri="{BB962C8B-B14F-4D97-AF65-F5344CB8AC3E}">
        <p14:creationId xmlns:p14="http://schemas.microsoft.com/office/powerpoint/2010/main" val="380205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接下来的问题是：如何找到</a:t>
            </a:r>
            <a:r>
              <a:rPr lang="en-US" altLang="zh-CN" dirty="0"/>
              <a:t>E</a:t>
            </a:r>
            <a:r>
              <a:rPr lang="zh-CN" altLang="en-US" dirty="0"/>
              <a:t>的素</a:t>
            </a:r>
            <a:r>
              <a:rPr lang="en-US" altLang="zh-CN" dirty="0"/>
              <a:t>(</a:t>
            </a:r>
            <a:r>
              <a:rPr lang="zh-CN" altLang="en-US" dirty="0"/>
              <a:t>蕴含</a:t>
            </a:r>
            <a:r>
              <a:rPr lang="en-US" altLang="zh-CN" dirty="0"/>
              <a:t>)</a:t>
            </a:r>
            <a:r>
              <a:rPr lang="zh-CN" altLang="en-US" dirty="0"/>
              <a:t>项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8200" y="1901017"/>
            <a:ext cx="9530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一点突兀和当然：</a:t>
            </a:r>
            <a:r>
              <a:rPr lang="en-US" altLang="zh-CN" sz="2800" b="1" dirty="0"/>
              <a:t> Consensus of Fundamental Products</a:t>
            </a:r>
            <a:endParaRPr lang="zh-CN" altLang="en-US" sz="2800" dirty="0"/>
          </a:p>
        </p:txBody>
      </p:sp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2659974"/>
            <a:ext cx="11991670" cy="66237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0B56E1CB-2323-46B3-8D60-473276E510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6" y="3717032"/>
            <a:ext cx="12126961" cy="224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接下来的问题是：如何找到</a:t>
            </a:r>
            <a:r>
              <a:rPr lang="en-US" altLang="zh-CN" dirty="0"/>
              <a:t>E</a:t>
            </a:r>
            <a:r>
              <a:rPr lang="zh-CN" altLang="en-US" dirty="0"/>
              <a:t>的素</a:t>
            </a:r>
            <a:r>
              <a:rPr lang="en-US" altLang="zh-CN" dirty="0"/>
              <a:t>(</a:t>
            </a:r>
            <a:r>
              <a:rPr lang="zh-CN" altLang="en-US" dirty="0"/>
              <a:t>蕴含</a:t>
            </a:r>
            <a:r>
              <a:rPr lang="en-US" altLang="zh-CN" dirty="0"/>
              <a:t>)</a:t>
            </a:r>
            <a:r>
              <a:rPr lang="zh-CN" altLang="en-US" dirty="0"/>
              <a:t>项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71364" y="3284984"/>
            <a:ext cx="9049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你能在这个式子中找到某两个基本积的</a:t>
            </a:r>
            <a:r>
              <a:rPr lang="en-US" altLang="zh-CN" sz="2800" b="1" dirty="0"/>
              <a:t>Consensus </a:t>
            </a:r>
            <a:r>
              <a:rPr lang="zh-CN" altLang="en-US" sz="2800" b="1" dirty="0"/>
              <a:t>吗？</a:t>
            </a:r>
            <a:endParaRPr lang="zh-CN" altLang="en-US" sz="2800" dirty="0"/>
          </a:p>
        </p:txBody>
      </p:sp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5" y="1831441"/>
            <a:ext cx="11991670" cy="662371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423592" y="4221088"/>
            <a:ext cx="8642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i="1" dirty="0"/>
              <a:t>E </a:t>
            </a:r>
            <a:r>
              <a:rPr lang="en-US" altLang="zh-CN" sz="3200" dirty="0"/>
              <a:t>= </a:t>
            </a:r>
            <a:r>
              <a:rPr lang="en-US" altLang="zh-CN" sz="3200" i="1" dirty="0"/>
              <a:t>xyz </a:t>
            </a:r>
            <a:r>
              <a:rPr lang="en-US" altLang="zh-CN" sz="3200" dirty="0"/>
              <a:t>+ </a:t>
            </a:r>
            <a:r>
              <a:rPr lang="en-US" altLang="zh-CN" sz="3200" i="1" dirty="0" err="1"/>
              <a:t>x’z</a:t>
            </a:r>
            <a:r>
              <a:rPr lang="en-US" altLang="zh-CN" sz="3200" i="1" dirty="0"/>
              <a:t>’</a:t>
            </a:r>
            <a:r>
              <a:rPr lang="en-US" altLang="zh-CN" sz="3200" dirty="0"/>
              <a:t> + </a:t>
            </a:r>
            <a:r>
              <a:rPr lang="en-US" altLang="zh-CN" sz="3200" i="1" dirty="0"/>
              <a:t>xyz’</a:t>
            </a:r>
            <a:r>
              <a:rPr lang="en-US" altLang="zh-CN" sz="3200" dirty="0"/>
              <a:t> + </a:t>
            </a:r>
            <a:r>
              <a:rPr lang="en-US" altLang="zh-CN" sz="3200" i="1" dirty="0" err="1"/>
              <a:t>x’y’z</a:t>
            </a:r>
            <a:r>
              <a:rPr lang="en-US" altLang="zh-CN" sz="3200" i="1" dirty="0"/>
              <a:t> </a:t>
            </a:r>
            <a:r>
              <a:rPr lang="en-US" altLang="zh-CN" sz="3200" dirty="0"/>
              <a:t>+ </a:t>
            </a:r>
            <a:r>
              <a:rPr lang="en-US" altLang="zh-CN" sz="3200" i="1" dirty="0" err="1"/>
              <a:t>x’yz</a:t>
            </a:r>
            <a:r>
              <a:rPr lang="en-US" altLang="zh-CN" sz="3200" i="1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886372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共识项方法求素项和</a:t>
            </a:r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21" y="3016251"/>
            <a:ext cx="11788958" cy="3168352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47328" y="1876416"/>
            <a:ext cx="9866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当我们运气足够好，总是能够找到“更短”的两个或多个基本积项的共识项时，我们就可以简化</a:t>
            </a:r>
            <a:r>
              <a:rPr lang="en-US" altLang="zh-CN" sz="2800" dirty="0"/>
              <a:t>(</a:t>
            </a:r>
            <a:r>
              <a:rPr lang="zh-CN" altLang="en-US" sz="2800" dirty="0"/>
              <a:t>缩短</a:t>
            </a:r>
            <a:r>
              <a:rPr lang="en-US" altLang="zh-CN" sz="2800" dirty="0"/>
              <a:t>)</a:t>
            </a:r>
            <a:r>
              <a:rPr lang="zh-CN" altLang="en-US" sz="2800" dirty="0"/>
              <a:t>一个逻辑表达式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186" y="1521381"/>
            <a:ext cx="1306529" cy="130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361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问题</a:t>
            </a:r>
            <a:r>
              <a:rPr lang="en-US" altLang="zh-CN" dirty="0"/>
              <a:t>9</a:t>
            </a:r>
            <a:r>
              <a:rPr lang="zh-CN" altLang="en-US" dirty="0"/>
              <a:t>：你能说说看，下例中寻找素项和的每一步的理论依据吗？</a:t>
            </a:r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16832"/>
            <a:ext cx="10978323" cy="3456384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95400" y="5160691"/>
            <a:ext cx="10467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显然，</a:t>
            </a:r>
            <a:r>
              <a:rPr lang="en-US" altLang="zh-CN" sz="3200" dirty="0"/>
              <a:t>E</a:t>
            </a:r>
            <a:r>
              <a:rPr lang="zh-CN" altLang="en-US" sz="3200" dirty="0"/>
              <a:t>有两个等价的素项表达，并且不是相同</a:t>
            </a:r>
            <a:r>
              <a:rPr lang="en-US" altLang="zh-CN" sz="3200" dirty="0"/>
              <a:t>simple</a:t>
            </a:r>
            <a:endParaRPr lang="zh-CN" altLang="en-US" sz="3200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4655840" y="3645024"/>
            <a:ext cx="43204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8040216" y="2924944"/>
            <a:ext cx="362631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8040216" y="3331108"/>
            <a:ext cx="362631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040216" y="3668086"/>
            <a:ext cx="362631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040216" y="4005064"/>
            <a:ext cx="362631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8040216" y="4411228"/>
            <a:ext cx="362631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8040216" y="4712202"/>
            <a:ext cx="362631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0824"/>
            <a:ext cx="12192000" cy="65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45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71664" y="231229"/>
            <a:ext cx="2490880" cy="1325563"/>
          </a:xfrm>
        </p:spPr>
        <p:txBody>
          <a:bodyPr/>
          <a:lstStyle/>
          <a:p>
            <a:r>
              <a:rPr lang="zh-CN" altLang="en-US" dirty="0"/>
              <a:t>怎么办？</a:t>
            </a:r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1556792"/>
            <a:ext cx="10902608" cy="4824536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4079776" y="5661248"/>
            <a:ext cx="561662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圆角矩形标注 3"/>
          <p:cNvSpPr/>
          <p:nvPr/>
        </p:nvSpPr>
        <p:spPr>
          <a:xfrm>
            <a:off x="8616280" y="3717032"/>
            <a:ext cx="3096344" cy="1368152"/>
          </a:xfrm>
          <a:prstGeom prst="wedgeRoundRectCallout">
            <a:avLst>
              <a:gd name="adj1" fmla="val 12800"/>
              <a:gd name="adj2" fmla="val 7085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</a:rPr>
              <a:t>这一步的结果是唯一的吗？</a:t>
            </a:r>
          </a:p>
        </p:txBody>
      </p:sp>
      <p:sp>
        <p:nvSpPr>
          <p:cNvPr id="7" name="圆角矩形标注 6"/>
          <p:cNvSpPr/>
          <p:nvPr/>
        </p:nvSpPr>
        <p:spPr>
          <a:xfrm>
            <a:off x="7392144" y="5877272"/>
            <a:ext cx="3096344" cy="864096"/>
          </a:xfrm>
          <a:prstGeom prst="wedgeRoundRectCallout">
            <a:avLst>
              <a:gd name="adj1" fmla="val -28626"/>
              <a:gd name="adj2" fmla="val -7055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</a:rPr>
              <a:t>如何高效识别？</a:t>
            </a: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6557448" y="231229"/>
            <a:ext cx="30669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dirty="0"/>
              <a:t>消除冗余！</a:t>
            </a:r>
          </a:p>
        </p:txBody>
      </p:sp>
      <p:sp>
        <p:nvSpPr>
          <p:cNvPr id="10" name="右箭头 9"/>
          <p:cNvSpPr/>
          <p:nvPr/>
        </p:nvSpPr>
        <p:spPr>
          <a:xfrm>
            <a:off x="5565732" y="512677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850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再回到举重裁判的问题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1713012" y="1935708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2322612" y="1935708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2932212" y="1935708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236762" y="1921421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i="1">
                <a:latin typeface="Times New Roman" panose="02020603050405020304" pitchFamily="18" charset="0"/>
              </a:rPr>
              <a:t>x</a:t>
            </a:r>
            <a:endParaRPr kumimoji="1"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408337" y="1921421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i="1">
                <a:latin typeface="Times New Roman" panose="02020603050405020304" pitchFamily="18" charset="0"/>
              </a:rPr>
              <a:t>z</a:t>
            </a:r>
            <a:endParaRPr kumimoji="1"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860650" y="1921421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i="1">
                <a:latin typeface="Times New Roman" panose="02020603050405020304" pitchFamily="18" charset="0"/>
              </a:rPr>
              <a:t>y</a:t>
            </a:r>
            <a:endParaRPr kumimoji="1"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255812" y="2545309"/>
            <a:ext cx="3048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latin typeface="Times New Roman" panose="02020603050405020304" pitchFamily="18" charset="0"/>
              </a:rPr>
              <a:t>00001111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908275" y="2550072"/>
            <a:ext cx="3048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latin typeface="Times New Roman" panose="02020603050405020304" pitchFamily="18" charset="0"/>
              </a:rPr>
              <a:t>00110011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2494062" y="2569122"/>
            <a:ext cx="3048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latin typeface="Times New Roman" panose="02020603050405020304" pitchFamily="18" charset="0"/>
              </a:rPr>
              <a:t>01010101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3211612" y="1959521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i="1">
                <a:latin typeface="Times New Roman" panose="02020603050405020304" pitchFamily="18" charset="0"/>
              </a:rPr>
              <a:t>f</a:t>
            </a:r>
            <a:r>
              <a:rPr kumimoji="1" lang="en-US" altLang="zh-CN" sz="2400">
                <a:latin typeface="Times New Roman" panose="02020603050405020304" pitchFamily="18" charset="0"/>
              </a:rPr>
              <a:t>(</a:t>
            </a:r>
            <a:r>
              <a:rPr kumimoji="1" lang="en-US" altLang="zh-CN" sz="2400" i="1">
                <a:latin typeface="Times New Roman" panose="02020603050405020304" pitchFamily="18" charset="0"/>
              </a:rPr>
              <a:t>x,y,z</a:t>
            </a:r>
            <a:r>
              <a:rPr kumimoji="1" lang="en-US" altLang="zh-CN" sz="24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3503712" y="2592934"/>
            <a:ext cx="3048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 dirty="0">
                <a:latin typeface="Times New Roman" panose="02020603050405020304" pitchFamily="18" charset="0"/>
              </a:rPr>
              <a:t>00010111</a:t>
            </a:r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1160562" y="2454821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5078510" y="1914030"/>
            <a:ext cx="6346081" cy="1040285"/>
          </a:xfrm>
          <a:prstGeom prst="rect">
            <a:avLst/>
          </a:prstGeom>
          <a:solidFill>
            <a:srgbClr val="FFFFCC"/>
          </a:solidFill>
          <a:ln w="57150" cmpd="thinThick">
            <a:solidFill>
              <a:srgbClr val="FFCC99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800" dirty="0">
                <a:latin typeface="Times New Roman" charset="0"/>
                <a:ea typeface="宋体" charset="-122"/>
              </a:rPr>
              <a:t>相应的逻辑表达式</a:t>
            </a:r>
            <a:r>
              <a:rPr lang="en-US" altLang="zh-CN" sz="2800" dirty="0">
                <a:latin typeface="Times New Roman" charset="0"/>
                <a:ea typeface="宋体" charset="-122"/>
              </a:rPr>
              <a:t>: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CN" sz="2800" dirty="0">
                <a:latin typeface="Times New Roman" charset="0"/>
                <a:ea typeface="宋体" charset="-122"/>
              </a:rPr>
              <a:t>(</a:t>
            </a:r>
            <a:r>
              <a:rPr lang="en-US" altLang="zh-CN" sz="2800" i="1" dirty="0">
                <a:latin typeface="Times New Roman" charset="0"/>
                <a:ea typeface="宋体" charset="-122"/>
              </a:rPr>
              <a:t>x</a:t>
            </a:r>
            <a:r>
              <a:rPr lang="en-US" altLang="zh-CN" sz="2800" dirty="0">
                <a:latin typeface="Times New Roman" charset="0"/>
                <a:ea typeface="宋体" charset="-122"/>
              </a:rPr>
              <a:t>’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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y</a:t>
            </a:r>
            <a:r>
              <a:rPr lang="en-US" altLang="zh-CN" sz="2800" dirty="0" err="1">
                <a:latin typeface="Times New Roman" charset="0"/>
                <a:ea typeface="宋体" charset="-122"/>
                <a:sym typeface="Symbol" pitchFamily="18" charset="2"/>
              </a:rPr>
              <a:t>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z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) </a:t>
            </a:r>
            <a:r>
              <a:rPr lang="en-US" altLang="zh-CN" sz="2800" dirty="0">
                <a:latin typeface="Times New Roman" charset="0"/>
                <a:ea typeface="宋体" charset="-122"/>
              </a:rPr>
              <a:t>(</a:t>
            </a:r>
            <a:r>
              <a:rPr lang="en-US" altLang="zh-CN" sz="2800" i="1" dirty="0" err="1">
                <a:latin typeface="Times New Roman" charset="0"/>
                <a:ea typeface="宋体" charset="-122"/>
              </a:rPr>
              <a:t>x</a:t>
            </a:r>
            <a:r>
              <a:rPr lang="en-US" altLang="zh-CN" sz="2800" dirty="0" err="1">
                <a:latin typeface="Times New Roman" charset="0"/>
                <a:ea typeface="宋体" charset="-122"/>
                <a:sym typeface="Symbol" pitchFamily="18" charset="2"/>
              </a:rPr>
              <a:t>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y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’</a:t>
            </a:r>
            <a:r>
              <a:rPr lang="en-US" altLang="zh-CN" sz="2800" i="1" dirty="0">
                <a:latin typeface="Times New Roman" charset="0"/>
                <a:ea typeface="宋体" charset="-122"/>
                <a:sym typeface="Symbol" pitchFamily="18" charset="2"/>
              </a:rPr>
              <a:t>z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) </a:t>
            </a:r>
            <a:r>
              <a:rPr lang="en-US" altLang="zh-CN" sz="2800" dirty="0">
                <a:latin typeface="Times New Roman" charset="0"/>
                <a:ea typeface="宋体" charset="-122"/>
              </a:rPr>
              <a:t>(</a:t>
            </a:r>
            <a:r>
              <a:rPr lang="en-US" altLang="zh-CN" sz="2800" i="1" dirty="0" err="1">
                <a:latin typeface="Times New Roman" charset="0"/>
                <a:ea typeface="宋体" charset="-122"/>
              </a:rPr>
              <a:t>x</a:t>
            </a:r>
            <a:r>
              <a:rPr lang="en-US" altLang="zh-CN" sz="2800" dirty="0" err="1">
                <a:latin typeface="Times New Roman" charset="0"/>
                <a:ea typeface="宋体" charset="-122"/>
                <a:sym typeface="Symbol" pitchFamily="18" charset="2"/>
              </a:rPr>
              <a:t>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y</a:t>
            </a:r>
            <a:r>
              <a:rPr lang="en-US" altLang="zh-CN" sz="2800" dirty="0" err="1">
                <a:latin typeface="Times New Roman" charset="0"/>
                <a:ea typeface="宋体" charset="-122"/>
                <a:sym typeface="Symbol" pitchFamily="18" charset="2"/>
              </a:rPr>
              <a:t>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z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’) </a:t>
            </a:r>
            <a:r>
              <a:rPr lang="en-US" altLang="zh-CN" sz="2800" dirty="0">
                <a:latin typeface="Times New Roman" charset="0"/>
                <a:ea typeface="宋体" charset="-122"/>
              </a:rPr>
              <a:t>(</a:t>
            </a:r>
            <a:r>
              <a:rPr lang="en-US" altLang="zh-CN" sz="2800" i="1" dirty="0" err="1">
                <a:latin typeface="Times New Roman" charset="0"/>
                <a:ea typeface="宋体" charset="-122"/>
              </a:rPr>
              <a:t>x</a:t>
            </a:r>
            <a:r>
              <a:rPr lang="en-US" altLang="zh-CN" sz="2800" dirty="0" err="1">
                <a:latin typeface="Times New Roman" charset="0"/>
                <a:ea typeface="宋体" charset="-122"/>
                <a:sym typeface="Symbol" pitchFamily="18" charset="2"/>
              </a:rPr>
              <a:t>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y</a:t>
            </a:r>
            <a:r>
              <a:rPr lang="en-US" altLang="zh-CN" sz="2800" dirty="0" err="1">
                <a:latin typeface="Times New Roman" charset="0"/>
                <a:ea typeface="宋体" charset="-122"/>
                <a:sym typeface="Symbol" pitchFamily="18" charset="2"/>
              </a:rPr>
              <a:t>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z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)</a:t>
            </a: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5078510" y="3574008"/>
            <a:ext cx="6346081" cy="1040285"/>
          </a:xfrm>
          <a:prstGeom prst="rect">
            <a:avLst/>
          </a:prstGeom>
          <a:solidFill>
            <a:srgbClr val="FFFFCC"/>
          </a:solidFill>
          <a:ln w="57150" cmpd="thinThick">
            <a:solidFill>
              <a:srgbClr val="FFCC99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800" dirty="0">
                <a:latin typeface="Times New Roman" charset="0"/>
                <a:ea typeface="宋体" charset="-122"/>
              </a:rPr>
              <a:t>问题</a:t>
            </a:r>
            <a:r>
              <a:rPr lang="en-US" altLang="zh-CN" sz="2800" dirty="0">
                <a:latin typeface="Times New Roman" charset="0"/>
                <a:ea typeface="宋体" charset="-122"/>
              </a:rPr>
              <a:t>7:</a:t>
            </a:r>
            <a:r>
              <a:rPr lang="zh-CN" altLang="en-US" sz="2800" dirty="0">
                <a:latin typeface="Times New Roman" charset="0"/>
                <a:ea typeface="宋体" charset="-122"/>
              </a:rPr>
              <a:t>相应的布尔代数表达式是什么？</a:t>
            </a:r>
            <a:endParaRPr lang="en-US" altLang="zh-CN" sz="2800" dirty="0">
              <a:latin typeface="Times New Roman" charset="0"/>
              <a:ea typeface="宋体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zh-CN" sz="2800" i="1" dirty="0">
                <a:latin typeface="Times New Roman" charset="0"/>
                <a:ea typeface="宋体" charset="-122"/>
              </a:rPr>
              <a:t>x</a:t>
            </a:r>
            <a:r>
              <a:rPr lang="en-US" altLang="zh-CN" sz="2800" dirty="0">
                <a:latin typeface="Times New Roman" charset="0"/>
                <a:ea typeface="宋体" charset="-122"/>
              </a:rPr>
              <a:t>’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 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+ </a:t>
            </a:r>
            <a:r>
              <a:rPr lang="en-US" altLang="zh-CN" sz="2800" i="1" dirty="0" err="1">
                <a:latin typeface="Times New Roman" charset="0"/>
                <a:ea typeface="宋体" charset="-122"/>
              </a:rPr>
              <a:t>x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y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’ </a:t>
            </a:r>
            <a:r>
              <a:rPr lang="en-US" altLang="zh-CN" sz="2800" i="1" dirty="0">
                <a:latin typeface="Times New Roman" charset="0"/>
                <a:ea typeface="宋体" charset="-122"/>
                <a:sym typeface="Symbol" pitchFamily="18" charset="2"/>
              </a:rPr>
              <a:t>z+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 x</a:t>
            </a:r>
            <a:r>
              <a:rPr lang="en-US" altLang="zh-CN" sz="2800" i="1" dirty="0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’+ </a:t>
            </a:r>
            <a:r>
              <a:rPr lang="en-US" altLang="zh-CN" sz="2800" i="1" dirty="0">
                <a:latin typeface="Times New Roman" charset="0"/>
                <a:ea typeface="宋体" charset="-122"/>
              </a:rPr>
              <a:t>x</a:t>
            </a:r>
            <a:r>
              <a:rPr lang="en-US" altLang="zh-CN" sz="2800" i="1" dirty="0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endParaRPr lang="en-US" altLang="zh-CN" sz="2800" dirty="0">
              <a:latin typeface="Times New Roman" charset="0"/>
              <a:ea typeface="宋体" charset="-122"/>
              <a:sym typeface="Symbol" pitchFamily="18" charset="2"/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5078510" y="5111453"/>
            <a:ext cx="6634114" cy="1040285"/>
          </a:xfrm>
          <a:prstGeom prst="rect">
            <a:avLst/>
          </a:prstGeom>
          <a:solidFill>
            <a:srgbClr val="FFFFCC"/>
          </a:solidFill>
          <a:ln w="57150" cmpd="thinThick">
            <a:solidFill>
              <a:srgbClr val="FFCC99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800" dirty="0">
                <a:latin typeface="Times New Roman" charset="0"/>
                <a:ea typeface="宋体" charset="-122"/>
              </a:rPr>
              <a:t>问题</a:t>
            </a:r>
            <a:r>
              <a:rPr lang="en-US" altLang="zh-CN" sz="2800" dirty="0">
                <a:latin typeface="Times New Roman" charset="0"/>
                <a:ea typeface="宋体" charset="-122"/>
              </a:rPr>
              <a:t>8:</a:t>
            </a:r>
            <a:r>
              <a:rPr lang="zh-CN" altLang="en-US" sz="2800" dirty="0">
                <a:latin typeface="Times New Roman" charset="0"/>
                <a:ea typeface="宋体" charset="-122"/>
              </a:rPr>
              <a:t>相应的最简布尔代数表达式是什么？</a:t>
            </a:r>
            <a:endParaRPr lang="en-US" altLang="zh-CN" sz="2800" dirty="0">
              <a:latin typeface="Times New Roman" charset="0"/>
              <a:ea typeface="宋体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zh-CN" sz="2800" dirty="0">
                <a:latin typeface="Times New Roman" charset="0"/>
                <a:ea typeface="宋体" charset="-122"/>
                <a:sym typeface="Symbol" pitchFamily="18" charset="2"/>
              </a:rPr>
              <a:t> 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yz</a:t>
            </a:r>
            <a:r>
              <a:rPr lang="en-US" altLang="zh-CN" sz="2800" dirty="0" err="1">
                <a:latin typeface="Times New Roman" charset="0"/>
                <a:ea typeface="宋体" charset="-122"/>
                <a:sym typeface="Symbol" pitchFamily="18" charset="2"/>
              </a:rPr>
              <a:t>+</a:t>
            </a:r>
            <a:r>
              <a:rPr lang="en-US" altLang="zh-CN" sz="2800" i="1" dirty="0" err="1">
                <a:latin typeface="Times New Roman" charset="0"/>
                <a:ea typeface="宋体" charset="-122"/>
              </a:rPr>
              <a:t>x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z+</a:t>
            </a:r>
            <a:r>
              <a:rPr lang="en-US" altLang="zh-CN" sz="2800" dirty="0" err="1">
                <a:latin typeface="Times New Roman" charset="0"/>
                <a:ea typeface="宋体" charset="-122"/>
                <a:sym typeface="Symbol" pitchFamily="18" charset="2"/>
              </a:rPr>
              <a:t>x</a:t>
            </a:r>
            <a:r>
              <a:rPr lang="en-US" altLang="zh-CN" sz="2800" i="1" dirty="0" err="1">
                <a:latin typeface="Times New Roman" charset="0"/>
                <a:ea typeface="宋体" charset="-122"/>
                <a:sym typeface="Symbol" pitchFamily="18" charset="2"/>
              </a:rPr>
              <a:t>y</a:t>
            </a:r>
            <a:endParaRPr lang="en-US" altLang="zh-CN" sz="2800" dirty="0">
              <a:latin typeface="Times New Roman" charset="0"/>
              <a:ea typeface="宋体" charset="-122"/>
              <a:sym typeface="Symbol" pitchFamily="18" charset="2"/>
            </a:endParaRPr>
          </a:p>
        </p:txBody>
      </p:sp>
      <p:sp>
        <p:nvSpPr>
          <p:cNvPr id="3" name="云形 2"/>
          <p:cNvSpPr/>
          <p:nvPr/>
        </p:nvSpPr>
        <p:spPr>
          <a:xfrm>
            <a:off x="838200" y="2204864"/>
            <a:ext cx="4240310" cy="289473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/>
              <a:t>我们为什么能够“理直气壮”地得到问题</a:t>
            </a:r>
            <a:r>
              <a:rPr lang="en-US" altLang="zh-CN" sz="3200" dirty="0"/>
              <a:t>7,8</a:t>
            </a:r>
            <a:r>
              <a:rPr lang="zh-CN" altLang="en-US" sz="3200" dirty="0"/>
              <a:t>的结论？</a:t>
            </a:r>
          </a:p>
        </p:txBody>
      </p:sp>
    </p:spTree>
    <p:extLst>
      <p:ext uri="{BB962C8B-B14F-4D97-AF65-F5344CB8AC3E}">
        <p14:creationId xmlns:p14="http://schemas.microsoft.com/office/powerpoint/2010/main" val="35944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Logic circuits form a Boolean Algebra</a:t>
            </a:r>
            <a:r>
              <a:rPr lang="zh-CN" altLang="en-US" dirty="0"/>
              <a:t>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79376" y="2348880"/>
            <a:ext cx="11233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针对一个具体（逻辑）电路设计需求，我们得到一个满足需求的逻辑表达式，利用布尔代数的基本理论（定义定理算法等），转换成相应的布尔代数表达式，寻找其最简形式，利用与或非门，设计出一个逻辑电路</a:t>
            </a:r>
          </a:p>
        </p:txBody>
      </p:sp>
    </p:spTree>
    <p:extLst>
      <p:ext uri="{BB962C8B-B14F-4D97-AF65-F5344CB8AC3E}">
        <p14:creationId xmlns:p14="http://schemas.microsoft.com/office/powerpoint/2010/main" val="41960307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Open Topic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04074"/>
            <a:ext cx="10515600" cy="4351338"/>
          </a:xfrm>
        </p:spPr>
        <p:txBody>
          <a:bodyPr/>
          <a:lstStyle/>
          <a:p>
            <a:r>
              <a:rPr lang="zh-CN" altLang="en-US" dirty="0"/>
              <a:t>以三元素逻辑表达式化简为例，介绍卡诺图的使用及背后的基本理论基础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为在液晶显示屏上显示</a:t>
            </a:r>
            <a:r>
              <a:rPr lang="en-US" altLang="zh-CN" dirty="0"/>
              <a:t>0-9</a:t>
            </a:r>
            <a:r>
              <a:rPr lang="zh-CN" altLang="en-US" dirty="0"/>
              <a:t>的数字，我们通常设置</a:t>
            </a:r>
            <a:r>
              <a:rPr lang="en-US" altLang="zh-CN" dirty="0"/>
              <a:t>7</a:t>
            </a:r>
            <a:r>
              <a:rPr lang="zh-CN" altLang="en-US" dirty="0"/>
              <a:t>个液晶段</a:t>
            </a:r>
            <a:r>
              <a:rPr lang="en-US" altLang="zh-CN" dirty="0" err="1"/>
              <a:t>a,b</a:t>
            </a:r>
            <a:r>
              <a:rPr lang="en-US" altLang="zh-CN" dirty="0"/>
              <a:t>,…,g</a:t>
            </a:r>
            <a:r>
              <a:rPr lang="zh-CN" altLang="en-US" dirty="0"/>
              <a:t>。假设显示器以</a:t>
            </a:r>
            <a:r>
              <a:rPr lang="en-US" altLang="zh-CN" dirty="0"/>
              <a:t>0-9</a:t>
            </a:r>
            <a:r>
              <a:rPr lang="zh-CN" altLang="en-US" dirty="0"/>
              <a:t>的二进制为输入，请你设计一段组合数字电路，实现该显示器的功能。</a:t>
            </a:r>
            <a:endParaRPr lang="en-US" altLang="zh-CN" dirty="0"/>
          </a:p>
          <a:p>
            <a:pPr lvl="1"/>
            <a:r>
              <a:rPr lang="zh-CN" altLang="en-US" dirty="0"/>
              <a:t>提示：该电路输入信号有</a:t>
            </a:r>
            <a:r>
              <a:rPr lang="en-US" altLang="zh-CN" dirty="0"/>
              <a:t>4</a:t>
            </a:r>
            <a:r>
              <a:rPr lang="zh-CN" altLang="en-US" dirty="0"/>
              <a:t>个，输出信号可以设计为</a:t>
            </a:r>
            <a:r>
              <a:rPr lang="en-US" altLang="zh-CN" dirty="0"/>
              <a:t>7</a:t>
            </a:r>
            <a:r>
              <a:rPr lang="zh-CN" altLang="en-US" dirty="0"/>
              <a:t>个，每个对应一个液晶段。</a:t>
            </a:r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024" y="4581128"/>
            <a:ext cx="3848637" cy="2057687"/>
          </a:xfrm>
          <a:prstGeom prst="rect">
            <a:avLst/>
          </a:prstGeo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656" y="4594971"/>
            <a:ext cx="2016224" cy="191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591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“这个”代数和格</a:t>
            </a:r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80" y="1690688"/>
            <a:ext cx="9666786" cy="3237408"/>
          </a:xfrm>
        </p:spPr>
      </p:pic>
      <p:sp>
        <p:nvSpPr>
          <p:cNvPr id="5" name="矩形 4"/>
          <p:cNvSpPr/>
          <p:nvPr/>
        </p:nvSpPr>
        <p:spPr>
          <a:xfrm>
            <a:off x="2999656" y="3429000"/>
            <a:ext cx="3096344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999656" y="4077072"/>
            <a:ext cx="3096344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127449" y="5085184"/>
            <a:ext cx="10081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问题</a:t>
            </a:r>
            <a:r>
              <a:rPr lang="en-US" altLang="zh-CN" sz="2800" dirty="0"/>
              <a:t>2</a:t>
            </a:r>
            <a:r>
              <a:rPr lang="zh-CN" altLang="en-US" sz="2800" dirty="0"/>
              <a:t>：显然，这个代数一定是个格！那么：多出来的那些特性（有补、分配、恒等），有什么用呢？</a:t>
            </a:r>
          </a:p>
        </p:txBody>
      </p:sp>
    </p:spTree>
    <p:extLst>
      <p:ext uri="{BB962C8B-B14F-4D97-AF65-F5344CB8AC3E}">
        <p14:creationId xmlns:p14="http://schemas.microsoft.com/office/powerpoint/2010/main" val="293087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我们可以很容易的验证</a:t>
            </a:r>
            <a:r>
              <a:rPr lang="en-US" altLang="zh-CN" dirty="0"/>
              <a:t>B3</a:t>
            </a:r>
            <a:r>
              <a:rPr lang="zh-CN" altLang="en-US" dirty="0"/>
              <a:t>是布尔代数</a:t>
            </a:r>
          </a:p>
        </p:txBody>
      </p:sp>
      <p:pic>
        <p:nvPicPr>
          <p:cNvPr id="50" name="内容占位符 49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79" y="4116409"/>
            <a:ext cx="9983593" cy="1962424"/>
          </a:xfrm>
        </p:spPr>
      </p:pic>
      <p:grpSp>
        <p:nvGrpSpPr>
          <p:cNvPr id="49" name="组合 48"/>
          <p:cNvGrpSpPr/>
          <p:nvPr/>
        </p:nvGrpSpPr>
        <p:grpSpPr>
          <a:xfrm>
            <a:off x="9497795" y="994029"/>
            <a:ext cx="2513846" cy="3353213"/>
            <a:chOff x="7377346" y="2327275"/>
            <a:chExt cx="2513846" cy="3353213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8600382" y="3933691"/>
              <a:ext cx="0" cy="9879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7845612" y="3668632"/>
              <a:ext cx="1518782" cy="1283794"/>
              <a:chOff x="600" y="1668"/>
              <a:chExt cx="1190" cy="959"/>
            </a:xfrm>
          </p:grpSpPr>
          <p:sp>
            <p:nvSpPr>
              <p:cNvPr id="44" name="AutoShape 6"/>
              <p:cNvSpPr>
                <a:spLocks noChangeArrowheads="1"/>
              </p:cNvSpPr>
              <p:nvPr/>
            </p:nvSpPr>
            <p:spPr bwMode="auto">
              <a:xfrm>
                <a:off x="624" y="1680"/>
                <a:ext cx="1152" cy="912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5" name="Oval 7"/>
              <p:cNvSpPr>
                <a:spLocks noChangeArrowheads="1"/>
              </p:cNvSpPr>
              <p:nvPr/>
            </p:nvSpPr>
            <p:spPr bwMode="auto">
              <a:xfrm>
                <a:off x="1161" y="1668"/>
                <a:ext cx="68" cy="6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6" name="Oval 8"/>
              <p:cNvSpPr>
                <a:spLocks noChangeArrowheads="1"/>
              </p:cNvSpPr>
              <p:nvPr/>
            </p:nvSpPr>
            <p:spPr bwMode="auto">
              <a:xfrm>
                <a:off x="600" y="2106"/>
                <a:ext cx="68" cy="6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7" name="Oval 9"/>
              <p:cNvSpPr>
                <a:spLocks noChangeArrowheads="1"/>
              </p:cNvSpPr>
              <p:nvPr/>
            </p:nvSpPr>
            <p:spPr bwMode="auto">
              <a:xfrm>
                <a:off x="1722" y="2085"/>
                <a:ext cx="68" cy="6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8" name="Oval 10"/>
              <p:cNvSpPr>
                <a:spLocks noChangeArrowheads="1"/>
              </p:cNvSpPr>
              <p:nvPr/>
            </p:nvSpPr>
            <p:spPr bwMode="auto">
              <a:xfrm>
                <a:off x="1161" y="2559"/>
                <a:ext cx="68" cy="6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9278134" y="4190717"/>
              <a:ext cx="613058" cy="397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000" dirty="0">
                  <a:latin typeface="Times New Roman" panose="02020603050405020304" pitchFamily="18" charset="0"/>
                </a:rPr>
                <a:t>001</a:t>
              </a:r>
            </a:p>
          </p:txBody>
        </p:sp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7377346" y="2327275"/>
              <a:ext cx="2513846" cy="2004004"/>
              <a:chOff x="3696" y="1488"/>
              <a:chExt cx="1632" cy="1497"/>
            </a:xfrm>
          </p:grpSpPr>
          <p:sp>
            <p:nvSpPr>
              <p:cNvPr id="30" name="Line 13"/>
              <p:cNvSpPr>
                <a:spLocks noChangeShapeType="1"/>
              </p:cNvSpPr>
              <p:nvPr/>
            </p:nvSpPr>
            <p:spPr bwMode="auto">
              <a:xfrm>
                <a:off x="4952" y="2220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1" name="Line 14"/>
              <p:cNvSpPr>
                <a:spLocks noChangeShapeType="1"/>
              </p:cNvSpPr>
              <p:nvPr/>
            </p:nvSpPr>
            <p:spPr bwMode="auto">
              <a:xfrm>
                <a:off x="4027" y="2247"/>
                <a:ext cx="0" cy="6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2" name="Line 15"/>
              <p:cNvSpPr>
                <a:spLocks noChangeShapeType="1"/>
              </p:cNvSpPr>
              <p:nvPr/>
            </p:nvSpPr>
            <p:spPr bwMode="auto">
              <a:xfrm>
                <a:off x="4490" y="1797"/>
                <a:ext cx="0" cy="7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grpSp>
            <p:nvGrpSpPr>
              <p:cNvPr id="33" name="Group 16"/>
              <p:cNvGrpSpPr>
                <a:grpSpLocks/>
              </p:cNvGrpSpPr>
              <p:nvPr/>
            </p:nvGrpSpPr>
            <p:grpSpPr bwMode="auto">
              <a:xfrm>
                <a:off x="3995" y="1764"/>
                <a:ext cx="986" cy="959"/>
                <a:chOff x="600" y="1668"/>
                <a:chExt cx="1190" cy="959"/>
              </a:xfrm>
            </p:grpSpPr>
            <p:sp>
              <p:nvSpPr>
                <p:cNvPr id="39" name="AutoShape 17"/>
                <p:cNvSpPr>
                  <a:spLocks noChangeArrowheads="1"/>
                </p:cNvSpPr>
                <p:nvPr/>
              </p:nvSpPr>
              <p:spPr bwMode="auto">
                <a:xfrm>
                  <a:off x="624" y="1680"/>
                  <a:ext cx="1152" cy="912"/>
                </a:xfrm>
                <a:prstGeom prst="diamond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0" name="Oval 18"/>
                <p:cNvSpPr>
                  <a:spLocks noChangeArrowheads="1"/>
                </p:cNvSpPr>
                <p:nvPr/>
              </p:nvSpPr>
              <p:spPr bwMode="auto">
                <a:xfrm>
                  <a:off x="1161" y="1668"/>
                  <a:ext cx="68" cy="6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1" name="Oval 19"/>
                <p:cNvSpPr>
                  <a:spLocks noChangeArrowheads="1"/>
                </p:cNvSpPr>
                <p:nvPr/>
              </p:nvSpPr>
              <p:spPr bwMode="auto">
                <a:xfrm>
                  <a:off x="600" y="2106"/>
                  <a:ext cx="68" cy="6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2" name="Oval 20"/>
                <p:cNvSpPr>
                  <a:spLocks noChangeArrowheads="1"/>
                </p:cNvSpPr>
                <p:nvPr/>
              </p:nvSpPr>
              <p:spPr bwMode="auto">
                <a:xfrm>
                  <a:off x="1722" y="2085"/>
                  <a:ext cx="68" cy="6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3" name="Oval 21"/>
                <p:cNvSpPr>
                  <a:spLocks noChangeArrowheads="1"/>
                </p:cNvSpPr>
                <p:nvPr/>
              </p:nvSpPr>
              <p:spPr bwMode="auto">
                <a:xfrm>
                  <a:off x="1161" y="2559"/>
                  <a:ext cx="68" cy="6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34" name="Text Box 22"/>
              <p:cNvSpPr txBox="1">
                <a:spLocks noChangeArrowheads="1"/>
              </p:cNvSpPr>
              <p:nvPr/>
            </p:nvSpPr>
            <p:spPr bwMode="auto">
              <a:xfrm>
                <a:off x="4253" y="1488"/>
                <a:ext cx="1035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111</a:t>
                </a:r>
              </a:p>
            </p:txBody>
          </p:sp>
          <p:sp>
            <p:nvSpPr>
              <p:cNvPr id="35" name="Text Box 23"/>
              <p:cNvSpPr txBox="1">
                <a:spLocks noChangeArrowheads="1"/>
              </p:cNvSpPr>
              <p:nvPr/>
            </p:nvSpPr>
            <p:spPr bwMode="auto">
              <a:xfrm>
                <a:off x="3696" y="1968"/>
                <a:ext cx="1035" cy="2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110</a:t>
                </a:r>
              </a:p>
            </p:txBody>
          </p:sp>
          <p:sp>
            <p:nvSpPr>
              <p:cNvPr id="36" name="Text Box 24"/>
              <p:cNvSpPr txBox="1">
                <a:spLocks noChangeArrowheads="1"/>
              </p:cNvSpPr>
              <p:nvPr/>
            </p:nvSpPr>
            <p:spPr bwMode="auto">
              <a:xfrm>
                <a:off x="4930" y="2208"/>
                <a:ext cx="39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011</a:t>
                </a:r>
              </a:p>
            </p:txBody>
          </p:sp>
          <p:sp>
            <p:nvSpPr>
              <p:cNvPr id="37" name="Text Box 25"/>
              <p:cNvSpPr txBox="1">
                <a:spLocks noChangeArrowheads="1"/>
              </p:cNvSpPr>
              <p:nvPr/>
            </p:nvSpPr>
            <p:spPr bwMode="auto">
              <a:xfrm>
                <a:off x="4452" y="2208"/>
                <a:ext cx="47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101</a:t>
                </a:r>
              </a:p>
            </p:txBody>
          </p:sp>
          <p:sp>
            <p:nvSpPr>
              <p:cNvPr id="38" name="Text Box 26"/>
              <p:cNvSpPr txBox="1">
                <a:spLocks noChangeArrowheads="1"/>
              </p:cNvSpPr>
              <p:nvPr/>
            </p:nvSpPr>
            <p:spPr bwMode="auto">
              <a:xfrm>
                <a:off x="4452" y="2688"/>
                <a:ext cx="396" cy="2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000" dirty="0">
                    <a:latin typeface="Times New Roman" panose="02020603050405020304" pitchFamily="18" charset="0"/>
                  </a:rPr>
                  <a:t>010</a:t>
                </a:r>
              </a:p>
            </p:txBody>
          </p:sp>
        </p:grpSp>
        <p:sp>
          <p:nvSpPr>
            <p:cNvPr id="10" name="Text Box 27"/>
            <p:cNvSpPr txBox="1">
              <a:spLocks noChangeArrowheads="1"/>
            </p:cNvSpPr>
            <p:nvPr/>
          </p:nvSpPr>
          <p:spPr bwMode="auto">
            <a:xfrm>
              <a:off x="7525220" y="4319230"/>
              <a:ext cx="591493" cy="397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000">
                  <a:latin typeface="Times New Roman" panose="02020603050405020304" pitchFamily="18" charset="0"/>
                </a:rPr>
                <a:t>100</a:t>
              </a:r>
            </a:p>
          </p:txBody>
        </p:sp>
        <p:sp>
          <p:nvSpPr>
            <p:cNvPr id="11" name="Text Box 28"/>
            <p:cNvSpPr txBox="1">
              <a:spLocks noChangeArrowheads="1"/>
            </p:cNvSpPr>
            <p:nvPr/>
          </p:nvSpPr>
          <p:spPr bwMode="auto">
            <a:xfrm>
              <a:off x="8560333" y="4833283"/>
              <a:ext cx="665430" cy="397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000">
                  <a:latin typeface="Times New Roman" panose="02020603050405020304" pitchFamily="18" charset="0"/>
                  <a:sym typeface="Symbol" panose="05050102010706020507" pitchFamily="18" charset="2"/>
                </a:rPr>
                <a:t>000</a:t>
              </a:r>
              <a:endParaRPr kumimoji="1" lang="en-US" altLang="zh-CN" sz="2000">
                <a:latin typeface="Times New Roman" panose="02020603050405020304" pitchFamily="18" charset="0"/>
              </a:endParaRPr>
            </a:p>
          </p:txBody>
        </p:sp>
        <p:sp>
          <p:nvSpPr>
            <p:cNvPr id="29" name="Text Box 46"/>
            <p:cNvSpPr txBox="1">
              <a:spLocks noChangeArrowheads="1"/>
            </p:cNvSpPr>
            <p:nvPr/>
          </p:nvSpPr>
          <p:spPr bwMode="auto">
            <a:xfrm>
              <a:off x="8190649" y="5218823"/>
              <a:ext cx="147873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i="1" dirty="0">
                  <a:latin typeface="Times New Roman" panose="02020603050405020304" pitchFamily="18" charset="0"/>
                </a:rPr>
                <a:t>B3</a:t>
              </a:r>
            </a:p>
          </p:txBody>
        </p:sp>
      </p:grpSp>
      <p:sp>
        <p:nvSpPr>
          <p:cNvPr id="51" name="文本框 50"/>
          <p:cNvSpPr txBox="1"/>
          <p:nvPr/>
        </p:nvSpPr>
        <p:spPr>
          <a:xfrm>
            <a:off x="442614" y="2156003"/>
            <a:ext cx="908293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问题</a:t>
            </a:r>
            <a:r>
              <a:rPr lang="en-US" altLang="zh-CN" sz="2800" dirty="0"/>
              <a:t>3</a:t>
            </a:r>
            <a:r>
              <a:rPr lang="zh-CN" altLang="en-US" sz="2800" dirty="0"/>
              <a:t>：从这个</a:t>
            </a:r>
            <a:r>
              <a:rPr lang="en-US" altLang="zh-CN" sz="2800" dirty="0"/>
              <a:t>B3</a:t>
            </a:r>
            <a:r>
              <a:rPr lang="zh-CN" altLang="en-US" sz="2800" dirty="0"/>
              <a:t>中，我们能否设计一个“类似”的格？</a:t>
            </a:r>
            <a:endParaRPr lang="en-US" altLang="zh-CN" sz="2800" dirty="0"/>
          </a:p>
          <a:p>
            <a:r>
              <a:rPr lang="en-US" altLang="zh-CN" sz="2800" dirty="0"/>
              <a:t>             </a:t>
            </a:r>
            <a:r>
              <a:rPr lang="zh-CN" altLang="en-US" sz="2800" dirty="0"/>
              <a:t>元素有哪些？偏序关系是什么？</a:t>
            </a:r>
            <a:endParaRPr lang="en-US" altLang="zh-CN" sz="2800" dirty="0"/>
          </a:p>
          <a:p>
            <a:r>
              <a:rPr lang="en-US" altLang="zh-CN" sz="2800" dirty="0"/>
              <a:t>             meet</a:t>
            </a:r>
            <a:r>
              <a:rPr lang="zh-CN" altLang="en-US" sz="2800" dirty="0"/>
              <a:t>和</a:t>
            </a:r>
            <a:r>
              <a:rPr lang="en-US" altLang="zh-CN" sz="2800" dirty="0"/>
              <a:t>join</a:t>
            </a:r>
            <a:r>
              <a:rPr lang="zh-CN" altLang="en-US" sz="2800" dirty="0"/>
              <a:t>分别是什么？</a:t>
            </a:r>
          </a:p>
          <a:p>
            <a:r>
              <a:rPr lang="en-US" altLang="zh-CN" sz="2800" dirty="0"/>
              <a:t>             </a:t>
            </a:r>
            <a:r>
              <a:rPr lang="en-US" altLang="zh-CN" sz="2800" dirty="0" err="1"/>
              <a:t>Bn</a:t>
            </a:r>
            <a:r>
              <a:rPr lang="zh-CN" altLang="en-US" sz="2800" dirty="0"/>
              <a:t>有几个元素？</a:t>
            </a:r>
          </a:p>
        </p:txBody>
      </p:sp>
    </p:spTree>
    <p:extLst>
      <p:ext uri="{BB962C8B-B14F-4D97-AF65-F5344CB8AC3E}">
        <p14:creationId xmlns:p14="http://schemas.microsoft.com/office/powerpoint/2010/main" val="413983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其实，布尔代数是一类特别的格：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，我们可以从布尔代数和偏序集两个角度共同定义一个“系统”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，布尔代数和有界有补分配格，可以谈及“同构”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38200" y="5101379"/>
            <a:ext cx="5570756" cy="52322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请问：二个系统，是如何同构的？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719DC8D-8675-4402-AFEE-13FFBBA50F50}"/>
              </a:ext>
            </a:extLst>
          </p:cNvPr>
          <p:cNvSpPr txBox="1"/>
          <p:nvPr/>
        </p:nvSpPr>
        <p:spPr>
          <a:xfrm>
            <a:off x="838200" y="3524240"/>
            <a:ext cx="79255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布尔代数的代表：</a:t>
            </a:r>
            <a:r>
              <a:rPr lang="en-US" altLang="zh-CN" sz="2800" dirty="0"/>
              <a:t>Bn</a:t>
            </a:r>
          </a:p>
          <a:p>
            <a:r>
              <a:rPr lang="zh-CN" altLang="en-US" sz="2800" dirty="0"/>
              <a:t>有界有补分配格的代表：</a:t>
            </a:r>
            <a:r>
              <a:rPr lang="en-US" altLang="zh-CN" sz="2800" dirty="0"/>
              <a:t>n</a:t>
            </a:r>
            <a:r>
              <a:rPr lang="zh-CN" altLang="en-US" sz="2800" dirty="0"/>
              <a:t>元素集合的幂集偏序格</a:t>
            </a:r>
          </a:p>
        </p:txBody>
      </p:sp>
    </p:spTree>
    <p:extLst>
      <p:ext uri="{BB962C8B-B14F-4D97-AF65-F5344CB8AC3E}">
        <p14:creationId xmlns:p14="http://schemas.microsoft.com/office/powerpoint/2010/main" val="1675901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问题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有限有补分配格一定有</a:t>
            </a:r>
            <a:r>
              <a:rPr lang="en-US" altLang="zh-CN" dirty="0"/>
              <a:t>2</a:t>
            </a:r>
            <a:r>
              <a:rPr lang="en-US" altLang="zh-CN" baseline="30000" dirty="0"/>
              <a:t>n</a:t>
            </a:r>
            <a:r>
              <a:rPr lang="zh-CN" altLang="en-US" dirty="0"/>
              <a:t>个元素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047404" y="2792221"/>
            <a:ext cx="71994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/>
              <a:t>因为</a:t>
            </a:r>
            <a:r>
              <a:rPr lang="en-US" altLang="zh-CN" sz="3200" dirty="0"/>
              <a:t>B1</a:t>
            </a:r>
            <a:r>
              <a:rPr lang="zh-CN" altLang="en-US" sz="3200" dirty="0"/>
              <a:t>，</a:t>
            </a:r>
            <a:r>
              <a:rPr lang="en-US" altLang="zh-CN" sz="3200" dirty="0"/>
              <a:t>B2</a:t>
            </a:r>
            <a:r>
              <a:rPr lang="zh-CN" altLang="en-US" sz="3200" dirty="0"/>
              <a:t>，</a:t>
            </a:r>
            <a:r>
              <a:rPr lang="en-US" altLang="zh-CN" sz="3200" dirty="0"/>
              <a:t>B3</a:t>
            </a:r>
            <a:r>
              <a:rPr lang="zh-CN" altLang="en-US" sz="3200" dirty="0"/>
              <a:t>，</a:t>
            </a:r>
            <a:r>
              <a:rPr lang="en-US" altLang="zh-CN" sz="3200" dirty="0"/>
              <a:t>…,</a:t>
            </a:r>
            <a:r>
              <a:rPr lang="en-US" altLang="zh-CN" sz="3200" dirty="0" err="1"/>
              <a:t>Bn</a:t>
            </a:r>
            <a:r>
              <a:rPr lang="zh-CN" altLang="en-US" sz="3200" dirty="0"/>
              <a:t>有</a:t>
            </a:r>
            <a:r>
              <a:rPr lang="en-US" altLang="zh-CN" sz="3200" dirty="0"/>
              <a:t>2</a:t>
            </a:r>
            <a:r>
              <a:rPr lang="en-US" altLang="zh-CN" sz="3200" baseline="30000" dirty="0"/>
              <a:t>n</a:t>
            </a:r>
            <a:r>
              <a:rPr lang="zh-CN" altLang="en-US" sz="3200" dirty="0"/>
              <a:t>个元素？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38200" y="3736852"/>
            <a:ext cx="1051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其实，我们还可以这样来观察：</a:t>
            </a:r>
            <a:endParaRPr lang="en-US" altLang="zh-CN" sz="3200" dirty="0"/>
          </a:p>
          <a:p>
            <a:r>
              <a:rPr lang="en-US" altLang="zh-CN" sz="3200" dirty="0"/>
              <a:t>1</a:t>
            </a:r>
            <a:r>
              <a:rPr lang="zh-CN" altLang="en-US" sz="3200" dirty="0"/>
              <a:t>，这样的格中，原子个数是</a:t>
            </a:r>
            <a:r>
              <a:rPr lang="en-US" altLang="zh-CN" sz="3200" dirty="0"/>
              <a:t>n</a:t>
            </a:r>
            <a:r>
              <a:rPr lang="zh-CN" altLang="en-US" sz="3200" dirty="0"/>
              <a:t>个</a:t>
            </a:r>
            <a:endParaRPr lang="en-US" altLang="zh-CN" sz="3200" dirty="0"/>
          </a:p>
          <a:p>
            <a:r>
              <a:rPr lang="en-US" altLang="zh-CN" sz="3200" dirty="0"/>
              <a:t>2,</a:t>
            </a:r>
            <a:r>
              <a:rPr lang="zh-CN" altLang="en-US" sz="3200" dirty="0"/>
              <a:t>，除</a:t>
            </a:r>
            <a:r>
              <a:rPr lang="en-US" altLang="zh-CN" sz="3200" dirty="0"/>
              <a:t>0</a:t>
            </a:r>
            <a:r>
              <a:rPr lang="zh-CN" altLang="en-US" sz="3200" dirty="0"/>
              <a:t>外，所有元素都可以表示为一个或者多个原子的</a:t>
            </a:r>
            <a:r>
              <a:rPr lang="en-US" altLang="zh-CN" sz="3200" dirty="0"/>
              <a:t>join</a:t>
            </a:r>
            <a:r>
              <a:rPr lang="zh-CN" altLang="en-US" sz="3200" dirty="0"/>
              <a:t>，所有由一个或者多个原子的</a:t>
            </a:r>
            <a:r>
              <a:rPr lang="en-US" altLang="zh-CN" sz="3200" dirty="0"/>
              <a:t>join</a:t>
            </a:r>
            <a:r>
              <a:rPr lang="zh-CN" altLang="en-US" sz="3200" dirty="0"/>
              <a:t>的结果都是格中元素。</a:t>
            </a:r>
            <a:endParaRPr lang="en-US" altLang="zh-CN" sz="3200" dirty="0"/>
          </a:p>
          <a:p>
            <a:r>
              <a:rPr lang="en-US" altLang="zh-CN" sz="3200" dirty="0"/>
              <a:t>3</a:t>
            </a:r>
            <a:r>
              <a:rPr lang="zh-CN" altLang="en-US" sz="3200" dirty="0"/>
              <a:t>，这样的元素有</a:t>
            </a:r>
            <a:r>
              <a:rPr lang="en-US" altLang="zh-CN" sz="3200" dirty="0"/>
              <a:t>2</a:t>
            </a:r>
            <a:r>
              <a:rPr lang="en-US" altLang="zh-CN" sz="3200" baseline="30000" dirty="0"/>
              <a:t>n</a:t>
            </a:r>
            <a:r>
              <a:rPr lang="en-US" altLang="zh-CN" sz="3200" dirty="0"/>
              <a:t>-1</a:t>
            </a:r>
            <a:r>
              <a:rPr lang="zh-CN" altLang="en-US" sz="3200" dirty="0"/>
              <a:t>个</a:t>
            </a:r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0353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问题</a:t>
            </a:r>
            <a:r>
              <a:rPr lang="en-US" altLang="zh-CN" dirty="0"/>
              <a:t>5</a:t>
            </a:r>
            <a:r>
              <a:rPr lang="zh-CN" altLang="en-US" dirty="0"/>
              <a:t>：我们为什么要在集合表示上定义</a:t>
            </a:r>
            <a:r>
              <a:rPr lang="en-US" altLang="zh-CN" dirty="0"/>
              <a:t>sum-of-products form?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1844824"/>
            <a:ext cx="10943335" cy="4779118"/>
          </a:xfr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639B3770-BFE2-4F27-89FF-580FA4BA9598}"/>
              </a:ext>
            </a:extLst>
          </p:cNvPr>
          <p:cNvSpPr txBox="1"/>
          <p:nvPr/>
        </p:nvSpPr>
        <p:spPr>
          <a:xfrm>
            <a:off x="8256240" y="1988840"/>
            <a:ext cx="3024336" cy="267765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800" dirty="0"/>
              <a:t>显然，任意的集合运算表达式不外乎表达了</a:t>
            </a:r>
            <a:r>
              <a:rPr lang="en-US" altLang="zh-CN" sz="2800" dirty="0"/>
              <a:t>1-8</a:t>
            </a:r>
            <a:r>
              <a:rPr lang="zh-CN" altLang="en-US" sz="2800" dirty="0"/>
              <a:t>个区域的组合，均可以标准表达为“积”的“和”</a:t>
            </a:r>
          </a:p>
        </p:txBody>
      </p:sp>
    </p:spTree>
    <p:extLst>
      <p:ext uri="{BB962C8B-B14F-4D97-AF65-F5344CB8AC3E}">
        <p14:creationId xmlns:p14="http://schemas.microsoft.com/office/powerpoint/2010/main" val="226935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99779"/>
          </a:xfrm>
        </p:spPr>
        <p:txBody>
          <a:bodyPr>
            <a:normAutofit/>
          </a:bodyPr>
          <a:lstStyle/>
          <a:p>
            <a:r>
              <a:rPr lang="zh-CN" altLang="en-US" dirty="0"/>
              <a:t>问题</a:t>
            </a:r>
            <a:r>
              <a:rPr lang="en-US" altLang="zh-CN" dirty="0"/>
              <a:t>6</a:t>
            </a:r>
            <a:r>
              <a:rPr lang="zh-CN" altLang="en-US" dirty="0"/>
              <a:t>：视线转到布尔代数中：任意的布尔代数运算表达式，是否都可以表达为某个</a:t>
            </a:r>
            <a:r>
              <a:rPr lang="en-US" altLang="zh-CN" dirty="0"/>
              <a:t>”sum-of-products form”</a:t>
            </a:r>
            <a:r>
              <a:rPr lang="zh-CN" altLang="en-US" dirty="0"/>
              <a:t>？</a:t>
            </a:r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892" y="2714803"/>
            <a:ext cx="8918216" cy="777912"/>
          </a:xfrm>
        </p:spPr>
      </p:pic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3861048"/>
            <a:ext cx="11521280" cy="81043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199456" y="5210335"/>
            <a:ext cx="10033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这个定理为我们证明两个逻辑（布尔）表达式的等价带来了极大的便利！</a:t>
            </a:r>
          </a:p>
        </p:txBody>
      </p:sp>
    </p:spTree>
    <p:extLst>
      <p:ext uri="{BB962C8B-B14F-4D97-AF65-F5344CB8AC3E}">
        <p14:creationId xmlns:p14="http://schemas.microsoft.com/office/powerpoint/2010/main" val="62502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400" y="83478"/>
            <a:ext cx="10515600" cy="1325563"/>
          </a:xfrm>
        </p:spPr>
        <p:txBody>
          <a:bodyPr/>
          <a:lstStyle/>
          <a:p>
            <a:r>
              <a:rPr lang="en-US" altLang="zh-CN" dirty="0"/>
              <a:t>“</a:t>
            </a:r>
            <a:r>
              <a:rPr lang="zh-CN" altLang="en-US" dirty="0"/>
              <a:t>复习</a:t>
            </a:r>
            <a:r>
              <a:rPr lang="en-US" altLang="zh-CN" dirty="0"/>
              <a:t>”</a:t>
            </a:r>
            <a:r>
              <a:rPr lang="zh-CN" altLang="en-US" dirty="0"/>
              <a:t>几个概念：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8199" y="1681227"/>
            <a:ext cx="106234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/>
              <a:t>Literal</a:t>
            </a:r>
            <a:r>
              <a:rPr lang="zh-CN" altLang="en-US" sz="4000" dirty="0"/>
              <a:t>？</a:t>
            </a:r>
            <a:r>
              <a:rPr lang="en-US" altLang="zh-CN" sz="4000" dirty="0"/>
              <a:t>Fundamental product</a:t>
            </a:r>
            <a:r>
              <a:rPr lang="zh-CN" altLang="en-US" sz="4000" dirty="0"/>
              <a:t>？</a:t>
            </a:r>
            <a:r>
              <a:rPr lang="en-US" altLang="zh-CN" sz="4000" dirty="0"/>
              <a:t>Contained in?</a:t>
            </a:r>
            <a:endParaRPr lang="zh-CN" altLang="en-US" sz="4000" dirty="0"/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6" y="2661299"/>
            <a:ext cx="7738214" cy="70977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838199" y="3738832"/>
            <a:ext cx="27126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/>
              <a:t>Contained in?</a:t>
            </a:r>
            <a:endParaRPr lang="zh-CN" altLang="en-US" sz="3200" dirty="0"/>
          </a:p>
        </p:txBody>
      </p:sp>
      <p:grpSp>
        <p:nvGrpSpPr>
          <p:cNvPr id="9" name="组合 8"/>
          <p:cNvGrpSpPr/>
          <p:nvPr/>
        </p:nvGrpSpPr>
        <p:grpSpPr>
          <a:xfrm>
            <a:off x="695400" y="4509120"/>
            <a:ext cx="11246296" cy="1612883"/>
            <a:chOff x="695400" y="4509120"/>
            <a:chExt cx="11246296" cy="1612883"/>
          </a:xfrm>
        </p:grpSpPr>
        <p:pic>
          <p:nvPicPr>
            <p:cNvPr id="5" name="图片 4" descr="屏幕剪辑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400" y="4509120"/>
              <a:ext cx="11246296" cy="1612883"/>
            </a:xfrm>
            <a:prstGeom prst="rect">
              <a:avLst/>
            </a:prstGeom>
          </p:spPr>
        </p:pic>
        <p:sp>
          <p:nvSpPr>
            <p:cNvPr id="8" name="圆角矩形 7"/>
            <p:cNvSpPr/>
            <p:nvPr/>
          </p:nvSpPr>
          <p:spPr>
            <a:xfrm>
              <a:off x="695400" y="4509120"/>
              <a:ext cx="2664296" cy="2880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907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19858</TotalTime>
  <Words>2379</Words>
  <Application>Microsoft Office PowerPoint</Application>
  <PresentationFormat>宽屏</PresentationFormat>
  <Paragraphs>215</Paragraphs>
  <Slides>29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7" baseType="lpstr">
      <vt:lpstr>宋体</vt:lpstr>
      <vt:lpstr>Adobe Devanagari</vt:lpstr>
      <vt:lpstr>Arial</vt:lpstr>
      <vt:lpstr>Calibri</vt:lpstr>
      <vt:lpstr>Calibri Light</vt:lpstr>
      <vt:lpstr>Symbol</vt:lpstr>
      <vt:lpstr>Times New Roman</vt:lpstr>
      <vt:lpstr>Office 主题</vt:lpstr>
      <vt:lpstr>计算机问题求解--论题1-13 --布尔代数</vt:lpstr>
      <vt:lpstr>问题1：这个是布尔代数的定义，你有没有一种熟悉的感觉?它和另一个定义有什么异同之处？你能想到什么？</vt:lpstr>
      <vt:lpstr>“这个”代数和格</vt:lpstr>
      <vt:lpstr>我们可以很容易的验证B3是布尔代数</vt:lpstr>
      <vt:lpstr>其实，布尔代数是一类特别的格：</vt:lpstr>
      <vt:lpstr>问题4：</vt:lpstr>
      <vt:lpstr>问题5：我们为什么要在集合表示上定义sum-of-products form?</vt:lpstr>
      <vt:lpstr>问题6：视线转到布尔代数中：任意的布尔代数运算表达式，是否都可以表达为某个”sum-of-products form”？</vt:lpstr>
      <vt:lpstr>“复习”几个概念：</vt:lpstr>
      <vt:lpstr>布尔表达式的积和表达：</vt:lpstr>
      <vt:lpstr>求和E等价的积和表达式</vt:lpstr>
      <vt:lpstr>样例：</vt:lpstr>
      <vt:lpstr>求解布尔表达式E的完全积和表达式</vt:lpstr>
      <vt:lpstr>PowerPoint 演示文稿</vt:lpstr>
      <vt:lpstr>回到举重裁判的问题</vt:lpstr>
      <vt:lpstr>如何“化简”下列布尔代数表达式</vt:lpstr>
      <vt:lpstr>如何去寻找（定义）最小（其实是极小）的积和表达式？</vt:lpstr>
      <vt:lpstr>关于积项包含的再观察</vt:lpstr>
      <vt:lpstr>什么是prime implicant？</vt:lpstr>
      <vt:lpstr>什么是prime implicant？</vt:lpstr>
      <vt:lpstr>接下来的问题是：如何找到E的素(蕴含)项</vt:lpstr>
      <vt:lpstr>接下来的问题是：如何找到E的素(蕴含)项</vt:lpstr>
      <vt:lpstr>接下来的问题是：如何找到E的素(蕴含)项</vt:lpstr>
      <vt:lpstr>共识项方法求素项和</vt:lpstr>
      <vt:lpstr>问题9：你能说说看，下例中寻找素项和的每一步的理论依据吗？</vt:lpstr>
      <vt:lpstr>怎么办？</vt:lpstr>
      <vt:lpstr>再回到举重裁判的问题</vt:lpstr>
      <vt:lpstr>Logic circuits form a Boolean Algebra！</vt:lpstr>
      <vt:lpstr>Open Topic</vt:lpstr>
    </vt:vector>
  </TitlesOfParts>
  <Company>Nanjing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集合的运算</dc:title>
  <dc:creator>CHEN DAOXU</dc:creator>
  <cp:lastModifiedBy>陶先平</cp:lastModifiedBy>
  <cp:revision>164</cp:revision>
  <dcterms:created xsi:type="dcterms:W3CDTF">2001-02-08T13:36:53Z</dcterms:created>
  <dcterms:modified xsi:type="dcterms:W3CDTF">2022-02-16T01:43:53Z</dcterms:modified>
</cp:coreProperties>
</file>