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5" r:id="rId17"/>
    <p:sldId id="296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120FEB1-D417-4F22-97B9-DD70A6BBE3E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95"/>
            <p14:sldId id="296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 hengxin" initials="wh" lastIdx="16" clrIdx="0">
    <p:extLst>
      <p:ext uri="{19B8F6BF-5375-455C-9EA6-DF929625EA0E}">
        <p15:presenceInfo xmlns:p15="http://schemas.microsoft.com/office/powerpoint/2012/main" userId="136a7203bd80df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20:21:52.734" idx="1">
    <p:pos x="4121" y="1047"/>
    <p:text>教教我怎么做到这一点</p:text>
    <p:extLst>
      <p:ext uri="{C676402C-5697-4E1C-873F-D02D1690AC5C}">
        <p15:threadingInfo xmlns:p15="http://schemas.microsoft.com/office/powerpoint/2012/main" timeZoneBias="-480"/>
      </p:ext>
    </p:extLst>
  </p:cm>
  <p:cm authorId="1" dt="2020-04-13T20:36:39.403" idx="10">
    <p:pos x="5057" y="1752"/>
    <p:text>内容上很全面。建议重点介绍第一种简单的洗牌方式及其分析。第一种方式可以仅介绍思路，强调思路与第一种类似，但是分析更复杂。具体分析过程可以简略介绍。后面的批注也主要是针对第一种洗牌方式的，供参考。</p:text>
    <p:extLst>
      <p:ext uri="{C676402C-5697-4E1C-873F-D02D1690AC5C}">
        <p15:threadingInfo xmlns:p15="http://schemas.microsoft.com/office/powerpoint/2012/main" timeZoneBias="-480"/>
      </p:ext>
    </p:extLst>
  </p:cm>
  <p:cm authorId="1" dt="2020-04-13T20:38:10.902" idx="11">
    <p:pos x="4438" y="2343"/>
    <p:text>时间 20~25分钟。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20:41:58.697" idx="16">
    <p:pos x="641" y="1865"/>
    <p:text>参考书 P209 中的图可以放在这里，辅助直观的解释。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20:41:06.393" idx="15">
    <p:pos x="4870" y="492"/>
    <p:text>这里可以重点介绍（动画分段）。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20:23:17.472" idx="2">
    <p:pos x="4877" y="996"/>
    <p:text>这个翻译很奇怪。http://dict.youdao.com/w/eng/a%20deck%20of%20cards/#keyfrom=dict2.index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20:25:11.816" idx="3">
    <p:pos x="2789" y="1961"/>
    <p:text>近乎随机，接近随机。近似有其它专门的用途。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20:38:36.689" idx="12">
    <p:pos x="3574" y="507"/>
    <p:text>强调虽然简单，但是后面会用到。复杂的问题背后的模型就是这些简单的模型。它们经常出现。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20:26:26.424" idx="4">
    <p:pos x="2854" y="313"/>
    <p:text>给一些具体的数据，说明“生日悖论”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20:39:38.115" idx="13">
    <p:pos x="6519" y="1133"/>
    <p:text>使用动画分段呈现知识点。</p:text>
    <p:extLst>
      <p:ext uri="{C676402C-5697-4E1C-873F-D02D1690AC5C}">
        <p15:threadingInfo xmlns:p15="http://schemas.microsoft.com/office/powerpoint/2012/main" timeZoneBias="-480"/>
      </p:ext>
    </p:extLst>
  </p:cm>
  <p:cm authorId="1" dt="2020-04-13T20:39:59.633" idx="14">
    <p:pos x="2321" y="1875"/>
    <p:text>提示大家这个界后面也会用到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20:28:24.086" idx="5">
    <p:pos x="2091" y="1918"/>
    <p:text>排列？</p:text>
    <p:extLst>
      <p:ext uri="{C676402C-5697-4E1C-873F-D02D1690AC5C}">
        <p15:threadingInfo xmlns:p15="http://schemas.microsoft.com/office/powerpoint/2012/main" timeZoneBias="-480"/>
      </p:ext>
    </p:extLst>
  </p:cm>
  <p:cm authorId="1" dt="2020-04-13T20:28:59.719" idx="6">
    <p:pos x="3545" y="3120"/>
    <p:text>这句话什么意思？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20:30:06.979" idx="7">
    <p:pos x="2242" y="456"/>
    <p:text>这讲到这里时，要提醒大家为什么要介绍这部分内容：为了严格定义“近乎随机”，需要定义一种度量方式。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20:31:21.504" idx="8">
    <p:pos x="2048" y="428"/>
    <p:text>这个词不容易翻译，可以直接叫做“距离”。</p:text>
    <p:extLst>
      <p:ext uri="{C676402C-5697-4E1C-873F-D02D1690AC5C}">
        <p15:threadingInfo xmlns:p15="http://schemas.microsoft.com/office/powerpoint/2012/main" timeZoneBias="-480"/>
      </p:ext>
    </p:extLst>
  </p:cm>
  <p:cm authorId="1" dt="2020-04-13T20:31:42.447" idx="9">
    <p:pos x="478" y="1947"/>
    <p:text>使用动画分段呈现知识点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4EE1F-F01B-4E57-99A0-82DB087DBB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64A45-47D3-4545-A2BC-4831031B6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00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44B4FF-987C-4967-8717-9D76ABAF5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4DF696-DFB0-4827-8834-87FF3AD77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01FA6C-9CBB-467E-A2C4-6D55C17E6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304D-4667-489D-81EC-E5AE0B1C9657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DED2D7-5312-47FA-8105-2C833F1F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B32BF6-0D55-41E8-8911-C3D652DB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D9B6-0CF9-4844-93BE-9A6F9E9DED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20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B7A7A-07A0-4BF1-BC96-D21E9F18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1AA5D7-D3BF-4879-9D56-0D863DCD5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4E3566-0709-478E-8968-AF5052C8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304D-4667-489D-81EC-E5AE0B1C9657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2B4796-D40C-432A-BEED-466FD4C2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C94B38-5EC9-4BA7-8381-1736FB69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D9B6-0CF9-4844-93BE-9A6F9E9DED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41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DD96405-C5CE-4145-82A3-05FAC7A559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1E8AD0-809A-4C64-8984-DF77BFA3E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656082-467B-4C08-93FD-8F990E80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304D-4667-489D-81EC-E5AE0B1C9657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00EF1F-C397-46EB-A3E3-54C8EC90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9423F-2709-4DA1-B41C-242E47A8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D9B6-0CF9-4844-93BE-9A6F9E9DED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22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ABC0EE-E5E8-47B5-B9D3-CE891F8AC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A7753D-436E-4E24-84C6-B9152ADFD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5C8B5-9430-4A70-A4BC-E6937D5B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304D-4667-489D-81EC-E5AE0B1C9657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3AED6C-8720-4649-80DB-DD709EEB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C730F5-8460-4794-A4B2-A66919C8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D9B6-0CF9-4844-93BE-9A6F9E9DED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20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5C9AA0-EA44-440B-AA46-702E0659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E59356-F22A-4370-8727-3193C0FEA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355B81-3869-40A8-8264-535AFD6C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304D-4667-489D-81EC-E5AE0B1C9657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F63FFB-C9A9-42B9-89F9-9AB3EF23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817687-0E4B-4143-BB5F-17650DD8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D9B6-0CF9-4844-93BE-9A6F9E9DED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89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145B01-516F-41E2-AE5F-BF224533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53C653-C10C-499D-81F6-71BD7FE70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8DDB0F-351C-4CBF-ADBD-5E45D704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6FDD9E-4488-4509-A11C-191F80FB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304D-4667-489D-81EC-E5AE0B1C9657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74E0F3-4DA9-4B39-A904-256E8031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03DC19-B6B6-4633-9F7D-61B6193A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D9B6-0CF9-4844-93BE-9A6F9E9DED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81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6F994A-41BE-46FE-9460-9E3E629C8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19B84D-39B4-45AE-9C5B-CD361EF9F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09BE12-845D-4D69-8AC3-A836A393B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1328BB4-09E8-4F21-BD45-EEAB047D0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CE382D-3236-4BC0-8B88-A5FAE8BC3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1475C25-478C-4645-B9FA-3EED2D56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304D-4667-489D-81EC-E5AE0B1C9657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B57129-2CA3-48A3-84E2-0914F4C6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A0D382D-A747-4F1A-8194-07D02DE2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D9B6-0CF9-4844-93BE-9A6F9E9DED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30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5A6D4B-0096-44A9-A9B8-F0507F7F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66821E-2224-432D-8F90-83DA0E02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304D-4667-489D-81EC-E5AE0B1C9657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2C2159-B195-4AC5-B1A8-E4C8D560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DCF929E-352A-403C-959D-B2146ABE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D9B6-0CF9-4844-93BE-9A6F9E9DED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19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80E6F01-4415-4CC5-A8A2-F0345126C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304D-4667-489D-81EC-E5AE0B1C9657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6F67612-3F5A-4056-9AED-FC776E59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A5CD9B-48B4-481F-8924-A4CDB663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D9B6-0CF9-4844-93BE-9A6F9E9DED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48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931281-C5CF-4898-9D82-2285A96D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D5C010-89B8-4BA8-A4B8-B13BDB3BD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803CFB-C88B-4895-9E92-7EBC4CFB7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51905-30EA-4610-BBA2-5511A75E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304D-4667-489D-81EC-E5AE0B1C9657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137F8D-1D43-4713-9006-8DA085CF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CF89E8-5B89-49C4-B3F9-69BE2F45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D9B6-0CF9-4844-93BE-9A6F9E9DED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41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4AAEFE-CA6C-498E-841E-C44E3F91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5D8015-8BA9-4826-913A-1E59618CF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B882DE-431B-48F5-9EC3-5FC77AB9C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082B19-7359-404F-866B-E14415A6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304D-4667-489D-81EC-E5AE0B1C9657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C01597-2855-4919-8D6C-E4FFA572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64CCAA-494D-41D5-A442-5E960287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D9B6-0CF9-4844-93BE-9A6F9E9DED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45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A5402F9-EC34-4F6A-A8AD-E5799576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3884CC-613A-44EC-AAA0-A5B4B18A5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996CDC-868A-47A5-8B11-FC832A118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304D-4667-489D-81EC-E5AE0B1C9657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9A01F7-245B-4F9D-AFF2-FFF3D33B2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947ED4-435D-4D4D-B67D-5F7CBFFEF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8D9B6-0CF9-4844-93BE-9A6F9E9DED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5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omments" Target="../comments/comment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60C6D5-E49A-4EEB-83B6-27C46D02C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800" dirty="0"/>
              <a:t>从</a:t>
            </a:r>
            <a:r>
              <a:rPr lang="en-US" altLang="zh-CN" sz="4800" dirty="0"/>
              <a:t>20</a:t>
            </a:r>
            <a:r>
              <a:rPr lang="zh-CN" altLang="en-US" sz="4800" dirty="0"/>
              <a:t>块赢到</a:t>
            </a:r>
            <a:r>
              <a:rPr lang="en-US" altLang="zh-CN" sz="4800" dirty="0"/>
              <a:t>3700</a:t>
            </a:r>
            <a:r>
              <a:rPr lang="zh-CN" altLang="en-US" sz="4800" dirty="0"/>
              <a:t>万之</a:t>
            </a:r>
            <a:br>
              <a:rPr lang="en-US" altLang="zh-CN" dirty="0"/>
            </a:br>
            <a:r>
              <a:rPr lang="zh-CN" altLang="en-US" dirty="0"/>
              <a:t>洗牌问题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7D6371-FC38-439F-8F19-9B09AE4B25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孙博文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B85E82-7E63-489C-A384-E0FC02B8D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516" y="4599576"/>
            <a:ext cx="3994484" cy="22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55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D0083A-4B49-4FBB-8E3B-27CA9B81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7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每次抽一个新球的次数期望是</a:t>
            </a:r>
            <a:r>
              <a:rPr lang="en-US" altLang="zh-CN" dirty="0"/>
              <a:t>E(</a:t>
            </a:r>
            <a:r>
              <a:rPr lang="en-US" altLang="zh-CN" dirty="0" err="1"/>
              <a:t>k,n</a:t>
            </a:r>
            <a:r>
              <a:rPr lang="en-US" altLang="zh-CN" dirty="0"/>
              <a:t>)</a:t>
            </a:r>
            <a:r>
              <a:rPr lang="zh-CN" altLang="en-US" dirty="0"/>
              <a:t>，我们就可以对</a:t>
            </a:r>
            <a:r>
              <a:rPr lang="en-US" altLang="zh-CN" dirty="0"/>
              <a:t>E(</a:t>
            </a:r>
            <a:r>
              <a:rPr lang="en-US" altLang="zh-CN" dirty="0" err="1"/>
              <a:t>k,n</a:t>
            </a:r>
            <a:r>
              <a:rPr lang="en-US" altLang="zh-CN" dirty="0"/>
              <a:t>)</a:t>
            </a:r>
            <a:r>
              <a:rPr lang="zh-CN" altLang="en-US" dirty="0"/>
              <a:t>求和得到总的次数期望（数学期望的线性性质）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err="1"/>
              <a:t>Hn</a:t>
            </a:r>
            <a:r>
              <a:rPr lang="zh-CN" altLang="en-US" dirty="0"/>
              <a:t>：调和级数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506D6B8-E7EC-464E-88F6-7BDF9B88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51" y="2140316"/>
            <a:ext cx="997389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8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D414F8-8830-458E-BFA9-B894BCCD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9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/>
              <a:t>我们用</a:t>
            </a:r>
            <a:r>
              <a:rPr lang="en-US" altLang="zh-CN" dirty="0"/>
              <a:t>     </a:t>
            </a:r>
            <a:r>
              <a:rPr lang="zh-CN" altLang="zh-CN" dirty="0"/>
              <a:t>来代表需要的抽数，（</a:t>
            </a:r>
            <a:r>
              <a:rPr lang="en-US" altLang="zh-CN" dirty="0"/>
              <a:t>                       </a:t>
            </a:r>
            <a:r>
              <a:rPr lang="zh-CN" altLang="zh-CN" dirty="0"/>
              <a:t>），于是对于</a:t>
            </a:r>
            <a:r>
              <a:rPr lang="en-US" altLang="zh-CN" dirty="0"/>
              <a:t>n</a:t>
            </a:r>
            <a:r>
              <a:rPr lang="zh-CN" altLang="zh-CN" dirty="0"/>
              <a:t>≥</a:t>
            </a:r>
            <a:r>
              <a:rPr lang="en-US" altLang="zh-CN" dirty="0"/>
              <a:t>1</a:t>
            </a:r>
            <a:r>
              <a:rPr lang="zh-CN" altLang="zh-CN" dirty="0"/>
              <a:t>和</a:t>
            </a:r>
            <a:r>
              <a:rPr lang="en-US" altLang="zh-CN" dirty="0"/>
              <a:t>c</a:t>
            </a:r>
            <a:r>
              <a:rPr lang="zh-CN" altLang="zh-CN" dirty="0"/>
              <a:t>≥</a:t>
            </a:r>
            <a:r>
              <a:rPr lang="en-US" altLang="zh-CN" dirty="0"/>
              <a:t>0</a:t>
            </a:r>
            <a:r>
              <a:rPr lang="zh-CN" altLang="zh-CN" dirty="0"/>
              <a:t>，需要多于</a:t>
            </a:r>
            <a:r>
              <a:rPr lang="en-US" altLang="zh-CN" dirty="0"/>
              <a:t>                            </a:t>
            </a:r>
            <a:r>
              <a:rPr lang="zh-CN" altLang="zh-CN" dirty="0"/>
              <a:t>次抽取的概率是</a:t>
            </a:r>
            <a:r>
              <a:rPr lang="zh-CN" altLang="en-US" dirty="0"/>
              <a:t>多少？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C73780-1D4F-49B9-B642-94BF4829C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73319"/>
            <a:ext cx="2141406" cy="4343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E601810-9337-4537-A1DC-7F3C95C6F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189" y="1235455"/>
            <a:ext cx="373412" cy="3886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00B121-0CF9-415A-9909-E86785211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442" y="1607697"/>
            <a:ext cx="2659610" cy="4572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01DD47C-E7FF-4FCD-B2DE-CE50D209B97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62357" y="2961305"/>
            <a:ext cx="10067286" cy="211381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6F2831E-F736-47AE-979E-88DE1CDC0D35}"/>
              </a:ext>
            </a:extLst>
          </p:cNvPr>
          <p:cNvSpPr txBox="1"/>
          <p:nvPr/>
        </p:nvSpPr>
        <p:spPr>
          <a:xfrm>
            <a:off x="2687855" y="2191864"/>
            <a:ext cx="6816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/>
              <a:t>用</a:t>
            </a:r>
            <a:r>
              <a:rPr lang="en-US" altLang="zh-CN" sz="2800" dirty="0"/>
              <a:t>Ai</a:t>
            </a:r>
            <a:r>
              <a:rPr lang="zh-CN" altLang="zh-CN" sz="2800" dirty="0"/>
              <a:t>代表第</a:t>
            </a:r>
            <a:r>
              <a:rPr lang="en-US" altLang="zh-CN" sz="2800" dirty="0"/>
              <a:t> </a:t>
            </a:r>
            <a:r>
              <a:rPr lang="en-US" altLang="zh-CN" sz="2800" dirty="0" err="1"/>
              <a:t>i</a:t>
            </a:r>
            <a:r>
              <a:rPr lang="en-US" altLang="zh-CN" sz="2800" dirty="0"/>
              <a:t> </a:t>
            </a:r>
            <a:r>
              <a:rPr lang="zh-CN" altLang="en-US" sz="2800" dirty="0"/>
              <a:t>种</a:t>
            </a:r>
            <a:r>
              <a:rPr lang="zh-CN" altLang="zh-CN" sz="2800" dirty="0"/>
              <a:t>球在前</a:t>
            </a:r>
            <a:r>
              <a:rPr lang="en-US" altLang="zh-CN" sz="2800" dirty="0"/>
              <a:t>m</a:t>
            </a:r>
            <a:r>
              <a:rPr lang="zh-CN" altLang="zh-CN" sz="2800" dirty="0"/>
              <a:t>抽没有抽中</a:t>
            </a:r>
            <a:r>
              <a:rPr lang="zh-CN" altLang="en-US" sz="2800" dirty="0"/>
              <a:t>的事件</a:t>
            </a:r>
            <a:endParaRPr lang="zh-CN" altLang="zh-CN" sz="2800" dirty="0"/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106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78102-1A34-454B-935E-CCC5CED7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纸牌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D85EA2-AC42-4470-B943-68C2D0CB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从上到下编号</a:t>
            </a:r>
            <a:r>
              <a:rPr lang="en-US" altLang="zh-CN" dirty="0"/>
              <a:t>1-n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用</a:t>
            </a:r>
            <a:r>
              <a:rPr lang="en-US" altLang="zh-CN" dirty="0"/>
              <a:t>Sn</a:t>
            </a:r>
            <a:r>
              <a:rPr lang="zh-CN" altLang="en-US" dirty="0"/>
              <a:t>表示编号的全排列的集合。则洗牌操作等价于对牌堆应用某个特定的随机排列                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共有</a:t>
            </a:r>
            <a:r>
              <a:rPr lang="en-US" altLang="zh-CN" dirty="0"/>
              <a:t>n!</a:t>
            </a:r>
            <a:r>
              <a:rPr lang="zh-CN" altLang="en-US" dirty="0"/>
              <a:t>种序列，完全随机的话，每一种序列的出现概率为</a:t>
            </a:r>
            <a:r>
              <a:rPr lang="en-US" altLang="zh-CN" dirty="0"/>
              <a:t>1/n!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然而真实的洗牌做不到一次性对所有牌应用任意一个排列</a:t>
            </a: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7F776A-B957-41F1-88EA-51DBE20B5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17"/>
          <a:stretch/>
        </p:blipFill>
        <p:spPr>
          <a:xfrm>
            <a:off x="3753937" y="3268847"/>
            <a:ext cx="1627694" cy="4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E8E9F8-CAB2-4F4A-9D5F-B7F5AB90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真实洗牌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D75B07-878F-40C9-8129-934981F5D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对于特定的洗牌方式，只有某些特定的序列会出现，并且它们不一定是等可能性的。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多次洗牌以后我们可以期望这副牌至少“近乎随机”。</a:t>
            </a:r>
          </a:p>
        </p:txBody>
      </p:sp>
    </p:spTree>
    <p:extLst>
      <p:ext uri="{BB962C8B-B14F-4D97-AF65-F5344CB8AC3E}">
        <p14:creationId xmlns:p14="http://schemas.microsoft.com/office/powerpoint/2010/main" val="289590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08B7CC-196C-4180-8291-44B51BEF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Top-in-at-random shuffles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A4DAA5-F06C-416A-B11A-8A676F65B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（后文简称</a:t>
            </a:r>
            <a:r>
              <a:rPr lang="en-US" altLang="zh-CN" dirty="0"/>
              <a:t>TIAR</a:t>
            </a:r>
            <a:r>
              <a:rPr lang="zh-CN" altLang="en-US" dirty="0"/>
              <a:t>洗牌）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取出最上面一张牌，</a:t>
            </a:r>
            <a:r>
              <a:rPr lang="zh-CN" altLang="zh-CN" dirty="0"/>
              <a:t>随机插入到</a:t>
            </a:r>
            <a:r>
              <a:rPr lang="zh-CN" altLang="en-US" dirty="0"/>
              <a:t>任意</a:t>
            </a:r>
            <a:r>
              <a:rPr lang="zh-CN" altLang="zh-CN" dirty="0"/>
              <a:t>一个位置，共有</a:t>
            </a:r>
            <a:r>
              <a:rPr lang="en-US" altLang="zh-CN" dirty="0"/>
              <a:t>n</a:t>
            </a:r>
            <a:r>
              <a:rPr lang="zh-CN" altLang="zh-CN" dirty="0"/>
              <a:t>种</a:t>
            </a:r>
            <a:r>
              <a:rPr lang="zh-CN" altLang="en-US" dirty="0"/>
              <a:t>等可能选择</a:t>
            </a:r>
            <a:r>
              <a:rPr lang="zh-CN" altLang="zh-CN" dirty="0"/>
              <a:t>。这样就产生了一种</a:t>
            </a:r>
            <a:r>
              <a:rPr lang="zh-CN" altLang="en-US" dirty="0"/>
              <a:t>新</a:t>
            </a:r>
            <a:r>
              <a:rPr lang="zh-CN" altLang="zh-CN" dirty="0"/>
              <a:t>排列：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显然并不够随机，只能产生</a:t>
            </a:r>
            <a:r>
              <a:rPr lang="en-US" altLang="zh-CN" dirty="0"/>
              <a:t>n</a:t>
            </a:r>
            <a:r>
              <a:rPr lang="zh-CN" altLang="en-US" dirty="0"/>
              <a:t>种可能的结果。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C5FDDB4-7373-42AF-9D4D-12A19D5731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41194" y="3429000"/>
            <a:ext cx="6226093" cy="16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F09D8E9-DF10-4969-A2DD-62AE1FC44F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5313" y="1825625"/>
            <a:ext cx="11621373" cy="19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3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2F8567-8EAD-4D89-8226-1508891F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怎么严格定义“近乎随机”？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C8372E-B60B-475B-8943-5E7330CAC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6405"/>
            <a:ext cx="4425315" cy="40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AC8BB9-AD11-49D1-8FCE-C72FF95A3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616405"/>
            <a:ext cx="4235273" cy="282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5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9854C2-ECE6-4F15-8FFC-E3B8949A5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840"/>
            <a:ext cx="10515600" cy="542512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随机与否与结果的真实状态无关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掷硬币前谁也不能断定结果   所以是随机试验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如何度量随机的程度？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73155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D4E5AA-D2C5-43C5-8401-F6477C82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概率分布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7D473F-47D5-4C72-8836-E0B7FAEC2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初始分布</a:t>
            </a:r>
            <a:r>
              <a:rPr lang="en-US" altLang="zh-CN" dirty="0"/>
              <a:t>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均匀分布</a:t>
            </a:r>
            <a:r>
              <a:rPr lang="en-US" altLang="zh-CN" dirty="0"/>
              <a:t>U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与均匀分布差距越小，则随机的程度越高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需要量化概率分布之间的差距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D89DFF-6DF6-43C3-BD5F-2D9A4374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257" y="1933909"/>
            <a:ext cx="3419511" cy="9697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654CCCC-79BC-4163-8279-0EAB3093B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257" y="3436175"/>
            <a:ext cx="41761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A6109-8A15-41F5-91BB-21709AD3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距离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67781-8316-43A9-B8AB-669673CBF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6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对于同一个</a:t>
            </a:r>
            <a:r>
              <a:rPr lang="en-US" altLang="zh-CN" dirty="0"/>
              <a:t>Sn</a:t>
            </a:r>
            <a:r>
              <a:rPr lang="zh-CN" altLang="en-US" dirty="0"/>
              <a:t>，设两个不同的概率分布</a:t>
            </a:r>
            <a:r>
              <a:rPr lang="en-US" altLang="zh-CN" dirty="0"/>
              <a:t>Q1</a:t>
            </a:r>
            <a:r>
              <a:rPr lang="zh-CN" altLang="en-US" dirty="0"/>
              <a:t>，</a:t>
            </a:r>
            <a:r>
              <a:rPr lang="en-US" altLang="zh-CN" dirty="0"/>
              <a:t>Q2</a:t>
            </a:r>
          </a:p>
          <a:p>
            <a:pPr marL="0" indent="0">
              <a:buNone/>
            </a:pPr>
            <a:r>
              <a:rPr lang="zh-CN" altLang="en-US" dirty="0"/>
              <a:t>距离定义为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取</a:t>
            </a:r>
            <a:r>
              <a:rPr lang="en-US" altLang="zh-CN" dirty="0"/>
              <a:t>                                              </a:t>
            </a:r>
            <a:r>
              <a:rPr lang="zh-CN" altLang="zh-CN" dirty="0"/>
              <a:t>且</a:t>
            </a:r>
            <a:r>
              <a:rPr lang="zh-CN" altLang="en-US" dirty="0"/>
              <a:t>运</a:t>
            </a:r>
            <a:r>
              <a:rPr lang="zh-CN" altLang="zh-CN" dirty="0"/>
              <a:t>用</a:t>
            </a:r>
            <a:r>
              <a:rPr lang="en-US" altLang="zh-CN" dirty="0"/>
              <a:t>                                     </a:t>
            </a:r>
            <a:r>
              <a:rPr lang="zh-CN" altLang="zh-CN" dirty="0"/>
              <a:t>可以得到：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其中：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D2ACC18-B214-44EF-AFE3-63D270D3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40" y="2293316"/>
            <a:ext cx="8470719" cy="9918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1AEEF71-A1C6-4E41-ACE6-631C9A1D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458" y="3235196"/>
            <a:ext cx="3680779" cy="5791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230067-569B-47CF-A6EF-55D4221D0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552" y="3313832"/>
            <a:ext cx="4450466" cy="3734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BE0ACE-6CC6-4DB4-AE09-72BA9D1BC3D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60640" y="4220892"/>
            <a:ext cx="8232616" cy="1089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A62BD4A-3F3D-4DD1-BE53-078B18368B5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961757" y="5578035"/>
            <a:ext cx="4898199" cy="77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0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1EDEC5-E9D2-4F76-93F8-B0492C21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often does one have to shuffle a deck of cards until it is random?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D8F25A-0D76-4DB5-9A2B-E66DE8BEE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/>
              <a:t>对于牌类游戏，都需要保证牌的排列的随机性</a:t>
            </a:r>
          </a:p>
        </p:txBody>
      </p:sp>
    </p:spTree>
    <p:extLst>
      <p:ext uri="{BB962C8B-B14F-4D97-AF65-F5344CB8AC3E}">
        <p14:creationId xmlns:p14="http://schemas.microsoft.com/office/powerpoint/2010/main" val="1570416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67781-8316-43A9-B8AB-669673CBF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7937"/>
            <a:ext cx="10515600" cy="543902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计算：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||E-U||=1-1/n!</a:t>
            </a:r>
          </a:p>
          <a:p>
            <a:pPr marL="0" indent="0">
              <a:buNone/>
            </a:pPr>
            <a:r>
              <a:rPr lang="en-US" altLang="zh-CN" dirty="0"/>
              <a:t>||Top-U||=1-1/(n-1)!    (Top</a:t>
            </a:r>
            <a:r>
              <a:rPr lang="zh-CN" altLang="en-US" dirty="0"/>
              <a:t>为洗过一次牌之后的概率分布）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显然一次洗牌是远远不够的。我们需要得到的概率分布越接近于</a:t>
            </a:r>
            <a:r>
              <a:rPr lang="en-US" altLang="zh-CN" dirty="0"/>
              <a:t>U</a:t>
            </a:r>
            <a:r>
              <a:rPr lang="zh-CN" altLang="en-US" dirty="0"/>
              <a:t>越好，距离要趋近于</a:t>
            </a:r>
            <a:r>
              <a:rPr lang="en-US" altLang="zh-CN" dirty="0"/>
              <a:t>0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可以想象，</a:t>
            </a:r>
            <a:r>
              <a:rPr lang="en-US" altLang="zh-CN" dirty="0"/>
              <a:t>k</a:t>
            </a:r>
            <a:r>
              <a:rPr lang="zh-CN" altLang="zh-CN" dirty="0"/>
              <a:t>很大时，</a:t>
            </a:r>
            <a:r>
              <a:rPr lang="en-US" altLang="zh-CN" dirty="0"/>
              <a:t>d(k)</a:t>
            </a:r>
            <a:r>
              <a:rPr lang="zh-CN" altLang="zh-CN" dirty="0"/>
              <a:t>收敛于</a:t>
            </a:r>
            <a:r>
              <a:rPr lang="en-US" altLang="zh-CN" dirty="0"/>
              <a:t>0</a:t>
            </a:r>
          </a:p>
          <a:p>
            <a:pPr marL="0" indent="0">
              <a:buNone/>
            </a:pPr>
            <a:r>
              <a:rPr lang="zh-CN" altLang="en-US" dirty="0"/>
              <a:t>但是收敛速度怎样？</a:t>
            </a:r>
            <a:r>
              <a:rPr lang="en-US" altLang="zh-CN" dirty="0"/>
              <a:t>d(k)</a:t>
            </a:r>
            <a:r>
              <a:rPr lang="zh-CN" altLang="en-US" dirty="0"/>
              <a:t>会不会等于</a:t>
            </a:r>
            <a:r>
              <a:rPr lang="en-US" altLang="zh-CN" dirty="0"/>
              <a:t>0</a:t>
            </a:r>
            <a:r>
              <a:rPr lang="zh-CN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15939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A6109-8A15-41F5-91BB-21709AD3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>
                <a:latin typeface="+mj-ea"/>
              </a:rPr>
              <a:t>强均匀停止规则</a:t>
            </a:r>
            <a:endParaRPr lang="zh-CN" altLang="en-US" dirty="0">
              <a:latin typeface="+mj-ea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67781-8316-43A9-B8AB-669673CBF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设随机变量 </a:t>
            </a:r>
            <a:r>
              <a:rPr lang="en-US" altLang="zh-CN" dirty="0"/>
              <a:t>T:= stop step</a:t>
            </a:r>
          </a:p>
          <a:p>
            <a:pPr marL="0" indent="0">
              <a:buNone/>
            </a:pPr>
            <a:r>
              <a:rPr lang="en-US" altLang="zh-CN" dirty="0"/>
              <a:t>     </a:t>
            </a:r>
            <a:r>
              <a:rPr lang="zh-CN" altLang="zh-CN" dirty="0"/>
              <a:t>为</a:t>
            </a:r>
            <a:r>
              <a:rPr lang="en-US" altLang="zh-CN" dirty="0"/>
              <a:t>k</a:t>
            </a:r>
            <a:r>
              <a:rPr lang="zh-CN" altLang="en-US" dirty="0"/>
              <a:t>次洗牌</a:t>
            </a:r>
            <a:r>
              <a:rPr lang="zh-CN" altLang="zh-CN" dirty="0"/>
              <a:t>后的牌</a:t>
            </a:r>
            <a:r>
              <a:rPr lang="zh-CN" altLang="en-US" dirty="0"/>
              <a:t>的排列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F7DB3B-194B-4CA9-8B00-C71F56C97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26" y="2328218"/>
            <a:ext cx="502964" cy="4267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B9E97AB-393B-491F-82AD-62C1A31F7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68" y="2873870"/>
            <a:ext cx="5471634" cy="44199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F51D301-78BD-4F3E-8E8B-6C7C756F117A}"/>
              </a:ext>
            </a:extLst>
          </p:cNvPr>
          <p:cNvSpPr txBox="1"/>
          <p:nvPr/>
        </p:nvSpPr>
        <p:spPr>
          <a:xfrm>
            <a:off x="7091680" y="2833259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每种排列出现的可能性要相等</a:t>
            </a:r>
          </a:p>
        </p:txBody>
      </p:sp>
    </p:spTree>
    <p:extLst>
      <p:ext uri="{BB962C8B-B14F-4D97-AF65-F5344CB8AC3E}">
        <p14:creationId xmlns:p14="http://schemas.microsoft.com/office/powerpoint/2010/main" val="46610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67781-8316-43A9-B8AB-669673CBF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7937"/>
            <a:ext cx="10515600" cy="543902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在</a:t>
            </a:r>
            <a:r>
              <a:rPr lang="en-US" altLang="zh-CN" dirty="0"/>
              <a:t>TIAR</a:t>
            </a:r>
            <a:r>
              <a:rPr lang="zh-CN" altLang="zh-CN" dirty="0"/>
              <a:t>洗牌中</a:t>
            </a:r>
            <a:r>
              <a:rPr lang="zh-CN" altLang="en-US" dirty="0"/>
              <a:t>，编号为</a:t>
            </a:r>
            <a:r>
              <a:rPr lang="en-US" altLang="zh-CN" dirty="0"/>
              <a:t>n</a:t>
            </a:r>
            <a:r>
              <a:rPr lang="zh-CN" altLang="en-US" dirty="0"/>
              <a:t>的牌（底牌）下面的牌的序列，其概率分布永远是均匀的。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zh-CN" altLang="en-US" dirty="0"/>
              <a:t>当底牌出现在顶端并且被抽取放回的时候，这副牌是满足强均匀停止规则的。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什么时候才会发生？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8FB121C-8481-4B16-8334-74DE605F1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578" y="2583120"/>
            <a:ext cx="9752844" cy="20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18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67781-8316-43A9-B8AB-669673CBF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6484"/>
            <a:ext cx="10515600" cy="5230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dirty="0"/>
              <a:t>令</a:t>
            </a:r>
            <a:r>
              <a:rPr lang="en-US" altLang="zh-CN" dirty="0"/>
              <a:t>    </a:t>
            </a:r>
            <a:r>
              <a:rPr lang="zh-CN" altLang="zh-CN" dirty="0"/>
              <a:t>为</a:t>
            </a:r>
            <a:r>
              <a:rPr lang="en-US" altLang="zh-CN" dirty="0"/>
              <a:t>n</a:t>
            </a:r>
            <a:r>
              <a:rPr lang="zh-CN" altLang="zh-CN" dirty="0"/>
              <a:t>号牌下第一次有</a:t>
            </a:r>
            <a:r>
              <a:rPr lang="en-US" altLang="zh-CN" dirty="0"/>
              <a:t>i</a:t>
            </a:r>
            <a:r>
              <a:rPr lang="zh-CN" altLang="zh-CN" dirty="0"/>
              <a:t>张牌时的洗牌次数。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</a:t>
            </a:r>
            <a:r>
              <a:rPr lang="zh-CN" altLang="zh-CN" dirty="0"/>
              <a:t>是</a:t>
            </a:r>
            <a:r>
              <a:rPr lang="zh-CN" altLang="en-US" dirty="0"/>
              <a:t>新增一张</a:t>
            </a:r>
            <a:r>
              <a:rPr lang="en-US" altLang="zh-CN" dirty="0"/>
              <a:t>Top</a:t>
            </a:r>
            <a:r>
              <a:rPr lang="zh-CN" altLang="en-US" dirty="0"/>
              <a:t>牌</a:t>
            </a:r>
            <a:r>
              <a:rPr lang="zh-CN" altLang="zh-CN" dirty="0"/>
              <a:t>被放到</a:t>
            </a:r>
            <a:r>
              <a:rPr lang="en-US" altLang="zh-CN" dirty="0"/>
              <a:t>n</a:t>
            </a:r>
            <a:r>
              <a:rPr lang="zh-CN" altLang="zh-CN" dirty="0"/>
              <a:t>号牌下</a:t>
            </a:r>
            <a:r>
              <a:rPr lang="zh-CN" altLang="en-US" dirty="0"/>
              <a:t>面</a:t>
            </a:r>
            <a:r>
              <a:rPr lang="zh-CN" altLang="zh-CN" dirty="0"/>
              <a:t>所用的次数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</a:t>
            </a:r>
            <a:r>
              <a:rPr lang="zh-CN" altLang="en-US" dirty="0"/>
              <a:t>等价于</a:t>
            </a:r>
            <a:r>
              <a:rPr lang="zh-CN" altLang="zh-CN" dirty="0"/>
              <a:t>优惠券收集者</a:t>
            </a:r>
            <a:r>
              <a:rPr lang="zh-CN" altLang="en-US" dirty="0"/>
              <a:t>在</a:t>
            </a:r>
            <a:r>
              <a:rPr lang="zh-CN" altLang="zh-CN" dirty="0"/>
              <a:t>得到（</a:t>
            </a:r>
            <a:r>
              <a:rPr lang="en-US" altLang="zh-CN" dirty="0"/>
              <a:t>n-</a:t>
            </a:r>
            <a:r>
              <a:rPr lang="en-US" altLang="zh-CN" dirty="0" err="1"/>
              <a:t>i</a:t>
            </a:r>
            <a:r>
              <a:rPr lang="zh-CN" altLang="zh-CN" dirty="0"/>
              <a:t>）种照片</a:t>
            </a:r>
            <a:r>
              <a:rPr lang="zh-CN" altLang="en-US" dirty="0"/>
              <a:t>时又新抽到一种照片时</a:t>
            </a:r>
            <a:r>
              <a:rPr lang="zh-CN" altLang="zh-CN" dirty="0"/>
              <a:t>的</a:t>
            </a:r>
            <a:r>
              <a:rPr lang="zh-CN" altLang="en-US" dirty="0"/>
              <a:t>购买</a:t>
            </a:r>
            <a:r>
              <a:rPr lang="zh-CN" altLang="zh-CN" dirty="0"/>
              <a:t>次数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为什么等价？</a:t>
            </a:r>
            <a:endParaRPr lang="en-US" altLang="zh-CN" dirty="0"/>
          </a:p>
          <a:p>
            <a:r>
              <a:rPr lang="zh-CN" altLang="zh-CN" dirty="0"/>
              <a:t>当</a:t>
            </a:r>
            <a:r>
              <a:rPr lang="en-US" altLang="zh-CN" dirty="0"/>
              <a:t>i-1</a:t>
            </a:r>
            <a:r>
              <a:rPr lang="zh-CN" altLang="zh-CN" dirty="0"/>
              <a:t>张牌在下面</a:t>
            </a:r>
            <a:r>
              <a:rPr lang="zh-CN" altLang="en-US" dirty="0"/>
              <a:t>时</a:t>
            </a:r>
            <a:r>
              <a:rPr lang="zh-CN" altLang="zh-CN" dirty="0"/>
              <a:t>，则</a:t>
            </a:r>
            <a:r>
              <a:rPr lang="en-US" altLang="zh-CN" dirty="0"/>
              <a:t>Top</a:t>
            </a:r>
            <a:r>
              <a:rPr lang="zh-CN" altLang="en-US" dirty="0"/>
              <a:t>被放在底牌之下</a:t>
            </a:r>
            <a:r>
              <a:rPr lang="zh-CN" altLang="zh-CN" dirty="0"/>
              <a:t>的概率是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/n;</a:t>
            </a:r>
            <a:endParaRPr lang="zh-CN" altLang="zh-CN" dirty="0"/>
          </a:p>
          <a:p>
            <a:r>
              <a:rPr lang="zh-CN" altLang="zh-CN" dirty="0"/>
              <a:t>当已经</a:t>
            </a:r>
            <a:r>
              <a:rPr lang="zh-CN" altLang="en-US" dirty="0"/>
              <a:t>买</a:t>
            </a:r>
            <a:r>
              <a:rPr lang="zh-CN" altLang="zh-CN" dirty="0"/>
              <a:t>到（</a:t>
            </a:r>
            <a:r>
              <a:rPr lang="en-US" altLang="zh-CN" dirty="0"/>
              <a:t>n-</a:t>
            </a:r>
            <a:r>
              <a:rPr lang="en-US" altLang="zh-CN" dirty="0" err="1"/>
              <a:t>i</a:t>
            </a:r>
            <a:r>
              <a:rPr lang="zh-CN" altLang="zh-CN" dirty="0"/>
              <a:t>）种时，</a:t>
            </a:r>
            <a:r>
              <a:rPr lang="zh-CN" altLang="en-US" dirty="0"/>
              <a:t>一发</a:t>
            </a:r>
            <a:r>
              <a:rPr lang="zh-CN" altLang="zh-CN" dirty="0"/>
              <a:t>抽到新卡的概率同样是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/n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2CFCAC-F1D8-463D-BC0F-D08FECCB9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73" y="994610"/>
            <a:ext cx="388654" cy="3581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270828-FADC-44B7-86C9-8B90C9611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73" y="1465075"/>
            <a:ext cx="1440305" cy="3962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4131FCD-038C-4FE0-8340-4D1829EF3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15" y="3039975"/>
            <a:ext cx="388654" cy="3581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C20266E-D4E9-463A-AA49-7E22AC74C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963305"/>
            <a:ext cx="8111863" cy="48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4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67781-8316-43A9-B8AB-669673CBF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5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/>
              <a:t>故优惠券问题和</a:t>
            </a:r>
            <a:r>
              <a:rPr lang="en-US" altLang="zh-CN" dirty="0"/>
              <a:t>TIAR</a:t>
            </a:r>
            <a:r>
              <a:rPr lang="zh-CN" altLang="zh-CN" dirty="0"/>
              <a:t>洗牌问题具有相同的随机过程，只是在顺序上是相反的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对于洗牌，一开始比较难，因为底下的牌少；而对于优惠券，最后比较难，因为出现新</a:t>
            </a:r>
            <a:r>
              <a:rPr lang="zh-CN" altLang="en-US" dirty="0"/>
              <a:t>品种</a:t>
            </a:r>
            <a:r>
              <a:rPr lang="zh-CN" altLang="zh-CN" dirty="0"/>
              <a:t>的概率减小了</a:t>
            </a:r>
          </a:p>
          <a:p>
            <a:pPr marL="0" indent="0">
              <a:buNone/>
            </a:pPr>
            <a:r>
              <a:rPr lang="zh-CN" altLang="en-US" dirty="0"/>
              <a:t>应用优惠券问题的结论，当                                   时，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需要的洗牌次数</a:t>
            </a:r>
            <a:r>
              <a:rPr lang="en-US" altLang="zh-CN" dirty="0"/>
              <a:t>T</a:t>
            </a:r>
            <a:r>
              <a:rPr lang="zh-CN" altLang="en-US" dirty="0"/>
              <a:t>大于</a:t>
            </a:r>
            <a:r>
              <a:rPr lang="en-US" altLang="zh-CN" dirty="0"/>
              <a:t>k</a:t>
            </a:r>
            <a:r>
              <a:rPr lang="zh-CN" altLang="en-US" dirty="0"/>
              <a:t>的概率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B203A3-582E-4C59-8D82-81D4410B8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422" y="2770831"/>
            <a:ext cx="3294638" cy="6140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5AB439F-7722-4409-9771-9C53BA0572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57689" y="3594150"/>
            <a:ext cx="4032183" cy="100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65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67781-8316-43A9-B8AB-669673CBF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59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因此                                                                             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1D5ED2-6C39-4AC7-ADD6-DB354BCEE24B}"/>
              </a:ext>
            </a:extLst>
          </p:cNvPr>
          <p:cNvPicPr/>
          <p:nvPr/>
        </p:nvPicPr>
        <p:blipFill rotWithShape="1">
          <a:blip r:embed="rId2"/>
          <a:srcRect r="5251"/>
          <a:stretch/>
        </p:blipFill>
        <p:spPr>
          <a:xfrm>
            <a:off x="2818196" y="1484916"/>
            <a:ext cx="6181023" cy="10872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AFFD2C-1640-458D-8918-2426DD618F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79908" y="3264517"/>
            <a:ext cx="4032183" cy="100804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698C09E-5B62-453F-B80A-D4E9BD8D8EBA}"/>
              </a:ext>
            </a:extLst>
          </p:cNvPr>
          <p:cNvSpPr txBox="1"/>
          <p:nvPr/>
        </p:nvSpPr>
        <p:spPr>
          <a:xfrm>
            <a:off x="3046385" y="4560418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/>
              <a:t>为什么突然就跳到了距离？</a:t>
            </a:r>
          </a:p>
        </p:txBody>
      </p:sp>
    </p:spTree>
    <p:extLst>
      <p:ext uri="{BB962C8B-B14F-4D97-AF65-F5344CB8AC3E}">
        <p14:creationId xmlns:p14="http://schemas.microsoft.com/office/powerpoint/2010/main" val="14395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67781-8316-43A9-B8AB-669673CBF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34337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k</a:t>
            </a:r>
            <a:r>
              <a:rPr lang="zh-CN" altLang="en-US" dirty="0"/>
              <a:t>次洗牌的概率分布与均匀分布的距离不大于</a:t>
            </a:r>
            <a:r>
              <a:rPr lang="en-US" altLang="zh-CN" dirty="0"/>
              <a:t>T&gt;k</a:t>
            </a:r>
            <a:r>
              <a:rPr lang="zh-CN" altLang="en-US" dirty="0"/>
              <a:t>的概率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4B27E9-6DDC-4339-AF46-17DCBEE482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316" y="605756"/>
            <a:ext cx="10825367" cy="213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0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A250388-2BDA-48A4-A2E1-6E9AF0945B7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11" y="392312"/>
            <a:ext cx="6464968" cy="60733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0F26961-660A-4F9C-B448-428B8746DE09}"/>
              </a:ext>
            </a:extLst>
          </p:cNvPr>
          <p:cNvSpPr txBox="1"/>
          <p:nvPr/>
        </p:nvSpPr>
        <p:spPr>
          <a:xfrm>
            <a:off x="7106653" y="16042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C08D53B-7689-4F42-AFE0-01B6E51939D8}"/>
              </a:ext>
            </a:extLst>
          </p:cNvPr>
          <p:cNvSpPr txBox="1"/>
          <p:nvPr/>
        </p:nvSpPr>
        <p:spPr>
          <a:xfrm>
            <a:off x="6852802" y="26988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定义式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22B5788-F74F-4EDF-AEE8-18AEF4195009}"/>
              </a:ext>
            </a:extLst>
          </p:cNvPr>
          <p:cNvSpPr txBox="1"/>
          <p:nvPr/>
        </p:nvSpPr>
        <p:spPr>
          <a:xfrm>
            <a:off x="6849979" y="3118316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对</a:t>
            </a:r>
            <a:r>
              <a:rPr lang="en-US" altLang="zh-CN" dirty="0"/>
              <a:t>T</a:t>
            </a:r>
            <a:r>
              <a:rPr lang="zh-CN" altLang="en-US" dirty="0"/>
              <a:t>进行分类讨论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0212117-E814-4057-BCA8-583A323D5F81}"/>
              </a:ext>
            </a:extLst>
          </p:cNvPr>
          <p:cNvSpPr txBox="1"/>
          <p:nvPr/>
        </p:nvSpPr>
        <p:spPr>
          <a:xfrm>
            <a:off x="6849979" y="371086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运用条件概率的公式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9F984C5-ACFF-471E-B865-9ABB9621ECA7}"/>
              </a:ext>
            </a:extLst>
          </p:cNvPr>
          <p:cNvSpPr txBox="1"/>
          <p:nvPr/>
        </p:nvSpPr>
        <p:spPr>
          <a:xfrm>
            <a:off x="6849979" y="444608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合并同类项</a:t>
            </a:r>
          </a:p>
        </p:txBody>
      </p:sp>
    </p:spTree>
    <p:extLst>
      <p:ext uri="{BB962C8B-B14F-4D97-AF65-F5344CB8AC3E}">
        <p14:creationId xmlns:p14="http://schemas.microsoft.com/office/powerpoint/2010/main" val="3508746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30C59DE-5485-4581-A8E1-D319B78FB7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16287" y="637235"/>
            <a:ext cx="7959426" cy="10534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45A6AAB-7749-4A25-8E25-1644F8A1E72D}"/>
              </a:ext>
            </a:extLst>
          </p:cNvPr>
          <p:cNvPicPr/>
          <p:nvPr/>
        </p:nvPicPr>
        <p:blipFill rotWithShape="1">
          <a:blip r:embed="rId3"/>
          <a:srcRect l="28705" t="70140" r="30290"/>
          <a:stretch/>
        </p:blipFill>
        <p:spPr>
          <a:xfrm>
            <a:off x="3484459" y="3696690"/>
            <a:ext cx="5223081" cy="7510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580131C-7FB4-4067-8351-0B01CE1C4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001" y="2139706"/>
            <a:ext cx="7263998" cy="75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67781-8316-43A9-B8AB-669673CBF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7367"/>
            <a:ext cx="10515600" cy="336959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当然，这种洗牌是极其低效的，因为每次实际上只移动一张牌。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使它接近随机的洗牌次数期望为</a:t>
            </a:r>
            <a:r>
              <a:rPr lang="en-US" altLang="zh-CN" dirty="0"/>
              <a:t>52log 52</a:t>
            </a:r>
            <a:r>
              <a:rPr lang="zh-CN" altLang="zh-CN" dirty="0"/>
              <a:t>≈</a:t>
            </a:r>
            <a:r>
              <a:rPr lang="en-US" altLang="zh-CN" dirty="0"/>
              <a:t>205</a:t>
            </a:r>
            <a:r>
              <a:rPr lang="zh-CN" altLang="en-US" dirty="0"/>
              <a:t>（</a:t>
            </a:r>
            <a:r>
              <a:rPr lang="en-US" altLang="zh-CN" dirty="0"/>
              <a:t>n log n)</a:t>
            </a:r>
            <a:r>
              <a:rPr lang="zh-CN" altLang="en-US" dirty="0"/>
              <a:t>次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7F82AA2-52E9-479B-A5BF-5DB6403E24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17024" y="681037"/>
            <a:ext cx="8757951" cy="19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9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9A5006-D4BA-4581-8149-DB5231CFE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分析随机问题？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67FA60-A839-407D-96DF-5793713DF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dirty="0"/>
              <a:t>“高峰期要多久才能到机场？”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“这期我池子抽多少发才能出货？”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CFA4DA-ABC6-4466-81D0-C9D81889EB6C}"/>
              </a:ext>
            </a:extLst>
          </p:cNvPr>
          <p:cNvSpPr txBox="1"/>
          <p:nvPr/>
        </p:nvSpPr>
        <p:spPr>
          <a:xfrm>
            <a:off x="994611" y="3801979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+mj-ea"/>
                <a:ea typeface="+mj-ea"/>
              </a:rPr>
              <a:t>概率与统计</a:t>
            </a:r>
            <a:endParaRPr lang="zh-CN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1742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A6109-8A15-41F5-91BB-21709AD3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更现实的模型：</a:t>
            </a:r>
            <a:r>
              <a:rPr lang="en-US" altLang="zh-CN" dirty="0"/>
              <a:t>Riffle Shuffles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67781-8316-43A9-B8AB-669673CBF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dirty="0"/>
              <a:t>把牌分成两堆，然后交叉使两边的牌不规则地落下，合成一堆（就是平时</a:t>
            </a:r>
            <a:r>
              <a:rPr lang="zh-CN" altLang="en-US" dirty="0"/>
              <a:t>常见</a:t>
            </a:r>
            <a:r>
              <a:rPr lang="zh-CN" altLang="zh-CN" dirty="0"/>
              <a:t>的洗牌）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洗牌结果可以用一个</a:t>
            </a:r>
            <a:r>
              <a:rPr lang="en-US" altLang="zh-CN" dirty="0"/>
              <a:t>n</a:t>
            </a:r>
            <a:r>
              <a:rPr lang="zh-CN" altLang="en-US" dirty="0"/>
              <a:t>位二进制数来表示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8295DA-054D-47D4-B668-EB6A0ABBE5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66511" y="3755908"/>
            <a:ext cx="7458977" cy="28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45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67781-8316-43A9-B8AB-669673CBF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3306"/>
            <a:ext cx="10515600" cy="4351338"/>
          </a:xfrm>
        </p:spPr>
        <p:txBody>
          <a:bodyPr/>
          <a:lstStyle/>
          <a:p>
            <a:r>
              <a:rPr lang="zh-CN" altLang="en-US" dirty="0"/>
              <a:t>设</a:t>
            </a:r>
            <a:r>
              <a:rPr lang="en-US" altLang="zh-CN" dirty="0"/>
              <a:t>0</a:t>
            </a:r>
            <a:r>
              <a:rPr lang="zh-CN" altLang="en-US" dirty="0"/>
              <a:t>和</a:t>
            </a:r>
            <a:r>
              <a:rPr lang="en-US" altLang="zh-CN" dirty="0"/>
              <a:t>1</a:t>
            </a:r>
            <a:r>
              <a:rPr lang="zh-CN" altLang="en-US" dirty="0"/>
              <a:t>都是自由出现，排除类似</a:t>
            </a:r>
            <a:r>
              <a:rPr lang="en-US" altLang="zh-CN" dirty="0"/>
              <a:t>000000111111</a:t>
            </a:r>
            <a:r>
              <a:rPr lang="zh-CN" altLang="en-US" dirty="0"/>
              <a:t>与原排列相同的结果， 总的洗牌结果有               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35D7DA4-EB3A-4481-B29C-87574126A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20" y="1329470"/>
            <a:ext cx="1413554" cy="53141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AB3B0D8-F502-4028-8782-34148183D87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4105" y="2275669"/>
            <a:ext cx="10183790" cy="26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34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A6109-8A15-41F5-91BB-21709AD3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逆洗牌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67781-8316-43A9-B8AB-669673CBF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等可能性地</a:t>
            </a:r>
            <a:r>
              <a:rPr lang="zh-CN" altLang="zh-CN" dirty="0"/>
              <a:t>取出整副牌的子集，放在另一部分的上面，同时不破坏两部分各自的相对顺序。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3DDFC4-CF90-49F7-A14E-DCA1F0A56E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4105" y="2997564"/>
            <a:ext cx="10183790" cy="2604186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5D85AF6-EEF3-47E3-A35E-F9AACCC7E67B}"/>
              </a:ext>
            </a:extLst>
          </p:cNvPr>
          <p:cNvCxnSpPr/>
          <p:nvPr/>
        </p:nvCxnSpPr>
        <p:spPr>
          <a:xfrm>
            <a:off x="1491916" y="4443663"/>
            <a:ext cx="4652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37346D6-7D9F-4365-B6CD-885DE1C3D9A7}"/>
              </a:ext>
            </a:extLst>
          </p:cNvPr>
          <p:cNvCxnSpPr/>
          <p:nvPr/>
        </p:nvCxnSpPr>
        <p:spPr>
          <a:xfrm>
            <a:off x="1036189" y="3077774"/>
            <a:ext cx="487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221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A6109-8A15-41F5-91BB-21709AD3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67781-8316-43A9-B8AB-669673CBF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以逆洗牌过程代替洗牌过程</a:t>
            </a:r>
            <a:endParaRPr lang="en-US" altLang="zh-CN" dirty="0"/>
          </a:p>
          <a:p>
            <a:r>
              <a:rPr lang="zh-CN" altLang="en-US" dirty="0"/>
              <a:t>构造一个强均匀停止条件</a:t>
            </a:r>
            <a:endParaRPr lang="en-US" altLang="zh-CN" dirty="0"/>
          </a:p>
          <a:p>
            <a:r>
              <a:rPr lang="zh-CN" altLang="en-US" dirty="0"/>
              <a:t>依靠“生日悖论”的结论进行求解</a:t>
            </a:r>
          </a:p>
        </p:txBody>
      </p:sp>
    </p:spTree>
    <p:extLst>
      <p:ext uri="{BB962C8B-B14F-4D97-AF65-F5344CB8AC3E}">
        <p14:creationId xmlns:p14="http://schemas.microsoft.com/office/powerpoint/2010/main" val="1202565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67781-8316-43A9-B8AB-669673CBF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Proof</a:t>
            </a:r>
          </a:p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en-US" dirty="0"/>
              <a:t>由于逆洗牌和洗牌具有</a:t>
            </a:r>
            <a:r>
              <a:rPr lang="zh-CN" altLang="en-US" b="1" dirty="0"/>
              <a:t>在数值上</a:t>
            </a:r>
            <a:r>
              <a:rPr lang="zh-CN" altLang="en-US" dirty="0"/>
              <a:t>相同的概率分布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故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称为</a:t>
            </a:r>
            <a:r>
              <a:rPr lang="en-US" altLang="zh-CN" dirty="0"/>
              <a:t>Reeds’ inversion lemma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EE3490-F1F5-4E37-8686-2484650D1E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65173" y="365125"/>
            <a:ext cx="8461653" cy="19498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99AEE69-BF96-4417-B547-FDD99F8B52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807517" y="2882300"/>
            <a:ext cx="2758440" cy="4800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EF3EC3-7E22-49B0-A5E3-2CFFC5667274}"/>
              </a:ext>
            </a:extLst>
          </p:cNvPr>
          <p:cNvPicPr/>
          <p:nvPr/>
        </p:nvPicPr>
        <p:blipFill rotWithShape="1">
          <a:blip r:embed="rId4"/>
          <a:srcRect t="14353"/>
          <a:stretch/>
        </p:blipFill>
        <p:spPr>
          <a:xfrm>
            <a:off x="1239653" y="3219074"/>
            <a:ext cx="5253115" cy="80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A6109-8A15-41F5-91BB-21709AD3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构造强均匀中止条件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67781-8316-43A9-B8AB-669673CBF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）每一次逆洗牌中，为每张牌等可能地分配</a:t>
            </a:r>
            <a:r>
              <a:rPr lang="en-US" altLang="zh-CN" dirty="0"/>
              <a:t>0</a:t>
            </a:r>
            <a:r>
              <a:rPr lang="zh-CN" altLang="en-US" dirty="0"/>
              <a:t>和</a:t>
            </a:r>
            <a:r>
              <a:rPr lang="en-US" altLang="zh-CN" dirty="0"/>
              <a:t>1</a:t>
            </a:r>
            <a:r>
              <a:rPr lang="zh-CN" altLang="en-US" dirty="0"/>
              <a:t>，并在牌面上记录。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k</a:t>
            </a:r>
            <a:r>
              <a:rPr lang="zh-CN" altLang="en-US" dirty="0"/>
              <a:t>次洗牌后，每张牌都获得了</a:t>
            </a:r>
            <a:r>
              <a:rPr lang="en-US" altLang="zh-CN" dirty="0"/>
              <a:t>k</a:t>
            </a:r>
            <a:r>
              <a:rPr lang="zh-CN" altLang="en-US" dirty="0"/>
              <a:t>位的二进制数，且整个牌堆从上到下是按照二进制数的大小排列的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AC4038-51FF-4CE5-8E75-5BB2C61569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24675" y="3803717"/>
            <a:ext cx="8542650" cy="216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91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67781-8316-43A9-B8AB-669673CBF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8358"/>
            <a:ext cx="10515600" cy="527860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当每张牌都获得了不同的二进制数的时候，由于二进制数是等可能分配的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相当于等可能性地为每一张牌分配了一个位置，且每张牌出现在每个位置的可能性都是</a:t>
            </a:r>
            <a:r>
              <a:rPr lang="en-US" altLang="zh-CN" dirty="0"/>
              <a:t>1/n</a:t>
            </a:r>
          </a:p>
          <a:p>
            <a:pPr marL="0" indent="0">
              <a:buNone/>
            </a:pPr>
            <a:r>
              <a:rPr lang="zh-CN" altLang="en-US" dirty="0"/>
              <a:t>此时牌的排列的概率分布是均匀的</a:t>
            </a:r>
          </a:p>
        </p:txBody>
      </p:sp>
    </p:spTree>
    <p:extLst>
      <p:ext uri="{BB962C8B-B14F-4D97-AF65-F5344CB8AC3E}">
        <p14:creationId xmlns:p14="http://schemas.microsoft.com/office/powerpoint/2010/main" val="1769293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0BD05-E107-4DC2-A16A-69C24B03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生日悖论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EB6027-D97A-4F00-A91B-9F484552A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）把每张牌的二进制数看成它的“生日”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“一年”的天数为所有可能的二进制数的数量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问题转化为：一年有      天的时候，</a:t>
            </a:r>
            <a:r>
              <a:rPr lang="en-US" altLang="zh-CN" dirty="0"/>
              <a:t>n </a:t>
            </a:r>
            <a:r>
              <a:rPr lang="zh-CN" altLang="en-US" dirty="0"/>
              <a:t>张牌的生日互不相同的概率</a:t>
            </a:r>
            <a:r>
              <a:rPr lang="en-US" altLang="zh-CN" dirty="0"/>
              <a:t>		   </a:t>
            </a:r>
            <a:r>
              <a:rPr lang="zh-CN" altLang="en-US" dirty="0"/>
              <a:t>是多少？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故本问题和生日悖论的模型是相同的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E80932-6DA9-4BD6-841C-CCA2BE147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556" y="2880146"/>
            <a:ext cx="420169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167CD0-3D84-4DC1-985F-51E9297F5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6274"/>
            <a:ext cx="10515600" cy="531068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应用结论，</a:t>
            </a:r>
            <a:r>
              <a:rPr lang="zh-CN" altLang="zh-CN" dirty="0"/>
              <a:t>一共有</a:t>
            </a:r>
            <a:r>
              <a:rPr lang="en-US" altLang="zh-CN" dirty="0"/>
              <a:t>n</a:t>
            </a:r>
            <a:r>
              <a:rPr lang="zh-CN" altLang="zh-CN" dirty="0"/>
              <a:t>张牌和</a:t>
            </a:r>
            <a:r>
              <a:rPr lang="en-US" altLang="zh-CN" dirty="0"/>
              <a:t>    </a:t>
            </a:r>
            <a:r>
              <a:rPr lang="zh-CN" altLang="zh-CN" dirty="0"/>
              <a:t>个可选的数，在第</a:t>
            </a:r>
            <a:r>
              <a:rPr lang="en-US" altLang="zh-CN" dirty="0"/>
              <a:t>T</a:t>
            </a:r>
            <a:r>
              <a:rPr lang="zh-CN" altLang="zh-CN" dirty="0"/>
              <a:t>次洗牌后存在两张牌的数码相同的概率为：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93594B-D5E2-4A6B-ADBC-5F83E3638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791" y="874883"/>
            <a:ext cx="438077" cy="3924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1E15B2-9D21-4627-83A8-308FC98996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32278" y="1761906"/>
            <a:ext cx="5927444" cy="16670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CA689BB-47AD-44EE-B426-3C2BF7BA981D}"/>
              </a:ext>
            </a:extLst>
          </p:cNvPr>
          <p:cNvPicPr/>
          <p:nvPr/>
        </p:nvPicPr>
        <p:blipFill rotWithShape="1">
          <a:blip r:embed="rId4"/>
          <a:srcRect l="24292" t="52224" r="26415"/>
          <a:stretch/>
        </p:blipFill>
        <p:spPr>
          <a:xfrm>
            <a:off x="3192379" y="3676116"/>
            <a:ext cx="5807242" cy="129703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EDA2830-5551-4503-8510-D69531050D78}"/>
              </a:ext>
            </a:extLst>
          </p:cNvPr>
          <p:cNvSpPr/>
          <p:nvPr/>
        </p:nvSpPr>
        <p:spPr>
          <a:xfrm>
            <a:off x="9897979" y="4668253"/>
            <a:ext cx="224589" cy="2245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625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194500-C4D3-4D88-8DD9-1D91AB4E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F629CE-1882-4F70-8C8C-05B8BFCB9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经过神秘的数学推导，对于足够大的</a:t>
            </a:r>
            <a:r>
              <a:rPr lang="en-US" altLang="zh-CN" dirty="0"/>
              <a:t>n</a:t>
            </a:r>
            <a:r>
              <a:rPr lang="zh-CN" altLang="zh-CN" dirty="0"/>
              <a:t>我们需要大约</a:t>
            </a:r>
            <a:r>
              <a:rPr lang="en-US" altLang="zh-CN" dirty="0"/>
              <a:t>k=2log n</a:t>
            </a:r>
            <a:r>
              <a:rPr lang="zh-CN" altLang="zh-CN" dirty="0"/>
              <a:t>次洗牌。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当                                  时，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对于</a:t>
            </a:r>
            <a:r>
              <a:rPr lang="en-US" altLang="zh-CN" dirty="0"/>
              <a:t>n=52</a:t>
            </a:r>
            <a:r>
              <a:rPr lang="zh-CN" altLang="en-US" dirty="0"/>
              <a:t>时</a:t>
            </a:r>
            <a:r>
              <a:rPr lang="zh-CN" altLang="zh-CN" dirty="0"/>
              <a:t>，</a:t>
            </a:r>
            <a:r>
              <a:rPr lang="en-US" altLang="zh-CN" dirty="0"/>
              <a:t>2 log 52</a:t>
            </a:r>
            <a:r>
              <a:rPr lang="zh-CN" altLang="en-US" dirty="0"/>
              <a:t>≈</a:t>
            </a:r>
            <a:r>
              <a:rPr lang="en-US" altLang="zh-CN" dirty="0"/>
              <a:t>12</a:t>
            </a:r>
          </a:p>
          <a:p>
            <a:pPr marL="0" indent="0">
              <a:buNone/>
            </a:pPr>
            <a:r>
              <a:rPr lang="zh-CN" altLang="en-US" dirty="0"/>
              <a:t>由</a:t>
            </a:r>
            <a:r>
              <a:rPr lang="en-US" altLang="zh-CN" dirty="0"/>
              <a:t>d(k)</a:t>
            </a:r>
            <a:r>
              <a:rPr lang="zh-CN" altLang="en-US" dirty="0"/>
              <a:t>≤</a:t>
            </a:r>
            <a:r>
              <a:rPr lang="en-US" altLang="zh-CN" dirty="0"/>
              <a:t>P[T&gt;k]</a:t>
            </a:r>
            <a:r>
              <a:rPr lang="zh-CN" altLang="en-US" dirty="0"/>
              <a:t>，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d(10)</a:t>
            </a:r>
            <a:r>
              <a:rPr lang="zh-CN" altLang="zh-CN" dirty="0"/>
              <a:t>≤</a:t>
            </a:r>
            <a:r>
              <a:rPr lang="en-US" altLang="zh-CN" dirty="0"/>
              <a:t>0.73</a:t>
            </a:r>
            <a:r>
              <a:rPr lang="zh-CN" altLang="en-US" dirty="0"/>
              <a:t>，</a:t>
            </a:r>
            <a:r>
              <a:rPr lang="en-US" altLang="zh-CN" dirty="0"/>
              <a:t>d(12)</a:t>
            </a:r>
            <a:r>
              <a:rPr lang="zh-CN" altLang="zh-CN" dirty="0"/>
              <a:t>≤</a:t>
            </a:r>
            <a:r>
              <a:rPr lang="en-US" altLang="zh-CN" dirty="0"/>
              <a:t>0.28</a:t>
            </a:r>
            <a:r>
              <a:rPr lang="zh-CN" altLang="en-US" dirty="0"/>
              <a:t>，</a:t>
            </a:r>
            <a:r>
              <a:rPr lang="en-US" altLang="zh-CN" dirty="0"/>
              <a:t>d(14)</a:t>
            </a:r>
            <a:r>
              <a:rPr lang="zh-CN" altLang="zh-CN" dirty="0"/>
              <a:t>≤</a:t>
            </a:r>
            <a:r>
              <a:rPr lang="en-US" altLang="zh-CN" dirty="0"/>
              <a:t>0.08</a:t>
            </a:r>
            <a:r>
              <a:rPr lang="zh-CN" altLang="zh-CN" dirty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k=12</a:t>
            </a:r>
            <a:r>
              <a:rPr lang="zh-CN" altLang="en-US" dirty="0"/>
              <a:t>能够保证纸牌有大概率是随机的，</a:t>
            </a:r>
            <a:r>
              <a:rPr lang="zh-CN" altLang="zh-CN" dirty="0"/>
              <a:t>对于实际需求来说</a:t>
            </a:r>
            <a:r>
              <a:rPr lang="zh-CN" altLang="en-US" dirty="0"/>
              <a:t>足够了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969CCE-A216-4DA0-8234-F7F7D70D1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601" y="2771687"/>
            <a:ext cx="3169475" cy="4596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C5B04B-9DEA-434D-A51B-EC3F3DAF6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441" y="2641725"/>
            <a:ext cx="3657917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4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2A573A-F98D-4C7D-8B35-6FC1ABB6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构造有意义的问题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C88D67-5C3D-46D8-9C33-DFC5D8700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确定牌的张数（比如</a:t>
            </a:r>
            <a:r>
              <a:rPr lang="en-US" altLang="zh-CN" dirty="0"/>
              <a:t>52</a:t>
            </a:r>
            <a:r>
              <a:rPr lang="zh-CN" altLang="zh-CN" dirty="0"/>
              <a:t>张）</a:t>
            </a:r>
          </a:p>
          <a:p>
            <a:r>
              <a:rPr lang="zh-CN" altLang="zh-CN" dirty="0"/>
              <a:t>知道我们如何洗牌（我们先分析</a:t>
            </a:r>
            <a:r>
              <a:rPr lang="en-US" altLang="zh-CN" dirty="0"/>
              <a:t>top-in-at-random</a:t>
            </a:r>
            <a:r>
              <a:rPr lang="zh-CN" altLang="zh-CN" dirty="0"/>
              <a:t>，再分析更实际和</a:t>
            </a:r>
            <a:r>
              <a:rPr lang="zh-CN" altLang="en-US" dirty="0"/>
              <a:t>高效</a:t>
            </a:r>
            <a:r>
              <a:rPr lang="zh-CN" altLang="zh-CN" dirty="0"/>
              <a:t>的</a:t>
            </a:r>
            <a:r>
              <a:rPr lang="en-US" altLang="zh-CN" dirty="0"/>
              <a:t>riffle shuffle</a:t>
            </a:r>
            <a:r>
              <a:rPr lang="zh-CN" altLang="zh-CN" dirty="0"/>
              <a:t>）</a:t>
            </a:r>
          </a:p>
          <a:p>
            <a:r>
              <a:rPr lang="zh-CN" altLang="zh-CN" dirty="0"/>
              <a:t>解释“随机</a:t>
            </a:r>
            <a:r>
              <a:rPr lang="en-US" altLang="zh-CN" dirty="0"/>
              <a:t>”/</a:t>
            </a:r>
            <a:r>
              <a:rPr lang="zh-CN" altLang="zh-CN" dirty="0"/>
              <a:t>”</a:t>
            </a:r>
            <a:r>
              <a:rPr lang="zh-CN" altLang="en-US" dirty="0"/>
              <a:t>近乎</a:t>
            </a:r>
            <a:r>
              <a:rPr lang="zh-CN" altLang="zh-CN" dirty="0"/>
              <a:t>随机“的含义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73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825A98-CF66-4743-9631-21D52A6A7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9592"/>
            <a:ext cx="6845968" cy="535881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我们通常并不会洗</a:t>
            </a:r>
            <a:r>
              <a:rPr lang="en-US" altLang="zh-CN" dirty="0"/>
              <a:t>12</a:t>
            </a:r>
            <a:r>
              <a:rPr lang="zh-CN" altLang="en-US" dirty="0"/>
              <a:t>次牌，也没有必要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在另一个更细致的分析中，得到了差距较大的结论。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对于</a:t>
            </a:r>
            <a:r>
              <a:rPr lang="en-US" altLang="zh-CN" dirty="0" err="1"/>
              <a:t>ShufflingCards</a:t>
            </a:r>
            <a:r>
              <a:rPr lang="zh-CN" altLang="en-US" dirty="0"/>
              <a:t>的分析实际上是对于“什么是足够随机”这一问题的探讨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2DED09-70C5-45BC-ACAC-8B0A7C9050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70382" y="532798"/>
            <a:ext cx="3864944" cy="604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6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36789A-3C94-4BE7-9A30-2385E780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DD32CA-C38C-4705-BB05-FD8DEB886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Martin Aigner: Book: Proofs from THE BOOK, Fifth Edition, 2014.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感谢魏恒峰老师的指导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3705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8A5E0A-015F-43D3-B40C-66C0435A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来点简单的小问题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9BBEE8-A5B9-4C3D-9FBD-D50126E81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生日悖论</a:t>
            </a:r>
            <a:endParaRPr lang="en-US" altLang="zh-CN" sz="3600" dirty="0"/>
          </a:p>
          <a:p>
            <a:endParaRPr lang="en-US" altLang="zh-CN" sz="3600" dirty="0"/>
          </a:p>
          <a:p>
            <a:r>
              <a:rPr lang="zh-CN" altLang="en-US" sz="3600" dirty="0"/>
              <a:t>优惠券收集者</a:t>
            </a:r>
            <a:endParaRPr lang="en-US" altLang="zh-CN" sz="3600" dirty="0"/>
          </a:p>
          <a:p>
            <a:endParaRPr lang="en-US" altLang="zh-CN" sz="3600" dirty="0"/>
          </a:p>
          <a:p>
            <a:endParaRPr lang="en-US" altLang="zh-CN" sz="3600" dirty="0"/>
          </a:p>
          <a:p>
            <a:endParaRPr lang="en-US" altLang="zh-CN" sz="3600" dirty="0"/>
          </a:p>
          <a:p>
            <a:pPr marL="0" indent="0">
              <a:buNone/>
            </a:pPr>
            <a:r>
              <a:rPr lang="zh-CN" altLang="en-US" sz="3600" dirty="0"/>
              <a:t>我们最后要讨论的问题正与它们密切相关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86004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FE915C-AF8E-4296-8527-90AC876B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生日悖论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54A680-D1BC-42CE-AC6C-A0CEBBECE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</a:t>
            </a:r>
            <a:r>
              <a:rPr lang="zh-CN" altLang="zh-CN" dirty="0"/>
              <a:t>个随机的人，其中每个人的生日都不同的可能性有多大？</a:t>
            </a:r>
            <a:endParaRPr lang="en-US" altLang="zh-CN" dirty="0"/>
          </a:p>
          <a:p>
            <a:r>
              <a:rPr lang="zh-CN" altLang="en-US" dirty="0"/>
              <a:t>一年</a:t>
            </a:r>
            <a:r>
              <a:rPr lang="en-US" altLang="zh-CN" dirty="0"/>
              <a:t>365</a:t>
            </a:r>
            <a:r>
              <a:rPr lang="zh-CN" altLang="en-US" dirty="0"/>
              <a:t>天</a:t>
            </a:r>
            <a:endParaRPr lang="en-US" altLang="zh-CN" dirty="0"/>
          </a:p>
          <a:p>
            <a:r>
              <a:rPr lang="zh-CN" altLang="en-US" dirty="0"/>
              <a:t>没有季节影响</a:t>
            </a:r>
            <a:endParaRPr lang="en-US" altLang="zh-CN" dirty="0"/>
          </a:p>
          <a:p>
            <a:r>
              <a:rPr lang="zh-CN" altLang="en-US" dirty="0"/>
              <a:t>没有双胞胎</a:t>
            </a:r>
          </a:p>
        </p:txBody>
      </p:sp>
    </p:spTree>
    <p:extLst>
      <p:ext uri="{BB962C8B-B14F-4D97-AF65-F5344CB8AC3E}">
        <p14:creationId xmlns:p14="http://schemas.microsoft.com/office/powerpoint/2010/main" val="113955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6699A7-1D59-49BB-8991-44ED481761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前</a:t>
                </a:r>
                <a:r>
                  <a:rPr lang="en-US" altLang="zh-CN" dirty="0"/>
                  <a:t>i-1</a:t>
                </a:r>
                <a:r>
                  <a:rPr lang="zh-CN" altLang="en-US" dirty="0"/>
                  <a:t>个人生日均不相同</a:t>
                </a:r>
                <a:endParaRPr lang="en-US" altLang="zh-CN" dirty="0"/>
              </a:p>
              <a:p>
                <a:r>
                  <a:rPr lang="zh-CN" altLang="zh-CN" dirty="0"/>
                  <a:t>第</a:t>
                </a:r>
                <a:r>
                  <a:rPr lang="en-US" altLang="zh-CN" dirty="0" err="1"/>
                  <a:t>i</a:t>
                </a:r>
                <a:r>
                  <a:rPr lang="zh-CN" altLang="zh-CN" dirty="0"/>
                  <a:t>人</a:t>
                </a:r>
                <a:r>
                  <a:rPr lang="zh-CN" altLang="en-US" dirty="0"/>
                  <a:t>与他们均不</a:t>
                </a:r>
                <a:r>
                  <a:rPr lang="zh-CN" altLang="zh-CN" dirty="0"/>
                  <a:t>相同的概率为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经过计算，</a:t>
                </a:r>
                <a:r>
                  <a:rPr lang="en-US" altLang="zh-CN" dirty="0"/>
                  <a:t>p(23)&lt;0.5;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         p(42)&lt;0.09;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n&gt;365</a:t>
                </a:r>
                <a:r>
                  <a:rPr lang="zh-CN" altLang="en-US" dirty="0"/>
                  <a:t>时， </a:t>
                </a:r>
                <a:r>
                  <a:rPr lang="en-US" altLang="zh-CN" dirty="0"/>
                  <a:t>p(n)=0</a:t>
                </a:r>
                <a:r>
                  <a:rPr lang="zh-CN" altLang="en-US" dirty="0"/>
                  <a:t>；（</a:t>
                </a:r>
                <a:r>
                  <a:rPr lang="en-US" altLang="zh-CN" dirty="0"/>
                  <a:t>pigeon-hole principle)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6699A7-1D59-49BB-8991-44ED481761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0F27A1B-E3DB-49BA-ADF9-06F457DBD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28" y="490514"/>
            <a:ext cx="3750543" cy="12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5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6B2598-98ED-4BF0-B9A3-8DF395F7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优惠券收集者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27858F-62EF-41B8-8FF1-756896CF9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孩子们会购买明星的照片放进他们的相册，但是照片在不透明的信封里，所以他们不知道他们会买到什么。如果有</a:t>
            </a:r>
            <a:r>
              <a:rPr lang="en-US" altLang="zh-CN" dirty="0"/>
              <a:t>n</a:t>
            </a:r>
            <a:r>
              <a:rPr lang="zh-CN" altLang="zh-CN" dirty="0"/>
              <a:t>种不同的照片，当孩子每种照片都至少有一张时，他购买照片的数量的期望是多少？</a:t>
            </a:r>
            <a:r>
              <a:rPr lang="zh-CN" altLang="en-US" dirty="0"/>
              <a:t>（优惠券呢？）和抽卡池是不是像极了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直接一发入魂</a:t>
            </a:r>
            <a:endParaRPr lang="zh-CN" altLang="zh-CN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CC59DEC-7A10-41A3-BBBB-BFF4146467E5}"/>
              </a:ext>
            </a:extLst>
          </p:cNvPr>
          <p:cNvCxnSpPr>
            <a:cxnSpLocks/>
          </p:cNvCxnSpPr>
          <p:nvPr/>
        </p:nvCxnSpPr>
        <p:spPr>
          <a:xfrm>
            <a:off x="2727158" y="3176337"/>
            <a:ext cx="213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BB8C0BA-3564-4AA4-A0B1-49AED299E93D}"/>
              </a:ext>
            </a:extLst>
          </p:cNvPr>
          <p:cNvCxnSpPr>
            <a:cxnSpLocks/>
          </p:cNvCxnSpPr>
          <p:nvPr/>
        </p:nvCxnSpPr>
        <p:spPr>
          <a:xfrm>
            <a:off x="5021179" y="3176337"/>
            <a:ext cx="3641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0DA630E-7890-45AB-A619-DAF08616110A}"/>
              </a:ext>
            </a:extLst>
          </p:cNvPr>
          <p:cNvCxnSpPr>
            <a:cxnSpLocks/>
          </p:cNvCxnSpPr>
          <p:nvPr/>
        </p:nvCxnSpPr>
        <p:spPr>
          <a:xfrm>
            <a:off x="838200" y="5727032"/>
            <a:ext cx="2273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5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427D9C-CF65-4E7A-8B55-193A894F64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02105"/>
                <a:ext cx="10515600" cy="53748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zh-CN" sz="3600" dirty="0"/>
                  <a:t>随机从一个装有</a:t>
                </a:r>
                <a:r>
                  <a:rPr lang="en-US" altLang="zh-CN" sz="3600" dirty="0"/>
                  <a:t>n</a:t>
                </a:r>
                <a:r>
                  <a:rPr lang="zh-CN" altLang="zh-CN" sz="3600" dirty="0"/>
                  <a:t>种不同颜色的球的碗里抽一个球，每次取完放回再搅拌均匀，要取多少次才能开全图鉴呢？</a:t>
                </a:r>
                <a:endParaRPr lang="en-US" altLang="zh-CN" sz="3600" dirty="0"/>
              </a:p>
              <a:p>
                <a:pPr marL="0" indent="0">
                  <a:buNone/>
                </a:pPr>
                <a:endParaRPr lang="zh-CN" altLang="zh-CN" sz="3600" dirty="0"/>
              </a:p>
              <a:p>
                <a:r>
                  <a:rPr lang="zh-CN" altLang="zh-CN" dirty="0"/>
                  <a:t>已经抽到</a:t>
                </a:r>
                <a:r>
                  <a:rPr lang="en-US" altLang="zh-CN" dirty="0"/>
                  <a:t>k</a:t>
                </a:r>
                <a:r>
                  <a:rPr lang="zh-CN" altLang="zh-CN" dirty="0"/>
                  <a:t>种不同的球的时候，下一次摸不到新球的概率</a:t>
                </a:r>
                <a:r>
                  <a:rPr lang="zh-CN" altLang="en-US" dirty="0"/>
                  <a:t>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k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zh-CN" altLang="en-US" dirty="0"/>
                  <a:t>第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次抽到新球的概率是：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zh-CN" dirty="0"/>
                  <a:t>摸到下个新球的次数期望是：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427D9C-CF65-4E7A-8B55-193A894F64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02105"/>
                <a:ext cx="10515600" cy="5374858"/>
              </a:xfrm>
              <a:blipFill>
                <a:blip r:embed="rId2"/>
                <a:stretch>
                  <a:fillRect l="-1797" t="-2838" r="-15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9545745-E50E-4EC8-9D47-225FA6A31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578" y="3540454"/>
            <a:ext cx="2296844" cy="8901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07038D1-63F8-4F0A-B672-6530BDB9B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797" y="4620125"/>
            <a:ext cx="5652003" cy="89016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88DBB4E-35B2-45C6-AFDA-7615AFE36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55462"/>
            <a:ext cx="5060157" cy="412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1609</Words>
  <Application>Microsoft Office PowerPoint</Application>
  <PresentationFormat>宽屏</PresentationFormat>
  <Paragraphs>194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6" baseType="lpstr">
      <vt:lpstr>等线</vt:lpstr>
      <vt:lpstr>等线 Light</vt:lpstr>
      <vt:lpstr>Arial</vt:lpstr>
      <vt:lpstr>Cambria Math</vt:lpstr>
      <vt:lpstr>Office 主题​​</vt:lpstr>
      <vt:lpstr>从20块赢到3700万之 洗牌问题</vt:lpstr>
      <vt:lpstr>How often does one have to shuffle a deck of cards until it is random?</vt:lpstr>
      <vt:lpstr>分析随机问题？</vt:lpstr>
      <vt:lpstr>构造有意义的问题</vt:lpstr>
      <vt:lpstr>来点简单的小问题</vt:lpstr>
      <vt:lpstr>生日悖论</vt:lpstr>
      <vt:lpstr>PowerPoint 演示文稿</vt:lpstr>
      <vt:lpstr>优惠券收集者</vt:lpstr>
      <vt:lpstr>PowerPoint 演示文稿</vt:lpstr>
      <vt:lpstr>PowerPoint 演示文稿</vt:lpstr>
      <vt:lpstr>PowerPoint 演示文稿</vt:lpstr>
      <vt:lpstr>纸牌</vt:lpstr>
      <vt:lpstr>真实洗牌</vt:lpstr>
      <vt:lpstr>Top-in-at-random shuffles</vt:lpstr>
      <vt:lpstr>PowerPoint 演示文稿</vt:lpstr>
      <vt:lpstr>怎么严格定义“近乎随机”？</vt:lpstr>
      <vt:lpstr>PowerPoint 演示文稿</vt:lpstr>
      <vt:lpstr>概率分布</vt:lpstr>
      <vt:lpstr>距离</vt:lpstr>
      <vt:lpstr>PowerPoint 演示文稿</vt:lpstr>
      <vt:lpstr>强均匀停止规则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更现实的模型：Riffle Shuffles</vt:lpstr>
      <vt:lpstr>PowerPoint 演示文稿</vt:lpstr>
      <vt:lpstr>逆洗牌</vt:lpstr>
      <vt:lpstr>分析</vt:lpstr>
      <vt:lpstr>PowerPoint 演示文稿</vt:lpstr>
      <vt:lpstr>构造强均匀中止条件</vt:lpstr>
      <vt:lpstr>PowerPoint 演示文稿</vt:lpstr>
      <vt:lpstr>生日悖论</vt:lpstr>
      <vt:lpstr>PowerPoint 演示文稿</vt:lpstr>
      <vt:lpstr>计算</vt:lpstr>
      <vt:lpstr>PowerPoint 演示文稿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从20块赢到3700万之 洗牌问题</dc:title>
  <dc:creator>S Tilnel</dc:creator>
  <cp:lastModifiedBy>S Tilnel</cp:lastModifiedBy>
  <cp:revision>32</cp:revision>
  <dcterms:created xsi:type="dcterms:W3CDTF">2020-04-12T11:22:55Z</dcterms:created>
  <dcterms:modified xsi:type="dcterms:W3CDTF">2020-04-13T16:28:23Z</dcterms:modified>
</cp:coreProperties>
</file>