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60" r:id="rId4"/>
    <p:sldId id="265" r:id="rId5"/>
    <p:sldId id="271" r:id="rId6"/>
    <p:sldId id="274" r:id="rId7"/>
    <p:sldId id="287" r:id="rId8"/>
    <p:sldId id="275" r:id="rId9"/>
    <p:sldId id="276" r:id="rId10"/>
    <p:sldId id="277" r:id="rId11"/>
    <p:sldId id="263" r:id="rId12"/>
    <p:sldId id="279" r:id="rId13"/>
    <p:sldId id="280" r:id="rId14"/>
    <p:sldId id="284" r:id="rId15"/>
    <p:sldId id="285" r:id="rId16"/>
    <p:sldId id="264" r:id="rId17"/>
    <p:sldId id="258" r:id="rId18"/>
    <p:sldId id="288" r:id="rId19"/>
    <p:sldId id="290" r:id="rId20"/>
    <p:sldId id="291" r:id="rId21"/>
    <p:sldId id="303" r:id="rId22"/>
    <p:sldId id="259" r:id="rId23"/>
    <p:sldId id="29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06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0" y="140"/>
      </p:cViewPr>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7BC7A-0652-4924-AC07-4C29E7B76E5D}" type="datetimeFigureOut">
              <a:rPr lang="zh-CN" altLang="en-US" smtClean="0"/>
              <a:t>2021/11/8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B4A7E-F866-4D15-B993-368389B7AE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栈空间</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栈空间</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1.</a:t>
            </a:r>
            <a:r>
              <a:rPr lang="zh-CN" altLang="en-US"/>
              <a:t>初始化为空指针，否则就是野指针</a:t>
            </a:r>
          </a:p>
          <a:p>
            <a:r>
              <a:rPr lang="en-US" altLang="zh-CN"/>
              <a:t>2.</a:t>
            </a:r>
            <a:r>
              <a:rPr lang="zh-CN" altLang="en-US"/>
              <a:t>定义指针变量时，并没有自动分配空间 需要再</a:t>
            </a:r>
            <a:r>
              <a:rPr lang="en-US" altLang="zh-CN"/>
              <a:t>reference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1.</a:t>
            </a:r>
            <a:r>
              <a:rPr lang="zh-CN" altLang="en-US"/>
              <a:t>初始化为空指针，否则就是野指针</a:t>
            </a:r>
          </a:p>
          <a:p>
            <a:r>
              <a:rPr lang="en-US" altLang="zh-CN"/>
              <a:t>2.</a:t>
            </a:r>
            <a:r>
              <a:rPr lang="zh-CN" altLang="en-US"/>
              <a:t>定义指针变量时，并没有自动分配空间 需要再</a:t>
            </a:r>
            <a:r>
              <a:rPr lang="en-US" altLang="zh-CN"/>
              <a:t>reference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F4D3447-294F-4B93-905C-EBC0C779FC98}" type="datetimeFigureOut">
              <a:rPr lang="zh-CN" altLang="en-US" smtClean="0"/>
              <a:t>2021/11/8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8C852F-4803-48FC-9283-CA55CF59058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3447-294F-4B93-905C-EBC0C779FC98}" type="datetimeFigureOut">
              <a:rPr lang="zh-CN" altLang="en-US" smtClean="0"/>
              <a:t>2021/11/8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C852F-4803-48FC-9283-CA55CF59058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642169"/>
            <a:ext cx="12192000" cy="1464832"/>
          </a:xfrm>
          <a:prstGeom prst="rect">
            <a:avLst/>
          </a:prstGeom>
          <a:solidFill>
            <a:srgbClr val="630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x-none" sz="4000" b="1" dirty="0">
                <a:latin typeface="+mn-ea"/>
              </a:rPr>
              <a:t>指针与数组</a:t>
            </a:r>
          </a:p>
        </p:txBody>
      </p:sp>
      <p:sp>
        <p:nvSpPr>
          <p:cNvPr id="2" name="文本框 1"/>
          <p:cNvSpPr txBox="1"/>
          <p:nvPr/>
        </p:nvSpPr>
        <p:spPr>
          <a:xfrm>
            <a:off x="8317230" y="4667250"/>
            <a:ext cx="2118360" cy="460375"/>
          </a:xfrm>
          <a:prstGeom prst="rect">
            <a:avLst/>
          </a:prstGeom>
          <a:noFill/>
        </p:spPr>
        <p:txBody>
          <a:bodyPr wrap="square" rtlCol="0">
            <a:spAutoFit/>
          </a:bodyPr>
          <a:lstStyle/>
          <a:p>
            <a:r>
              <a:rPr lang="zh-CN" altLang="en-US" sz="2400"/>
              <a:t>邓振霄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1551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1.5 </a:t>
            </a:r>
            <a:r>
              <a:rPr lang="zh-CN" altLang="en-US" sz="2800" dirty="0">
                <a:solidFill>
                  <a:srgbClr val="63065F"/>
                </a:solidFill>
                <a:ea typeface="黑体" panose="02010609060101010101" pitchFamily="49" charset="-122"/>
              </a:rPr>
              <a:t>一些思考</a:t>
            </a:r>
          </a:p>
        </p:txBody>
      </p:sp>
      <p:sp>
        <p:nvSpPr>
          <p:cNvPr id="30" name="文本框 29"/>
          <p:cNvSpPr txBox="1"/>
          <p:nvPr/>
        </p:nvSpPr>
        <p:spPr>
          <a:xfrm>
            <a:off x="502920" y="1562100"/>
            <a:ext cx="10513060" cy="4399915"/>
          </a:xfrm>
          <a:prstGeom prst="rect">
            <a:avLst/>
          </a:prstGeom>
          <a:noFill/>
        </p:spPr>
        <p:txBody>
          <a:bodyPr wrap="square" rtlCol="0">
            <a:spAutoFit/>
          </a:bodyPr>
          <a:lstStyle/>
          <a:p>
            <a:pPr indent="457200"/>
            <a:r>
              <a:rPr lang="en-US" altLang="zh-CN" sz="2800" dirty="0">
                <a:sym typeface="+mn-ea"/>
              </a:rPr>
              <a:t>1.</a:t>
            </a:r>
            <a:r>
              <a:rPr lang="zh-CN" altLang="en-US" sz="2800" dirty="0">
                <a:sym typeface="+mn-ea"/>
              </a:rPr>
              <a:t>函数的指针</a:t>
            </a:r>
            <a:endParaRPr lang="zh-CN" altLang="en-US" sz="2800" dirty="0"/>
          </a:p>
          <a:p>
            <a:pPr indent="457200"/>
            <a:r>
              <a:rPr lang="zh-CN" altLang="en-US" sz="2800" dirty="0">
                <a:sym typeface="+mn-ea"/>
              </a:rPr>
              <a:t>它的底层实现？</a:t>
            </a:r>
            <a:endParaRPr lang="zh-CN" altLang="en-US" sz="2800" dirty="0"/>
          </a:p>
          <a:p>
            <a:pPr indent="457200"/>
            <a:r>
              <a:rPr lang="zh-CN" altLang="en-US" sz="2800" dirty="0">
                <a:sym typeface="+mn-ea"/>
              </a:rPr>
              <a:t>它有什么用处？</a:t>
            </a:r>
            <a:endParaRPr lang="zh-CN" altLang="en-US" sz="2800" dirty="0"/>
          </a:p>
          <a:p>
            <a:pPr indent="457200"/>
            <a:endParaRPr lang="en-US" sz="2800" dirty="0"/>
          </a:p>
          <a:p>
            <a:pPr indent="457200"/>
            <a:endParaRPr lang="en-US" sz="2800" dirty="0"/>
          </a:p>
          <a:p>
            <a:pPr indent="457200"/>
            <a:r>
              <a:rPr lang="en-US" sz="2800" dirty="0"/>
              <a:t>2.Goto</a:t>
            </a:r>
          </a:p>
          <a:p>
            <a:pPr indent="457200"/>
            <a:r>
              <a:rPr lang="en-US" sz="2800" dirty="0"/>
              <a:t>goto</a:t>
            </a:r>
            <a:r>
              <a:rPr lang="zh-CN" altLang="en-US" sz="2800" dirty="0"/>
              <a:t>语句本质上也是跳转到</a:t>
            </a:r>
            <a:r>
              <a:rPr lang="en-US" altLang="zh-CN" sz="2800" dirty="0"/>
              <a:t>label</a:t>
            </a:r>
            <a:r>
              <a:rPr lang="zh-CN" altLang="en-US" sz="2800" dirty="0"/>
              <a:t>所在的地址 </a:t>
            </a:r>
          </a:p>
          <a:p>
            <a:pPr indent="457200"/>
            <a:r>
              <a:rPr lang="zh-CN" altLang="en-US" sz="2800" dirty="0"/>
              <a:t>这样的</a:t>
            </a:r>
            <a:r>
              <a:rPr lang="en-US" altLang="zh-CN" sz="2800" dirty="0"/>
              <a:t>“</a:t>
            </a:r>
            <a:r>
              <a:rPr lang="zh-CN" altLang="en-US" sz="2800" dirty="0">
                <a:sym typeface="+mn-ea"/>
              </a:rPr>
              <a:t>地址</a:t>
            </a:r>
            <a:r>
              <a:rPr lang="en-US" altLang="zh-CN" sz="2800" dirty="0"/>
              <a:t>”</a:t>
            </a:r>
            <a:r>
              <a:rPr lang="zh-CN" altLang="en-US" sz="2800" dirty="0"/>
              <a:t>与</a:t>
            </a:r>
            <a:r>
              <a:rPr lang="en-US" altLang="zh-CN" sz="2800" dirty="0"/>
              <a:t>malloc</a:t>
            </a:r>
            <a:r>
              <a:rPr lang="zh-CN" altLang="en-US" sz="2800" dirty="0"/>
              <a:t>得到的地址有什么区别？</a:t>
            </a:r>
          </a:p>
          <a:p>
            <a:pPr indent="457200"/>
            <a:r>
              <a:rPr lang="zh-CN" altLang="en-US" sz="2800" dirty="0"/>
              <a:t>与函数中定义的变量所在的地址有什么区别？</a:t>
            </a:r>
          </a:p>
          <a:p>
            <a:pPr indent="457200"/>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
                                            <p:txEl>
                                              <p:pRg st="5" end="5"/>
                                            </p:txEl>
                                          </p:spTgt>
                                        </p:tgtEl>
                                        <p:attrNameLst>
                                          <p:attrName>style.visibility</p:attrName>
                                        </p:attrNameLst>
                                      </p:cBhvr>
                                      <p:to>
                                        <p:strVal val="visible"/>
                                      </p:to>
                                    </p:set>
                                    <p:animEffect transition="in" filter="blinds(horizontal)">
                                      <p:cBhvr>
                                        <p:cTn id="15" dur="500"/>
                                        <p:tgtEl>
                                          <p:spTgt spid="30">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0">
                                            <p:txEl>
                                              <p:pRg st="6" end="6"/>
                                            </p:txEl>
                                          </p:spTgt>
                                        </p:tgtEl>
                                        <p:attrNameLst>
                                          <p:attrName>style.visibility</p:attrName>
                                        </p:attrNameLst>
                                      </p:cBhvr>
                                      <p:to>
                                        <p:strVal val="visible"/>
                                      </p:to>
                                    </p:set>
                                    <p:animEffect transition="in" filter="blinds(horizontal)">
                                      <p:cBhvr>
                                        <p:cTn id="18" dur="500"/>
                                        <p:tgtEl>
                                          <p:spTgt spid="30">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0">
                                            <p:txEl>
                                              <p:pRg st="7" end="7"/>
                                            </p:txEl>
                                          </p:spTgt>
                                        </p:tgtEl>
                                        <p:attrNameLst>
                                          <p:attrName>style.visibility</p:attrName>
                                        </p:attrNameLst>
                                      </p:cBhvr>
                                      <p:to>
                                        <p:strVal val="visible"/>
                                      </p:to>
                                    </p:set>
                                    <p:animEffect transition="in" filter="blinds(horizontal)">
                                      <p:cBhvr>
                                        <p:cTn id="21" dur="500"/>
                                        <p:tgtEl>
                                          <p:spTgt spid="30">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0">
                                            <p:txEl>
                                              <p:pRg st="8" end="8"/>
                                            </p:txEl>
                                          </p:spTgt>
                                        </p:tgtEl>
                                        <p:attrNameLst>
                                          <p:attrName>style.visibility</p:attrName>
                                        </p:attrNameLst>
                                      </p:cBhvr>
                                      <p:to>
                                        <p:strVal val="visible"/>
                                      </p:to>
                                    </p:set>
                                    <p:animEffect transition="in" filter="blinds(horizontal)">
                                      <p:cBhvr>
                                        <p:cTn id="24" dur="500"/>
                                        <p:tgtEl>
                                          <p:spTgt spid="3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32184"/>
            <a:ext cx="12192000" cy="19694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6610" y="2840501"/>
            <a:ext cx="3420794"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3699803" y="2840500"/>
            <a:ext cx="185225"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23356" y="3100643"/>
            <a:ext cx="1612900" cy="521970"/>
          </a:xfrm>
          <a:prstGeom prst="rect">
            <a:avLst/>
          </a:prstGeom>
          <a:noFill/>
        </p:spPr>
        <p:txBody>
          <a:bodyPr wrap="none" rtlCol="0">
            <a:spAutoFit/>
          </a:bodyPr>
          <a:lstStyle/>
          <a:p>
            <a:r>
              <a:rPr lang="zh-CN" altLang="en-US" sz="2800" b="1" dirty="0">
                <a:solidFill>
                  <a:srgbClr val="FFFFFF"/>
                </a:solidFill>
                <a:latin typeface="黑体" panose="02010609060101010101" pitchFamily="49" charset="-122"/>
                <a:ea typeface="黑体" panose="02010609060101010101" pitchFamily="49" charset="-122"/>
              </a:rPr>
              <a:t>第二部分</a:t>
            </a:r>
          </a:p>
        </p:txBody>
      </p:sp>
      <p:sp>
        <p:nvSpPr>
          <p:cNvPr id="11" name="文本框 10"/>
          <p:cNvSpPr txBox="1"/>
          <p:nvPr/>
        </p:nvSpPr>
        <p:spPr>
          <a:xfrm>
            <a:off x="4037427" y="3126980"/>
            <a:ext cx="1896110" cy="460375"/>
          </a:xfrm>
          <a:prstGeom prst="rect">
            <a:avLst/>
          </a:prstGeom>
          <a:noFill/>
        </p:spPr>
        <p:txBody>
          <a:bodyPr wrap="none" rtlCol="0">
            <a:spAutoFit/>
          </a:bodyPr>
          <a:lstStyle/>
          <a:p>
            <a:pPr algn="l"/>
            <a:r>
              <a:rPr lang="en-US" altLang="zh-CN" sz="2400" dirty="0">
                <a:ea typeface="黑体" panose="02010609060101010101" pitchFamily="49" charset="-122"/>
                <a:sym typeface="+mn-ea"/>
              </a:rPr>
              <a:t>C</a:t>
            </a:r>
            <a:r>
              <a:rPr lang="zh-CN" altLang="en-US" sz="2400" dirty="0">
                <a:ea typeface="黑体" panose="02010609060101010101" pitchFamily="49" charset="-122"/>
                <a:sym typeface="+mn-ea"/>
              </a:rPr>
              <a:t>之外的指针</a:t>
            </a:r>
            <a:endParaRPr lang="zh-CN" altLang="en-US" sz="2400" b="1" dirty="0">
              <a:latin typeface="黑体" panose="02010609060101010101" pitchFamily="49" charset="-122"/>
              <a:ea typeface="黑体" panose="02010609060101010101" pitchFamily="49" charset="-122"/>
            </a:endParaRPr>
          </a:p>
        </p:txBody>
      </p:sp>
      <p:sp>
        <p:nvSpPr>
          <p:cNvPr id="13" name="文本框 12"/>
          <p:cNvSpPr txBox="1"/>
          <p:nvPr/>
        </p:nvSpPr>
        <p:spPr>
          <a:xfrm>
            <a:off x="4498975" y="3690620"/>
            <a:ext cx="2697480" cy="337185"/>
          </a:xfrm>
          <a:prstGeom prst="rect">
            <a:avLst/>
          </a:prstGeom>
          <a:noFill/>
        </p:spPr>
        <p:txBody>
          <a:bodyPr wrap="square" rtlCol="0">
            <a:spAutoFit/>
          </a:bodyPr>
          <a:lstStyle/>
          <a:p>
            <a:r>
              <a:rPr lang="zh-CN" altLang="en-US" sz="1600" dirty="0">
                <a:latin typeface="楷体" panose="02010609060101010101" pitchFamily="49" charset="-122"/>
                <a:ea typeface="楷体" panose="02010609060101010101" pitchFamily="49" charset="-122"/>
              </a:rPr>
              <a:t>形而上学的指针</a:t>
            </a:r>
          </a:p>
        </p:txBody>
      </p:sp>
      <p:cxnSp>
        <p:nvCxnSpPr>
          <p:cNvPr id="17" name="直接连接符 16"/>
          <p:cNvCxnSpPr/>
          <p:nvPr/>
        </p:nvCxnSpPr>
        <p:spPr>
          <a:xfrm>
            <a:off x="4119193" y="3856090"/>
            <a:ext cx="379828"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14439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2.1 </a:t>
            </a:r>
            <a:r>
              <a:rPr lang="zh-CN" altLang="en-US" sz="2800" dirty="0">
                <a:solidFill>
                  <a:srgbClr val="63065F"/>
                </a:solidFill>
                <a:ea typeface="黑体" panose="02010609060101010101" pitchFamily="49" charset="-122"/>
              </a:rPr>
              <a:t>迷思</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sp>
        <p:nvSpPr>
          <p:cNvPr id="2" name="文本框 1"/>
          <p:cNvSpPr txBox="1"/>
          <p:nvPr/>
        </p:nvSpPr>
        <p:spPr>
          <a:xfrm>
            <a:off x="1529080" y="1033145"/>
            <a:ext cx="8545195" cy="5015865"/>
          </a:xfrm>
          <a:prstGeom prst="rect">
            <a:avLst/>
          </a:prstGeom>
          <a:noFill/>
        </p:spPr>
        <p:txBody>
          <a:bodyPr wrap="square" rtlCol="0">
            <a:spAutoFit/>
          </a:bodyPr>
          <a:lstStyle/>
          <a:p>
            <a:r>
              <a:rPr lang="zh-CN" altLang="en-US" sz="3200"/>
              <a:t>什么是指针？</a:t>
            </a:r>
          </a:p>
          <a:p>
            <a:r>
              <a:rPr lang="zh-CN" altLang="en-US" sz="3200"/>
              <a:t>存储内存地址的变量被称为指针（变量）</a:t>
            </a:r>
          </a:p>
          <a:p>
            <a:endParaRPr lang="zh-CN" altLang="en-US" sz="3200"/>
          </a:p>
          <a:p>
            <a:endParaRPr lang="zh-CN" altLang="en-US" sz="3200"/>
          </a:p>
          <a:p>
            <a:r>
              <a:rPr lang="zh-CN" altLang="en-US" sz="3200"/>
              <a:t>指针里存的一定是真正的</a:t>
            </a:r>
            <a:r>
              <a:rPr lang="zh-CN" altLang="en-US" sz="3200" b="1"/>
              <a:t>内存</a:t>
            </a:r>
            <a:r>
              <a:rPr lang="zh-CN" altLang="en-US" sz="3200"/>
              <a:t>里的地址吗？</a:t>
            </a:r>
          </a:p>
          <a:p>
            <a:r>
              <a:rPr lang="zh-CN" altLang="en-US" sz="3200"/>
              <a:t>本质：</a:t>
            </a:r>
            <a:r>
              <a:rPr lang="zh-CN" altLang="en-US" sz="3200" b="1"/>
              <a:t>索引</a:t>
            </a:r>
            <a:r>
              <a:rPr lang="en-US" altLang="zh-CN" sz="3200" b="1"/>
              <a:t>/</a:t>
            </a:r>
            <a:r>
              <a:rPr lang="zh-CN" altLang="en-US" sz="3200" b="1"/>
              <a:t>间接访问</a:t>
            </a:r>
          </a:p>
          <a:p>
            <a:endParaRPr lang="zh-CN" altLang="en-US" sz="3200" b="1"/>
          </a:p>
          <a:p>
            <a:endParaRPr lang="zh-CN" altLang="en-US" sz="3200" b="1"/>
          </a:p>
          <a:p>
            <a:r>
              <a:rPr lang="zh-CN" altLang="en-US" sz="3200" b="1"/>
              <a:t>注意：第一部分的指针以后并不常用，但这一部分指针的思想会一直陪（纠）伴（</a:t>
            </a:r>
            <a:r>
              <a:rPr lang="zh-CN" altLang="en-US" sz="3200" b="1">
                <a:sym typeface="+mn-ea"/>
              </a:rPr>
              <a:t>缠</a:t>
            </a:r>
            <a:r>
              <a:rPr lang="zh-CN" altLang="en-US" sz="3200" b="1"/>
              <a:t>）你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1551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2.2 </a:t>
            </a:r>
            <a:r>
              <a:rPr lang="zh-CN" altLang="en-US" sz="2800" dirty="0">
                <a:solidFill>
                  <a:srgbClr val="63065F"/>
                </a:solidFill>
                <a:ea typeface="黑体" panose="02010609060101010101" pitchFamily="49" charset="-122"/>
              </a:rPr>
              <a:t>两个例子 </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pic>
        <p:nvPicPr>
          <p:cNvPr id="4" name="图片 3" descr="2-2-2"/>
          <p:cNvPicPr>
            <a:picLocks noChangeAspect="1"/>
          </p:cNvPicPr>
          <p:nvPr/>
        </p:nvPicPr>
        <p:blipFill>
          <a:blip r:embed="rId3"/>
          <a:srcRect l="93" t="-3478" r="-93" b="3478"/>
          <a:stretch>
            <a:fillRect/>
          </a:stretch>
        </p:blipFill>
        <p:spPr>
          <a:xfrm>
            <a:off x="434340" y="4448810"/>
            <a:ext cx="6845935" cy="365125"/>
          </a:xfrm>
          <a:prstGeom prst="rect">
            <a:avLst/>
          </a:prstGeom>
        </p:spPr>
      </p:pic>
      <p:sp>
        <p:nvSpPr>
          <p:cNvPr id="5" name="文本框 4"/>
          <p:cNvSpPr txBox="1"/>
          <p:nvPr/>
        </p:nvSpPr>
        <p:spPr>
          <a:xfrm>
            <a:off x="559435" y="1186180"/>
            <a:ext cx="5651500" cy="460375"/>
          </a:xfrm>
          <a:prstGeom prst="rect">
            <a:avLst/>
          </a:prstGeom>
          <a:noFill/>
        </p:spPr>
        <p:txBody>
          <a:bodyPr wrap="square" rtlCol="0">
            <a:spAutoFit/>
          </a:bodyPr>
          <a:lstStyle/>
          <a:p>
            <a:r>
              <a:rPr lang="zh-CN" altLang="en-US" sz="2400"/>
              <a:t>异星工厂：机器人指令平台 </a:t>
            </a:r>
            <a:r>
              <a:rPr lang="en-US" altLang="zh-CN" sz="2400"/>
              <a:t>(</a:t>
            </a:r>
            <a:r>
              <a:rPr lang="zh-CN" altLang="en-US" sz="2400"/>
              <a:t>双向链表</a:t>
            </a:r>
            <a:r>
              <a:rPr lang="en-US" altLang="zh-CN" sz="2400"/>
              <a:t>)</a:t>
            </a:r>
          </a:p>
        </p:txBody>
      </p:sp>
      <p:sp>
        <p:nvSpPr>
          <p:cNvPr id="6" name="文本框 5"/>
          <p:cNvSpPr txBox="1"/>
          <p:nvPr/>
        </p:nvSpPr>
        <p:spPr>
          <a:xfrm>
            <a:off x="7726045" y="1092200"/>
            <a:ext cx="4168775" cy="4892675"/>
          </a:xfrm>
          <a:prstGeom prst="rect">
            <a:avLst/>
          </a:prstGeom>
          <a:noFill/>
        </p:spPr>
        <p:txBody>
          <a:bodyPr wrap="square" rtlCol="0">
            <a:spAutoFit/>
          </a:bodyPr>
          <a:lstStyle/>
          <a:p>
            <a:r>
              <a:rPr lang="zh-CN" altLang="en-US" sz="2400"/>
              <a:t>本质：</a:t>
            </a:r>
          </a:p>
          <a:p>
            <a:r>
              <a:rPr lang="zh-CN" altLang="en-US" sz="2400"/>
              <a:t>用一个数组模拟内存空间</a:t>
            </a:r>
          </a:p>
          <a:p>
            <a:endParaRPr lang="zh-CN" altLang="en-US" sz="2400"/>
          </a:p>
          <a:p>
            <a:r>
              <a:rPr lang="zh-CN" altLang="en-US" sz="2400"/>
              <a:t>此处的下标</a:t>
            </a:r>
            <a:r>
              <a:rPr lang="en-US" altLang="zh-CN" sz="2400"/>
              <a:t>(0,1,2..MaxSize-1)</a:t>
            </a:r>
            <a:r>
              <a:rPr lang="zh-CN" altLang="en-US" sz="2400"/>
              <a:t>就是</a:t>
            </a:r>
            <a:r>
              <a:rPr lang="en-US" altLang="zh-CN" sz="2400"/>
              <a:t>“</a:t>
            </a:r>
            <a:r>
              <a:rPr lang="zh-CN" altLang="en-US" sz="2400">
                <a:sym typeface="+mn-ea"/>
              </a:rPr>
              <a:t>地址</a:t>
            </a:r>
            <a:r>
              <a:rPr lang="en-US" altLang="zh-CN" sz="2400"/>
              <a:t>”</a:t>
            </a:r>
          </a:p>
          <a:p>
            <a:endParaRPr lang="en-US" altLang="zh-CN" sz="2400"/>
          </a:p>
          <a:p>
            <a:r>
              <a:rPr lang="en-US" altLang="zh-CN" sz="2400"/>
              <a:t>link[0] link[1] cur idx</a:t>
            </a:r>
            <a:r>
              <a:rPr lang="zh-CN" altLang="en-US" sz="2400"/>
              <a:t>都是指针</a:t>
            </a:r>
          </a:p>
          <a:p>
            <a:endParaRPr lang="zh-CN" altLang="en-US" sz="2400"/>
          </a:p>
          <a:p>
            <a:endParaRPr lang="zh-CN" altLang="en-US" sz="2400"/>
          </a:p>
          <a:p>
            <a:r>
              <a:rPr lang="zh-CN" altLang="en-US" sz="2400"/>
              <a:t>指出这条语句的</a:t>
            </a:r>
          </a:p>
          <a:p>
            <a:r>
              <a:rPr lang="en-US" altLang="zh-CN" sz="2400"/>
              <a:t>referencing</a:t>
            </a:r>
          </a:p>
          <a:p>
            <a:r>
              <a:rPr lang="en-US" altLang="zh-CN" sz="2400"/>
              <a:t>dereferencing </a:t>
            </a:r>
            <a:endParaRPr lang="zh-CN" altLang="en-US" sz="2400"/>
          </a:p>
          <a:p>
            <a:endParaRPr lang="zh-CN" altLang="en-US" sz="2400"/>
          </a:p>
        </p:txBody>
      </p:sp>
      <p:pic>
        <p:nvPicPr>
          <p:cNvPr id="8" name="图片 7" descr="2-2-1"/>
          <p:cNvPicPr>
            <a:picLocks noChangeAspect="1"/>
          </p:cNvPicPr>
          <p:nvPr/>
        </p:nvPicPr>
        <p:blipFill>
          <a:blip r:embed="rId4"/>
          <a:stretch>
            <a:fillRect/>
          </a:stretch>
        </p:blipFill>
        <p:spPr>
          <a:xfrm>
            <a:off x="434340" y="1755140"/>
            <a:ext cx="5939155" cy="2057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058035"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2.2</a:t>
            </a:r>
            <a:r>
              <a:rPr lang="zh-CN" altLang="en-US" sz="2800" dirty="0">
                <a:solidFill>
                  <a:srgbClr val="63065F"/>
                </a:solidFill>
                <a:ea typeface="黑体" panose="02010609060101010101" pitchFamily="49" charset="-122"/>
              </a:rPr>
              <a:t>两个例子 </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sp>
        <p:nvSpPr>
          <p:cNvPr id="5" name="文本框 4"/>
          <p:cNvSpPr txBox="1"/>
          <p:nvPr/>
        </p:nvSpPr>
        <p:spPr>
          <a:xfrm>
            <a:off x="573405" y="1186180"/>
            <a:ext cx="5651500" cy="460375"/>
          </a:xfrm>
          <a:prstGeom prst="rect">
            <a:avLst/>
          </a:prstGeom>
          <a:noFill/>
        </p:spPr>
        <p:txBody>
          <a:bodyPr wrap="square" rtlCol="0">
            <a:spAutoFit/>
          </a:bodyPr>
          <a:lstStyle/>
          <a:p>
            <a:r>
              <a:rPr lang="zh-CN" altLang="en-US" sz="2400"/>
              <a:t>树的实现</a:t>
            </a:r>
            <a:endParaRPr lang="en-US" altLang="zh-CN" sz="2400"/>
          </a:p>
        </p:txBody>
      </p:sp>
      <p:sp>
        <p:nvSpPr>
          <p:cNvPr id="6" name="文本框 5"/>
          <p:cNvSpPr txBox="1"/>
          <p:nvPr/>
        </p:nvSpPr>
        <p:spPr>
          <a:xfrm>
            <a:off x="7726045" y="1116965"/>
            <a:ext cx="4168775" cy="829945"/>
          </a:xfrm>
          <a:prstGeom prst="rect">
            <a:avLst/>
          </a:prstGeom>
          <a:noFill/>
        </p:spPr>
        <p:txBody>
          <a:bodyPr wrap="square" rtlCol="0">
            <a:spAutoFit/>
          </a:bodyPr>
          <a:lstStyle/>
          <a:p>
            <a:endParaRPr lang="zh-CN" altLang="en-US" sz="2400"/>
          </a:p>
          <a:p>
            <a:endParaRPr lang="zh-CN" altLang="en-US" sz="2400"/>
          </a:p>
        </p:txBody>
      </p:sp>
      <p:pic>
        <p:nvPicPr>
          <p:cNvPr id="2" name="图片 1" descr="2-3-1"/>
          <p:cNvPicPr>
            <a:picLocks noChangeAspect="1"/>
          </p:cNvPicPr>
          <p:nvPr/>
        </p:nvPicPr>
        <p:blipFill>
          <a:blip r:embed="rId3"/>
          <a:stretch>
            <a:fillRect/>
          </a:stretch>
        </p:blipFill>
        <p:spPr>
          <a:xfrm>
            <a:off x="573405" y="1946910"/>
            <a:ext cx="5543550" cy="2597785"/>
          </a:xfrm>
          <a:prstGeom prst="rect">
            <a:avLst/>
          </a:prstGeom>
        </p:spPr>
      </p:pic>
      <p:sp>
        <p:nvSpPr>
          <p:cNvPr id="3" name="文本框 2"/>
          <p:cNvSpPr txBox="1"/>
          <p:nvPr/>
        </p:nvSpPr>
        <p:spPr>
          <a:xfrm>
            <a:off x="6634480" y="1838960"/>
            <a:ext cx="5337810" cy="3046095"/>
          </a:xfrm>
          <a:prstGeom prst="rect">
            <a:avLst/>
          </a:prstGeom>
          <a:noFill/>
        </p:spPr>
        <p:txBody>
          <a:bodyPr wrap="square" rtlCol="0">
            <a:spAutoFit/>
          </a:bodyPr>
          <a:lstStyle/>
          <a:p>
            <a:r>
              <a:rPr lang="zh-CN" altLang="en-US" sz="2400"/>
              <a:t>如何用</a:t>
            </a:r>
            <a:r>
              <a:rPr lang="en-US" altLang="zh-CN" sz="2400"/>
              <a:t>C/C++</a:t>
            </a:r>
            <a:r>
              <a:rPr lang="zh-CN" altLang="en-US" sz="2400"/>
              <a:t>代码具体实现一棵树</a:t>
            </a:r>
            <a:r>
              <a:rPr lang="en-US" altLang="zh-CN" sz="2400"/>
              <a:t>?</a:t>
            </a:r>
            <a:endParaRPr lang="zh-CN" altLang="en-US" sz="2400"/>
          </a:p>
          <a:p>
            <a:endParaRPr lang="zh-CN" altLang="en-US" sz="2400"/>
          </a:p>
          <a:p>
            <a:r>
              <a:rPr lang="zh-CN" altLang="en-US" sz="2400"/>
              <a:t>如何构建一棵树</a:t>
            </a:r>
            <a:r>
              <a:rPr lang="en-US" altLang="zh-CN" sz="2400"/>
              <a:t>?</a:t>
            </a:r>
            <a:endParaRPr lang="zh-CN" altLang="en-US" sz="2400"/>
          </a:p>
          <a:p>
            <a:r>
              <a:rPr lang="zh-CN" altLang="en-US" sz="2400"/>
              <a:t>如何遍历一棵树</a:t>
            </a:r>
            <a:r>
              <a:rPr lang="en-US" altLang="zh-CN" sz="2400"/>
              <a:t>?</a:t>
            </a:r>
            <a:endParaRPr lang="zh-CN" altLang="en-US" sz="2400"/>
          </a:p>
          <a:p>
            <a:r>
              <a:rPr lang="zh-CN" altLang="en-US" sz="2400"/>
              <a:t>增</a:t>
            </a:r>
            <a:r>
              <a:rPr lang="en-US" altLang="zh-CN" sz="2400"/>
              <a:t>?</a:t>
            </a:r>
            <a:r>
              <a:rPr lang="zh-CN" altLang="en-US" sz="2400"/>
              <a:t>删</a:t>
            </a:r>
            <a:r>
              <a:rPr lang="en-US" altLang="zh-CN" sz="2400"/>
              <a:t>?</a:t>
            </a:r>
            <a:r>
              <a:rPr lang="zh-CN" altLang="en-US" sz="2400"/>
              <a:t>查</a:t>
            </a:r>
            <a:r>
              <a:rPr lang="en-US" altLang="zh-CN" sz="2400"/>
              <a:t>?</a:t>
            </a:r>
            <a:r>
              <a:rPr lang="zh-CN" altLang="en-US" sz="2400"/>
              <a:t>改</a:t>
            </a:r>
            <a:r>
              <a:rPr lang="en-US" altLang="zh-CN" sz="2400"/>
              <a:t>?</a:t>
            </a:r>
          </a:p>
          <a:p>
            <a:endParaRPr lang="en-US" altLang="zh-CN" sz="2400"/>
          </a:p>
          <a:p>
            <a:r>
              <a:rPr lang="zh-CN" altLang="en-US" sz="2400"/>
              <a:t>指针</a:t>
            </a:r>
            <a:r>
              <a:rPr lang="en-US" altLang="zh-CN" sz="2400"/>
              <a:t>!</a:t>
            </a:r>
            <a:endParaRPr lang="zh-CN" altLang="en-US" sz="2400"/>
          </a:p>
          <a:p>
            <a:endParaRPr lang="zh-CN" altLang="en-US" sz="2400"/>
          </a:p>
        </p:txBody>
      </p:sp>
      <p:sp>
        <p:nvSpPr>
          <p:cNvPr id="9" name="文本框 8"/>
          <p:cNvSpPr txBox="1"/>
          <p:nvPr/>
        </p:nvSpPr>
        <p:spPr>
          <a:xfrm>
            <a:off x="2741930" y="4979670"/>
            <a:ext cx="5513070" cy="829945"/>
          </a:xfrm>
          <a:prstGeom prst="rect">
            <a:avLst/>
          </a:prstGeom>
          <a:noFill/>
        </p:spPr>
        <p:txBody>
          <a:bodyPr wrap="square" rtlCol="0">
            <a:spAutoFit/>
          </a:bodyPr>
          <a:lstStyle/>
          <a:p>
            <a:pPr algn="ctr"/>
            <a:r>
              <a:rPr lang="zh-CN" altLang="en-US" sz="2400"/>
              <a:t>链表 树 图 </a:t>
            </a:r>
          </a:p>
          <a:p>
            <a:pPr algn="ctr"/>
            <a:r>
              <a:rPr lang="zh-CN" altLang="en-US" sz="2400"/>
              <a:t>各种数据结构</a:t>
            </a:r>
            <a:r>
              <a:rPr lang="en-US" altLang="zh-CN" sz="2400"/>
              <a:t>,</a:t>
            </a:r>
            <a:r>
              <a:rPr lang="zh-CN" altLang="en-US" sz="2400"/>
              <a:t>都离不开指针思想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5107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2.3 </a:t>
            </a:r>
            <a:r>
              <a:rPr lang="zh-CN" altLang="en-US" sz="2800" dirty="0">
                <a:solidFill>
                  <a:srgbClr val="63065F"/>
                </a:solidFill>
                <a:ea typeface="黑体" panose="02010609060101010101" pitchFamily="49" charset="-122"/>
              </a:rPr>
              <a:t>又一个例子</a:t>
            </a:r>
            <a:r>
              <a:rPr lang="en-US" altLang="zh-CN" sz="2800" dirty="0">
                <a:solidFill>
                  <a:srgbClr val="63065F"/>
                </a:solidFill>
                <a:ea typeface="黑体" panose="02010609060101010101" pitchFamily="49" charset="-122"/>
              </a:rPr>
              <a:t>  </a:t>
            </a:r>
            <a:r>
              <a:rPr lang="zh-CN" altLang="en-US" sz="2800" dirty="0">
                <a:solidFill>
                  <a:srgbClr val="63065F"/>
                </a:solidFill>
                <a:ea typeface="黑体" panose="02010609060101010101" pitchFamily="49" charset="-122"/>
              </a:rPr>
              <a:t> </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sp>
        <p:nvSpPr>
          <p:cNvPr id="6" name="文本框 5"/>
          <p:cNvSpPr txBox="1"/>
          <p:nvPr/>
        </p:nvSpPr>
        <p:spPr>
          <a:xfrm>
            <a:off x="7726045" y="1116965"/>
            <a:ext cx="4168775" cy="829945"/>
          </a:xfrm>
          <a:prstGeom prst="rect">
            <a:avLst/>
          </a:prstGeom>
          <a:noFill/>
        </p:spPr>
        <p:txBody>
          <a:bodyPr wrap="square" rtlCol="0">
            <a:spAutoFit/>
          </a:bodyPr>
          <a:lstStyle/>
          <a:p>
            <a:endParaRPr lang="zh-CN" altLang="en-US" sz="2400"/>
          </a:p>
          <a:p>
            <a:endParaRPr lang="zh-CN" altLang="en-US" sz="2400"/>
          </a:p>
        </p:txBody>
      </p:sp>
      <p:sp>
        <p:nvSpPr>
          <p:cNvPr id="3" name="文本框 2"/>
          <p:cNvSpPr txBox="1"/>
          <p:nvPr/>
        </p:nvSpPr>
        <p:spPr>
          <a:xfrm>
            <a:off x="732790" y="977900"/>
            <a:ext cx="8886190" cy="5631180"/>
          </a:xfrm>
          <a:prstGeom prst="rect">
            <a:avLst/>
          </a:prstGeom>
          <a:noFill/>
        </p:spPr>
        <p:txBody>
          <a:bodyPr wrap="square" rtlCol="0">
            <a:spAutoFit/>
          </a:bodyPr>
          <a:lstStyle/>
          <a:p>
            <a:r>
              <a:rPr lang="zh-CN" altLang="en-US" sz="2400"/>
              <a:t>索引交换</a:t>
            </a:r>
          </a:p>
          <a:p>
            <a:endParaRPr lang="zh-CN" altLang="en-US" sz="2400"/>
          </a:p>
          <a:p>
            <a:r>
              <a:rPr lang="zh-CN" altLang="en-US" sz="2400"/>
              <a:t>一道题：</a:t>
            </a:r>
          </a:p>
          <a:p>
            <a:r>
              <a:rPr lang="zh-CN" altLang="en-US" sz="2400"/>
              <a:t>给定一个班级里</a:t>
            </a:r>
            <a:r>
              <a:rPr lang="en-US" altLang="zh-CN" sz="2400"/>
              <a:t>50</a:t>
            </a:r>
            <a:r>
              <a:rPr lang="zh-CN" altLang="en-US" sz="2400"/>
              <a:t>个人的名字</a:t>
            </a:r>
            <a:r>
              <a:rPr lang="en-US" altLang="zh-CN" sz="2400"/>
              <a:t>(</a:t>
            </a:r>
            <a:r>
              <a:rPr lang="zh-CN" altLang="en-US" sz="2400"/>
              <a:t>长度最大为</a:t>
            </a:r>
            <a:r>
              <a:rPr lang="en-US" altLang="zh-CN" sz="2400"/>
              <a:t>10000</a:t>
            </a:r>
            <a:r>
              <a:rPr lang="zh-CN" altLang="en-US" sz="2400"/>
              <a:t>的英文字符串</a:t>
            </a:r>
            <a:r>
              <a:rPr lang="en-US" altLang="zh-CN" sz="2400"/>
              <a:t>)</a:t>
            </a:r>
            <a:r>
              <a:rPr lang="zh-CN" altLang="en-US" sz="2400"/>
              <a:t>和某次考试成绩（</a:t>
            </a:r>
            <a:r>
              <a:rPr lang="en-US" altLang="zh-CN" sz="2400"/>
              <a:t>0</a:t>
            </a:r>
            <a:r>
              <a:rPr lang="zh-CN" altLang="en-US" sz="2400"/>
              <a:t>到</a:t>
            </a:r>
            <a:r>
              <a:rPr lang="en-US" altLang="zh-CN" sz="2400"/>
              <a:t>100</a:t>
            </a:r>
            <a:r>
              <a:rPr lang="zh-CN" altLang="en-US" sz="2400"/>
              <a:t>的整数），要求按成绩降序输出每个人的名字</a:t>
            </a:r>
          </a:p>
          <a:p>
            <a:endParaRPr lang="zh-CN" altLang="en-US" sz="2400"/>
          </a:p>
          <a:p>
            <a:endParaRPr lang="zh-CN" altLang="en-US" sz="2400"/>
          </a:p>
          <a:p>
            <a:r>
              <a:rPr lang="zh-CN" altLang="en-US" sz="2400"/>
              <a:t>朴素思路：使用结构体表示每个同学，定义数组，对其排序</a:t>
            </a:r>
          </a:p>
          <a:p>
            <a:r>
              <a:rPr lang="zh-CN" altLang="en-US" sz="2400"/>
              <a:t>问题：排序时每次都需要交换两个很长的字符串，效率太低</a:t>
            </a:r>
          </a:p>
          <a:p>
            <a:r>
              <a:rPr lang="zh-CN" altLang="en-US" sz="2400"/>
              <a:t>改进：给每个人指定一个</a:t>
            </a:r>
            <a:r>
              <a:rPr lang="en-US" altLang="zh-CN" sz="2400"/>
              <a:t>“</a:t>
            </a:r>
            <a:r>
              <a:rPr lang="zh-CN" altLang="en-US" sz="2400">
                <a:sym typeface="+mn-ea"/>
              </a:rPr>
              <a:t>学号</a:t>
            </a:r>
            <a:r>
              <a:rPr lang="en-US" altLang="zh-CN" sz="2400"/>
              <a:t>”</a:t>
            </a:r>
            <a:r>
              <a:rPr lang="zh-CN" altLang="en-US" sz="2400"/>
              <a:t>，使用数组存储学号。可以通过学号找到每个人的成绩、姓名，而交换时只需交换两个学号。</a:t>
            </a:r>
          </a:p>
          <a:p>
            <a:r>
              <a:rPr lang="en-US" altLang="zh-CN" sz="2400"/>
              <a:t>“</a:t>
            </a:r>
            <a:r>
              <a:rPr lang="zh-CN" altLang="en-US" sz="2400"/>
              <a:t>学号</a:t>
            </a:r>
            <a:r>
              <a:rPr lang="en-US" altLang="zh-CN" sz="2400"/>
              <a:t>” -&gt; “</a:t>
            </a:r>
            <a:r>
              <a:rPr lang="zh-CN" altLang="en-US" sz="2400">
                <a:sym typeface="+mn-ea"/>
              </a:rPr>
              <a:t>地址</a:t>
            </a:r>
            <a:r>
              <a:rPr lang="en-US" altLang="zh-CN" sz="2400"/>
              <a:t>”</a:t>
            </a:r>
          </a:p>
          <a:p>
            <a:r>
              <a:rPr lang="en-US" altLang="zh-CN" sz="2400"/>
              <a:t>“</a:t>
            </a:r>
            <a:r>
              <a:rPr lang="zh-CN" altLang="en-US" sz="2400"/>
              <a:t>学号数组</a:t>
            </a:r>
            <a:r>
              <a:rPr lang="en-US" altLang="zh-CN" sz="2400"/>
              <a:t>”-&gt;“</a:t>
            </a:r>
            <a:r>
              <a:rPr lang="zh-CN" altLang="en-US" sz="2400"/>
              <a:t>指针数组</a:t>
            </a:r>
            <a:r>
              <a:rPr lang="en-US" altLang="zh-CN" sz="2400"/>
              <a:t>”</a:t>
            </a:r>
            <a:endParaRPr lang="zh-CN" altLang="en-US" sz="2400"/>
          </a:p>
          <a:p>
            <a:endParaRPr lang="zh-CN" altLang="en-US" sz="2400"/>
          </a:p>
        </p:txBody>
      </p:sp>
      <p:sp>
        <p:nvSpPr>
          <p:cNvPr id="2" name="文本框 1"/>
          <p:cNvSpPr txBox="1"/>
          <p:nvPr/>
        </p:nvSpPr>
        <p:spPr>
          <a:xfrm>
            <a:off x="9387205" y="3768725"/>
            <a:ext cx="2507615" cy="2861310"/>
          </a:xfrm>
          <a:prstGeom prst="rect">
            <a:avLst/>
          </a:prstGeom>
          <a:noFill/>
        </p:spPr>
        <p:txBody>
          <a:bodyPr wrap="square" rtlCol="0">
            <a:spAutoFit/>
          </a:bodyPr>
          <a:lstStyle/>
          <a:p>
            <a:pPr algn="ctr"/>
            <a:r>
              <a:rPr lang="en-US" altLang="zh-CN" sz="3600"/>
              <a:t>211850008-&gt;</a:t>
            </a:r>
          </a:p>
          <a:p>
            <a:pPr algn="ctr"/>
            <a:r>
              <a:rPr lang="zh-CN" altLang="en-US" sz="3600"/>
              <a:t>林朗</a:t>
            </a:r>
            <a:r>
              <a:rPr lang="en-US" altLang="zh-CN" sz="3600"/>
              <a:t>,</a:t>
            </a:r>
          </a:p>
          <a:p>
            <a:pPr algn="ctr"/>
            <a:r>
              <a:rPr lang="en-US" altLang="zh-CN" sz="3600"/>
              <a:t>100</a:t>
            </a:r>
            <a:r>
              <a:rPr lang="zh-CN" altLang="en-US" sz="3600"/>
              <a:t>分</a:t>
            </a:r>
            <a:r>
              <a:rPr lang="en-US" altLang="zh-CN" sz="3600"/>
              <a:t>,</a:t>
            </a:r>
          </a:p>
          <a:p>
            <a:pPr algn="ctr"/>
            <a:r>
              <a:rPr lang="en-US" altLang="zh-CN" sz="3600"/>
              <a:t>our red sun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32184"/>
            <a:ext cx="12192000" cy="19694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6610" y="2840501"/>
            <a:ext cx="3420794"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3699803" y="2840500"/>
            <a:ext cx="185225"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23356" y="3100643"/>
            <a:ext cx="1612900" cy="521970"/>
          </a:xfrm>
          <a:prstGeom prst="rect">
            <a:avLst/>
          </a:prstGeom>
          <a:noFill/>
        </p:spPr>
        <p:txBody>
          <a:bodyPr wrap="none" rtlCol="0">
            <a:spAutoFit/>
          </a:bodyPr>
          <a:lstStyle/>
          <a:p>
            <a:r>
              <a:rPr lang="zh-CN" altLang="en-US" sz="2800" b="1" dirty="0">
                <a:solidFill>
                  <a:srgbClr val="FFFFFF"/>
                </a:solidFill>
                <a:latin typeface="黑体" panose="02010609060101010101" pitchFamily="49" charset="-122"/>
                <a:ea typeface="黑体" panose="02010609060101010101" pitchFamily="49" charset="-122"/>
              </a:rPr>
              <a:t>第三部分</a:t>
            </a:r>
          </a:p>
        </p:txBody>
      </p:sp>
      <p:sp>
        <p:nvSpPr>
          <p:cNvPr id="11" name="文本框 10"/>
          <p:cNvSpPr txBox="1"/>
          <p:nvPr/>
        </p:nvSpPr>
        <p:spPr>
          <a:xfrm>
            <a:off x="4037427" y="3126980"/>
            <a:ext cx="1407160" cy="460375"/>
          </a:xfrm>
          <a:prstGeom prst="rect">
            <a:avLst/>
          </a:prstGeom>
          <a:noFill/>
        </p:spPr>
        <p:txBody>
          <a:bodyPr wrap="none" rtlCol="0">
            <a:spAutoFit/>
          </a:bodyPr>
          <a:lstStyle/>
          <a:p>
            <a:pPr algn="l"/>
            <a:r>
              <a:rPr lang="zh-CN" altLang="en-US" sz="2400" b="1" dirty="0">
                <a:latin typeface="黑体" panose="02010609060101010101" pitchFamily="49" charset="-122"/>
                <a:ea typeface="黑体" panose="02010609060101010101" pitchFamily="49" charset="-122"/>
              </a:rPr>
              <a:t>再谈数组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5107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3.1 </a:t>
            </a:r>
            <a:r>
              <a:rPr lang="zh-CN" altLang="en-US" sz="2800" dirty="0">
                <a:solidFill>
                  <a:srgbClr val="63065F"/>
                </a:solidFill>
                <a:ea typeface="黑体" panose="02010609060101010101" pitchFamily="49" charset="-122"/>
              </a:rPr>
              <a:t>数组的本质</a:t>
            </a:r>
          </a:p>
        </p:txBody>
      </p:sp>
      <p:sp>
        <p:nvSpPr>
          <p:cNvPr id="2" name="文本框 1"/>
          <p:cNvSpPr txBox="1"/>
          <p:nvPr/>
        </p:nvSpPr>
        <p:spPr>
          <a:xfrm>
            <a:off x="1593850" y="1915160"/>
            <a:ext cx="8507095" cy="3046095"/>
          </a:xfrm>
          <a:prstGeom prst="rect">
            <a:avLst/>
          </a:prstGeom>
          <a:noFill/>
        </p:spPr>
        <p:txBody>
          <a:bodyPr wrap="square" rtlCol="0">
            <a:spAutoFit/>
          </a:bodyPr>
          <a:lstStyle/>
          <a:p>
            <a:r>
              <a:rPr lang="zh-CN" altLang="en-US" sz="4800"/>
              <a:t>指针常量。</a:t>
            </a:r>
          </a:p>
          <a:p>
            <a:r>
              <a:rPr lang="zh-CN" altLang="en-US" sz="4800"/>
              <a:t>以及其指向的一块连续的内存空间</a:t>
            </a:r>
          </a:p>
          <a:p>
            <a:pPr algn="ctr"/>
            <a:r>
              <a:rPr lang="en-US" altLang="zh-CN" sz="4800"/>
              <a:t>a[i]          *(a+i)</a:t>
            </a:r>
          </a:p>
        </p:txBody>
      </p:sp>
      <p:sp>
        <p:nvSpPr>
          <p:cNvPr id="5" name="左右箭头 4"/>
          <p:cNvSpPr/>
          <p:nvPr/>
        </p:nvSpPr>
        <p:spPr>
          <a:xfrm>
            <a:off x="5113655" y="4362450"/>
            <a:ext cx="833755" cy="37020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5107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3.2 </a:t>
            </a:r>
            <a:r>
              <a:rPr lang="zh-CN" altLang="en-US" sz="2800" dirty="0">
                <a:solidFill>
                  <a:srgbClr val="63065F"/>
                </a:solidFill>
                <a:ea typeface="黑体" panose="02010609060101010101" pitchFamily="49" charset="-122"/>
              </a:rPr>
              <a:t>进一步辨析</a:t>
            </a:r>
          </a:p>
        </p:txBody>
      </p:sp>
      <p:sp>
        <p:nvSpPr>
          <p:cNvPr id="4" name="文本框 3"/>
          <p:cNvSpPr txBox="1"/>
          <p:nvPr/>
        </p:nvSpPr>
        <p:spPr>
          <a:xfrm>
            <a:off x="572770" y="1191895"/>
            <a:ext cx="6720840" cy="4523105"/>
          </a:xfrm>
          <a:prstGeom prst="rect">
            <a:avLst/>
          </a:prstGeom>
          <a:noFill/>
        </p:spPr>
        <p:txBody>
          <a:bodyPr wrap="square" rtlCol="0">
            <a:spAutoFit/>
          </a:bodyPr>
          <a:lstStyle/>
          <a:p>
            <a:r>
              <a:rPr lang="zh-CN" altLang="en-US" sz="3200"/>
              <a:t>数组</a:t>
            </a:r>
            <a:r>
              <a:rPr lang="en-US" altLang="zh-CN" sz="3200"/>
              <a:t>=</a:t>
            </a:r>
            <a:r>
              <a:rPr lang="zh-CN" altLang="en-US" sz="3200"/>
              <a:t>指针</a:t>
            </a:r>
            <a:r>
              <a:rPr lang="zh-CN" altLang="en-US" sz="3200">
                <a:sym typeface="+mn-ea"/>
              </a:rPr>
              <a:t>常量</a:t>
            </a:r>
            <a:r>
              <a:rPr lang="zh-CN" altLang="en-US" sz="3200"/>
              <a:t>？</a:t>
            </a:r>
          </a:p>
          <a:p>
            <a:r>
              <a:rPr lang="zh-CN" altLang="en-US" sz="3200"/>
              <a:t>数组名</a:t>
            </a:r>
            <a:r>
              <a:rPr lang="en-US" altLang="zh-CN" sz="3200"/>
              <a:t>=</a:t>
            </a:r>
            <a:r>
              <a:rPr lang="zh-CN" altLang="en-US" sz="3200"/>
              <a:t>指针</a:t>
            </a:r>
            <a:r>
              <a:rPr lang="zh-CN" altLang="en-US" sz="3200">
                <a:sym typeface="+mn-ea"/>
              </a:rPr>
              <a:t>常量</a:t>
            </a:r>
          </a:p>
          <a:p>
            <a:endParaRPr lang="zh-CN" altLang="en-US" sz="3200">
              <a:sym typeface="+mn-ea"/>
            </a:endParaRPr>
          </a:p>
          <a:p>
            <a:r>
              <a:rPr lang="en-US" altLang="zh-CN" sz="3200"/>
              <a:t>int a[10];</a:t>
            </a:r>
          </a:p>
          <a:p>
            <a:pPr indent="0">
              <a:buFont typeface="Arial" panose="020B0604020202020204" pitchFamily="34" charset="0"/>
              <a:buNone/>
            </a:pPr>
            <a:r>
              <a:rPr lang="zh-CN" altLang="en-US" sz="3200"/>
              <a:t>定义指针常量</a:t>
            </a:r>
            <a:r>
              <a:rPr lang="en-US" altLang="zh-CN" sz="3200"/>
              <a:t>a</a:t>
            </a:r>
            <a:endParaRPr lang="zh-CN" altLang="en-US" sz="3200"/>
          </a:p>
          <a:p>
            <a:r>
              <a:rPr lang="zh-CN" altLang="en-US" sz="3200"/>
              <a:t>申请大小为</a:t>
            </a:r>
            <a:r>
              <a:rPr lang="en-US" altLang="zh-CN" sz="3200"/>
              <a:t>10*sizeof(int)</a:t>
            </a:r>
            <a:r>
              <a:rPr lang="zh-CN" altLang="en-US" sz="3200"/>
              <a:t>的空间</a:t>
            </a:r>
          </a:p>
          <a:p>
            <a:r>
              <a:rPr lang="zh-CN" altLang="en-US" sz="3200"/>
              <a:t>将</a:t>
            </a:r>
            <a:r>
              <a:rPr lang="en-US" altLang="zh-CN" sz="3200"/>
              <a:t>a</a:t>
            </a:r>
            <a:r>
              <a:rPr lang="zh-CN" altLang="en-US" sz="3200"/>
              <a:t>的值确定为其第一个元素的地址</a:t>
            </a:r>
            <a:endParaRPr lang="en-US" altLang="zh-CN" sz="3200"/>
          </a:p>
          <a:p>
            <a:endParaRPr lang="zh-CN" altLang="en-US" sz="3200"/>
          </a:p>
          <a:p>
            <a:endParaRPr lang="zh-CN" altLang="en-US" sz="3200"/>
          </a:p>
        </p:txBody>
      </p:sp>
      <p:sp>
        <p:nvSpPr>
          <p:cNvPr id="5" name="文本框 4"/>
          <p:cNvSpPr txBox="1"/>
          <p:nvPr/>
        </p:nvSpPr>
        <p:spPr>
          <a:xfrm>
            <a:off x="7052310" y="2639060"/>
            <a:ext cx="4874895" cy="3538220"/>
          </a:xfrm>
          <a:prstGeom prst="rect">
            <a:avLst/>
          </a:prstGeom>
          <a:noFill/>
        </p:spPr>
        <p:txBody>
          <a:bodyPr wrap="square" rtlCol="0">
            <a:spAutoFit/>
          </a:bodyPr>
          <a:lstStyle/>
          <a:p>
            <a:r>
              <a:rPr lang="en-US" altLang="zh-CN" sz="3200">
                <a:sym typeface="+mn-ea"/>
              </a:rPr>
              <a:t>const int* a;</a:t>
            </a:r>
          </a:p>
          <a:p>
            <a:r>
              <a:rPr lang="zh-CN" altLang="en-US" sz="3200">
                <a:sym typeface="+mn-ea"/>
              </a:rPr>
              <a:t>定义指针常量</a:t>
            </a:r>
            <a:r>
              <a:rPr lang="en-US" altLang="zh-CN" sz="3200">
                <a:sym typeface="+mn-ea"/>
              </a:rPr>
              <a:t>a</a:t>
            </a:r>
            <a:endParaRPr lang="zh-CN" altLang="en-US" sz="3200">
              <a:sym typeface="+mn-ea"/>
            </a:endParaRPr>
          </a:p>
          <a:p>
            <a:r>
              <a:rPr lang="zh-CN" altLang="en-US" sz="3200">
                <a:sym typeface="+mn-ea"/>
              </a:rPr>
              <a:t>未额外申请空间</a:t>
            </a:r>
          </a:p>
          <a:p>
            <a:r>
              <a:rPr lang="en-US" altLang="zh-CN" sz="3200">
                <a:sym typeface="+mn-ea"/>
              </a:rPr>
              <a:t>a</a:t>
            </a:r>
            <a:r>
              <a:rPr lang="zh-CN" altLang="en-US" sz="3200">
                <a:sym typeface="+mn-ea"/>
              </a:rPr>
              <a:t>的值不确定 </a:t>
            </a:r>
            <a:r>
              <a:rPr lang="en-US" altLang="zh-CN" sz="3200">
                <a:sym typeface="+mn-ea"/>
              </a:rPr>
              <a:t>-&gt;</a:t>
            </a:r>
            <a:r>
              <a:rPr lang="zh-CN" altLang="en-US" sz="3200">
                <a:sym typeface="+mn-ea"/>
              </a:rPr>
              <a:t> </a:t>
            </a:r>
            <a:r>
              <a:rPr lang="en-US" altLang="zh-CN" sz="3200">
                <a:sym typeface="+mn-ea"/>
              </a:rPr>
              <a:t>“</a:t>
            </a:r>
            <a:r>
              <a:rPr lang="zh-CN" altLang="en-US" sz="3200">
                <a:sym typeface="+mn-ea"/>
              </a:rPr>
              <a:t>野指针</a:t>
            </a:r>
            <a:r>
              <a:rPr lang="en-US" altLang="zh-CN" sz="3200">
                <a:sym typeface="+mn-ea"/>
              </a:rPr>
              <a:t>”</a:t>
            </a:r>
            <a:endParaRPr lang="zh-CN" altLang="en-US" sz="3200">
              <a:sym typeface="+mn-ea"/>
            </a:endParaRPr>
          </a:p>
          <a:p>
            <a:endParaRPr lang="en-US" altLang="zh-CN" sz="3200">
              <a:sym typeface="+mn-ea"/>
            </a:endParaRPr>
          </a:p>
          <a:p>
            <a:endParaRPr lang="zh-CN" altLang="en-US" sz="3200"/>
          </a:p>
          <a:p>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5107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3.3 </a:t>
            </a:r>
            <a:r>
              <a:rPr lang="zh-CN" altLang="en-US" sz="2800" dirty="0">
                <a:solidFill>
                  <a:srgbClr val="63065F"/>
                </a:solidFill>
                <a:ea typeface="黑体" panose="02010609060101010101" pitchFamily="49" charset="-122"/>
              </a:rPr>
              <a:t>一个注意点</a:t>
            </a:r>
          </a:p>
        </p:txBody>
      </p:sp>
      <p:sp>
        <p:nvSpPr>
          <p:cNvPr id="2" name="文本框 1"/>
          <p:cNvSpPr txBox="1"/>
          <p:nvPr/>
        </p:nvSpPr>
        <p:spPr>
          <a:xfrm>
            <a:off x="719455" y="1237615"/>
            <a:ext cx="10965180" cy="645160"/>
          </a:xfrm>
          <a:prstGeom prst="rect">
            <a:avLst/>
          </a:prstGeom>
          <a:noFill/>
        </p:spPr>
        <p:txBody>
          <a:bodyPr wrap="square" rtlCol="0">
            <a:spAutoFit/>
          </a:bodyPr>
          <a:lstStyle/>
          <a:p>
            <a:r>
              <a:rPr lang="zh-CN" altLang="en-US" sz="3600"/>
              <a:t>数组的边界</a:t>
            </a:r>
          </a:p>
        </p:txBody>
      </p:sp>
      <p:pic>
        <p:nvPicPr>
          <p:cNvPr id="3" name="图片 2" descr="3-3"/>
          <p:cNvPicPr>
            <a:picLocks noChangeAspect="1"/>
          </p:cNvPicPr>
          <p:nvPr/>
        </p:nvPicPr>
        <p:blipFill>
          <a:blip r:embed="rId3"/>
          <a:stretch>
            <a:fillRect/>
          </a:stretch>
        </p:blipFill>
        <p:spPr>
          <a:xfrm>
            <a:off x="719455" y="2206625"/>
            <a:ext cx="4577080" cy="3371850"/>
          </a:xfrm>
          <a:prstGeom prst="rect">
            <a:avLst/>
          </a:prstGeom>
        </p:spPr>
      </p:pic>
      <p:sp>
        <p:nvSpPr>
          <p:cNvPr id="8" name="文本框 7"/>
          <p:cNvSpPr txBox="1"/>
          <p:nvPr/>
        </p:nvSpPr>
        <p:spPr>
          <a:xfrm>
            <a:off x="6188075" y="2263775"/>
            <a:ext cx="5382895" cy="1383665"/>
          </a:xfrm>
          <a:prstGeom prst="rect">
            <a:avLst/>
          </a:prstGeom>
          <a:noFill/>
        </p:spPr>
        <p:txBody>
          <a:bodyPr wrap="square" rtlCol="0">
            <a:spAutoFit/>
          </a:bodyPr>
          <a:lstStyle/>
          <a:p>
            <a:r>
              <a:rPr lang="zh-CN" altLang="en-US" sz="2800"/>
              <a:t>数组越界 </a:t>
            </a:r>
          </a:p>
          <a:p>
            <a:r>
              <a:rPr lang="zh-CN" altLang="en-US" sz="2800"/>
              <a:t>也许有时候碰巧能</a:t>
            </a:r>
            <a:r>
              <a:rPr lang="en-US" altLang="zh-CN" sz="2800"/>
              <a:t>“</a:t>
            </a:r>
            <a:r>
              <a:rPr lang="zh-CN" altLang="en-US" sz="2800">
                <a:sym typeface="+mn-ea"/>
              </a:rPr>
              <a:t>正常</a:t>
            </a:r>
            <a:r>
              <a:rPr lang="en-US" altLang="zh-CN" sz="2800"/>
              <a:t>”</a:t>
            </a:r>
            <a:r>
              <a:rPr lang="zh-CN" altLang="en-US" sz="2800"/>
              <a:t>运行</a:t>
            </a:r>
            <a:endParaRPr lang="en-US" altLang="zh-CN" sz="2800"/>
          </a:p>
          <a:p>
            <a:r>
              <a:rPr lang="zh-CN" altLang="en-US" sz="2800"/>
              <a:t>但</a:t>
            </a:r>
            <a:r>
              <a:rPr lang="en-US" altLang="zh-CN" sz="2800"/>
              <a:t>bug</a:t>
            </a:r>
            <a:r>
              <a:rPr lang="zh-CN" altLang="en-US" sz="2800"/>
              <a:t>总有一天会出现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 y="0"/>
            <a:ext cx="12191995" cy="885825"/>
          </a:xfrm>
          <a:prstGeom prst="rect">
            <a:avLst/>
          </a:prstGeom>
        </p:spPr>
      </p:pic>
      <p:sp>
        <p:nvSpPr>
          <p:cNvPr id="9" name="文本框 8"/>
          <p:cNvSpPr txBox="1"/>
          <p:nvPr/>
        </p:nvSpPr>
        <p:spPr>
          <a:xfrm flipH="1">
            <a:off x="6095999" y="2828958"/>
            <a:ext cx="510433" cy="493847"/>
          </a:xfrm>
          <a:prstGeom prst="rect">
            <a:avLst/>
          </a:prstGeom>
          <a:solidFill>
            <a:srgbClr val="63065F"/>
          </a:solidFill>
          <a:effectLst>
            <a:outerShdw blurRad="50800" dist="38100" dir="2700000" algn="tl" rotWithShape="0">
              <a:prstClr val="black">
                <a:alpha val="40000"/>
              </a:prstClr>
            </a:outerShdw>
          </a:effectLst>
        </p:spPr>
        <p:txBody>
          <a:bodyPr lIns="0" tIns="0" rIns="0" bIns="0" anchor="ctr"/>
          <a:lstStyle/>
          <a:p>
            <a:pPr algn="ctr">
              <a:defRPr/>
            </a:pPr>
            <a:r>
              <a:rPr lang="en-US" altLang="zh-CN" sz="2000" dirty="0">
                <a:solidFill>
                  <a:srgbClr val="FFFFFF"/>
                </a:solidFill>
                <a:latin typeface="Adobe Gothic Std B" pitchFamily="34" charset="-128"/>
                <a:ea typeface="Adobe Gothic Std B" pitchFamily="34" charset="-128"/>
                <a:cs typeface="Verdana" panose="020B0604030504040204" pitchFamily="34" charset="0"/>
              </a:rPr>
              <a:t>01</a:t>
            </a:r>
            <a:endParaRPr lang="zh-CN" altLang="en-US" sz="2000" dirty="0">
              <a:solidFill>
                <a:srgbClr val="FFFFFF"/>
              </a:solidFill>
              <a:latin typeface="Adobe Gothic Std B" pitchFamily="34" charset="-128"/>
              <a:ea typeface="Microsoft YaHei UI" panose="020B0503020204020204" pitchFamily="34" charset="-122"/>
              <a:cs typeface="Verdana" panose="020B0604030504040204" pitchFamily="34" charset="0"/>
            </a:endParaRPr>
          </a:p>
        </p:txBody>
      </p:sp>
      <p:sp>
        <p:nvSpPr>
          <p:cNvPr id="11" name="文本框 10"/>
          <p:cNvSpPr txBox="1"/>
          <p:nvPr/>
        </p:nvSpPr>
        <p:spPr>
          <a:xfrm flipH="1">
            <a:off x="6095999" y="3521636"/>
            <a:ext cx="510433" cy="493847"/>
          </a:xfrm>
          <a:prstGeom prst="rect">
            <a:avLst/>
          </a:prstGeom>
          <a:solidFill>
            <a:srgbClr val="63065F"/>
          </a:solidFill>
          <a:effectLst>
            <a:outerShdw blurRad="50800" dist="38100" dir="2700000" algn="tl" rotWithShape="0">
              <a:prstClr val="black">
                <a:alpha val="40000"/>
              </a:prstClr>
            </a:outerShdw>
          </a:effectLst>
        </p:spPr>
        <p:txBody>
          <a:bodyPr lIns="0" tIns="0" rIns="0" bIns="0" anchor="ctr"/>
          <a:lstStyle/>
          <a:p>
            <a:pPr algn="ctr">
              <a:defRPr/>
            </a:pPr>
            <a:r>
              <a:rPr lang="en-US" altLang="zh-CN" sz="2000" dirty="0">
                <a:solidFill>
                  <a:srgbClr val="FFFFFF"/>
                </a:solidFill>
                <a:latin typeface="Adobe Gothic Std B" pitchFamily="34" charset="-128"/>
                <a:ea typeface="Adobe Gothic Std B" pitchFamily="34" charset="-128"/>
                <a:cs typeface="Verdana" panose="020B0604030504040204" pitchFamily="34" charset="0"/>
              </a:rPr>
              <a:t>02</a:t>
            </a:r>
            <a:endParaRPr lang="zh-CN" altLang="en-US" sz="2000" dirty="0">
              <a:solidFill>
                <a:srgbClr val="FFFFFF"/>
              </a:solidFill>
              <a:latin typeface="Adobe Gothic Std B" pitchFamily="34" charset="-128"/>
              <a:ea typeface="Microsoft YaHei UI" panose="020B0503020204020204" pitchFamily="34" charset="-122"/>
              <a:cs typeface="Verdana" panose="020B0604030504040204" pitchFamily="34" charset="0"/>
            </a:endParaRPr>
          </a:p>
        </p:txBody>
      </p:sp>
      <p:sp>
        <p:nvSpPr>
          <p:cNvPr id="19" name="文本框 18"/>
          <p:cNvSpPr txBox="1"/>
          <p:nvPr/>
        </p:nvSpPr>
        <p:spPr>
          <a:xfrm flipH="1">
            <a:off x="6095999" y="4214314"/>
            <a:ext cx="510433" cy="493847"/>
          </a:xfrm>
          <a:prstGeom prst="rect">
            <a:avLst/>
          </a:prstGeom>
          <a:solidFill>
            <a:srgbClr val="63065F"/>
          </a:solidFill>
          <a:effectLst>
            <a:outerShdw blurRad="50800" dist="38100" dir="2700000" algn="tl" rotWithShape="0">
              <a:prstClr val="black">
                <a:alpha val="40000"/>
              </a:prstClr>
            </a:outerShdw>
          </a:effectLst>
        </p:spPr>
        <p:txBody>
          <a:bodyPr lIns="0" tIns="0" rIns="0" bIns="0" anchor="ctr"/>
          <a:lstStyle/>
          <a:p>
            <a:pPr algn="ctr">
              <a:defRPr/>
            </a:pPr>
            <a:r>
              <a:rPr lang="en-US" altLang="zh-CN" sz="2000" dirty="0">
                <a:solidFill>
                  <a:srgbClr val="FFFFFF"/>
                </a:solidFill>
                <a:latin typeface="Adobe Gothic Std B" pitchFamily="34" charset="-128"/>
                <a:ea typeface="Adobe Gothic Std B" pitchFamily="34" charset="-128"/>
                <a:cs typeface="Verdana" panose="020B0604030504040204" pitchFamily="34" charset="0"/>
              </a:rPr>
              <a:t>03</a:t>
            </a:r>
            <a:endParaRPr lang="zh-CN" altLang="en-US" sz="2000" dirty="0">
              <a:solidFill>
                <a:srgbClr val="FFFFFF"/>
              </a:solidFill>
              <a:latin typeface="Adobe Gothic Std B" pitchFamily="34" charset="-128"/>
              <a:ea typeface="Microsoft YaHei UI" panose="020B0503020204020204" pitchFamily="34" charset="-122"/>
              <a:cs typeface="Verdana" panose="020B0604030504040204" pitchFamily="34" charset="0"/>
            </a:endParaRPr>
          </a:p>
        </p:txBody>
      </p:sp>
      <p:sp>
        <p:nvSpPr>
          <p:cNvPr id="26" name="文本框 25"/>
          <p:cNvSpPr txBox="1"/>
          <p:nvPr/>
        </p:nvSpPr>
        <p:spPr>
          <a:xfrm>
            <a:off x="6954234" y="2843137"/>
            <a:ext cx="1606530" cy="461665"/>
          </a:xfrm>
          <a:prstGeom prst="rect">
            <a:avLst/>
          </a:prstGeom>
          <a:noFill/>
        </p:spPr>
        <p:txBody>
          <a:bodyPr wrap="none" rtlCol="0">
            <a:spAutoFit/>
          </a:bodyPr>
          <a:lstStyle/>
          <a:p>
            <a:r>
              <a:rPr lang="en-US" altLang="zh-CN" sz="2400" dirty="0">
                <a:ea typeface="黑体" panose="02010609060101010101" pitchFamily="49" charset="-122"/>
              </a:rPr>
              <a:t>C</a:t>
            </a:r>
            <a:r>
              <a:rPr lang="zh-CN" altLang="en-US" sz="2400" dirty="0">
                <a:ea typeface="黑体" panose="02010609060101010101" pitchFamily="49" charset="-122"/>
              </a:rPr>
              <a:t>中</a:t>
            </a:r>
            <a:r>
              <a:rPr lang="zh-CN" altLang="en-US" sz="2400">
                <a:ea typeface="黑体" panose="02010609060101010101" pitchFamily="49" charset="-122"/>
              </a:rPr>
              <a:t>的指针</a:t>
            </a:r>
            <a:endParaRPr lang="zh-CN" altLang="en-US" sz="2400" dirty="0">
              <a:ea typeface="黑体" panose="02010609060101010101" pitchFamily="49" charset="-122"/>
            </a:endParaRPr>
          </a:p>
        </p:txBody>
      </p:sp>
      <p:sp>
        <p:nvSpPr>
          <p:cNvPr id="35" name="矩形 34"/>
          <p:cNvSpPr/>
          <p:nvPr/>
        </p:nvSpPr>
        <p:spPr>
          <a:xfrm>
            <a:off x="1476800" y="1735099"/>
            <a:ext cx="3278139" cy="3973173"/>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t>目录</a:t>
            </a:r>
            <a:endParaRPr lang="en-US" altLang="zh-CN" sz="4000" b="1" dirty="0"/>
          </a:p>
          <a:p>
            <a:pPr algn="ctr"/>
            <a:endParaRPr lang="en-US" altLang="zh-CN" sz="4000" b="1" dirty="0"/>
          </a:p>
          <a:p>
            <a:pPr algn="ctr"/>
            <a:r>
              <a:rPr lang="en-US" altLang="zh-CN" sz="4000" b="1" dirty="0"/>
              <a:t>Contents</a:t>
            </a:r>
            <a:endParaRPr lang="zh-CN" altLang="en-US" sz="4000" b="1" dirty="0"/>
          </a:p>
        </p:txBody>
      </p:sp>
      <p:sp>
        <p:nvSpPr>
          <p:cNvPr id="41" name="文本框 40"/>
          <p:cNvSpPr txBox="1"/>
          <p:nvPr/>
        </p:nvSpPr>
        <p:spPr>
          <a:xfrm>
            <a:off x="6954234" y="3537726"/>
            <a:ext cx="1896110" cy="460375"/>
          </a:xfrm>
          <a:prstGeom prst="rect">
            <a:avLst/>
          </a:prstGeom>
          <a:noFill/>
        </p:spPr>
        <p:txBody>
          <a:bodyPr wrap="none" rtlCol="0">
            <a:spAutoFit/>
          </a:bodyPr>
          <a:lstStyle/>
          <a:p>
            <a:r>
              <a:rPr lang="en-US" altLang="zh-CN" sz="2400" dirty="0">
                <a:ea typeface="黑体" panose="02010609060101010101" pitchFamily="49" charset="-122"/>
              </a:rPr>
              <a:t>C</a:t>
            </a:r>
            <a:r>
              <a:rPr lang="zh-CN" altLang="en-US" sz="2400" dirty="0">
                <a:ea typeface="黑体" panose="02010609060101010101" pitchFamily="49" charset="-122"/>
              </a:rPr>
              <a:t>之外的指针</a:t>
            </a:r>
          </a:p>
        </p:txBody>
      </p:sp>
      <p:sp>
        <p:nvSpPr>
          <p:cNvPr id="43" name="文本框 42"/>
          <p:cNvSpPr txBox="1"/>
          <p:nvPr/>
        </p:nvSpPr>
        <p:spPr>
          <a:xfrm>
            <a:off x="6954234" y="4230404"/>
            <a:ext cx="1402080" cy="460375"/>
          </a:xfrm>
          <a:prstGeom prst="rect">
            <a:avLst/>
          </a:prstGeom>
          <a:noFill/>
        </p:spPr>
        <p:txBody>
          <a:bodyPr wrap="none" rtlCol="0">
            <a:spAutoFit/>
          </a:bodyPr>
          <a:lstStyle/>
          <a:p>
            <a:r>
              <a:rPr lang="zh-CN" altLang="en-US" sz="2400" dirty="0">
                <a:ea typeface="黑体" panose="02010609060101010101" pitchFamily="49" charset="-122"/>
              </a:rPr>
              <a:t>再谈数组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5107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3.3 </a:t>
            </a:r>
            <a:r>
              <a:rPr lang="zh-CN" altLang="en-US" sz="2800" dirty="0">
                <a:solidFill>
                  <a:srgbClr val="63065F"/>
                </a:solidFill>
                <a:ea typeface="黑体" panose="02010609060101010101" pitchFamily="49" charset="-122"/>
              </a:rPr>
              <a:t>一个注意点</a:t>
            </a:r>
          </a:p>
        </p:txBody>
      </p:sp>
      <p:sp>
        <p:nvSpPr>
          <p:cNvPr id="4" name="文本框 3"/>
          <p:cNvSpPr txBox="1"/>
          <p:nvPr/>
        </p:nvSpPr>
        <p:spPr>
          <a:xfrm>
            <a:off x="603885" y="1114425"/>
            <a:ext cx="10133330" cy="5692775"/>
          </a:xfrm>
          <a:prstGeom prst="rect">
            <a:avLst/>
          </a:prstGeom>
          <a:noFill/>
        </p:spPr>
        <p:txBody>
          <a:bodyPr wrap="square" rtlCol="0">
            <a:spAutoFit/>
          </a:bodyPr>
          <a:lstStyle/>
          <a:p>
            <a:r>
              <a:rPr lang="zh-CN" altLang="en-US" sz="2800"/>
              <a:t>缓冲区溢出</a:t>
            </a:r>
          </a:p>
          <a:p>
            <a:r>
              <a:rPr lang="en-US" altLang="zh-CN" sz="2800"/>
              <a:t>(strcpy</a:t>
            </a:r>
            <a:r>
              <a:rPr lang="zh-CN" altLang="en-US" sz="2800"/>
              <a:t>的不安全性</a:t>
            </a:r>
            <a:r>
              <a:rPr lang="en-US" altLang="zh-CN" sz="2800"/>
              <a:t>)</a:t>
            </a:r>
            <a:endParaRPr lang="zh-CN" altLang="en-US" sz="2800"/>
          </a:p>
          <a:p>
            <a:endParaRPr lang="zh-CN" altLang="en-US" sz="2800"/>
          </a:p>
          <a:p>
            <a:endParaRPr lang="zh-CN" altLang="en-US" sz="2800"/>
          </a:p>
          <a:p>
            <a:endParaRPr lang="zh-CN" altLang="en-US" sz="2800"/>
          </a:p>
          <a:p>
            <a:endParaRPr lang="zh-CN" altLang="en-US" sz="2800"/>
          </a:p>
          <a:p>
            <a:endParaRPr lang="zh-CN" altLang="en-US" sz="2800"/>
          </a:p>
          <a:p>
            <a:endParaRPr lang="zh-CN" altLang="en-US" sz="2800"/>
          </a:p>
          <a:p>
            <a:endParaRPr lang="zh-CN" altLang="en-US" sz="2800"/>
          </a:p>
          <a:p>
            <a:endParaRPr lang="zh-CN" altLang="en-US" sz="2800"/>
          </a:p>
          <a:p>
            <a:endParaRPr lang="zh-CN" altLang="en-US" sz="2800"/>
          </a:p>
          <a:p>
            <a:r>
              <a:rPr lang="zh-CN" altLang="en-US" sz="2800"/>
              <a:t>https://www.thinkbrg.com/insights/publications/kalat-buffer-overflow-attack/</a:t>
            </a:r>
          </a:p>
        </p:txBody>
      </p:sp>
      <p:pic>
        <p:nvPicPr>
          <p:cNvPr id="5" name="图片 4" descr="3-3-2"/>
          <p:cNvPicPr>
            <a:picLocks noChangeAspect="1"/>
          </p:cNvPicPr>
          <p:nvPr/>
        </p:nvPicPr>
        <p:blipFill>
          <a:blip r:embed="rId3"/>
          <a:stretch>
            <a:fillRect/>
          </a:stretch>
        </p:blipFill>
        <p:spPr>
          <a:xfrm>
            <a:off x="681355" y="2242185"/>
            <a:ext cx="5129530" cy="3110230"/>
          </a:xfrm>
          <a:prstGeom prst="rect">
            <a:avLst/>
          </a:prstGeom>
        </p:spPr>
      </p:pic>
      <p:sp>
        <p:nvSpPr>
          <p:cNvPr id="6" name="文本框 5"/>
          <p:cNvSpPr txBox="1"/>
          <p:nvPr/>
        </p:nvSpPr>
        <p:spPr>
          <a:xfrm>
            <a:off x="6765925" y="1089025"/>
            <a:ext cx="4799330" cy="4399915"/>
          </a:xfrm>
          <a:prstGeom prst="rect">
            <a:avLst/>
          </a:prstGeom>
          <a:noFill/>
        </p:spPr>
        <p:txBody>
          <a:bodyPr wrap="square" rtlCol="0">
            <a:spAutoFit/>
          </a:bodyPr>
          <a:lstStyle/>
          <a:p>
            <a:r>
              <a:rPr lang="zh-CN" altLang="en-US" sz="2800" i="1"/>
              <a:t>A clever attacker could manipulate this flaw, designing an excessive input specifically to cause executable code to spill over into an area of memory where the system is expecting to find something else, tricking the host system into running alien instructions.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1739900" cy="521970"/>
          </a:xfrm>
          <a:prstGeom prst="rect">
            <a:avLst/>
          </a:prstGeom>
          <a:noFill/>
        </p:spPr>
        <p:txBody>
          <a:bodyPr wrap="none" rtlCol="0">
            <a:spAutoFit/>
          </a:bodyPr>
          <a:lstStyle/>
          <a:p>
            <a:r>
              <a:rPr lang="zh-CN" altLang="en-US" sz="2800" dirty="0">
                <a:solidFill>
                  <a:srgbClr val="63065F"/>
                </a:solidFill>
                <a:ea typeface="黑体" panose="02010609060101010101" pitchFamily="49" charset="-122"/>
              </a:rPr>
              <a:t>引用</a:t>
            </a:r>
            <a:r>
              <a:rPr lang="en-US" altLang="zh-CN" sz="2800" dirty="0">
                <a:solidFill>
                  <a:srgbClr val="63065F"/>
                </a:solidFill>
                <a:ea typeface="黑体" panose="02010609060101010101" pitchFamily="49" charset="-122"/>
              </a:rPr>
              <a:t>/</a:t>
            </a:r>
            <a:r>
              <a:rPr lang="zh-CN" altLang="en-US" sz="2800" dirty="0">
                <a:solidFill>
                  <a:srgbClr val="63065F"/>
                </a:solidFill>
                <a:ea typeface="黑体" panose="02010609060101010101" pitchFamily="49" charset="-122"/>
              </a:rPr>
              <a:t>致谢</a:t>
            </a:r>
          </a:p>
        </p:txBody>
      </p:sp>
      <p:sp>
        <p:nvSpPr>
          <p:cNvPr id="4" name="文本框 3"/>
          <p:cNvSpPr txBox="1"/>
          <p:nvPr/>
        </p:nvSpPr>
        <p:spPr>
          <a:xfrm>
            <a:off x="424815" y="1237615"/>
            <a:ext cx="11869420" cy="3046095"/>
          </a:xfrm>
          <a:prstGeom prst="rect">
            <a:avLst/>
          </a:prstGeom>
          <a:noFill/>
        </p:spPr>
        <p:txBody>
          <a:bodyPr wrap="square" rtlCol="0">
            <a:spAutoFit/>
          </a:bodyPr>
          <a:lstStyle/>
          <a:p>
            <a:r>
              <a:rPr lang="zh-CN" altLang="en-US" sz="3200">
                <a:sym typeface="+mn-ea"/>
              </a:rPr>
              <a:t>https://en.wikipedia.org</a:t>
            </a:r>
            <a:endParaRPr sz="3200" dirty="0">
              <a:sym typeface="+mn-ea"/>
            </a:endParaRPr>
          </a:p>
          <a:p>
            <a:r>
              <a:rPr sz="3200" dirty="0">
                <a:sym typeface="+mn-ea"/>
              </a:rPr>
              <a:t>http://dmitrysoshnikov.com/compilers/writing-a-pool-allocator</a:t>
            </a:r>
          </a:p>
          <a:p>
            <a:r>
              <a:rPr lang="zh-CN" altLang="en-US" sz="3200">
                <a:sym typeface="+mn-ea"/>
              </a:rPr>
              <a:t>https://www.thinkbrg.com/insights/publications/kalat-buffer-overflow-attack</a:t>
            </a:r>
          </a:p>
          <a:p>
            <a:endParaRPr lang="zh-CN" altLang="en-US" sz="3200"/>
          </a:p>
          <a:p>
            <a:r>
              <a:rPr lang="zh-CN" altLang="en-US" sz="3200"/>
              <a:t>感谢陶先平老师的指导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文本框 10"/>
          <p:cNvSpPr txBox="1"/>
          <p:nvPr/>
        </p:nvSpPr>
        <p:spPr>
          <a:xfrm>
            <a:off x="4287652" y="2598002"/>
            <a:ext cx="3580765" cy="829945"/>
          </a:xfrm>
          <a:prstGeom prst="rect">
            <a:avLst/>
          </a:prstGeom>
          <a:noFill/>
        </p:spPr>
        <p:txBody>
          <a:bodyPr wrap="none" rtlCol="0">
            <a:spAutoFit/>
          </a:bodyPr>
          <a:lstStyle/>
          <a:p>
            <a:r>
              <a:rPr lang="en-US" altLang="zh-CN" sz="4800" spc="1200" dirty="0">
                <a:solidFill>
                  <a:srgbClr val="FFFFFF"/>
                </a:solidFill>
                <a:latin typeface="微软雅黑" panose="020B0503020204020204" charset="-122"/>
                <a:ea typeface="微软雅黑" panose="020B0503020204020204" charset="-122"/>
              </a:rPr>
              <a:t>THANKS</a:t>
            </a:r>
            <a:endParaRPr lang="zh-CN" altLang="en-US" sz="4800" spc="1200" dirty="0">
              <a:solidFill>
                <a:srgbClr val="FFFFFF"/>
              </a:solidFill>
              <a:latin typeface="微软雅黑" panose="020B0503020204020204" charset="-122"/>
              <a:ea typeface="微软雅黑" panose="020B050302020402020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文本框 10"/>
          <p:cNvSpPr txBox="1"/>
          <p:nvPr/>
        </p:nvSpPr>
        <p:spPr>
          <a:xfrm>
            <a:off x="5048382" y="3014562"/>
            <a:ext cx="2095500" cy="829945"/>
          </a:xfrm>
          <a:prstGeom prst="rect">
            <a:avLst/>
          </a:prstGeom>
          <a:noFill/>
        </p:spPr>
        <p:txBody>
          <a:bodyPr wrap="none" rtlCol="0">
            <a:spAutoFit/>
          </a:bodyPr>
          <a:lstStyle/>
          <a:p>
            <a:r>
              <a:rPr lang="en-US" altLang="zh-CN" sz="4800" spc="1200" dirty="0">
                <a:solidFill>
                  <a:srgbClr val="FFFFFF"/>
                </a:solidFill>
                <a:latin typeface="微软雅黑" panose="020B0503020204020204" charset="-122"/>
                <a:ea typeface="微软雅黑" panose="020B0503020204020204" charset="-122"/>
              </a:rPr>
              <a:t>Q&amp;A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32184"/>
            <a:ext cx="12192000" cy="19694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6610" y="2840501"/>
            <a:ext cx="3420794"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3699803" y="2840500"/>
            <a:ext cx="185225" cy="1176997"/>
          </a:xfrm>
          <a:prstGeom prst="rect">
            <a:avLst/>
          </a:prstGeom>
          <a:solidFill>
            <a:srgbClr val="63065F"/>
          </a:solidFill>
          <a:ln>
            <a:solidFill>
              <a:srgbClr val="630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23356" y="3100643"/>
            <a:ext cx="1620957" cy="523220"/>
          </a:xfrm>
          <a:prstGeom prst="rect">
            <a:avLst/>
          </a:prstGeom>
          <a:noFill/>
        </p:spPr>
        <p:txBody>
          <a:bodyPr wrap="none" rtlCol="0">
            <a:spAutoFit/>
          </a:bodyPr>
          <a:lstStyle/>
          <a:p>
            <a:r>
              <a:rPr lang="zh-CN" altLang="en-US" sz="2800" b="1" dirty="0">
                <a:solidFill>
                  <a:srgbClr val="FFFFFF"/>
                </a:solidFill>
                <a:latin typeface="黑体" panose="02010609060101010101" pitchFamily="49" charset="-122"/>
                <a:ea typeface="黑体" panose="02010609060101010101" pitchFamily="49" charset="-122"/>
              </a:rPr>
              <a:t>第一部分</a:t>
            </a:r>
          </a:p>
        </p:txBody>
      </p:sp>
      <p:sp>
        <p:nvSpPr>
          <p:cNvPr id="11" name="文本框 10"/>
          <p:cNvSpPr txBox="1"/>
          <p:nvPr/>
        </p:nvSpPr>
        <p:spPr>
          <a:xfrm>
            <a:off x="4037427" y="3126980"/>
            <a:ext cx="1591310" cy="460375"/>
          </a:xfrm>
          <a:prstGeom prst="rect">
            <a:avLst/>
          </a:prstGeom>
          <a:noFill/>
        </p:spPr>
        <p:txBody>
          <a:bodyPr wrap="none" rtlCol="0">
            <a:spAutoFit/>
          </a:bodyPr>
          <a:lstStyle/>
          <a:p>
            <a:pPr algn="l"/>
            <a:r>
              <a:rPr lang="en-US" altLang="zh-CN" sz="2400" dirty="0">
                <a:ea typeface="黑体" panose="02010609060101010101" pitchFamily="49" charset="-122"/>
                <a:sym typeface="+mn-ea"/>
              </a:rPr>
              <a:t>C</a:t>
            </a:r>
            <a:r>
              <a:rPr lang="zh-CN" altLang="en-US" sz="2400" dirty="0">
                <a:ea typeface="黑体" panose="02010609060101010101" pitchFamily="49" charset="-122"/>
                <a:sym typeface="+mn-ea"/>
              </a:rPr>
              <a:t>中的指针</a:t>
            </a:r>
            <a:endParaRPr lang="zh-CN" altLang="en-US" sz="2400" b="1" dirty="0">
              <a:latin typeface="黑体" panose="02010609060101010101" pitchFamily="49" charset="-122"/>
              <a:ea typeface="黑体" panose="02010609060101010101" pitchFamily="49" charset="-122"/>
            </a:endParaRPr>
          </a:p>
        </p:txBody>
      </p:sp>
      <p:sp>
        <p:nvSpPr>
          <p:cNvPr id="13" name="文本框 12"/>
          <p:cNvSpPr txBox="1"/>
          <p:nvPr/>
        </p:nvSpPr>
        <p:spPr>
          <a:xfrm>
            <a:off x="4498975" y="3690620"/>
            <a:ext cx="2697480" cy="337185"/>
          </a:xfrm>
          <a:prstGeom prst="rect">
            <a:avLst/>
          </a:prstGeom>
          <a:noFill/>
        </p:spPr>
        <p:txBody>
          <a:bodyPr wrap="square" rtlCol="0">
            <a:spAutoFit/>
          </a:bodyPr>
          <a:lstStyle/>
          <a:p>
            <a:r>
              <a:rPr lang="zh-CN" altLang="en-US" sz="1600" dirty="0">
                <a:latin typeface="楷体" panose="02010609060101010101" pitchFamily="49" charset="-122"/>
                <a:ea typeface="楷体" panose="02010609060101010101" pitchFamily="49" charset="-122"/>
              </a:rPr>
              <a:t>形而下学的指针</a:t>
            </a:r>
          </a:p>
        </p:txBody>
      </p:sp>
      <p:cxnSp>
        <p:nvCxnSpPr>
          <p:cNvPr id="17" name="直接连接符 16"/>
          <p:cNvCxnSpPr/>
          <p:nvPr/>
        </p:nvCxnSpPr>
        <p:spPr>
          <a:xfrm>
            <a:off x="4119193" y="3856090"/>
            <a:ext cx="379828"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17995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1.1 </a:t>
            </a:r>
            <a:r>
              <a:rPr lang="zh-CN" altLang="en-US" sz="2800" dirty="0">
                <a:solidFill>
                  <a:srgbClr val="63065F"/>
                </a:solidFill>
                <a:ea typeface="黑体" panose="02010609060101010101" pitchFamily="49" charset="-122"/>
              </a:rPr>
              <a:t>一些坑</a:t>
            </a:r>
          </a:p>
        </p:txBody>
      </p:sp>
      <p:sp>
        <p:nvSpPr>
          <p:cNvPr id="30" name="文本框 29"/>
          <p:cNvSpPr txBox="1"/>
          <p:nvPr/>
        </p:nvSpPr>
        <p:spPr>
          <a:xfrm>
            <a:off x="918845" y="1692275"/>
            <a:ext cx="4411980" cy="3969385"/>
          </a:xfrm>
          <a:prstGeom prst="rect">
            <a:avLst/>
          </a:prstGeom>
          <a:noFill/>
        </p:spPr>
        <p:txBody>
          <a:bodyPr wrap="square" rtlCol="0">
            <a:spAutoFit/>
          </a:bodyPr>
          <a:lstStyle/>
          <a:p>
            <a:pPr indent="457200" algn="ctr"/>
            <a:r>
              <a:rPr lang="zh-CN" altLang="en-US" sz="2800" dirty="0"/>
              <a:t>两处错误本质是相同的</a:t>
            </a:r>
            <a:endParaRPr lang="zh-CN" altLang="en-US" sz="2800">
              <a:sym typeface="+mn-ea"/>
            </a:endParaRPr>
          </a:p>
          <a:p>
            <a:pPr indent="457200" algn="ctr"/>
            <a:endParaRPr lang="zh-CN" altLang="en-US" sz="2800">
              <a:sym typeface="+mn-ea"/>
            </a:endParaRPr>
          </a:p>
          <a:p>
            <a:pPr indent="457200" algn="ctr"/>
            <a:r>
              <a:rPr lang="zh-CN" altLang="en-US" sz="2800">
                <a:sym typeface="+mn-ea"/>
              </a:rPr>
              <a:t>传值     ？      </a:t>
            </a:r>
            <a:endParaRPr lang="zh-CN" altLang="en-US" sz="2800"/>
          </a:p>
          <a:p>
            <a:pPr indent="457200" algn="ctr"/>
            <a:r>
              <a:rPr lang="zh-CN" altLang="en-US" sz="2800">
                <a:sym typeface="+mn-ea"/>
              </a:rPr>
              <a:t>传地址  ！</a:t>
            </a:r>
          </a:p>
          <a:p>
            <a:pPr indent="457200" algn="ctr"/>
            <a:endParaRPr lang="zh-CN" altLang="en-US" sz="2800" dirty="0">
              <a:sym typeface="+mn-ea"/>
            </a:endParaRPr>
          </a:p>
          <a:p>
            <a:pPr indent="457200" algn="ctr"/>
            <a:endParaRPr lang="zh-CN" altLang="en-US" sz="2800" dirty="0">
              <a:sym typeface="+mn-ea"/>
            </a:endParaRPr>
          </a:p>
          <a:p>
            <a:pPr indent="457200" algn="ctr"/>
            <a:endParaRPr lang="zh-CN" altLang="en-US" sz="2800" dirty="0"/>
          </a:p>
          <a:p>
            <a:pPr indent="457200" algn="ctr"/>
            <a:endParaRPr lang="zh-CN" altLang="en-US" sz="2800" dirty="0"/>
          </a:p>
          <a:p>
            <a:pPr indent="457200" algn="ctr"/>
            <a:r>
              <a:rPr lang="zh-CN" altLang="en-US" sz="2800" dirty="0"/>
              <a:t>指针的不可替代性</a:t>
            </a:r>
          </a:p>
        </p:txBody>
      </p:sp>
      <p:pic>
        <p:nvPicPr>
          <p:cNvPr id="3" name="图片 2" descr="1-1"/>
          <p:cNvPicPr>
            <a:picLocks noChangeAspect="1"/>
          </p:cNvPicPr>
          <p:nvPr/>
        </p:nvPicPr>
        <p:blipFill>
          <a:blip r:embed="rId3"/>
          <a:stretch>
            <a:fillRect/>
          </a:stretch>
        </p:blipFill>
        <p:spPr>
          <a:xfrm>
            <a:off x="6478905" y="1104900"/>
            <a:ext cx="4818380" cy="5288915"/>
          </a:xfrm>
          <a:prstGeom prst="rect">
            <a:avLst/>
          </a:prstGeom>
        </p:spPr>
      </p:pic>
      <p:sp>
        <p:nvSpPr>
          <p:cNvPr id="4" name="下箭头 3"/>
          <p:cNvSpPr/>
          <p:nvPr/>
        </p:nvSpPr>
        <p:spPr>
          <a:xfrm>
            <a:off x="2859405" y="3884295"/>
            <a:ext cx="615315" cy="891540"/>
          </a:xfrm>
          <a:prstGeom prst="downArrow">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1551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1.2 </a:t>
            </a:r>
            <a:r>
              <a:rPr lang="zh-CN" altLang="en-US" sz="2800" dirty="0">
                <a:solidFill>
                  <a:srgbClr val="63065F"/>
                </a:solidFill>
                <a:ea typeface="黑体" panose="02010609060101010101" pitchFamily="49" charset="-122"/>
              </a:rPr>
              <a:t>一些概念</a:t>
            </a:r>
          </a:p>
        </p:txBody>
      </p:sp>
      <p:sp>
        <p:nvSpPr>
          <p:cNvPr id="6" name="文本框 5"/>
          <p:cNvSpPr txBox="1"/>
          <p:nvPr/>
        </p:nvSpPr>
        <p:spPr>
          <a:xfrm>
            <a:off x="826770" y="956945"/>
            <a:ext cx="3762375" cy="5692775"/>
          </a:xfrm>
          <a:prstGeom prst="rect">
            <a:avLst/>
          </a:prstGeom>
          <a:noFill/>
        </p:spPr>
        <p:txBody>
          <a:bodyPr wrap="square" rtlCol="0">
            <a:spAutoFit/>
          </a:bodyPr>
          <a:lstStyle/>
          <a:p>
            <a:pPr algn="l"/>
            <a:r>
              <a:rPr lang="zh-CN" altLang="en-US" sz="2800" dirty="0"/>
              <a:t>A pointer </a:t>
            </a:r>
            <a:r>
              <a:rPr lang="zh-CN" altLang="en-US" sz="2800" b="1" dirty="0"/>
              <a:t>references </a:t>
            </a:r>
            <a:r>
              <a:rPr lang="zh-CN" altLang="en-US" sz="2800" dirty="0"/>
              <a:t>a location in memory, and obtaining the value stored at that location is known as </a:t>
            </a:r>
            <a:r>
              <a:rPr lang="zh-CN" altLang="en-US" sz="2800" b="1" dirty="0"/>
              <a:t>dereferencing </a:t>
            </a:r>
            <a:r>
              <a:rPr lang="zh-CN" altLang="en-US" sz="2800" dirty="0"/>
              <a:t>the pointer. As an analogy, a page number in a book's index could be considered a pointer to the corresponding page</a:t>
            </a:r>
            <a:r>
              <a:rPr lang="en-US" altLang="zh-CN" sz="2800" dirty="0"/>
              <a:t>.</a:t>
            </a:r>
          </a:p>
          <a:p>
            <a:pPr algn="l"/>
            <a:r>
              <a:rPr lang="en-US" altLang="zh-CN" sz="2800" dirty="0"/>
              <a:t>	——Wikipedia</a:t>
            </a:r>
          </a:p>
        </p:txBody>
      </p:sp>
      <p:pic>
        <p:nvPicPr>
          <p:cNvPr id="8" name="图片 7" descr="1-2"/>
          <p:cNvPicPr>
            <a:picLocks noChangeAspect="1"/>
          </p:cNvPicPr>
          <p:nvPr/>
        </p:nvPicPr>
        <p:blipFill>
          <a:blip r:embed="rId3"/>
          <a:stretch>
            <a:fillRect/>
          </a:stretch>
        </p:blipFill>
        <p:spPr>
          <a:xfrm>
            <a:off x="5924550" y="956945"/>
            <a:ext cx="4533265" cy="50317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375535"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1.3 C</a:t>
            </a:r>
            <a:r>
              <a:rPr lang="zh-CN" altLang="en-US" sz="2800" dirty="0">
                <a:solidFill>
                  <a:srgbClr val="63065F"/>
                </a:solidFill>
                <a:ea typeface="黑体" panose="02010609060101010101" pitchFamily="49" charset="-122"/>
              </a:rPr>
              <a:t>中的实现</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pic>
        <p:nvPicPr>
          <p:cNvPr id="4" name="图片 3" descr="1-3"/>
          <p:cNvPicPr>
            <a:picLocks noChangeAspect="1"/>
          </p:cNvPicPr>
          <p:nvPr/>
        </p:nvPicPr>
        <p:blipFill>
          <a:blip r:embed="rId3"/>
          <a:stretch>
            <a:fillRect/>
          </a:stretch>
        </p:blipFill>
        <p:spPr>
          <a:xfrm>
            <a:off x="573405" y="1080770"/>
            <a:ext cx="6744970" cy="3423285"/>
          </a:xfrm>
          <a:prstGeom prst="rect">
            <a:avLst/>
          </a:prstGeom>
        </p:spPr>
      </p:pic>
      <p:sp>
        <p:nvSpPr>
          <p:cNvPr id="5" name="文本框 4"/>
          <p:cNvSpPr txBox="1"/>
          <p:nvPr/>
        </p:nvSpPr>
        <p:spPr>
          <a:xfrm>
            <a:off x="8027035" y="3771900"/>
            <a:ext cx="3373755" cy="2553335"/>
          </a:xfrm>
          <a:prstGeom prst="rect">
            <a:avLst/>
          </a:prstGeom>
          <a:noFill/>
        </p:spPr>
        <p:txBody>
          <a:bodyPr wrap="square" rtlCol="0">
            <a:spAutoFit/>
          </a:bodyPr>
          <a:lstStyle/>
          <a:p>
            <a:pPr algn="l"/>
            <a:r>
              <a:rPr lang="zh-CN" altLang="en-US" sz="3200"/>
              <a:t>两个运算符</a:t>
            </a:r>
            <a:endParaRPr lang="en-US" altLang="zh-CN" sz="3200"/>
          </a:p>
          <a:p>
            <a:pPr algn="l"/>
            <a:r>
              <a:rPr lang="en-US" altLang="zh-CN" sz="3200"/>
              <a:t>&amp;</a:t>
            </a:r>
            <a:r>
              <a:rPr lang="zh-CN" altLang="en-US" sz="3200"/>
              <a:t>：</a:t>
            </a:r>
            <a:r>
              <a:rPr lang="en-US" altLang="zh-CN" sz="3200"/>
              <a:t>referencing</a:t>
            </a:r>
          </a:p>
          <a:p>
            <a:pPr algn="l"/>
            <a:r>
              <a:rPr lang="en-US" altLang="zh-CN" sz="3200"/>
              <a:t>*</a:t>
            </a:r>
            <a:r>
              <a:rPr lang="zh-CN" altLang="en-US" sz="3200"/>
              <a:t>：</a:t>
            </a:r>
            <a:r>
              <a:rPr lang="en-US" altLang="zh-CN" sz="3200"/>
              <a:t>dereferencing</a:t>
            </a:r>
          </a:p>
          <a:p>
            <a:pPr algn="l"/>
            <a:r>
              <a:rPr lang="en-US" altLang="zh-CN" sz="3200"/>
              <a:t>(</a:t>
            </a:r>
            <a:r>
              <a:rPr lang="zh-CN" altLang="en-US" sz="3200"/>
              <a:t>定义变量时的</a:t>
            </a:r>
            <a:r>
              <a:rPr lang="en-US" altLang="zh-CN" sz="3200"/>
              <a:t>*</a:t>
            </a:r>
            <a:r>
              <a:rPr lang="zh-CN" altLang="en-US" sz="3200"/>
              <a:t>有另外的含义</a:t>
            </a:r>
            <a:r>
              <a:rPr lang="en-US" altLang="zh-CN"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375535"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1.3 C</a:t>
            </a:r>
            <a:r>
              <a:rPr lang="zh-CN" altLang="en-US" sz="2800" dirty="0">
                <a:solidFill>
                  <a:srgbClr val="63065F"/>
                </a:solidFill>
                <a:ea typeface="黑体" panose="02010609060101010101" pitchFamily="49" charset="-122"/>
              </a:rPr>
              <a:t>中的实现</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pic>
        <p:nvPicPr>
          <p:cNvPr id="4" name="图片 3" descr="1-3"/>
          <p:cNvPicPr>
            <a:picLocks noChangeAspect="1"/>
          </p:cNvPicPr>
          <p:nvPr/>
        </p:nvPicPr>
        <p:blipFill>
          <a:blip r:embed="rId3"/>
          <a:stretch>
            <a:fillRect/>
          </a:stretch>
        </p:blipFill>
        <p:spPr>
          <a:xfrm>
            <a:off x="573405" y="1080770"/>
            <a:ext cx="6744970" cy="3423285"/>
          </a:xfrm>
          <a:prstGeom prst="rect">
            <a:avLst/>
          </a:prstGeom>
        </p:spPr>
      </p:pic>
      <p:sp>
        <p:nvSpPr>
          <p:cNvPr id="8" name="文本框 7"/>
          <p:cNvSpPr txBox="1"/>
          <p:nvPr/>
        </p:nvSpPr>
        <p:spPr>
          <a:xfrm>
            <a:off x="8027035" y="1892300"/>
            <a:ext cx="3373755" cy="1076325"/>
          </a:xfrm>
          <a:prstGeom prst="rect">
            <a:avLst/>
          </a:prstGeom>
          <a:noFill/>
        </p:spPr>
        <p:txBody>
          <a:bodyPr wrap="square" rtlCol="0">
            <a:spAutoFit/>
          </a:bodyPr>
          <a:lstStyle/>
          <a:p>
            <a:pPr algn="l"/>
            <a:r>
              <a:rPr lang="zh-CN" altLang="en-US" sz="3200"/>
              <a:t>两种指针</a:t>
            </a:r>
            <a:endParaRPr lang="en-US" altLang="zh-CN" sz="3200"/>
          </a:p>
          <a:p>
            <a:pPr algn="l"/>
            <a:r>
              <a:rPr lang="zh-CN" altLang="en-US" sz="3200"/>
              <a:t>空指针  野指针</a:t>
            </a:r>
          </a:p>
        </p:txBody>
      </p:sp>
      <p:sp>
        <p:nvSpPr>
          <p:cNvPr id="2" name="文本框 1"/>
          <p:cNvSpPr txBox="1"/>
          <p:nvPr/>
        </p:nvSpPr>
        <p:spPr>
          <a:xfrm>
            <a:off x="7583805" y="3729990"/>
            <a:ext cx="4664075" cy="2676525"/>
          </a:xfrm>
          <a:prstGeom prst="rect">
            <a:avLst/>
          </a:prstGeom>
          <a:noFill/>
        </p:spPr>
        <p:txBody>
          <a:bodyPr wrap="square" rtlCol="0">
            <a:spAutoFit/>
          </a:bodyPr>
          <a:lstStyle/>
          <a:p>
            <a:r>
              <a:rPr lang="zh-CN" altLang="en-US" sz="2800"/>
              <a:t>空指针，好！野指针，不好！</a:t>
            </a:r>
          </a:p>
          <a:p>
            <a:endParaRPr lang="zh-CN" altLang="en-US" sz="2800"/>
          </a:p>
          <a:p>
            <a:r>
              <a:rPr lang="zh-CN" altLang="en-US" sz="2800"/>
              <a:t>在程序的其它部分看来：</a:t>
            </a:r>
          </a:p>
          <a:p>
            <a:r>
              <a:rPr lang="zh-CN" altLang="en-US" sz="2800"/>
              <a:t>空指针可以显式地表达出该指针变量尚未被赋值，而野指针不行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375535"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1.3 C</a:t>
            </a:r>
            <a:r>
              <a:rPr lang="zh-CN" altLang="en-US" sz="2800" dirty="0">
                <a:solidFill>
                  <a:srgbClr val="63065F"/>
                </a:solidFill>
                <a:ea typeface="黑体" panose="02010609060101010101" pitchFamily="49" charset="-122"/>
              </a:rPr>
              <a:t>中的实现</a:t>
            </a:r>
            <a:r>
              <a:rPr lang="en-US" altLang="zh-CN" sz="2800" dirty="0">
                <a:solidFill>
                  <a:srgbClr val="63065F"/>
                </a:solidFill>
                <a:ea typeface="黑体" panose="02010609060101010101" pitchFamily="49" charset="-122"/>
              </a:rPr>
              <a:t> </a:t>
            </a:r>
            <a:endParaRPr lang="zh-CN" altLang="en-US" sz="2800" dirty="0">
              <a:solidFill>
                <a:srgbClr val="63065F"/>
              </a:solidFill>
              <a:ea typeface="黑体" panose="02010609060101010101" pitchFamily="49" charset="-122"/>
            </a:endParaRPr>
          </a:p>
        </p:txBody>
      </p:sp>
      <p:sp>
        <p:nvSpPr>
          <p:cNvPr id="5" name="文本框 4"/>
          <p:cNvSpPr txBox="1"/>
          <p:nvPr/>
        </p:nvSpPr>
        <p:spPr>
          <a:xfrm>
            <a:off x="7139940" y="1368425"/>
            <a:ext cx="3373755" cy="5015865"/>
          </a:xfrm>
          <a:prstGeom prst="rect">
            <a:avLst/>
          </a:prstGeom>
          <a:noFill/>
        </p:spPr>
        <p:txBody>
          <a:bodyPr wrap="square" rtlCol="0">
            <a:spAutoFit/>
          </a:bodyPr>
          <a:lstStyle/>
          <a:p>
            <a:pPr algn="ctr"/>
            <a:r>
              <a:rPr lang="zh-CN" altLang="en-US" sz="4000"/>
              <a:t>两个函数</a:t>
            </a:r>
            <a:endParaRPr lang="en-US" altLang="zh-CN" sz="4000"/>
          </a:p>
          <a:p>
            <a:pPr algn="ctr"/>
            <a:r>
              <a:rPr lang="en-US" altLang="zh-CN" sz="4000"/>
              <a:t>malloc  free</a:t>
            </a:r>
          </a:p>
          <a:p>
            <a:pPr algn="ctr"/>
            <a:r>
              <a:rPr lang="en-US" altLang="zh-CN" sz="4000"/>
              <a:t>+</a:t>
            </a:r>
          </a:p>
          <a:p>
            <a:pPr algn="ctr"/>
            <a:r>
              <a:rPr lang="zh-CN" altLang="en-US" sz="4000"/>
              <a:t>指针</a:t>
            </a:r>
          </a:p>
          <a:p>
            <a:pPr algn="ctr"/>
            <a:endParaRPr lang="zh-CN" altLang="en-US" sz="4000"/>
          </a:p>
          <a:p>
            <a:pPr algn="ctr"/>
            <a:endParaRPr lang="zh-CN" altLang="en-US" sz="4000"/>
          </a:p>
          <a:p>
            <a:pPr algn="ctr"/>
            <a:r>
              <a:rPr lang="zh-CN" altLang="en-US" sz="4000"/>
              <a:t>灵活地对内存进行操作</a:t>
            </a:r>
          </a:p>
        </p:txBody>
      </p:sp>
      <p:pic>
        <p:nvPicPr>
          <p:cNvPr id="3" name="图片 2" descr="1-3-2"/>
          <p:cNvPicPr>
            <a:picLocks noChangeAspect="1"/>
          </p:cNvPicPr>
          <p:nvPr/>
        </p:nvPicPr>
        <p:blipFill>
          <a:blip r:embed="rId3"/>
          <a:stretch>
            <a:fillRect/>
          </a:stretch>
        </p:blipFill>
        <p:spPr>
          <a:xfrm>
            <a:off x="407670" y="1005840"/>
            <a:ext cx="6068695" cy="5623560"/>
          </a:xfrm>
          <a:prstGeom prst="rect">
            <a:avLst/>
          </a:prstGeom>
        </p:spPr>
      </p:pic>
      <p:sp>
        <p:nvSpPr>
          <p:cNvPr id="6" name="下箭头 5"/>
          <p:cNvSpPr/>
          <p:nvPr/>
        </p:nvSpPr>
        <p:spPr>
          <a:xfrm>
            <a:off x="8444865" y="4048125"/>
            <a:ext cx="652780" cy="872490"/>
          </a:xfrm>
          <a:prstGeom prst="downArrow">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0" y="885825"/>
            <a:ext cx="9347200" cy="0"/>
          </a:xfrm>
          <a:prstGeom prst="line">
            <a:avLst/>
          </a:prstGeom>
          <a:ln w="38100">
            <a:solidFill>
              <a:srgbClr val="63065F"/>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47003" y="253635"/>
            <a:ext cx="2155190" cy="521970"/>
          </a:xfrm>
          <a:prstGeom prst="rect">
            <a:avLst/>
          </a:prstGeom>
          <a:noFill/>
        </p:spPr>
        <p:txBody>
          <a:bodyPr wrap="none" rtlCol="0">
            <a:spAutoFit/>
          </a:bodyPr>
          <a:lstStyle/>
          <a:p>
            <a:r>
              <a:rPr lang="en-US" altLang="zh-CN" sz="2800" dirty="0">
                <a:solidFill>
                  <a:srgbClr val="63065F"/>
                </a:solidFill>
                <a:ea typeface="黑体" panose="02010609060101010101" pitchFamily="49" charset="-122"/>
              </a:rPr>
              <a:t>1.4 </a:t>
            </a:r>
            <a:r>
              <a:rPr lang="zh-CN" altLang="en-US" sz="2800" dirty="0">
                <a:solidFill>
                  <a:srgbClr val="63065F"/>
                </a:solidFill>
                <a:ea typeface="黑体" panose="02010609060101010101" pitchFamily="49" charset="-122"/>
              </a:rPr>
              <a:t>一个应用</a:t>
            </a:r>
          </a:p>
        </p:txBody>
      </p:sp>
      <p:sp>
        <p:nvSpPr>
          <p:cNvPr id="30" name="文本框 29"/>
          <p:cNvSpPr txBox="1"/>
          <p:nvPr/>
        </p:nvSpPr>
        <p:spPr>
          <a:xfrm>
            <a:off x="502920" y="1562100"/>
            <a:ext cx="10513060" cy="1814830"/>
          </a:xfrm>
          <a:prstGeom prst="rect">
            <a:avLst/>
          </a:prstGeom>
          <a:noFill/>
        </p:spPr>
        <p:txBody>
          <a:bodyPr wrap="square" rtlCol="0">
            <a:spAutoFit/>
          </a:bodyPr>
          <a:lstStyle/>
          <a:p>
            <a:pPr indent="457200"/>
            <a:r>
              <a:rPr lang="en-US" altLang="zh-CN" sz="2800" dirty="0"/>
              <a:t>Q:</a:t>
            </a:r>
            <a:r>
              <a:rPr lang="zh-CN" altLang="en-US" sz="2800" dirty="0"/>
              <a:t>你刚刚说的这些有什么用？</a:t>
            </a:r>
            <a:endParaRPr lang="zh-CN" sz="2800" dirty="0"/>
          </a:p>
          <a:p>
            <a:pPr indent="457200"/>
            <a:r>
              <a:rPr lang="en-US" altLang="zh-CN" sz="2800" dirty="0"/>
              <a:t>A:</a:t>
            </a:r>
            <a:r>
              <a:rPr lang="zh-CN" altLang="en-US" sz="2800" dirty="0"/>
              <a:t>你可以用它</a:t>
            </a:r>
            <a:r>
              <a:rPr lang="en-US" altLang="zh-CN" sz="2800" dirty="0"/>
              <a:t>…</a:t>
            </a:r>
            <a:r>
              <a:rPr lang="zh-CN" sz="2800" dirty="0"/>
              <a:t>手写一个内存池！</a:t>
            </a:r>
          </a:p>
          <a:p>
            <a:pPr indent="457200"/>
            <a:endParaRPr sz="2800" dirty="0"/>
          </a:p>
          <a:p>
            <a:pPr indent="457200"/>
            <a:r>
              <a:rPr sz="2800" dirty="0"/>
              <a:t>http://dmitrysoshnikov.com/compilers/writing-a-pool-allocator/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920</Words>
  <Application>Microsoft Office PowerPoint</Application>
  <PresentationFormat>宽屏</PresentationFormat>
  <Paragraphs>167</Paragraphs>
  <Slides>23</Slides>
  <Notes>19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Adobe Gothic Std B</vt:lpstr>
      <vt:lpstr>Microsoft YaHei UI</vt:lpstr>
      <vt:lpstr>等线</vt:lpstr>
      <vt:lpstr>等线 Light</vt:lpstr>
      <vt:lpstr>黑体</vt:lpstr>
      <vt:lpstr>楷体</vt:lpstr>
      <vt:lpstr>微软雅黑</vt:lpstr>
      <vt:lpstr>Arial</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kzh</dc:creator>
  <cp:lastModifiedBy>lenovo</cp:lastModifiedBy>
  <cp:revision>127</cp:revision>
  <dcterms:created xsi:type="dcterms:W3CDTF">2020-09-09T14:03:00Z</dcterms:created>
  <dcterms:modified xsi:type="dcterms:W3CDTF">2021-11-08T11:31:25Z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2052-11.1.0.9914</vt:lpwstr>
  </property>
</Properties>
</file>