
<file path=[Content_Types].xml><?xml version="1.0" encoding="utf-8"?>
<Types xmlns="http://schemas.openxmlformats.org/package/2006/content-types">
  <Default Extension="tmp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61" r:id="rId3"/>
    <p:sldId id="259" r:id="rId4"/>
    <p:sldId id="260" r:id="rId5"/>
    <p:sldId id="275" r:id="rId6"/>
    <p:sldId id="277" r:id="rId7"/>
    <p:sldId id="279" r:id="rId8"/>
    <p:sldId id="280" r:id="rId9"/>
    <p:sldId id="262" r:id="rId10"/>
    <p:sldId id="263" r:id="rId11"/>
    <p:sldId id="264" r:id="rId12"/>
    <p:sldId id="265" r:id="rId13"/>
    <p:sldId id="267" r:id="rId14"/>
    <p:sldId id="276" r:id="rId15"/>
    <p:sldId id="266" r:id="rId16"/>
    <p:sldId id="268" r:id="rId17"/>
    <p:sldId id="258" r:id="rId18"/>
    <p:sldId id="269" r:id="rId19"/>
    <p:sldId id="270" r:id="rId20"/>
    <p:sldId id="281" r:id="rId21"/>
    <p:sldId id="282" r:id="rId22"/>
    <p:sldId id="271" r:id="rId23"/>
    <p:sldId id="272" r:id="rId24"/>
    <p:sldId id="283" r:id="rId25"/>
    <p:sldId id="273" r:id="rId26"/>
    <p:sldId id="274" r:id="rId27"/>
    <p:sldId id="278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9" autoAdjust="0"/>
    <p:restoredTop sz="67686" autoAdjust="0"/>
  </p:normalViewPr>
  <p:slideViewPr>
    <p:cSldViewPr snapToGrid="0">
      <p:cViewPr varScale="1">
        <p:scale>
          <a:sx n="61" d="100"/>
          <a:sy n="61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1F8F5-C677-4E2B-B12B-8B3CCD85F7F6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FE6A7-2CE6-4362-97D4-63F6F1921F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3473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理论上，问题的难度是固有的。但是算法的复杂度，有时候却依赖于问题的编码；</a:t>
            </a:r>
            <a:endParaRPr lang="en-US" altLang="zh-CN" dirty="0" smtClean="0"/>
          </a:p>
          <a:p>
            <a:r>
              <a:rPr lang="zh-CN" altLang="en-US" dirty="0" smtClean="0"/>
              <a:t>如果抽象判定问题的编码方式是多项式相关的，尽管编码方式不一样，但算法的复杂度是一样的，问题的难度也是一样的，如果</a:t>
            </a:r>
            <a:r>
              <a:rPr lang="en-US" altLang="zh-CN" dirty="0" smtClean="0"/>
              <a:t>P</a:t>
            </a:r>
            <a:r>
              <a:rPr lang="zh-CN" altLang="en-US" dirty="0" smtClean="0"/>
              <a:t>，皆</a:t>
            </a:r>
            <a:r>
              <a:rPr lang="en-US" altLang="zh-CN" dirty="0" smtClean="0"/>
              <a:t>P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zh-CN" altLang="en-US" dirty="0" smtClean="0"/>
              <a:t>如果抽象判定问题的两种编码，比如一元进制，二进制，它们不是多项式相关的，在不同编码方式下看，同一个算法的复杂度是不一样的，如果用这个算法做问题难度的下界，问题难度是不一样的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FE6A7-2CE6-4362-97D4-63F6F1921F0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8634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L2</a:t>
            </a:r>
            <a:r>
              <a:rPr lang="zh-CN" altLang="en-US" dirty="0" smtClean="0"/>
              <a:t>的复杂度可以代表一类复杂问题。</a:t>
            </a:r>
            <a:endParaRPr lang="en-US" altLang="zh-CN" dirty="0" smtClean="0"/>
          </a:p>
          <a:p>
            <a:r>
              <a:rPr lang="en-US" altLang="zh-CN" dirty="0" smtClean="0"/>
              <a:t>NPC</a:t>
            </a:r>
            <a:r>
              <a:rPr lang="zh-CN" altLang="en-US" dirty="0" smtClean="0"/>
              <a:t>问题是一个代表：如果某个语言</a:t>
            </a:r>
            <a:r>
              <a:rPr lang="en-US" altLang="zh-CN" dirty="0" smtClean="0"/>
              <a:t>L</a:t>
            </a:r>
            <a:r>
              <a:rPr lang="zh-CN" altLang="en-US" dirty="0" smtClean="0"/>
              <a:t>是</a:t>
            </a:r>
            <a:r>
              <a:rPr lang="en-US" altLang="zh-CN" dirty="0" smtClean="0"/>
              <a:t>NPC</a:t>
            </a:r>
            <a:r>
              <a:rPr lang="zh-CN" altLang="en-US" dirty="0" smtClean="0"/>
              <a:t>语言，那么必须有：所有的</a:t>
            </a:r>
            <a:r>
              <a:rPr lang="en-US" altLang="zh-CN" dirty="0" smtClean="0"/>
              <a:t>NP</a:t>
            </a:r>
            <a:r>
              <a:rPr lang="zh-CN" altLang="en-US" dirty="0" smtClean="0"/>
              <a:t>问题（语言），均可多项式归约为这个</a:t>
            </a:r>
            <a:r>
              <a:rPr lang="en-US" altLang="zh-CN" dirty="0" smtClean="0"/>
              <a:t>NPC</a:t>
            </a:r>
            <a:r>
              <a:rPr lang="zh-CN" altLang="en-US" dirty="0" smtClean="0"/>
              <a:t>问题（语言</a:t>
            </a:r>
            <a:r>
              <a:rPr lang="en-US" altLang="zh-CN" dirty="0" smtClean="0"/>
              <a:t>L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FE6A7-2CE6-4362-97D4-63F6F1921F0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7424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多项式时间开销的保证：来自于证书的大小是电路的多项式倍数。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FE6A7-2CE6-4362-97D4-63F6F1921F0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7485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12</a:t>
            </a:r>
            <a:r>
              <a:rPr lang="zh-CN" altLang="en-US" dirty="0" smtClean="0"/>
              <a:t>：一个语言（问题）有多难，看看是否有</a:t>
            </a:r>
            <a:r>
              <a:rPr lang="en-US" altLang="zh-CN" dirty="0" smtClean="0"/>
              <a:t>NPC</a:t>
            </a:r>
            <a:r>
              <a:rPr lang="zh-CN" altLang="en-US" dirty="0" smtClean="0"/>
              <a:t>问题不比它更难。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FE6A7-2CE6-4362-97D4-63F6F1921F0B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6003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都一样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FE6A7-2CE6-4362-97D4-63F6F1921F0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3098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形式语言：抽象，但精确，描述能力强；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任意的</a:t>
            </a:r>
            <a:r>
              <a:rPr lang="en-US" altLang="zh-CN" dirty="0" smtClean="0"/>
              <a:t>word x</a:t>
            </a:r>
            <a:r>
              <a:rPr lang="zh-CN" altLang="en-US" dirty="0" smtClean="0"/>
              <a:t>，如</a:t>
            </a:r>
            <a:r>
              <a:rPr lang="en-US" altLang="zh-CN" dirty="0" smtClean="0"/>
              <a:t>A</a:t>
            </a:r>
            <a:r>
              <a:rPr lang="zh-CN" altLang="en-US" dirty="0" smtClean="0"/>
              <a:t>（</a:t>
            </a:r>
            <a:r>
              <a:rPr lang="en-US" altLang="zh-CN" dirty="0" smtClean="0"/>
              <a:t>x</a:t>
            </a:r>
            <a:r>
              <a:rPr lang="zh-CN" altLang="en-US" dirty="0" smtClean="0"/>
              <a:t>）</a:t>
            </a:r>
            <a:r>
              <a:rPr lang="en-US" altLang="zh-CN" dirty="0" smtClean="0"/>
              <a:t>=1</a:t>
            </a:r>
            <a:r>
              <a:rPr lang="zh-CN" altLang="en-US" dirty="0" smtClean="0"/>
              <a:t>则称</a:t>
            </a:r>
            <a:r>
              <a:rPr lang="en-US" altLang="zh-CN" dirty="0" smtClean="0"/>
              <a:t>A</a:t>
            </a:r>
            <a:r>
              <a:rPr lang="zh-CN" altLang="en-US" dirty="0" smtClean="0"/>
              <a:t>接受了</a:t>
            </a:r>
            <a:r>
              <a:rPr lang="en-US" altLang="zh-CN" dirty="0" smtClean="0"/>
              <a:t>x</a:t>
            </a:r>
            <a:r>
              <a:rPr lang="zh-CN" altLang="en-US" dirty="0" smtClean="0"/>
              <a:t>；如果</a:t>
            </a:r>
            <a:r>
              <a:rPr lang="en-US" altLang="zh-CN" dirty="0" smtClean="0"/>
              <a:t>A</a:t>
            </a:r>
            <a:r>
              <a:rPr lang="zh-CN" altLang="en-US" dirty="0" smtClean="0"/>
              <a:t>（</a:t>
            </a:r>
            <a:r>
              <a:rPr lang="en-US" altLang="zh-CN" dirty="0" smtClean="0"/>
              <a:t>x</a:t>
            </a:r>
            <a:r>
              <a:rPr lang="zh-CN" altLang="en-US" dirty="0" smtClean="0"/>
              <a:t>）</a:t>
            </a:r>
            <a:r>
              <a:rPr lang="en-US" altLang="zh-CN" dirty="0" smtClean="0"/>
              <a:t>=0</a:t>
            </a:r>
            <a:r>
              <a:rPr lang="zh-CN" altLang="en-US" dirty="0" smtClean="0"/>
              <a:t>，称算法</a:t>
            </a:r>
            <a:r>
              <a:rPr lang="en-US" altLang="zh-CN" dirty="0" smtClean="0"/>
              <a:t>A</a:t>
            </a:r>
            <a:r>
              <a:rPr lang="zh-CN" altLang="en-US" dirty="0" smtClean="0"/>
              <a:t>拒绝了</a:t>
            </a:r>
            <a:r>
              <a:rPr lang="en-US" altLang="zh-CN" dirty="0" smtClean="0"/>
              <a:t>x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zh-CN" altLang="en-US" dirty="0" smtClean="0"/>
              <a:t>对一个语言</a:t>
            </a:r>
            <a:r>
              <a:rPr lang="en-US" altLang="zh-CN" dirty="0" smtClean="0"/>
              <a:t>L</a:t>
            </a:r>
            <a:r>
              <a:rPr lang="zh-CN" altLang="en-US" dirty="0" smtClean="0"/>
              <a:t>而言，算法</a:t>
            </a:r>
            <a:r>
              <a:rPr lang="en-US" altLang="zh-CN" dirty="0" smtClean="0"/>
              <a:t>A</a:t>
            </a:r>
            <a:r>
              <a:rPr lang="zh-CN" altLang="en-US" dirty="0" smtClean="0"/>
              <a:t>接受了语言</a:t>
            </a:r>
            <a:r>
              <a:rPr lang="en-US" altLang="zh-CN" dirty="0" smtClean="0"/>
              <a:t>L</a:t>
            </a:r>
            <a:r>
              <a:rPr lang="zh-CN" altLang="en-US" dirty="0" smtClean="0"/>
              <a:t>是指：</a:t>
            </a:r>
            <a:r>
              <a:rPr lang="en-US" altLang="zh-CN" dirty="0" smtClean="0"/>
              <a:t>L</a:t>
            </a:r>
            <a:r>
              <a:rPr lang="zh-CN" altLang="en-US" dirty="0" smtClean="0"/>
              <a:t>中的所有</a:t>
            </a:r>
            <a:r>
              <a:rPr lang="en-US" altLang="zh-CN" dirty="0" smtClean="0"/>
              <a:t>x</a:t>
            </a:r>
            <a:r>
              <a:rPr lang="zh-CN" altLang="en-US" dirty="0" smtClean="0"/>
              <a:t>均被算法</a:t>
            </a:r>
            <a:r>
              <a:rPr lang="en-US" altLang="zh-CN" dirty="0" smtClean="0"/>
              <a:t>A</a:t>
            </a:r>
            <a:r>
              <a:rPr lang="zh-CN" altLang="en-US" dirty="0" smtClean="0"/>
              <a:t>所接受</a:t>
            </a:r>
            <a:endParaRPr lang="en-US" altLang="zh-CN" dirty="0" smtClean="0"/>
          </a:p>
          <a:p>
            <a:r>
              <a:rPr lang="zh-CN" altLang="en-US" dirty="0" smtClean="0"/>
              <a:t>对一个语言</a:t>
            </a:r>
            <a:r>
              <a:rPr lang="en-US" altLang="zh-CN" dirty="0" smtClean="0"/>
              <a:t>L</a:t>
            </a:r>
            <a:r>
              <a:rPr lang="zh-CN" altLang="en-US" dirty="0" smtClean="0"/>
              <a:t>而言，算法</a:t>
            </a:r>
            <a:r>
              <a:rPr lang="en-US" altLang="zh-CN" dirty="0" smtClean="0"/>
              <a:t>A</a:t>
            </a:r>
            <a:r>
              <a:rPr lang="zh-CN" altLang="en-US" dirty="0" smtClean="0"/>
              <a:t>判定了语言</a:t>
            </a:r>
            <a:r>
              <a:rPr lang="en-US" altLang="zh-CN" dirty="0" smtClean="0"/>
              <a:t>L</a:t>
            </a:r>
            <a:r>
              <a:rPr lang="zh-CN" altLang="en-US" dirty="0" smtClean="0"/>
              <a:t>是指：</a:t>
            </a:r>
            <a:r>
              <a:rPr lang="en-US" altLang="zh-CN" dirty="0" smtClean="0"/>
              <a:t>L</a:t>
            </a:r>
            <a:r>
              <a:rPr lang="zh-CN" altLang="en-US" dirty="0" smtClean="0"/>
              <a:t>中的</a:t>
            </a:r>
            <a:r>
              <a:rPr lang="en-US" altLang="zh-CN" dirty="0" smtClean="0"/>
              <a:t>x</a:t>
            </a:r>
            <a:r>
              <a:rPr lang="zh-CN" altLang="en-US" dirty="0" smtClean="0"/>
              <a:t>一定能够被</a:t>
            </a:r>
            <a:r>
              <a:rPr lang="en-US" altLang="zh-CN" dirty="0" smtClean="0"/>
              <a:t>A</a:t>
            </a:r>
            <a:r>
              <a:rPr lang="zh-CN" altLang="en-US" dirty="0" smtClean="0"/>
              <a:t>接受，不在</a:t>
            </a:r>
            <a:r>
              <a:rPr lang="en-US" altLang="zh-CN" dirty="0" smtClean="0"/>
              <a:t>L</a:t>
            </a:r>
            <a:r>
              <a:rPr lang="zh-CN" altLang="en-US" dirty="0" smtClean="0"/>
              <a:t>中的</a:t>
            </a:r>
            <a:r>
              <a:rPr lang="en-US" altLang="zh-CN" dirty="0" smtClean="0"/>
              <a:t>x</a:t>
            </a:r>
            <a:r>
              <a:rPr lang="zh-CN" altLang="en-US" dirty="0" smtClean="0"/>
              <a:t>一定被</a:t>
            </a:r>
            <a:r>
              <a:rPr lang="en-US" altLang="zh-CN" dirty="0" smtClean="0"/>
              <a:t>A</a:t>
            </a:r>
            <a:r>
              <a:rPr lang="zh-CN" altLang="en-US" dirty="0" smtClean="0"/>
              <a:t>拒绝；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FE6A7-2CE6-4362-97D4-63F6F1921F0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995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解释定理</a:t>
            </a:r>
            <a:r>
              <a:rPr lang="en-US" altLang="zh-CN" dirty="0" smtClean="0"/>
              <a:t>34.2</a:t>
            </a:r>
            <a:endParaRPr lang="zh-CN" altLang="en-US" dirty="0" smtClean="0"/>
          </a:p>
          <a:p>
            <a:r>
              <a:rPr lang="zh-CN" altLang="en-US" dirty="0" smtClean="0"/>
              <a:t>一个是</a:t>
            </a:r>
            <a:r>
              <a:rPr lang="en-US" altLang="zh-CN" dirty="0" smtClean="0"/>
              <a:t>decide</a:t>
            </a:r>
            <a:r>
              <a:rPr lang="zh-CN" altLang="en-US" dirty="0" smtClean="0"/>
              <a:t>，一个是</a:t>
            </a:r>
            <a:r>
              <a:rPr lang="en-US" altLang="zh-CN" dirty="0" smtClean="0"/>
              <a:t>accepted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zh-CN" altLang="en-US" dirty="0" smtClean="0"/>
              <a:t>前者的定义，更为严格一些，考虑</a:t>
            </a:r>
            <a:r>
              <a:rPr lang="en-US" altLang="zh-CN" dirty="0" smtClean="0"/>
              <a:t>01</a:t>
            </a:r>
            <a:r>
              <a:rPr lang="zh-CN" altLang="en-US" dirty="0" smtClean="0"/>
              <a:t>所有位串：接受或者拒绝</a:t>
            </a:r>
            <a:endParaRPr lang="en-US" altLang="zh-CN" dirty="0" smtClean="0"/>
          </a:p>
          <a:p>
            <a:r>
              <a:rPr lang="zh-CN" altLang="en-US" dirty="0" smtClean="0"/>
              <a:t>后者定义，更为狭义一点，所有能被接受的</a:t>
            </a:r>
            <a:r>
              <a:rPr lang="en-US" altLang="zh-CN" dirty="0" smtClean="0"/>
              <a:t>01</a:t>
            </a:r>
            <a:r>
              <a:rPr lang="zh-CN" altLang="en-US" dirty="0" smtClean="0"/>
              <a:t>位串集合，所表示的问题；</a:t>
            </a:r>
            <a:endParaRPr lang="en-US" altLang="zh-CN" dirty="0" smtClean="0"/>
          </a:p>
          <a:p>
            <a:r>
              <a:rPr lang="zh-CN" altLang="en-US" dirty="0" smtClean="0"/>
              <a:t>但两者是等价的！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FE6A7-2CE6-4362-97D4-63F6F1921F0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3146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哈密尔顿图问题的“验证“：给定一个问题实例（某个图），给定某个回路，可以在多项式时间内”验算”这个回路是否是一个哈密尔顿回路。如果验算为真：我们验证了这个问题实例（该图）属于哈密尔顿问题。</a:t>
            </a:r>
            <a:endParaRPr lang="en-US" altLang="zh-CN" dirty="0" smtClean="0"/>
          </a:p>
          <a:p>
            <a:r>
              <a:rPr lang="zh-CN" altLang="en-US" dirty="0" smtClean="0"/>
              <a:t>难问题的难度，难以明确度量。改为看看验算一个结果是否为解，是否可以在多项式时间内完成验算，进而推广为验证所有问题。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如何形式化地表述“验算”、“验证”？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FE6A7-2CE6-4362-97D4-63F6F1921F0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1939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对证书的大小进行了约定：</a:t>
            </a:r>
            <a:endParaRPr lang="en-US" altLang="zh-CN" dirty="0" smtClean="0"/>
          </a:p>
          <a:p>
            <a:r>
              <a:rPr lang="en-US" altLang="zh-CN" dirty="0" smtClean="0"/>
              <a:t>y</a:t>
            </a:r>
            <a:r>
              <a:rPr lang="zh-CN" altLang="en-US" dirty="0" smtClean="0"/>
              <a:t>为什么要限定在大</a:t>
            </a:r>
            <a:r>
              <a:rPr lang="en-US" altLang="zh-CN" dirty="0" smtClean="0"/>
              <a:t>O</a:t>
            </a:r>
            <a:r>
              <a:rPr lang="zh-CN" altLang="en-US" dirty="0" smtClean="0"/>
              <a:t>上？</a:t>
            </a:r>
            <a:endParaRPr lang="en-US" altLang="zh-CN" dirty="0" smtClean="0"/>
          </a:p>
          <a:p>
            <a:r>
              <a:rPr lang="zh-CN" altLang="en-US" dirty="0" smtClean="0"/>
              <a:t>当证书是超多项式的时候，验算证书的代价不再是保证为多项式了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FE6A7-2CE6-4362-97D4-63F6F1921F0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2707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P</a:t>
            </a:r>
            <a:r>
              <a:rPr lang="zh-CN" altLang="en-US" dirty="0" smtClean="0"/>
              <a:t>问题是可以在多项式时间内被判定的问题。</a:t>
            </a:r>
            <a:endParaRPr lang="en-US" altLang="zh-CN" dirty="0" smtClean="0"/>
          </a:p>
          <a:p>
            <a:r>
              <a:rPr lang="en-US" altLang="zh-CN" dirty="0" smtClean="0"/>
              <a:t>Co-NP: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FE6A7-2CE6-4362-97D4-63F6F1921F0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3165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如果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FE6A7-2CE6-4362-97D4-63F6F1921F0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2961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L1</a:t>
            </a:r>
            <a:r>
              <a:rPr lang="zh-CN" altLang="en-US" dirty="0" smtClean="0"/>
              <a:t>是一个判定问题；</a:t>
            </a:r>
            <a:endParaRPr lang="en-US" altLang="zh-CN" dirty="0" smtClean="0"/>
          </a:p>
          <a:p>
            <a:r>
              <a:rPr lang="en-US" altLang="zh-CN" dirty="0" smtClean="0"/>
              <a:t>    </a:t>
            </a:r>
            <a:r>
              <a:rPr lang="zh-CN" altLang="en-US" dirty="0" smtClean="0"/>
              <a:t>任给一个</a:t>
            </a:r>
            <a:r>
              <a:rPr lang="en-US" altLang="zh-CN" dirty="0" smtClean="0"/>
              <a:t>01</a:t>
            </a:r>
            <a:r>
              <a:rPr lang="zh-CN" altLang="en-US" dirty="0" smtClean="0"/>
              <a:t>串</a:t>
            </a:r>
            <a:r>
              <a:rPr lang="en-US" altLang="zh-CN" dirty="0" smtClean="0"/>
              <a:t>x</a:t>
            </a:r>
            <a:r>
              <a:rPr lang="zh-CN" altLang="en-US" dirty="0" smtClean="0"/>
              <a:t>，可以判定</a:t>
            </a:r>
            <a:r>
              <a:rPr lang="en-US" altLang="zh-CN" dirty="0" smtClean="0"/>
              <a:t>x</a:t>
            </a:r>
            <a:r>
              <a:rPr lang="zh-CN" altLang="en-US" dirty="0" smtClean="0"/>
              <a:t>是否属于</a:t>
            </a:r>
            <a:r>
              <a:rPr lang="en-US" altLang="zh-CN" dirty="0" smtClean="0"/>
              <a:t>L1</a:t>
            </a:r>
            <a:r>
              <a:rPr lang="zh-CN" altLang="en-US" dirty="0" smtClean="0"/>
              <a:t>；（只不过用于判定的算法可能非常耗时（难））</a:t>
            </a:r>
            <a:endParaRPr lang="en-US" altLang="zh-CN" dirty="0" smtClean="0"/>
          </a:p>
          <a:p>
            <a:r>
              <a:rPr lang="en-US" altLang="zh-CN" dirty="0" smtClean="0"/>
              <a:t>L2</a:t>
            </a:r>
            <a:r>
              <a:rPr lang="zh-CN" altLang="en-US" dirty="0" smtClean="0"/>
              <a:t>也是一个判定问题；我们知道这个问题的难度，比如</a:t>
            </a:r>
            <a:r>
              <a:rPr lang="en-US" altLang="zh-CN" dirty="0" smtClean="0"/>
              <a:t>NPC</a:t>
            </a:r>
            <a:r>
              <a:rPr lang="zh-CN" altLang="en-US" dirty="0" smtClean="0"/>
              <a:t>难；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任给一个</a:t>
            </a:r>
            <a:r>
              <a:rPr lang="en-US" altLang="zh-CN" dirty="0" smtClean="0"/>
              <a:t>01</a:t>
            </a:r>
            <a:r>
              <a:rPr lang="zh-CN" altLang="en-US" dirty="0" smtClean="0"/>
              <a:t>串</a:t>
            </a:r>
            <a:r>
              <a:rPr lang="en-US" altLang="zh-CN" dirty="0" smtClean="0"/>
              <a:t>x</a:t>
            </a:r>
            <a:r>
              <a:rPr lang="zh-CN" altLang="en-US" dirty="0" smtClean="0"/>
              <a:t>，</a:t>
            </a:r>
            <a:r>
              <a:rPr lang="en-US" altLang="zh-CN" dirty="0" smtClean="0"/>
              <a:t>x</a:t>
            </a:r>
            <a:r>
              <a:rPr lang="zh-CN" altLang="en-US" dirty="0" smtClean="0"/>
              <a:t>被判定属于</a:t>
            </a:r>
            <a:r>
              <a:rPr lang="en-US" altLang="zh-CN" dirty="0" smtClean="0"/>
              <a:t>L1</a:t>
            </a:r>
            <a:r>
              <a:rPr lang="zh-CN" altLang="en-US" dirty="0" smtClean="0"/>
              <a:t>，</a:t>
            </a:r>
            <a:r>
              <a:rPr lang="en-US" altLang="zh-CN" dirty="0" smtClean="0"/>
              <a:t>f</a:t>
            </a:r>
            <a:r>
              <a:rPr lang="zh-CN" altLang="en-US" dirty="0" smtClean="0"/>
              <a:t>（</a:t>
            </a:r>
            <a:r>
              <a:rPr lang="en-US" altLang="zh-CN" dirty="0" smtClean="0"/>
              <a:t>x</a:t>
            </a:r>
            <a:r>
              <a:rPr lang="zh-CN" altLang="en-US" dirty="0" smtClean="0"/>
              <a:t>）一定能被判定属于</a:t>
            </a:r>
            <a:r>
              <a:rPr lang="en-US" altLang="zh-CN" dirty="0" smtClean="0"/>
              <a:t>L2</a:t>
            </a:r>
            <a:r>
              <a:rPr lang="zh-CN" altLang="en-US" dirty="0" smtClean="0"/>
              <a:t>；如果</a:t>
            </a:r>
            <a:r>
              <a:rPr lang="en-US" altLang="zh-CN" dirty="0" smtClean="0"/>
              <a:t>f</a:t>
            </a:r>
            <a:r>
              <a:rPr lang="zh-CN" altLang="en-US" dirty="0" smtClean="0"/>
              <a:t>（</a:t>
            </a:r>
            <a:r>
              <a:rPr lang="en-US" altLang="zh-CN" dirty="0" smtClean="0"/>
              <a:t>x</a:t>
            </a:r>
            <a:r>
              <a:rPr lang="zh-CN" altLang="en-US" dirty="0" smtClean="0"/>
              <a:t>）被判定为</a:t>
            </a:r>
            <a:r>
              <a:rPr lang="en-US" altLang="zh-CN" dirty="0" smtClean="0"/>
              <a:t>L2</a:t>
            </a:r>
            <a:r>
              <a:rPr lang="zh-CN" altLang="en-US" dirty="0" smtClean="0"/>
              <a:t>中的实例，那么</a:t>
            </a:r>
            <a:r>
              <a:rPr lang="en-US" altLang="zh-CN" dirty="0" smtClean="0"/>
              <a:t>x</a:t>
            </a:r>
            <a:r>
              <a:rPr lang="zh-CN" altLang="en-US" dirty="0" smtClean="0"/>
              <a:t>一定是</a:t>
            </a:r>
            <a:r>
              <a:rPr lang="en-US" altLang="zh-CN" dirty="0" smtClean="0"/>
              <a:t>L1</a:t>
            </a:r>
            <a:r>
              <a:rPr lang="zh-CN" altLang="en-US" dirty="0" smtClean="0"/>
              <a:t>中的实例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任给一个</a:t>
            </a:r>
            <a:r>
              <a:rPr lang="en-US" altLang="zh-CN" dirty="0" smtClean="0"/>
              <a:t>01</a:t>
            </a:r>
            <a:r>
              <a:rPr lang="zh-CN" altLang="en-US" dirty="0" smtClean="0"/>
              <a:t>串</a:t>
            </a:r>
            <a:r>
              <a:rPr lang="en-US" altLang="zh-CN" dirty="0" smtClean="0"/>
              <a:t>y</a:t>
            </a:r>
            <a:r>
              <a:rPr lang="zh-CN" altLang="en-US" dirty="0" smtClean="0"/>
              <a:t>，</a:t>
            </a:r>
            <a:r>
              <a:rPr lang="en-US" altLang="zh-CN" dirty="0" smtClean="0"/>
              <a:t>y</a:t>
            </a:r>
            <a:r>
              <a:rPr lang="zh-CN" altLang="en-US" dirty="0" smtClean="0"/>
              <a:t>被判定不属于</a:t>
            </a:r>
            <a:r>
              <a:rPr lang="en-US" altLang="zh-CN" dirty="0" smtClean="0"/>
              <a:t>L1</a:t>
            </a:r>
            <a:r>
              <a:rPr lang="zh-CN" altLang="en-US" dirty="0" smtClean="0"/>
              <a:t>，</a:t>
            </a:r>
            <a:r>
              <a:rPr lang="en-US" altLang="zh-CN" dirty="0" smtClean="0"/>
              <a:t>f</a:t>
            </a:r>
            <a:r>
              <a:rPr lang="zh-CN" altLang="en-US" dirty="0" smtClean="0"/>
              <a:t>（</a:t>
            </a:r>
            <a:r>
              <a:rPr lang="en-US" altLang="zh-CN" dirty="0" smtClean="0"/>
              <a:t>y</a:t>
            </a:r>
            <a:r>
              <a:rPr lang="zh-CN" altLang="en-US" dirty="0" smtClean="0"/>
              <a:t>）一定被判定不属于</a:t>
            </a:r>
            <a:r>
              <a:rPr lang="en-US" altLang="zh-CN" dirty="0" smtClean="0"/>
              <a:t>L2</a:t>
            </a:r>
            <a:r>
              <a:rPr lang="zh-CN" altLang="en-US" dirty="0" smtClean="0"/>
              <a:t>；如果</a:t>
            </a:r>
            <a:r>
              <a:rPr lang="en-US" altLang="zh-CN" dirty="0" smtClean="0"/>
              <a:t>f</a:t>
            </a:r>
            <a:r>
              <a:rPr lang="zh-CN" altLang="en-US" dirty="0" smtClean="0"/>
              <a:t>（</a:t>
            </a:r>
            <a:r>
              <a:rPr lang="en-US" altLang="zh-CN" dirty="0" smtClean="0"/>
              <a:t>x</a:t>
            </a:r>
            <a:r>
              <a:rPr lang="zh-CN" altLang="en-US" dirty="0" smtClean="0"/>
              <a:t>）被判定为不是</a:t>
            </a:r>
            <a:r>
              <a:rPr lang="en-US" altLang="zh-CN" dirty="0" smtClean="0"/>
              <a:t>L2</a:t>
            </a:r>
            <a:r>
              <a:rPr lang="zh-CN" altLang="en-US" dirty="0" smtClean="0"/>
              <a:t>中的实例，那么</a:t>
            </a:r>
            <a:r>
              <a:rPr lang="en-US" altLang="zh-CN" dirty="0" smtClean="0"/>
              <a:t>x</a:t>
            </a:r>
            <a:r>
              <a:rPr lang="zh-CN" altLang="en-US" dirty="0" smtClean="0"/>
              <a:t>一定不是</a:t>
            </a:r>
            <a:r>
              <a:rPr lang="en-US" altLang="zh-CN" dirty="0" smtClean="0"/>
              <a:t>L1</a:t>
            </a:r>
            <a:r>
              <a:rPr lang="zh-CN" altLang="en-US" dirty="0" smtClean="0"/>
              <a:t>中的实例</a:t>
            </a:r>
            <a:endParaRPr lang="en-US" altLang="zh-CN" dirty="0" smtClean="0"/>
          </a:p>
          <a:p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F</a:t>
            </a:r>
            <a:r>
              <a:rPr lang="zh-CN" altLang="en-US" dirty="0" smtClean="0"/>
              <a:t>如果是一个多项式映射函数，那么我们可以认定：</a:t>
            </a:r>
            <a:r>
              <a:rPr lang="en-US" altLang="zh-CN" dirty="0" smtClean="0"/>
              <a:t>L1</a:t>
            </a:r>
            <a:r>
              <a:rPr lang="zh-CN" altLang="en-US" dirty="0" smtClean="0"/>
              <a:t>判定问题的难度不会超过</a:t>
            </a:r>
            <a:r>
              <a:rPr lang="en-US" altLang="zh-CN" dirty="0" smtClean="0"/>
              <a:t>L2</a:t>
            </a:r>
            <a:r>
              <a:rPr lang="zh-CN" altLang="en-US" dirty="0" smtClean="0"/>
              <a:t>判定问题难度的某个多项式倍数：通过判定问题</a:t>
            </a:r>
            <a:r>
              <a:rPr lang="en-US" altLang="zh-CN" dirty="0" smtClean="0"/>
              <a:t>L2</a:t>
            </a:r>
            <a:r>
              <a:rPr lang="zh-CN" altLang="en-US" dirty="0" smtClean="0"/>
              <a:t>，讨论判定问题</a:t>
            </a:r>
            <a:r>
              <a:rPr lang="en-US" altLang="zh-CN" dirty="0" smtClean="0"/>
              <a:t>L1</a:t>
            </a:r>
            <a:r>
              <a:rPr lang="zh-CN" altLang="en-US" dirty="0" smtClean="0"/>
              <a:t>的难度；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FE6A7-2CE6-4362-97D4-63F6F1921F0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225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E49B-2D0B-4C78-96F1-3442DD3C3DA9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441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E49B-2D0B-4C78-96F1-3442DD3C3DA9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201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E49B-2D0B-4C78-96F1-3442DD3C3DA9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390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E49B-2D0B-4C78-96F1-3442DD3C3DA9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72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E49B-2D0B-4C78-96F1-3442DD3C3DA9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263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E49B-2D0B-4C78-96F1-3442DD3C3DA9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3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E49B-2D0B-4C78-96F1-3442DD3C3DA9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16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E49B-2D0B-4C78-96F1-3442DD3C3DA9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733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E49B-2D0B-4C78-96F1-3442DD3C3DA9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584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E49B-2D0B-4C78-96F1-3442DD3C3DA9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156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E49B-2D0B-4C78-96F1-3442DD3C3DA9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471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BE49B-2D0B-4C78-96F1-3442DD3C3DA9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04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tmp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tmp"/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计算机问题求解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—</a:t>
            </a:r>
            <a:r>
              <a:rPr lang="zh-CN" altLang="en-US" sz="4400" dirty="0" smtClean="0"/>
              <a:t>论题</a:t>
            </a:r>
            <a:r>
              <a:rPr lang="en-US" altLang="zh-CN" sz="4400" dirty="0" smtClean="0"/>
              <a:t>4.9 NP</a:t>
            </a:r>
            <a:r>
              <a:rPr lang="zh-CN" altLang="en-US" sz="4400" dirty="0" smtClean="0"/>
              <a:t>完全性</a:t>
            </a:r>
            <a:endParaRPr lang="zh-CN" alt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zh-CN" altLang="en-US" dirty="0"/>
              <a:t>陶先</a:t>
            </a:r>
            <a:r>
              <a:rPr lang="zh-CN" altLang="en-US" dirty="0" smtClean="0"/>
              <a:t>平</a:t>
            </a:r>
            <a:endParaRPr lang="en-US" altLang="zh-CN" dirty="0" smtClean="0"/>
          </a:p>
          <a:p>
            <a:r>
              <a:rPr lang="en-US" altLang="zh-CN" dirty="0" smtClean="0"/>
              <a:t>2019</a:t>
            </a:r>
            <a:r>
              <a:rPr lang="zh-CN" altLang="en-US" dirty="0" smtClean="0"/>
              <a:t>年</a:t>
            </a:r>
            <a:r>
              <a:rPr lang="en-US" altLang="zh-CN" dirty="0"/>
              <a:t>5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15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409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NP</a:t>
            </a:r>
            <a:r>
              <a:rPr lang="zh-CN" altLang="en-US" dirty="0" smtClean="0"/>
              <a:t>复杂度类问题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91851"/>
            <a:ext cx="10672056" cy="2790213"/>
          </a:xfrm>
        </p:spPr>
      </p:pic>
      <p:sp>
        <p:nvSpPr>
          <p:cNvPr id="5" name="文本框 4"/>
          <p:cNvSpPr txBox="1"/>
          <p:nvPr/>
        </p:nvSpPr>
        <p:spPr>
          <a:xfrm>
            <a:off x="813735" y="5436972"/>
            <a:ext cx="10540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问题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6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：这里的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verify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和前面的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verify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，有什么区别？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274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</a:t>
            </a:r>
            <a:r>
              <a:rPr lang="zh-CN" altLang="en-US" dirty="0" smtClean="0"/>
              <a:t>，</a:t>
            </a:r>
            <a:r>
              <a:rPr lang="en-US" altLang="zh-CN" dirty="0" smtClean="0"/>
              <a:t>NP</a:t>
            </a:r>
            <a:r>
              <a:rPr lang="zh-CN" altLang="en-US" dirty="0" smtClean="0"/>
              <a:t>，</a:t>
            </a:r>
            <a:r>
              <a:rPr lang="en-US" altLang="zh-CN" dirty="0" smtClean="0"/>
              <a:t>co-NP</a:t>
            </a:r>
            <a:r>
              <a:rPr lang="zh-CN" altLang="en-US" dirty="0" smtClean="0"/>
              <a:t>的关系谜团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903" y="1362323"/>
            <a:ext cx="9774193" cy="4950566"/>
          </a:xfrm>
        </p:spPr>
      </p:pic>
      <p:sp>
        <p:nvSpPr>
          <p:cNvPr id="5" name="文本框 4"/>
          <p:cNvSpPr txBox="1"/>
          <p:nvPr/>
        </p:nvSpPr>
        <p:spPr>
          <a:xfrm>
            <a:off x="1208902" y="3417013"/>
            <a:ext cx="977419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问题</a:t>
            </a:r>
            <a:r>
              <a:rPr lang="en-US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：你能从这几种文氏图中看出各自有什么猜想？</a:t>
            </a:r>
            <a:endParaRPr lang="zh-CN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046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8</a:t>
            </a:r>
            <a:r>
              <a:rPr lang="zh-CN" altLang="en-US" dirty="0" smtClean="0"/>
              <a:t>：我们引入</a:t>
            </a:r>
            <a:r>
              <a:rPr lang="en-US" altLang="zh-CN" dirty="0" smtClean="0"/>
              <a:t>NPC</a:t>
            </a:r>
            <a:r>
              <a:rPr lang="zh-CN" altLang="en-US" dirty="0" smtClean="0"/>
              <a:t>，为什么？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67911"/>
            <a:ext cx="12029369" cy="533322"/>
          </a:xfrm>
        </p:spPr>
      </p:pic>
      <p:sp>
        <p:nvSpPr>
          <p:cNvPr id="5" name="文本框 4"/>
          <p:cNvSpPr txBox="1"/>
          <p:nvPr/>
        </p:nvSpPr>
        <p:spPr>
          <a:xfrm>
            <a:off x="345989" y="213771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一方面：</a:t>
            </a:r>
            <a:endParaRPr lang="zh-CN" altLang="en-US" sz="2800" b="1" dirty="0"/>
          </a:p>
        </p:txBody>
      </p:sp>
      <p:sp>
        <p:nvSpPr>
          <p:cNvPr id="6" name="文本框 5"/>
          <p:cNvSpPr txBox="1"/>
          <p:nvPr/>
        </p:nvSpPr>
        <p:spPr>
          <a:xfrm>
            <a:off x="345989" y="3731734"/>
            <a:ext cx="1988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另一方面：</a:t>
            </a:r>
            <a:endParaRPr lang="zh-CN" altLang="en-US" sz="2800" b="1" dirty="0"/>
          </a:p>
        </p:txBody>
      </p:sp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89" y="4413467"/>
            <a:ext cx="11321628" cy="1245921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3287483" y="5198993"/>
            <a:ext cx="8380133" cy="460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204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又见归约！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110" y="1319985"/>
            <a:ext cx="6439799" cy="3772426"/>
          </a:xfrm>
        </p:spPr>
      </p:pic>
      <p:sp>
        <p:nvSpPr>
          <p:cNvPr id="5" name="文本框 4"/>
          <p:cNvSpPr txBox="1"/>
          <p:nvPr/>
        </p:nvSpPr>
        <p:spPr>
          <a:xfrm>
            <a:off x="1107989" y="5092411"/>
            <a:ext cx="9976022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问题</a:t>
            </a:r>
            <a:r>
              <a:rPr lang="en-US" altLang="zh-CN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zh-CN" alt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：你能说说看，“语言</a:t>
            </a:r>
            <a:r>
              <a:rPr lang="en-US" altLang="zh-CN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L1</a:t>
            </a:r>
            <a:r>
              <a:rPr lang="zh-CN" alt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可以函数</a:t>
            </a:r>
            <a:r>
              <a:rPr lang="en-US" altLang="zh-CN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zh-CN" alt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作用下，被多项式归约到语言</a:t>
            </a:r>
            <a:r>
              <a:rPr lang="en-US" altLang="zh-CN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L2</a:t>
            </a:r>
            <a:r>
              <a:rPr lang="zh-CN" alt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”这句话背后隐含了哪些内容？</a:t>
            </a:r>
            <a:endParaRPr lang="zh-CN" alt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204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43" y="2493461"/>
            <a:ext cx="10716714" cy="2917783"/>
          </a:xfrm>
        </p:spPr>
      </p:pic>
      <p:pic>
        <p:nvPicPr>
          <p:cNvPr id="5" name="内容占位符 3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30" y="1323787"/>
            <a:ext cx="10088383" cy="128605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904260" y="5837128"/>
            <a:ext cx="638347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4000" b="1" dirty="0" smtClean="0"/>
              <a:t>构造</a:t>
            </a:r>
            <a:r>
              <a:rPr lang="en-US" altLang="zh-CN" sz="4000" b="1" dirty="0" smtClean="0"/>
              <a:t>A1</a:t>
            </a:r>
            <a:r>
              <a:rPr lang="zh-CN" altLang="en-US" sz="4000" b="1" dirty="0" smtClean="0"/>
              <a:t>算法的目的是什么？</a:t>
            </a:r>
            <a:endParaRPr lang="zh-CN" altLang="en-US" sz="40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2525952" y="400457"/>
            <a:ext cx="67617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 smtClean="0"/>
              <a:t>归约为什么用</a:t>
            </a:r>
            <a:r>
              <a:rPr lang="en-US" altLang="zh-CN" sz="5400" dirty="0" smtClean="0"/>
              <a:t>≤</a:t>
            </a:r>
            <a:r>
              <a:rPr lang="zh-CN" altLang="en-US" sz="5400" dirty="0" smtClean="0"/>
              <a:t>符号？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49230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又</a:t>
            </a:r>
            <a:r>
              <a:rPr lang="zh-CN" altLang="en-US" dirty="0" smtClean="0"/>
              <a:t>见归约！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088383" cy="1286054"/>
          </a:xfrm>
        </p:spPr>
      </p:pic>
      <p:sp>
        <p:nvSpPr>
          <p:cNvPr id="5" name="文本框 4"/>
          <p:cNvSpPr txBox="1"/>
          <p:nvPr/>
        </p:nvSpPr>
        <p:spPr>
          <a:xfrm>
            <a:off x="976185" y="3941805"/>
            <a:ext cx="100584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</a:rPr>
              <a:t>问题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</a:rPr>
              <a:t>10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</a:rPr>
              <a:t>：这个引理是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</a:rPr>
              <a:t>NPC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</a:rPr>
              <a:t>定义的基石。你能解释为什么是这样的吗？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2401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11</a:t>
            </a:r>
            <a:r>
              <a:rPr lang="zh-CN" altLang="en-US" dirty="0" smtClean="0"/>
              <a:t>：为什么只要找到一个</a:t>
            </a:r>
            <a:r>
              <a:rPr lang="en-US" altLang="zh-CN" dirty="0" smtClean="0"/>
              <a:t>NPC</a:t>
            </a:r>
            <a:r>
              <a:rPr lang="zh-CN" altLang="en-US" dirty="0" smtClean="0"/>
              <a:t>问题的</a:t>
            </a:r>
            <a:r>
              <a:rPr lang="en-US" altLang="zh-CN" dirty="0" smtClean="0"/>
              <a:t>P</a:t>
            </a:r>
            <a:r>
              <a:rPr lang="zh-CN" altLang="en-US" dirty="0" smtClean="0"/>
              <a:t>算法，所有的</a:t>
            </a:r>
            <a:r>
              <a:rPr lang="en-US" altLang="zh-CN" dirty="0" smtClean="0"/>
              <a:t>NP</a:t>
            </a:r>
            <a:r>
              <a:rPr lang="zh-CN" altLang="en-US" dirty="0" smtClean="0"/>
              <a:t>问题都可以多项式求解？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272" y="2283097"/>
            <a:ext cx="9339456" cy="2473608"/>
          </a:xfrm>
        </p:spPr>
      </p:pic>
      <p:sp>
        <p:nvSpPr>
          <p:cNvPr id="5" name="文本框 4"/>
          <p:cNvSpPr txBox="1"/>
          <p:nvPr/>
        </p:nvSpPr>
        <p:spPr>
          <a:xfrm>
            <a:off x="973444" y="5349114"/>
            <a:ext cx="102451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问题</a:t>
            </a:r>
            <a:r>
              <a:rPr lang="en-US" altLang="zh-CN" sz="2800" b="1" dirty="0" smtClean="0"/>
              <a:t>12</a:t>
            </a:r>
            <a:r>
              <a:rPr lang="zh-CN" altLang="en-US" sz="2800" b="1" dirty="0" smtClean="0"/>
              <a:t>：从</a:t>
            </a:r>
            <a:r>
              <a:rPr lang="en-US" altLang="zh-CN" sz="2800" b="1" dirty="0" smtClean="0"/>
              <a:t>NPC</a:t>
            </a:r>
            <a:r>
              <a:rPr lang="zh-CN" altLang="en-US" sz="2800" b="1" dirty="0" smtClean="0"/>
              <a:t>的定义中看，证明一个问题</a:t>
            </a:r>
            <a:r>
              <a:rPr lang="en-US" altLang="zh-CN" sz="2800" b="1" dirty="0" smtClean="0"/>
              <a:t>(</a:t>
            </a:r>
            <a:r>
              <a:rPr lang="zh-CN" altLang="en-US" sz="2800" b="1" dirty="0" smtClean="0"/>
              <a:t>语言</a:t>
            </a:r>
            <a:r>
              <a:rPr lang="en-US" altLang="zh-CN" sz="2800" b="1" dirty="0" smtClean="0"/>
              <a:t>)</a:t>
            </a:r>
            <a:r>
              <a:rPr lang="zh-CN" altLang="en-US" sz="2800" b="1" dirty="0" smtClean="0"/>
              <a:t>是</a:t>
            </a:r>
            <a:r>
              <a:rPr lang="en-US" altLang="zh-CN" sz="2800" b="1" dirty="0" smtClean="0"/>
              <a:t>NPC</a:t>
            </a:r>
            <a:r>
              <a:rPr lang="zh-CN" altLang="en-US" sz="2800" b="1" dirty="0" smtClean="0"/>
              <a:t>有多难？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1652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12: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请回答：</a:t>
            </a:r>
            <a:endParaRPr lang="en-US" altLang="zh-CN" sz="4000" dirty="0" smtClean="0"/>
          </a:p>
          <a:p>
            <a:endParaRPr lang="en-US" altLang="zh-CN" sz="4000" dirty="0"/>
          </a:p>
          <a:p>
            <a:pPr marL="0" indent="0" algn="ctr">
              <a:buNone/>
            </a:pPr>
            <a:r>
              <a:rPr lang="zh-CN" altLang="en-US" sz="4000" dirty="0" smtClean="0"/>
              <a:t>为什么第一个</a:t>
            </a:r>
            <a:r>
              <a:rPr lang="en-US" altLang="zh-CN" sz="4000" dirty="0" smtClean="0"/>
              <a:t>NPC</a:t>
            </a:r>
            <a:r>
              <a:rPr lang="zh-CN" altLang="en-US" sz="4000" dirty="0" smtClean="0"/>
              <a:t>问题被证明是非常有价值的？</a:t>
            </a:r>
            <a:endParaRPr lang="en-US" altLang="zh-CN" sz="4000" dirty="0" smtClean="0"/>
          </a:p>
          <a:p>
            <a:pPr marL="0" indent="0" algn="ctr">
              <a:buNone/>
            </a:pPr>
            <a:r>
              <a:rPr lang="zh-CN" altLang="en-US" sz="4000" dirty="0"/>
              <a:t>哪一</a:t>
            </a:r>
            <a:r>
              <a:rPr lang="zh-CN" altLang="en-US" sz="4000" dirty="0" smtClean="0"/>
              <a:t>个问题是第一个被证明为</a:t>
            </a:r>
            <a:r>
              <a:rPr lang="en-US" altLang="zh-CN" sz="4000" dirty="0" smtClean="0"/>
              <a:t>NPC</a:t>
            </a:r>
            <a:r>
              <a:rPr lang="zh-CN" altLang="en-US" sz="4000" dirty="0" smtClean="0"/>
              <a:t>问题？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838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C-SAT</a:t>
            </a:r>
            <a:r>
              <a:rPr lang="zh-CN" altLang="en-US" dirty="0" smtClean="0"/>
              <a:t>问题：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993" y="2502609"/>
            <a:ext cx="9050013" cy="600159"/>
          </a:xfrm>
        </p:spPr>
      </p:pic>
      <p:sp>
        <p:nvSpPr>
          <p:cNvPr id="5" name="文本框 4"/>
          <p:cNvSpPr txBox="1"/>
          <p:nvPr/>
        </p:nvSpPr>
        <p:spPr>
          <a:xfrm>
            <a:off x="838200" y="4151870"/>
            <a:ext cx="10729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第一个被计算机科学家从定义开始严格证明为</a:t>
            </a:r>
            <a:r>
              <a:rPr lang="en-US" altLang="zh-CN" sz="3200" dirty="0" smtClean="0"/>
              <a:t>NPC</a:t>
            </a:r>
            <a:r>
              <a:rPr lang="zh-CN" altLang="en-US" sz="3200" dirty="0" smtClean="0"/>
              <a:t>的难题！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1792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证明框架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C-SAT</a:t>
                </a:r>
                <a:r>
                  <a:rPr lang="en-US" altLang="zh-CN" dirty="0" smtClean="0">
                    <a:latin typeface="方正兰亭超细黑简体" panose="02000000000000000000" pitchFamily="2" charset="-122"/>
                    <a:ea typeface="方正兰亭超细黑简体" panose="02000000000000000000" pitchFamily="2" charset="-122"/>
                  </a:rPr>
                  <a:t>∈NP</a:t>
                </a:r>
              </a:p>
              <a:p>
                <a:pPr lvl="1"/>
                <a:r>
                  <a:rPr lang="zh-CN" altLang="en-US" dirty="0" smtClean="0">
                    <a:latin typeface="+mn-ea"/>
                  </a:rPr>
                  <a:t>多项式时间可验证</a:t>
                </a:r>
                <a:endParaRPr lang="en-US" altLang="zh-CN" dirty="0" smtClean="0">
                  <a:latin typeface="+mn-ea"/>
                </a:endParaRPr>
              </a:p>
              <a:p>
                <a:pPr lvl="2"/>
                <a:r>
                  <a:rPr lang="zh-CN" altLang="en-US" dirty="0" smtClean="0">
                    <a:latin typeface="+mn-ea"/>
                  </a:rPr>
                  <a:t>构造验证函数</a:t>
                </a:r>
                <a:r>
                  <a:rPr lang="en-US" altLang="zh-CN" dirty="0" smtClean="0">
                    <a:latin typeface="+mn-ea"/>
                  </a:rPr>
                  <a:t>A</a:t>
                </a:r>
              </a:p>
              <a:p>
                <a:pPr lvl="3"/>
                <a:r>
                  <a:rPr lang="zh-CN" altLang="en-US" dirty="0" smtClean="0">
                    <a:latin typeface="+mn-ea"/>
                  </a:rPr>
                  <a:t>运行在多项式时间内</a:t>
                </a:r>
                <a:endParaRPr lang="en-US" altLang="zh-CN" dirty="0">
                  <a:latin typeface="+mn-ea"/>
                </a:endParaRPr>
              </a:p>
              <a:p>
                <a:pPr lvl="3"/>
                <a:r>
                  <a:rPr lang="zh-CN" altLang="en-US" dirty="0" smtClean="0">
                    <a:latin typeface="方正兰亭超细黑简体" panose="02000000000000000000" pitchFamily="2" charset="-122"/>
                    <a:ea typeface="方正兰亭超细黑简体" panose="02000000000000000000" pitchFamily="2" charset="-122"/>
                  </a:rPr>
                  <a:t>如果输入电路可满足，一定存在一个证书</a:t>
                </a:r>
                <a:r>
                  <a:rPr lang="en-US" altLang="zh-CN" dirty="0" smtClean="0">
                    <a:latin typeface="方正兰亭超细黑简体" panose="02000000000000000000" pitchFamily="2" charset="-122"/>
                    <a:ea typeface="方正兰亭超细黑简体" panose="02000000000000000000" pitchFamily="2" charset="-122"/>
                  </a:rPr>
                  <a:t>(</a:t>
                </a:r>
                <a:r>
                  <a:rPr lang="zh-CN" altLang="en-US" dirty="0" smtClean="0">
                    <a:latin typeface="方正兰亭超细黑简体" panose="02000000000000000000" pitchFamily="2" charset="-122"/>
                    <a:ea typeface="方正兰亭超细黑简体" panose="02000000000000000000" pitchFamily="2" charset="-122"/>
                  </a:rPr>
                  <a:t>电路赋值），</a:t>
                </a:r>
                <a:r>
                  <a:rPr lang="en-US" altLang="zh-CN" dirty="0" smtClean="0">
                    <a:latin typeface="方正兰亭超细黑简体" panose="02000000000000000000" pitchFamily="2" charset="-122"/>
                    <a:ea typeface="方正兰亭超细黑简体" panose="02000000000000000000" pitchFamily="2" charset="-122"/>
                  </a:rPr>
                  <a:t>A=1</a:t>
                </a:r>
              </a:p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NP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SAT</m:t>
                    </m:r>
                  </m:oMath>
                </a14:m>
                <a:endParaRPr lang="en-US" altLang="zh-CN" dirty="0" smtClean="0"/>
              </a:p>
              <a:p>
                <a:pPr lvl="1"/>
                <a:r>
                  <a:rPr lang="zh-CN" altLang="en-US" dirty="0" smtClean="0"/>
                  <a:t>构造一个多项式算法</a:t>
                </a:r>
                <a:r>
                  <a:rPr lang="en-US" altLang="zh-CN" dirty="0" smtClean="0"/>
                  <a:t>F</a:t>
                </a:r>
                <a:r>
                  <a:rPr lang="zh-CN" altLang="en-US" dirty="0" smtClean="0"/>
                  <a:t>，实现一个归约函数</a:t>
                </a:r>
                <a:r>
                  <a:rPr lang="en-US" altLang="zh-CN" dirty="0" smtClean="0"/>
                  <a:t>f</a:t>
                </a:r>
              </a:p>
              <a:p>
                <a:pPr lvl="2"/>
                <a:r>
                  <a:rPr lang="zh-CN" altLang="en-US" dirty="0" smtClean="0"/>
                  <a:t>任意</a:t>
                </a:r>
                <a:r>
                  <a:rPr lang="en-US" altLang="zh-CN" dirty="0" smtClean="0"/>
                  <a:t>L</a:t>
                </a:r>
                <a:r>
                  <a:rPr lang="zh-CN" altLang="en-US" dirty="0" smtClean="0"/>
                  <a:t>位串</a:t>
                </a:r>
                <a:r>
                  <a:rPr lang="en-US" altLang="zh-CN" dirty="0" smtClean="0"/>
                  <a:t>x</a:t>
                </a:r>
                <a:r>
                  <a:rPr lang="zh-CN" altLang="en-US" dirty="0" smtClean="0"/>
                  <a:t>，转成一个电路</a:t>
                </a:r>
                <a:r>
                  <a:rPr lang="en-US" altLang="zh-CN" dirty="0" smtClean="0"/>
                  <a:t>C</a:t>
                </a:r>
              </a:p>
              <a:p>
                <a:pPr lvl="2"/>
                <a:r>
                  <a:rPr lang="en-US" altLang="zh-CN" dirty="0" smtClean="0"/>
                  <a:t>X</a:t>
                </a:r>
                <a:r>
                  <a:rPr lang="zh-CN" altLang="en-US" dirty="0" smtClean="0"/>
                  <a:t>被判定 </a:t>
                </a:r>
                <a:r>
                  <a:rPr lang="en-US" altLang="zh-CN" dirty="0" smtClean="0"/>
                  <a:t>(</a:t>
                </a:r>
                <a:r>
                  <a:rPr lang="zh-CN" altLang="en-US" dirty="0" smtClean="0"/>
                  <a:t>被接受</a:t>
                </a:r>
                <a:r>
                  <a:rPr lang="en-US" altLang="zh-CN" dirty="0" smtClean="0"/>
                  <a:t>) </a:t>
                </a:r>
                <a:r>
                  <a:rPr lang="en-US" altLang="zh-CN" dirty="0" err="1" smtClean="0"/>
                  <a:t>iff</a:t>
                </a:r>
                <a:r>
                  <a:rPr lang="en-US" altLang="zh-CN" dirty="0" smtClean="0"/>
                  <a:t>  C</a:t>
                </a:r>
                <a:r>
                  <a:rPr lang="zh-CN" altLang="en-US" dirty="0" smtClean="0"/>
                  <a:t>可满足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967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/>
              <a:t>1</a:t>
            </a:r>
            <a:r>
              <a:rPr lang="zh-CN" altLang="en-US" dirty="0" smtClean="0"/>
              <a:t>：这个定理想说明的道理是什么？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08" y="2434203"/>
            <a:ext cx="10088383" cy="1428949"/>
          </a:xfrm>
        </p:spPr>
      </p:pic>
      <p:grpSp>
        <p:nvGrpSpPr>
          <p:cNvPr id="8" name="组合 7"/>
          <p:cNvGrpSpPr/>
          <p:nvPr/>
        </p:nvGrpSpPr>
        <p:grpSpPr>
          <a:xfrm>
            <a:off x="1051808" y="4297941"/>
            <a:ext cx="9955014" cy="1672581"/>
            <a:chOff x="1051808" y="4297941"/>
            <a:chExt cx="9955014" cy="1672581"/>
          </a:xfrm>
        </p:grpSpPr>
        <p:pic>
          <p:nvPicPr>
            <p:cNvPr id="5" name="图片 4" descr="屏幕剪辑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08" y="4441640"/>
              <a:ext cx="9955014" cy="1409897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1051808" y="4297941"/>
              <a:ext cx="3100062" cy="4603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058618" y="5510127"/>
              <a:ext cx="6948203" cy="4603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6945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C-SAT</a:t>
            </a:r>
            <a:r>
              <a:rPr lang="en-US" altLang="zh-CN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∈</a:t>
            </a:r>
            <a:r>
              <a:rPr lang="en-US" altLang="zh-CN" b="1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NP</a:t>
            </a:r>
            <a:r>
              <a:rPr lang="zh-CN" altLang="en-US" dirty="0" smtClean="0">
                <a:latin typeface="+mn-ea"/>
                <a:ea typeface="+mn-ea"/>
              </a:rPr>
              <a:t>？</a:t>
            </a:r>
            <a:endParaRPr lang="zh-CN" altLang="en-US" dirty="0">
              <a:latin typeface="+mn-ea"/>
              <a:ea typeface="+mn-ea"/>
            </a:endParaRPr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40" y="1690688"/>
            <a:ext cx="9269119" cy="1724266"/>
          </a:xfrm>
        </p:spPr>
      </p:pic>
      <p:sp>
        <p:nvSpPr>
          <p:cNvPr id="5" name="线形标注 1 4"/>
          <p:cNvSpPr/>
          <p:nvPr/>
        </p:nvSpPr>
        <p:spPr>
          <a:xfrm>
            <a:off x="10033348" y="2091847"/>
            <a:ext cx="1841326" cy="814191"/>
          </a:xfrm>
          <a:prstGeom prst="borderCallout1">
            <a:avLst>
              <a:gd name="adj1" fmla="val 18750"/>
              <a:gd name="adj2" fmla="val -8333"/>
              <a:gd name="adj3" fmla="val 3269"/>
              <a:gd name="adj4" fmla="val -220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可验证</a:t>
            </a:r>
            <a:endParaRPr lang="zh-CN" altLang="en-US" sz="3600" dirty="0"/>
          </a:p>
        </p:txBody>
      </p:sp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40" y="3829887"/>
            <a:ext cx="9316750" cy="2029108"/>
          </a:xfrm>
          <a:prstGeom prst="rect">
            <a:avLst/>
          </a:prstGeom>
        </p:spPr>
      </p:pic>
      <p:sp>
        <p:nvSpPr>
          <p:cNvPr id="7" name="线形标注 1 6"/>
          <p:cNvSpPr/>
          <p:nvPr/>
        </p:nvSpPr>
        <p:spPr>
          <a:xfrm>
            <a:off x="10033348" y="4437345"/>
            <a:ext cx="1841326" cy="814191"/>
          </a:xfrm>
          <a:prstGeom prst="borderCallout1">
            <a:avLst>
              <a:gd name="adj1" fmla="val 18750"/>
              <a:gd name="adj2" fmla="val -8333"/>
              <a:gd name="adj3" fmla="val 3269"/>
              <a:gd name="adj4" fmla="val -220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多项式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9636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NP</m:t>
                    </m:r>
                    <m:r>
                      <a:rPr lang="zh-CN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，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SAT</m:t>
                    </m:r>
                  </m:oMath>
                </a14:m>
                <a:r>
                  <a:rPr lang="en-US" altLang="zh-CN" dirty="0" smtClean="0"/>
                  <a:t>?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</a:t>
            </a:r>
            <a:r>
              <a:rPr lang="zh-CN" altLang="en-US" dirty="0" smtClean="0"/>
              <a:t>是</a:t>
            </a:r>
            <a:r>
              <a:rPr lang="en-US" altLang="zh-CN" dirty="0" smtClean="0"/>
              <a:t>NP</a:t>
            </a:r>
            <a:r>
              <a:rPr lang="zh-CN" altLang="en-US" dirty="0" smtClean="0"/>
              <a:t>，存在</a:t>
            </a:r>
            <a:r>
              <a:rPr lang="zh-CN" altLang="en-US" dirty="0"/>
              <a:t>多项式</a:t>
            </a:r>
            <a:r>
              <a:rPr lang="zh-CN" altLang="en-US" dirty="0" smtClean="0"/>
              <a:t>验证算法</a:t>
            </a:r>
            <a:r>
              <a:rPr lang="en-US" altLang="zh-CN" dirty="0" smtClean="0"/>
              <a:t>A</a:t>
            </a:r>
            <a:r>
              <a:rPr lang="zh-CN" altLang="en-US" dirty="0" smtClean="0"/>
              <a:t>，对于任意的</a:t>
            </a:r>
            <a:r>
              <a:rPr lang="en-US" altLang="zh-CN" dirty="0" smtClean="0"/>
              <a:t>01</a:t>
            </a:r>
            <a:r>
              <a:rPr lang="zh-CN" altLang="en-US" dirty="0" smtClean="0"/>
              <a:t>串</a:t>
            </a:r>
            <a:r>
              <a:rPr lang="en-US" altLang="zh-CN" dirty="0" smtClean="0"/>
              <a:t>x</a:t>
            </a:r>
            <a:r>
              <a:rPr lang="zh-CN" altLang="en-US" dirty="0" smtClean="0"/>
              <a:t>，存在证书</a:t>
            </a:r>
            <a:r>
              <a:rPr lang="en-US" altLang="zh-CN" dirty="0" smtClean="0"/>
              <a:t>y(O(</a:t>
            </a:r>
            <a:r>
              <a:rPr lang="en-US" altLang="zh-CN" dirty="0" err="1" smtClean="0"/>
              <a:t>n</a:t>
            </a:r>
            <a:r>
              <a:rPr lang="en-US" altLang="zh-CN" baseline="30000" dirty="0" err="1" smtClean="0"/>
              <a:t>k</a:t>
            </a:r>
            <a:r>
              <a:rPr lang="en-US" altLang="zh-CN" dirty="0" smtClean="0"/>
              <a:t>))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A(</a:t>
            </a:r>
            <a:r>
              <a:rPr lang="en-US" altLang="zh-CN" dirty="0" err="1" smtClean="0"/>
              <a:t>x,y</a:t>
            </a:r>
            <a:r>
              <a:rPr lang="en-US" altLang="zh-CN" dirty="0" smtClean="0"/>
              <a:t>)=1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849231" y="3382026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最重要也是几乎唯一的线索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287359" y="4564051"/>
            <a:ext cx="116172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dirty="0" smtClean="0"/>
              <a:t>如何利用这个线索，构造多项式算法</a:t>
            </a:r>
            <a:r>
              <a:rPr lang="en-US" altLang="zh-CN" sz="3600" dirty="0" smtClean="0"/>
              <a:t>F</a:t>
            </a:r>
            <a:r>
              <a:rPr lang="zh-CN" altLang="en-US" sz="3600" dirty="0" smtClean="0"/>
              <a:t>，实现归约函数</a:t>
            </a:r>
            <a:r>
              <a:rPr lang="en-US" altLang="zh-CN" sz="3600" dirty="0" smtClean="0"/>
              <a:t>f</a:t>
            </a:r>
            <a:r>
              <a:rPr lang="zh-CN" altLang="en-US" sz="3600" dirty="0" smtClean="0"/>
              <a:t>：</a:t>
            </a:r>
            <a:endParaRPr lang="en-US" altLang="zh-CN" sz="3600" dirty="0" smtClean="0"/>
          </a:p>
          <a:p>
            <a:pPr algn="ctr"/>
            <a:r>
              <a:rPr lang="zh-CN" altLang="en-US" sz="3600" dirty="0" smtClean="0"/>
              <a:t>将</a:t>
            </a:r>
            <a:r>
              <a:rPr lang="en-US" altLang="zh-CN" sz="3600" dirty="0" smtClean="0"/>
              <a:t>x</a:t>
            </a:r>
            <a:r>
              <a:rPr lang="zh-CN" altLang="en-US" sz="3600" dirty="0" smtClean="0"/>
              <a:t>映射为一个电路？</a:t>
            </a:r>
            <a:endParaRPr lang="zh-CN" altLang="en-US" sz="3600" dirty="0"/>
          </a:p>
        </p:txBody>
      </p:sp>
      <p:sp>
        <p:nvSpPr>
          <p:cNvPr id="6" name="文本框 5"/>
          <p:cNvSpPr txBox="1"/>
          <p:nvPr/>
        </p:nvSpPr>
        <p:spPr>
          <a:xfrm>
            <a:off x="1231527" y="6050290"/>
            <a:ext cx="9728945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算法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A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的运算过程可以被理解为格局的转换，组合电路的作用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52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证明过程的几个要点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内存格局</a:t>
            </a:r>
            <a:r>
              <a:rPr lang="en-US" altLang="zh-CN" dirty="0" smtClean="0"/>
              <a:t>/</a:t>
            </a:r>
            <a:r>
              <a:rPr lang="zh-CN" altLang="en-US" dirty="0" smtClean="0"/>
              <a:t>配置</a:t>
            </a:r>
            <a:r>
              <a:rPr lang="en-US" altLang="zh-CN" dirty="0" smtClean="0"/>
              <a:t>(Configuration)</a:t>
            </a:r>
            <a:r>
              <a:rPr lang="zh-CN" altLang="en-US" dirty="0" smtClean="0"/>
              <a:t>是系统内存的一个快照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01</a:t>
            </a:r>
            <a:r>
              <a:rPr lang="zh-CN" altLang="en-US" dirty="0" smtClean="0"/>
              <a:t>位串而已</a:t>
            </a:r>
            <a:endParaRPr lang="en-US" altLang="zh-CN" dirty="0" smtClean="0"/>
          </a:p>
          <a:p>
            <a:r>
              <a:rPr lang="zh-CN" altLang="en-US" dirty="0" smtClean="0"/>
              <a:t>格局之间的转换</a:t>
            </a:r>
            <a:r>
              <a:rPr lang="en-US" altLang="zh-CN" dirty="0" err="1" smtClean="0"/>
              <a:t>config</a:t>
            </a:r>
            <a:r>
              <a:rPr lang="en-US" altLang="zh-CN" baseline="-25000" dirty="0" err="1" smtClean="0"/>
              <a:t>i</a:t>
            </a:r>
            <a:r>
              <a:rPr lang="zh-CN" altLang="en-US" dirty="0" smtClean="0"/>
              <a:t>到</a:t>
            </a:r>
            <a:r>
              <a:rPr lang="en-US" altLang="zh-CN" dirty="0" smtClean="0"/>
              <a:t>config</a:t>
            </a:r>
            <a:r>
              <a:rPr lang="en-US" altLang="zh-CN" baseline="-25000" dirty="0" smtClean="0"/>
              <a:t>i+1</a:t>
            </a:r>
            <a:r>
              <a:rPr lang="zh-CN" altLang="en-US" dirty="0" smtClean="0"/>
              <a:t>是由</a:t>
            </a:r>
            <a:r>
              <a:rPr lang="en-US" altLang="zh-CN" dirty="0" smtClean="0">
                <a:solidFill>
                  <a:srgbClr val="FF0000"/>
                </a:solidFill>
              </a:rPr>
              <a:t>(</a:t>
            </a:r>
            <a:r>
              <a:rPr lang="zh-CN" altLang="en-US" dirty="0" smtClean="0">
                <a:solidFill>
                  <a:srgbClr val="FF0000"/>
                </a:solidFill>
              </a:rPr>
              <a:t>验证</a:t>
            </a:r>
            <a:r>
              <a:rPr lang="en-US" altLang="zh-CN" dirty="0" smtClean="0">
                <a:solidFill>
                  <a:srgbClr val="FF0000"/>
                </a:solidFill>
              </a:rPr>
              <a:t>)</a:t>
            </a:r>
            <a:r>
              <a:rPr lang="zh-CN" altLang="en-US" dirty="0" smtClean="0"/>
              <a:t>算法驱动的。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但也可以被理解为一个组合逻辑电路</a:t>
            </a:r>
            <a:r>
              <a:rPr lang="en-US" altLang="zh-CN" dirty="0" smtClean="0"/>
              <a:t>C</a:t>
            </a:r>
            <a:r>
              <a:rPr lang="zh-CN" altLang="en-US" dirty="0" smtClean="0"/>
              <a:t>在输入</a:t>
            </a:r>
            <a:r>
              <a:rPr lang="en-US" altLang="zh-CN" dirty="0" err="1" smtClean="0"/>
              <a:t>config</a:t>
            </a:r>
            <a:r>
              <a:rPr lang="en-US" altLang="zh-CN" baseline="-25000" dirty="0" err="1" smtClean="0"/>
              <a:t>i</a:t>
            </a:r>
            <a:r>
              <a:rPr lang="zh-CN" altLang="en-US" dirty="0" smtClean="0"/>
              <a:t>时，输出</a:t>
            </a:r>
            <a:r>
              <a:rPr lang="en-US" altLang="zh-CN" dirty="0" smtClean="0"/>
              <a:t>config</a:t>
            </a:r>
            <a:r>
              <a:rPr lang="en-US" altLang="zh-CN" baseline="-25000" dirty="0" smtClean="0"/>
              <a:t>i+1</a:t>
            </a:r>
            <a:endParaRPr lang="en-US" altLang="zh-CN" dirty="0" smtClean="0"/>
          </a:p>
          <a:p>
            <a:r>
              <a:rPr lang="en-US" altLang="zh-CN" dirty="0"/>
              <a:t>x</a:t>
            </a:r>
            <a:r>
              <a:rPr lang="zh-CN" altLang="en-US" dirty="0" smtClean="0"/>
              <a:t>可以被接受，就是存在一个证书</a:t>
            </a:r>
            <a:r>
              <a:rPr lang="en-US" altLang="zh-CN" dirty="0" smtClean="0"/>
              <a:t>y</a:t>
            </a:r>
            <a:r>
              <a:rPr lang="zh-CN" altLang="en-US" dirty="0" smtClean="0"/>
              <a:t>，</a:t>
            </a:r>
            <a:r>
              <a:rPr lang="en-US" altLang="zh-CN" dirty="0" smtClean="0"/>
              <a:t>L</a:t>
            </a:r>
            <a:r>
              <a:rPr lang="zh-CN" altLang="en-US" dirty="0" smtClean="0"/>
              <a:t>的验证函数</a:t>
            </a:r>
            <a:r>
              <a:rPr lang="en-US" altLang="zh-CN" dirty="0" smtClean="0"/>
              <a:t>A(</a:t>
            </a:r>
            <a:r>
              <a:rPr lang="en-US" altLang="zh-CN" dirty="0" err="1" smtClean="0"/>
              <a:t>x,y</a:t>
            </a:r>
            <a:r>
              <a:rPr lang="en-US" altLang="zh-CN" dirty="0" smtClean="0"/>
              <a:t>)=1</a:t>
            </a:r>
          </a:p>
          <a:p>
            <a:endParaRPr lang="en-US" altLang="zh-CN" dirty="0"/>
          </a:p>
          <a:p>
            <a:r>
              <a:rPr lang="en-US" altLang="zh-CN" dirty="0" smtClean="0"/>
              <a:t>A</a:t>
            </a:r>
            <a:r>
              <a:rPr lang="zh-CN" altLang="en-US" dirty="0" smtClean="0"/>
              <a:t>的验证步骤中产生的格局变迁，决定了：一定存在一个电路片段，使然！</a:t>
            </a:r>
            <a:endParaRPr lang="en-US" altLang="zh-CN" dirty="0" smtClean="0"/>
          </a:p>
          <a:p>
            <a:r>
              <a:rPr lang="zh-CN" altLang="en-US" dirty="0" smtClean="0"/>
              <a:t>归约算法，利用了这个电路片段的存在性，构造了</a:t>
            </a:r>
            <a:r>
              <a:rPr lang="en-US" altLang="zh-CN" dirty="0" smtClean="0"/>
              <a:t>L</a:t>
            </a:r>
            <a:r>
              <a:rPr lang="zh-CN" altLang="en-US" dirty="0" smtClean="0"/>
              <a:t>中任意</a:t>
            </a:r>
            <a:r>
              <a:rPr lang="en-US" altLang="zh-CN" dirty="0" smtClean="0"/>
              <a:t>x</a:t>
            </a:r>
            <a:r>
              <a:rPr lang="zh-CN" altLang="en-US" dirty="0" smtClean="0"/>
              <a:t>和完整电路</a:t>
            </a:r>
            <a:r>
              <a:rPr lang="en-US" altLang="zh-CN" dirty="0" smtClean="0"/>
              <a:t>C</a:t>
            </a:r>
            <a:r>
              <a:rPr lang="zh-CN" altLang="en-US" dirty="0" smtClean="0"/>
              <a:t>的映射！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6275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证明概要：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351" y="218209"/>
            <a:ext cx="6371968" cy="6765972"/>
          </a:xfrm>
        </p:spPr>
      </p:pic>
      <p:grpSp>
        <p:nvGrpSpPr>
          <p:cNvPr id="9" name="组合 8"/>
          <p:cNvGrpSpPr/>
          <p:nvPr/>
        </p:nvGrpSpPr>
        <p:grpSpPr>
          <a:xfrm>
            <a:off x="665019" y="4935682"/>
            <a:ext cx="2992581" cy="1558636"/>
            <a:chOff x="665019" y="4935682"/>
            <a:chExt cx="2992581" cy="1558636"/>
          </a:xfrm>
        </p:grpSpPr>
        <p:sp>
          <p:nvSpPr>
            <p:cNvPr id="3" name="云形标注 2"/>
            <p:cNvSpPr/>
            <p:nvPr/>
          </p:nvSpPr>
          <p:spPr>
            <a:xfrm>
              <a:off x="665019" y="4935682"/>
              <a:ext cx="2005446" cy="1039091"/>
            </a:xfrm>
            <a:prstGeom prst="cloudCallout">
              <a:avLst>
                <a:gd name="adj1" fmla="val 63890"/>
                <a:gd name="adj2" fmla="val 66816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为什么？</a:t>
              </a:r>
              <a:endPara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2878282" y="5974773"/>
              <a:ext cx="779318" cy="519545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052957" y="4842164"/>
            <a:ext cx="3917370" cy="1897085"/>
            <a:chOff x="8052957" y="4842164"/>
            <a:chExt cx="3917370" cy="1897085"/>
          </a:xfrm>
        </p:grpSpPr>
        <p:sp>
          <p:nvSpPr>
            <p:cNvPr id="7" name="云形标注 6"/>
            <p:cNvSpPr/>
            <p:nvPr/>
          </p:nvSpPr>
          <p:spPr>
            <a:xfrm>
              <a:off x="9175173" y="4842164"/>
              <a:ext cx="2795154" cy="1132609"/>
            </a:xfrm>
            <a:prstGeom prst="cloudCallout">
              <a:avLst>
                <a:gd name="adj1" fmla="val -71372"/>
                <a:gd name="adj2" fmla="val 55161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很关键</a:t>
              </a:r>
            </a:p>
          </p:txBody>
        </p:sp>
        <p:sp>
          <p:nvSpPr>
            <p:cNvPr id="10" name="椭圆 9"/>
            <p:cNvSpPr/>
            <p:nvPr/>
          </p:nvSpPr>
          <p:spPr>
            <a:xfrm>
              <a:off x="8052957" y="5729841"/>
              <a:ext cx="789707" cy="100940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345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</a:t>
            </a:r>
            <a:r>
              <a:rPr lang="zh-CN" altLang="en-US" dirty="0" smtClean="0"/>
              <a:t>：从任意的</a:t>
            </a:r>
            <a:r>
              <a:rPr lang="en-US" altLang="zh-CN" dirty="0" smtClean="0"/>
              <a:t>01</a:t>
            </a:r>
            <a:r>
              <a:rPr lang="zh-CN" altLang="en-US" dirty="0" smtClean="0"/>
              <a:t>串</a:t>
            </a:r>
            <a:r>
              <a:rPr lang="en-US" altLang="zh-CN" dirty="0" smtClean="0"/>
              <a:t>x</a:t>
            </a:r>
            <a:r>
              <a:rPr lang="zh-CN" altLang="en-US" dirty="0" smtClean="0"/>
              <a:t>出发，构造对应的电路</a:t>
            </a:r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构造</a:t>
            </a:r>
            <a:r>
              <a:rPr lang="en-US" altLang="zh-CN" dirty="0" smtClean="0"/>
              <a:t>C’=M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||M</a:t>
            </a:r>
            <a:r>
              <a:rPr lang="en-US" altLang="zh-CN" baseline="-25000" dirty="0"/>
              <a:t>2</a:t>
            </a:r>
            <a:r>
              <a:rPr lang="en-US" altLang="zh-CN" dirty="0" smtClean="0"/>
              <a:t>||…||M</a:t>
            </a:r>
            <a:r>
              <a:rPr lang="en-US" altLang="zh-CN" baseline="-25000" dirty="0"/>
              <a:t>T(n)</a:t>
            </a:r>
          </a:p>
          <a:p>
            <a:pPr lvl="1"/>
            <a:r>
              <a:rPr lang="zh-CN" altLang="en-US" dirty="0" smtClean="0"/>
              <a:t>电路的输入：内存格局的初始值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电路的输出</a:t>
            </a:r>
            <a:r>
              <a:rPr lang="en-US" altLang="zh-CN" dirty="0" smtClean="0"/>
              <a:t>C</a:t>
            </a:r>
            <a:r>
              <a:rPr lang="en-US" altLang="zh-CN" sz="2800" baseline="-25000" dirty="0"/>
              <a:t>T(n)</a:t>
            </a:r>
          </a:p>
          <a:p>
            <a:r>
              <a:rPr lang="zh-CN" altLang="en-US" dirty="0" smtClean="0"/>
              <a:t>从</a:t>
            </a:r>
            <a:r>
              <a:rPr lang="en-US" altLang="zh-CN" dirty="0" smtClean="0"/>
              <a:t>C’</a:t>
            </a:r>
            <a:r>
              <a:rPr lang="zh-CN" altLang="en-US" dirty="0" smtClean="0"/>
              <a:t>中改造得到</a:t>
            </a:r>
            <a:r>
              <a:rPr lang="en-US" altLang="zh-CN" dirty="0" smtClean="0"/>
              <a:t>C</a:t>
            </a:r>
          </a:p>
          <a:p>
            <a:pPr lvl="1"/>
            <a:r>
              <a:rPr lang="zh-CN" altLang="en-US" dirty="0" smtClean="0"/>
              <a:t>将</a:t>
            </a:r>
            <a:r>
              <a:rPr lang="en-US" altLang="zh-CN" dirty="0" smtClean="0"/>
              <a:t>C’</a:t>
            </a:r>
            <a:r>
              <a:rPr lang="zh-CN" altLang="en-US" dirty="0" smtClean="0"/>
              <a:t>的输入中</a:t>
            </a:r>
            <a:r>
              <a:rPr lang="en-US" altLang="zh-CN" dirty="0" smtClean="0"/>
              <a:t>A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PC</a:t>
            </a:r>
            <a:r>
              <a:rPr lang="zh-CN" altLang="en-US" dirty="0" smtClean="0"/>
              <a:t>、</a:t>
            </a:r>
            <a:r>
              <a:rPr lang="en-US" altLang="zh-CN" dirty="0" smtClean="0"/>
              <a:t>x</a:t>
            </a:r>
            <a:r>
              <a:rPr lang="zh-CN" altLang="en-US" dirty="0" smtClean="0"/>
              <a:t>、内存固化为它们的初始值，仅保留整数</a:t>
            </a:r>
            <a:r>
              <a:rPr lang="en-US" altLang="zh-CN" dirty="0" smtClean="0"/>
              <a:t>y</a:t>
            </a:r>
          </a:p>
          <a:p>
            <a:pPr lvl="1"/>
            <a:r>
              <a:rPr lang="zh-CN" altLang="en-US" dirty="0"/>
              <a:t>保留</a:t>
            </a:r>
            <a:r>
              <a:rPr lang="en-US" altLang="zh-CN" dirty="0" smtClean="0"/>
              <a:t>C’</a:t>
            </a:r>
            <a:r>
              <a:rPr lang="zh-CN" altLang="en-US" dirty="0" smtClean="0"/>
              <a:t>的输出中的</a:t>
            </a:r>
            <a:r>
              <a:rPr lang="en-US" altLang="zh-CN" dirty="0" smtClean="0"/>
              <a:t>A(</a:t>
            </a:r>
            <a:r>
              <a:rPr lang="en-US" altLang="zh-CN" dirty="0" err="1" smtClean="0"/>
              <a:t>x,y</a:t>
            </a:r>
            <a:r>
              <a:rPr lang="en-US" altLang="zh-CN" dirty="0" smtClean="0"/>
              <a:t>)</a:t>
            </a:r>
            <a:r>
              <a:rPr lang="zh-CN" altLang="en-US" dirty="0" smtClean="0"/>
              <a:t>值，其它全忽略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4083485" y="4584526"/>
            <a:ext cx="32399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 smtClean="0"/>
              <a:t>C(y)=A(</a:t>
            </a:r>
            <a:r>
              <a:rPr lang="en-US" altLang="zh-CN" sz="5400" dirty="0" err="1" smtClean="0"/>
              <a:t>x,y</a:t>
            </a:r>
            <a:r>
              <a:rPr lang="en-US" altLang="zh-CN" sz="5400" dirty="0" smtClean="0"/>
              <a:t>)</a:t>
            </a:r>
            <a:endParaRPr lang="zh-CN" altLang="en-US" sz="5400" dirty="0"/>
          </a:p>
        </p:txBody>
      </p:sp>
      <p:sp>
        <p:nvSpPr>
          <p:cNvPr id="6" name="文本框 5"/>
          <p:cNvSpPr txBox="1"/>
          <p:nvPr/>
        </p:nvSpPr>
        <p:spPr>
          <a:xfrm>
            <a:off x="4609578" y="5588187"/>
            <a:ext cx="18293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 smtClean="0"/>
              <a:t>f(x)=C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1672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13</a:t>
            </a:r>
            <a:r>
              <a:rPr lang="zh-CN" altLang="en-US" dirty="0" smtClean="0"/>
              <a:t>：如果每个</a:t>
            </a:r>
            <a:r>
              <a:rPr lang="en-US" altLang="zh-CN" dirty="0" smtClean="0"/>
              <a:t>NPC</a:t>
            </a:r>
            <a:r>
              <a:rPr lang="zh-CN" altLang="en-US" dirty="0" smtClean="0"/>
              <a:t>都这样证明，非常困难。为什么？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63" y="2567278"/>
            <a:ext cx="11510226" cy="1493277"/>
          </a:xfrm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838200" y="4937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问题</a:t>
            </a:r>
            <a:r>
              <a:rPr lang="en-US" altLang="zh-CN" dirty="0" smtClean="0"/>
              <a:t>14</a:t>
            </a:r>
            <a:r>
              <a:rPr lang="zh-CN" altLang="en-US" dirty="0" smtClean="0"/>
              <a:t>：从这个定理出发，你能找到更高效的、一般性的</a:t>
            </a:r>
            <a:r>
              <a:rPr lang="en-US" altLang="zh-CN" dirty="0" smtClean="0"/>
              <a:t>NPC</a:t>
            </a:r>
            <a:r>
              <a:rPr lang="zh-CN" altLang="en-US" dirty="0" smtClean="0"/>
              <a:t>证明方法吗？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412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NPC</a:t>
            </a:r>
            <a:r>
              <a:rPr lang="zh-CN" altLang="en-US" dirty="0" smtClean="0"/>
              <a:t>证明方法：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44557"/>
            <a:ext cx="9926435" cy="2191056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51" y="3855307"/>
            <a:ext cx="9983593" cy="2181529"/>
          </a:xfrm>
          <a:prstGeom prst="rect">
            <a:avLst/>
          </a:prstGeom>
        </p:spPr>
      </p:pic>
      <p:sp>
        <p:nvSpPr>
          <p:cNvPr id="6" name="云形 5"/>
          <p:cNvSpPr/>
          <p:nvPr/>
        </p:nvSpPr>
        <p:spPr>
          <a:xfrm>
            <a:off x="1923006" y="2376488"/>
            <a:ext cx="7678881" cy="228903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Moreover, as we develop a catalog of 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known NP-complete </a:t>
            </a: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problems, we will have more and more 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choices </a:t>
            </a: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languages 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which </a:t>
            </a: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reduce.</a:t>
            </a: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113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Open topics: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阅读参考文献</a:t>
            </a:r>
            <a:r>
              <a:rPr lang="en-US" altLang="zh-CN" dirty="0" smtClean="0"/>
              <a:t>180</a:t>
            </a:r>
            <a:r>
              <a:rPr lang="zh-CN" altLang="en-US" dirty="0" smtClean="0"/>
              <a:t>，介绍</a:t>
            </a:r>
            <a:r>
              <a:rPr lang="en-US" altLang="zh-CN" dirty="0" smtClean="0"/>
              <a:t>Hopcroft</a:t>
            </a:r>
            <a:r>
              <a:rPr lang="zh-CN" altLang="en-US" dirty="0" smtClean="0"/>
              <a:t>等人的</a:t>
            </a:r>
            <a:r>
              <a:rPr lang="en-US" altLang="zh-CN" dirty="0" smtClean="0"/>
              <a:t>NP</a:t>
            </a:r>
            <a:r>
              <a:rPr lang="zh-CN" altLang="en-US" dirty="0" smtClean="0"/>
              <a:t>问题定义，并说说两种定义方法是一致的吗？为什么？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证明旅行商问题是</a:t>
            </a:r>
            <a:r>
              <a:rPr lang="en-US" altLang="zh-CN" dirty="0" smtClean="0"/>
              <a:t>NPC</a:t>
            </a:r>
            <a:r>
              <a:rPr lang="zh-CN" altLang="en-US" dirty="0" smtClean="0"/>
              <a:t>问题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515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Reduction 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56" y="1596528"/>
            <a:ext cx="10307488" cy="1962424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56" y="3924569"/>
            <a:ext cx="10069330" cy="233395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942256" y="3924569"/>
            <a:ext cx="2019153" cy="460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929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99" y="1310698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A</a:t>
            </a:r>
            <a:r>
              <a:rPr lang="zh-CN" altLang="en-US" dirty="0" smtClean="0"/>
              <a:t>和</a:t>
            </a:r>
            <a:r>
              <a:rPr lang="en-US" altLang="zh-CN" dirty="0" smtClean="0"/>
              <a:t>B</a:t>
            </a:r>
            <a:r>
              <a:rPr lang="zh-CN" altLang="en-US" dirty="0" smtClean="0"/>
              <a:t>问题，哪个可能更容易？为什么？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24" y="3472582"/>
            <a:ext cx="10040751" cy="1057423"/>
          </a:xfrm>
        </p:spPr>
      </p:pic>
      <p:sp>
        <p:nvSpPr>
          <p:cNvPr id="5" name="矩形 4"/>
          <p:cNvSpPr/>
          <p:nvPr/>
        </p:nvSpPr>
        <p:spPr>
          <a:xfrm>
            <a:off x="1075624" y="3384242"/>
            <a:ext cx="6395440" cy="460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785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/>
              <a:t>3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算法</a:t>
            </a:r>
            <a:r>
              <a:rPr lang="en-US" altLang="zh-CN" dirty="0" smtClean="0"/>
              <a:t>A</a:t>
            </a:r>
            <a:r>
              <a:rPr lang="zh-CN" altLang="en-US" dirty="0" smtClean="0"/>
              <a:t>接受</a:t>
            </a:r>
            <a:r>
              <a:rPr lang="zh-CN" altLang="en-US" dirty="0"/>
              <a:t>一个语言和</a:t>
            </a:r>
            <a:r>
              <a:rPr lang="zh-CN" altLang="en-US" dirty="0" smtClean="0"/>
              <a:t>算法</a:t>
            </a:r>
            <a:r>
              <a:rPr lang="en-US" altLang="zh-CN" dirty="0" smtClean="0"/>
              <a:t>A</a:t>
            </a:r>
            <a:r>
              <a:rPr lang="zh-CN" altLang="en-US" dirty="0" smtClean="0"/>
              <a:t>判定</a:t>
            </a:r>
            <a:r>
              <a:rPr lang="zh-CN" altLang="en-US" dirty="0"/>
              <a:t>一个</a:t>
            </a:r>
            <a:r>
              <a:rPr lang="zh-CN" altLang="en-US" dirty="0" smtClean="0"/>
              <a:t>语言有什么区别？</a:t>
            </a:r>
            <a:endParaRPr lang="zh-CN" altLang="en-US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01" y="2572303"/>
            <a:ext cx="10336786" cy="75962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38200" y="2480153"/>
            <a:ext cx="2318359" cy="463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01" y="3565747"/>
            <a:ext cx="10229399" cy="714901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50101" y="3537831"/>
            <a:ext cx="2318359" cy="463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0434182" y="3905787"/>
            <a:ext cx="1114816" cy="463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 descr="屏幕剪辑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63" y="4746771"/>
            <a:ext cx="10188737" cy="112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41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</a:t>
            </a:r>
            <a:r>
              <a:rPr lang="zh-CN" altLang="en-US" dirty="0" smtClean="0"/>
              <a:t>类问题的定义：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87386"/>
            <a:ext cx="10515600" cy="1252809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84" y="3670126"/>
            <a:ext cx="10079976" cy="160771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018084" y="3670126"/>
            <a:ext cx="1007997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问题</a:t>
            </a:r>
            <a:r>
              <a:rPr lang="en-US" altLang="zh-CN" sz="3600" dirty="0"/>
              <a:t>4</a:t>
            </a:r>
            <a:r>
              <a:rPr lang="zh-CN" altLang="en-US" sz="3600" dirty="0" smtClean="0"/>
              <a:t>：这个定理，想表达什么？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1101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证明：</a:t>
            </a:r>
            <a:endParaRPr lang="en-US" altLang="zh-CN" sz="4000" dirty="0" smtClean="0"/>
          </a:p>
          <a:p>
            <a:pPr lvl="1"/>
            <a:r>
              <a:rPr lang="zh-CN" altLang="en-US" sz="3600" dirty="0" smtClean="0"/>
              <a:t>为何我们只需证明被接受的语言（问题）一定可以被判定？</a:t>
            </a:r>
            <a:endParaRPr lang="en-US" altLang="zh-CN" sz="3600" dirty="0" smtClean="0"/>
          </a:p>
          <a:p>
            <a:pPr lvl="1"/>
            <a:r>
              <a:rPr lang="en-US" altLang="zh-CN" sz="3600" dirty="0" smtClean="0"/>
              <a:t>How to do it?</a:t>
            </a:r>
            <a:endParaRPr lang="zh-CN" altLang="en-US" sz="3600" dirty="0"/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4046"/>
            <a:ext cx="10079976" cy="160771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08893" y="4534422"/>
            <a:ext cx="9774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用接受这个语言的算法</a:t>
            </a:r>
            <a:r>
              <a:rPr lang="en-US" altLang="zh-CN" sz="3200" dirty="0" smtClean="0"/>
              <a:t>A</a:t>
            </a:r>
            <a:r>
              <a:rPr lang="zh-CN" altLang="en-US" sz="3200" dirty="0" smtClean="0"/>
              <a:t>来构造判定这个语言的算法</a:t>
            </a:r>
            <a:r>
              <a:rPr lang="en-US" altLang="zh-CN" sz="3200" dirty="0" smtClean="0"/>
              <a:t>A’</a:t>
            </a:r>
            <a:endParaRPr lang="zh-CN" altLang="en-US" sz="3200" dirty="0"/>
          </a:p>
        </p:txBody>
      </p:sp>
      <p:sp>
        <p:nvSpPr>
          <p:cNvPr id="6" name="文本框 5"/>
          <p:cNvSpPr txBox="1"/>
          <p:nvPr/>
        </p:nvSpPr>
        <p:spPr>
          <a:xfrm>
            <a:off x="257414" y="5715298"/>
            <a:ext cx="11677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多项式算法</a:t>
            </a:r>
            <a:r>
              <a:rPr lang="en-US" altLang="zh-CN" sz="2400" dirty="0" smtClean="0"/>
              <a:t>A=&gt;</a:t>
            </a:r>
            <a:r>
              <a:rPr lang="zh-CN" altLang="en-US" sz="2400" dirty="0" smtClean="0"/>
              <a:t>最多</a:t>
            </a:r>
            <a:r>
              <a:rPr lang="en-US" altLang="zh-CN" sz="2400" dirty="0" err="1" smtClean="0"/>
              <a:t>cn</a:t>
            </a:r>
            <a:r>
              <a:rPr lang="en-US" altLang="zh-CN" sz="2400" baseline="30000" dirty="0" err="1" smtClean="0"/>
              <a:t>k</a:t>
            </a:r>
            <a:r>
              <a:rPr lang="zh-CN" altLang="en-US" sz="2400" dirty="0" smtClean="0"/>
              <a:t>步执行</a:t>
            </a:r>
            <a:r>
              <a:rPr lang="en-US" altLang="zh-CN" sz="2400" dirty="0" smtClean="0"/>
              <a:t>=&gt;</a:t>
            </a:r>
            <a:r>
              <a:rPr lang="zh-CN" altLang="en-US" sz="2400" dirty="0" smtClean="0"/>
              <a:t>将这</a:t>
            </a:r>
            <a:r>
              <a:rPr lang="en-US" altLang="zh-CN" sz="2400" dirty="0" err="1"/>
              <a:t>cn</a:t>
            </a:r>
            <a:r>
              <a:rPr lang="en-US" altLang="zh-CN" sz="2400" baseline="30000" dirty="0" err="1"/>
              <a:t>k</a:t>
            </a:r>
            <a:r>
              <a:rPr lang="zh-CN" altLang="en-US" sz="2400" dirty="0" smtClean="0"/>
              <a:t>步看做算法</a:t>
            </a:r>
            <a:r>
              <a:rPr lang="en-US" altLang="zh-CN" sz="2400" dirty="0" smtClean="0"/>
              <a:t>A’=&gt;A’</a:t>
            </a:r>
            <a:r>
              <a:rPr lang="zh-CN" altLang="en-US" sz="2400" dirty="0" smtClean="0"/>
              <a:t>可以在</a:t>
            </a:r>
            <a:r>
              <a:rPr lang="en-US" altLang="zh-CN" sz="2400" dirty="0" err="1" smtClean="0"/>
              <a:t>cn</a:t>
            </a:r>
            <a:r>
              <a:rPr lang="en-US" altLang="zh-CN" sz="2400" baseline="30000" dirty="0" err="1" smtClean="0"/>
              <a:t>k</a:t>
            </a:r>
            <a:r>
              <a:rPr lang="zh-CN" altLang="en-US" sz="2400" dirty="0" smtClean="0"/>
              <a:t>内对输入</a:t>
            </a:r>
            <a:r>
              <a:rPr lang="en-US" altLang="zh-CN" sz="2400" dirty="0" smtClean="0"/>
              <a:t>x</a:t>
            </a:r>
            <a:r>
              <a:rPr lang="zh-CN" altLang="en-US" sz="2400" dirty="0" smtClean="0"/>
              <a:t>进行判定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8905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定理证明中有：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42" y="2317532"/>
            <a:ext cx="11138115" cy="850671"/>
          </a:xfrm>
        </p:spPr>
      </p:pic>
      <p:cxnSp>
        <p:nvCxnSpPr>
          <p:cNvPr id="6" name="直接连接符 5"/>
          <p:cNvCxnSpPr>
            <a:endCxn id="4" idx="3"/>
          </p:cNvCxnSpPr>
          <p:nvPr/>
        </p:nvCxnSpPr>
        <p:spPr>
          <a:xfrm>
            <a:off x="9968248" y="2742867"/>
            <a:ext cx="1696809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526942" y="3167536"/>
            <a:ext cx="6427650" cy="33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1221172" y="3962137"/>
            <a:ext cx="10443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这里面隐含了接受和判定的细微区别。你能解释一下吗？</a:t>
            </a:r>
            <a:endParaRPr lang="zh-CN" altLang="en-US" sz="3200" dirty="0"/>
          </a:p>
        </p:txBody>
      </p:sp>
      <p:sp>
        <p:nvSpPr>
          <p:cNvPr id="3" name="圆角矩形 2"/>
          <p:cNvSpPr/>
          <p:nvPr/>
        </p:nvSpPr>
        <p:spPr>
          <a:xfrm>
            <a:off x="526942" y="2317532"/>
            <a:ext cx="1702691" cy="42533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7128159" y="2792971"/>
            <a:ext cx="4633781" cy="42533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061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5</a:t>
            </a:r>
            <a:r>
              <a:rPr lang="zh-CN" altLang="en-US" dirty="0" smtClean="0"/>
              <a:t>：我们为什么要引入“多项式时间验证”某个语言（问题）？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67" y="2434281"/>
            <a:ext cx="11569363" cy="2748278"/>
          </a:xfrm>
        </p:spPr>
      </p:pic>
      <p:sp>
        <p:nvSpPr>
          <p:cNvPr id="5" name="文本框 4"/>
          <p:cNvSpPr txBox="1"/>
          <p:nvPr/>
        </p:nvSpPr>
        <p:spPr>
          <a:xfrm>
            <a:off x="838201" y="5560541"/>
            <a:ext cx="11062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华文琥珀" panose="02010800040101010101" pitchFamily="2" charset="-122"/>
                <a:ea typeface="华文琥珀" panose="02010800040101010101" pitchFamily="2" charset="-122"/>
              </a:rPr>
              <a:t>这里的所有概念，似乎都和问题复杂度，特别是超多项式复杂度问题无关。</a:t>
            </a:r>
            <a:endParaRPr lang="zh-CN" altLang="en-US" sz="3200" dirty="0"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868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4792</TotalTime>
  <Words>1572</Words>
  <Application>Microsoft Office PowerPoint</Application>
  <PresentationFormat>宽屏</PresentationFormat>
  <Paragraphs>143</Paragraphs>
  <Slides>27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8" baseType="lpstr">
      <vt:lpstr>等线</vt:lpstr>
      <vt:lpstr>方正兰亭超细黑简体</vt:lpstr>
      <vt:lpstr>华文彩云</vt:lpstr>
      <vt:lpstr>华文琥珀</vt:lpstr>
      <vt:lpstr>宋体</vt:lpstr>
      <vt:lpstr>Arial</vt:lpstr>
      <vt:lpstr>Calibri</vt:lpstr>
      <vt:lpstr>Calibri Light</vt:lpstr>
      <vt:lpstr>Cambria Math</vt:lpstr>
      <vt:lpstr>Segoe UI Black</vt:lpstr>
      <vt:lpstr>Office 主题</vt:lpstr>
      <vt:lpstr>计算机问题求解 —论题4.9 NP完全性</vt:lpstr>
      <vt:lpstr>问题1：这个定理想说明的道理是什么？</vt:lpstr>
      <vt:lpstr>Reduction </vt:lpstr>
      <vt:lpstr>问题2：A和B问题，哪个可能更容易？为什么？</vt:lpstr>
      <vt:lpstr>问题3：</vt:lpstr>
      <vt:lpstr>P类问题的定义：</vt:lpstr>
      <vt:lpstr>PowerPoint 演示文稿</vt:lpstr>
      <vt:lpstr>定理证明中有：</vt:lpstr>
      <vt:lpstr>问题5：我们为什么要引入“多项式时间验证”某个语言（问题）？</vt:lpstr>
      <vt:lpstr>NP复杂度类问题</vt:lpstr>
      <vt:lpstr>P，NP，co-NP的关系谜团</vt:lpstr>
      <vt:lpstr>问题8：我们引入NPC，为什么？</vt:lpstr>
      <vt:lpstr>又见归约！</vt:lpstr>
      <vt:lpstr>PowerPoint 演示文稿</vt:lpstr>
      <vt:lpstr>又见归约！</vt:lpstr>
      <vt:lpstr>问题11：为什么只要找到一个NPC问题的P算法，所有的NP问题都可以多项式求解？</vt:lpstr>
      <vt:lpstr>问题12:</vt:lpstr>
      <vt:lpstr>C-SAT问题：</vt:lpstr>
      <vt:lpstr>证明框架</vt:lpstr>
      <vt:lpstr>C-SAT∈NP？</vt:lpstr>
      <vt:lpstr>∀L∈NP，L≤_p C-SAT?</vt:lpstr>
      <vt:lpstr>证明过程的几个要点</vt:lpstr>
      <vt:lpstr>证明概要：</vt:lpstr>
      <vt:lpstr>F：从任意的01串x出发，构造对应的电路C</vt:lpstr>
      <vt:lpstr>问题13：如果每个NPC都这样证明，非常困难。为什么？</vt:lpstr>
      <vt:lpstr>NPC证明方法：</vt:lpstr>
      <vt:lpstr>Open topics:</vt:lpstr>
    </vt:vector>
  </TitlesOfParts>
  <Company>njucs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计算机问题求解—论题4.7 NP完全性</dc:title>
  <dc:creator>Lenovo</dc:creator>
  <cp:lastModifiedBy>wei hengxin</cp:lastModifiedBy>
  <cp:revision>51</cp:revision>
  <dcterms:created xsi:type="dcterms:W3CDTF">2015-04-13T11:47:49Z</dcterms:created>
  <dcterms:modified xsi:type="dcterms:W3CDTF">2019-05-21T05:28:51Z</dcterms:modified>
</cp:coreProperties>
</file>