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4" r:id="rId7"/>
    <p:sldId id="273" r:id="rId8"/>
    <p:sldId id="262" r:id="rId9"/>
    <p:sldId id="263" r:id="rId10"/>
    <p:sldId id="264" r:id="rId11"/>
    <p:sldId id="276" r:id="rId12"/>
    <p:sldId id="275" r:id="rId13"/>
    <p:sldId id="265" r:id="rId14"/>
    <p:sldId id="266" r:id="rId15"/>
    <p:sldId id="267" r:id="rId16"/>
    <p:sldId id="277" r:id="rId17"/>
    <p:sldId id="268" r:id="rId18"/>
    <p:sldId id="269" r:id="rId19"/>
    <p:sldId id="270" r:id="rId20"/>
    <p:sldId id="278" r:id="rId21"/>
    <p:sldId id="271" r:id="rId22"/>
    <p:sldId id="272" r:id="rId23"/>
    <p:sldId id="279" r:id="rId24"/>
    <p:sldId id="283" r:id="rId25"/>
    <p:sldId id="280" r:id="rId26"/>
    <p:sldId id="282" r:id="rId27"/>
    <p:sldId id="281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098AC2-9C32-48B4-AB5D-7664D8D11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734DC69-BD0D-4B8D-B260-D13451F51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7295EF6-8E60-4E07-B1BA-B6AD6087F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C40F77-452B-4E4D-AB65-C5D33D6D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0AC46C-C293-4E66-BC8C-5C1AC947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269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F3A09-AF9D-4FBC-9727-5EC03BAFF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FDF6684-8A8B-4A68-B68B-E88AF778D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767936-3B5F-4AFD-B20A-7BE2735D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69D10F-B672-4D4C-ACB9-060F1D9A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8A6032-0A77-4D3B-98CD-6BDC14B8A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41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135C0AA-D08C-44F9-985F-4EF513C2F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5F3BA6D-D2A8-4B8D-83ED-6DD812D32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EDAA11-DDC6-4C86-85AC-C22BC439D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80AD05-1386-4700-A6CA-6458272C0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50CB1D-74F9-449A-8181-F14004054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4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A25871-5680-49D4-A821-F989A18A7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CCF25C-84BC-4A4B-A9C4-ECB0A3344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95EAE4-01ED-43E7-AC9E-543BAD15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CF8A44-CBB8-4A2B-8BAA-5D3416561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E46A2B-57D4-434D-97BD-B0AB21E3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97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879551-AD88-4BA2-AE92-FFDAD3724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C1BA97-5BF8-48C3-B75D-CF4A4BE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AA8132-6086-4CC6-A0B1-A9DFDDA4F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1D4544-B295-4CBE-8CDC-E91D0BAC9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5005D6-73B2-43A9-BD4C-FC7E894A1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75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3609E-18E2-4AA2-A656-7B353F7B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F34BD4-8232-443E-A953-66D9F43D2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5830825-F5CD-4599-8C33-0655672DC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26EA4C-CED9-47BC-9F42-CA614C0BA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17FE9D0-CA35-4D2B-A2D0-092589516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70CA35-5F37-4253-9E31-726746AE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11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C6768C-0E59-4A3E-91C9-420F5D3DD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4113253-DBE1-4F0C-AF5C-BBD4B5E3E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63664E2-2D5C-4F95-8770-B50358754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495367C-20C3-4B1E-96C4-EADDD71E9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E44A786-B69E-413B-86C5-C70239738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F7BA9AE-600B-42C2-B82F-F035A6A6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613D724-C22B-483C-B98E-F5B012FE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30A9B96-B0BC-4297-B786-F734A41E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9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ACD26F-B1DE-44CB-B0A4-4322683EC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AD89FF1-DA92-4A13-92B0-FE052DF7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A3ECC5B-6403-4918-A084-BF4436566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8500811-C734-4D14-8FD4-D3B9C592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20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D14CEA4-282A-4D42-912B-18396BCCF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6616CF-EF57-46FE-AA97-A6B72A05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3E80983-0F94-4B20-85EF-CE5ED271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73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212B22-7D5A-4930-B343-0A38C863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C401C7-1276-4C85-A916-A58494724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8797F93-E5B8-4E75-AC52-BEA2BEEA6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390979A-7A17-4E19-B0DF-6AF1C788D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7DC2AF-0FDE-4A3D-9295-3588949C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9488A4-033A-4534-B3EA-EA9174E5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28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683370-DE78-4DD5-9E3A-5FAA7FE2F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6476736-3823-4053-9371-9FD48A1FF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7FDA95B-228F-43E6-A774-AC835C5B3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20B0E7-6BE5-45B3-B1F4-7A2E2F6E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4CF4A8-8BE9-4F56-9BBF-4BA2BBFD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378D6E-753C-4BA0-87A5-5E5CF64A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77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5CF924F-9874-46A6-98F4-34AB89B8A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882DE4-9E4B-4673-A920-A08371CFE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36DD5B-E81A-4934-92AC-52C3FBF3F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FD9F4-F765-412E-9AA0-1D84700885A4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EF6FF9-992E-4D3E-B152-8B3ADB810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BBD075-AB56-46E1-8619-2144E5AC8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3956D-4595-438F-81F5-C803A4DE0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93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2523929" y="2505670"/>
            <a:ext cx="7144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 · Proof  &amp; Extension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7C10421-08E6-4110-AB28-9CF693F819FB}"/>
              </a:ext>
            </a:extLst>
          </p:cNvPr>
          <p:cNvSpPr txBox="1"/>
          <p:nvPr/>
        </p:nvSpPr>
        <p:spPr>
          <a:xfrm>
            <a:off x="5419530" y="4150968"/>
            <a:ext cx="13529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Gabriola" panose="04040605051002020D02" pitchFamily="82" charset="0"/>
              </a:rPr>
              <a:t>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金前程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b="1" dirty="0">
                <a:latin typeface="Gabriola" panose="04040605051002020D02" pitchFamily="82" charset="0"/>
              </a:rPr>
              <a:t> 2020/12/9</a:t>
            </a:r>
            <a:endParaRPr lang="zh-CN" altLang="en-US" sz="28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89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8.7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D3D9168-754B-42C4-8FF9-F94AF3BB0E5B}"/>
                  </a:ext>
                </a:extLst>
              </p:cNvPr>
              <p:cNvSpPr txBox="1"/>
              <p:nvPr/>
            </p:nvSpPr>
            <p:spPr>
              <a:xfrm>
                <a:off x="836644" y="872413"/>
                <a:ext cx="10518711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Gabriola" panose="04040605051002020D02" pitchFamily="82" charset="0"/>
                  </a:rPr>
                  <a:t>Then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Suppose that </a:t>
                </a:r>
                <a14:m>
                  <m:oMath xmlns:m="http://schemas.openxmlformats.org/officeDocument/2006/math">
                    <m:r>
                      <a:rPr lang="en-US" altLang="zh-CN" sz="4000" b="0" i="1" dirty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`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4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sz="4000" b="0" dirty="0">
                  <a:latin typeface="Gabriola" panose="04040605051002020D02" pitchFamily="82" charset="0"/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b="0" dirty="0">
                    <a:latin typeface="Gabriola" panose="04040605051002020D02" pitchFamily="82" charset="0"/>
                  </a:rPr>
                  <a:t>For subgraph</a:t>
                </a:r>
                <a14:m>
                  <m:oMath xmlns:m="http://schemas.openxmlformats.org/officeDocument/2006/math">
                    <m:r>
                      <a:rPr lang="en-US" altLang="zh-CN" sz="4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zh-CN" sz="4000" b="0" dirty="0">
                    <a:latin typeface="Gabriola" panose="04040605051002020D02" pitchFamily="82" charset="0"/>
                  </a:rPr>
                  <a:t>, g has no trail T of length 3 (or even longer)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Every component of g is a star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There are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components in g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From every component selecting an edge</a:t>
                </a:r>
                <a:endParaRPr lang="en-US" altLang="zh-CN" sz="4000" b="0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D3D9168-754B-42C4-8FF9-F94AF3BB0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872413"/>
                <a:ext cx="10518711" cy="4401205"/>
              </a:xfrm>
              <a:prstGeom prst="rect">
                <a:avLst/>
              </a:prstGeom>
              <a:blipFill>
                <a:blip r:embed="rId2"/>
                <a:stretch>
                  <a:fillRect l="-2028" t="-2632" b="-48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925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8.7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D9CFC216-B0DF-478C-9C6C-03773CDEACB3}"/>
              </a:ext>
            </a:extLst>
          </p:cNvPr>
          <p:cNvSpPr/>
          <p:nvPr/>
        </p:nvSpPr>
        <p:spPr>
          <a:xfrm>
            <a:off x="9449040" y="2248057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87F7C44F-8A90-48E8-92AE-295290B66D7C}"/>
              </a:ext>
            </a:extLst>
          </p:cNvPr>
          <p:cNvSpPr/>
          <p:nvPr/>
        </p:nvSpPr>
        <p:spPr>
          <a:xfrm>
            <a:off x="1948542" y="2296575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21429A6D-AEEE-45FE-8DF3-50A14C47C451}"/>
              </a:ext>
            </a:extLst>
          </p:cNvPr>
          <p:cNvSpPr/>
          <p:nvPr/>
        </p:nvSpPr>
        <p:spPr>
          <a:xfrm>
            <a:off x="7070476" y="3395225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403E6F7C-4000-46CE-ABA1-2BBD43000B2C}"/>
              </a:ext>
            </a:extLst>
          </p:cNvPr>
          <p:cNvSpPr/>
          <p:nvPr/>
        </p:nvSpPr>
        <p:spPr>
          <a:xfrm>
            <a:off x="7831183" y="1083906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D8ABF3BB-D351-46A8-90B1-1FEBF67A061C}"/>
              </a:ext>
            </a:extLst>
          </p:cNvPr>
          <p:cNvSpPr/>
          <p:nvPr/>
        </p:nvSpPr>
        <p:spPr>
          <a:xfrm>
            <a:off x="3544389" y="3437397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73B59B45-862F-47D7-BB82-5B1B3EEF946D}"/>
              </a:ext>
            </a:extLst>
          </p:cNvPr>
          <p:cNvSpPr/>
          <p:nvPr/>
        </p:nvSpPr>
        <p:spPr>
          <a:xfrm>
            <a:off x="3544389" y="1083906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2" name="箭头: 左右 41">
            <a:extLst>
              <a:ext uri="{FF2B5EF4-FFF2-40B4-BE49-F238E27FC236}">
                <a16:creationId xmlns:a16="http://schemas.microsoft.com/office/drawing/2014/main" id="{917AE8EE-81A9-4321-8199-700075D2CDF0}"/>
              </a:ext>
            </a:extLst>
          </p:cNvPr>
          <p:cNvSpPr/>
          <p:nvPr/>
        </p:nvSpPr>
        <p:spPr>
          <a:xfrm>
            <a:off x="4432663" y="1448930"/>
            <a:ext cx="3398520" cy="172804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箭头: 左右 42">
            <a:extLst>
              <a:ext uri="{FF2B5EF4-FFF2-40B4-BE49-F238E27FC236}">
                <a16:creationId xmlns:a16="http://schemas.microsoft.com/office/drawing/2014/main" id="{4A96BF2F-CE31-4644-A049-40A886E5B001}"/>
              </a:ext>
            </a:extLst>
          </p:cNvPr>
          <p:cNvSpPr/>
          <p:nvPr/>
        </p:nvSpPr>
        <p:spPr>
          <a:xfrm>
            <a:off x="4432663" y="3732971"/>
            <a:ext cx="2653937" cy="213878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箭头: 左右 43">
            <a:extLst>
              <a:ext uri="{FF2B5EF4-FFF2-40B4-BE49-F238E27FC236}">
                <a16:creationId xmlns:a16="http://schemas.microsoft.com/office/drawing/2014/main" id="{A5B6E4B5-540A-496A-8876-A71D4F893D6B}"/>
              </a:ext>
            </a:extLst>
          </p:cNvPr>
          <p:cNvSpPr/>
          <p:nvPr/>
        </p:nvSpPr>
        <p:spPr>
          <a:xfrm rot="19274347">
            <a:off x="2609344" y="2044771"/>
            <a:ext cx="1123571" cy="154642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箭头: 左右 45">
            <a:extLst>
              <a:ext uri="{FF2B5EF4-FFF2-40B4-BE49-F238E27FC236}">
                <a16:creationId xmlns:a16="http://schemas.microsoft.com/office/drawing/2014/main" id="{611E0A42-924B-49CA-9932-4E6F5C558F44}"/>
              </a:ext>
            </a:extLst>
          </p:cNvPr>
          <p:cNvSpPr/>
          <p:nvPr/>
        </p:nvSpPr>
        <p:spPr>
          <a:xfrm rot="2290449">
            <a:off x="2556974" y="3330901"/>
            <a:ext cx="1123571" cy="154642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箭头: 左右 46">
            <a:extLst>
              <a:ext uri="{FF2B5EF4-FFF2-40B4-BE49-F238E27FC236}">
                <a16:creationId xmlns:a16="http://schemas.microsoft.com/office/drawing/2014/main" id="{61CA4FE1-354F-4B73-A794-AC0312E9D34B}"/>
              </a:ext>
            </a:extLst>
          </p:cNvPr>
          <p:cNvSpPr/>
          <p:nvPr/>
        </p:nvSpPr>
        <p:spPr>
          <a:xfrm rot="2290449">
            <a:off x="8513282" y="2040759"/>
            <a:ext cx="1123571" cy="154642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箭头: 左右 47">
            <a:extLst>
              <a:ext uri="{FF2B5EF4-FFF2-40B4-BE49-F238E27FC236}">
                <a16:creationId xmlns:a16="http://schemas.microsoft.com/office/drawing/2014/main" id="{926BB1A2-7667-4CE1-A528-4D60EDC980E8}"/>
              </a:ext>
            </a:extLst>
          </p:cNvPr>
          <p:cNvSpPr/>
          <p:nvPr/>
        </p:nvSpPr>
        <p:spPr>
          <a:xfrm rot="1970923">
            <a:off x="4050930" y="2648219"/>
            <a:ext cx="3361043" cy="191323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23530452-1023-4A49-ADD7-6B01F5D75706}"/>
              </a:ext>
            </a:extLst>
          </p:cNvPr>
          <p:cNvSpPr/>
          <p:nvPr/>
        </p:nvSpPr>
        <p:spPr>
          <a:xfrm>
            <a:off x="5651863" y="4714117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50" name="箭头: 左右 49">
            <a:extLst>
              <a:ext uri="{FF2B5EF4-FFF2-40B4-BE49-F238E27FC236}">
                <a16:creationId xmlns:a16="http://schemas.microsoft.com/office/drawing/2014/main" id="{7B21F04A-0975-40F2-8808-3764AFADB536}"/>
              </a:ext>
            </a:extLst>
          </p:cNvPr>
          <p:cNvSpPr/>
          <p:nvPr/>
        </p:nvSpPr>
        <p:spPr>
          <a:xfrm rot="1838495">
            <a:off x="4091706" y="4612911"/>
            <a:ext cx="1688264" cy="192790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箭头: 左右 50">
            <a:extLst>
              <a:ext uri="{FF2B5EF4-FFF2-40B4-BE49-F238E27FC236}">
                <a16:creationId xmlns:a16="http://schemas.microsoft.com/office/drawing/2014/main" id="{F4E3DCA5-C00A-4FC5-B83E-5ECA85B87372}"/>
              </a:ext>
            </a:extLst>
          </p:cNvPr>
          <p:cNvSpPr/>
          <p:nvPr/>
        </p:nvSpPr>
        <p:spPr>
          <a:xfrm rot="19110632" flipV="1">
            <a:off x="6332028" y="4478994"/>
            <a:ext cx="1111151" cy="198978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9BC18715-0AFC-4865-993F-1810D33FB99D}"/>
              </a:ext>
            </a:extLst>
          </p:cNvPr>
          <p:cNvSpPr txBox="1"/>
          <p:nvPr/>
        </p:nvSpPr>
        <p:spPr>
          <a:xfrm>
            <a:off x="392507" y="5328016"/>
            <a:ext cx="10518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Gabriola" panose="04040605051002020D02" pitchFamily="82" charset="0"/>
              </a:rPr>
              <a:t>Red</a:t>
            </a:r>
            <a:r>
              <a:rPr lang="en-US" altLang="zh-CN" sz="4000" b="1" dirty="0">
                <a:latin typeface="Gabriola" panose="04040605051002020D02" pitchFamily="82" charset="0"/>
              </a:rPr>
              <a:t> : edge independence</a:t>
            </a:r>
          </a:p>
          <a:p>
            <a:r>
              <a:rPr lang="en-US" altLang="zh-CN" sz="4000" b="1" dirty="0">
                <a:solidFill>
                  <a:srgbClr val="FF0000"/>
                </a:solidFill>
                <a:latin typeface="Gabriola" panose="04040605051002020D02" pitchFamily="82" charset="0"/>
              </a:rPr>
              <a:t>Red</a:t>
            </a:r>
            <a:r>
              <a:rPr lang="en-US" altLang="zh-CN" sz="4000" b="1" dirty="0">
                <a:latin typeface="Gabriola" panose="04040605051002020D02" pitchFamily="82" charset="0"/>
              </a:rPr>
              <a:t> &amp; </a:t>
            </a:r>
            <a:r>
              <a:rPr lang="en-US" altLang="zh-CN" sz="4000" b="1" dirty="0">
                <a:solidFill>
                  <a:srgbClr val="0070C0"/>
                </a:solidFill>
                <a:latin typeface="Gabriola" panose="04040605051002020D02" pitchFamily="82" charset="0"/>
              </a:rPr>
              <a:t>Blue</a:t>
            </a:r>
            <a:r>
              <a:rPr lang="en-US" altLang="zh-CN" sz="4000" b="1" dirty="0">
                <a:latin typeface="Gabriola" panose="04040605051002020D02" pitchFamily="82" charset="0"/>
              </a:rPr>
              <a:t> : edge cover</a:t>
            </a: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C80243A3-2ADE-4DA6-B84A-E3B97852D095}"/>
              </a:ext>
            </a:extLst>
          </p:cNvPr>
          <p:cNvSpPr/>
          <p:nvPr/>
        </p:nvSpPr>
        <p:spPr>
          <a:xfrm>
            <a:off x="10036577" y="4798797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54" name="箭头: 左右 53">
            <a:extLst>
              <a:ext uri="{FF2B5EF4-FFF2-40B4-BE49-F238E27FC236}">
                <a16:creationId xmlns:a16="http://schemas.microsoft.com/office/drawing/2014/main" id="{0C17F85A-7EB2-4CB2-8CB2-6462D0BF9551}"/>
              </a:ext>
            </a:extLst>
          </p:cNvPr>
          <p:cNvSpPr/>
          <p:nvPr/>
        </p:nvSpPr>
        <p:spPr>
          <a:xfrm rot="1428356">
            <a:off x="7798086" y="4428282"/>
            <a:ext cx="2430621" cy="233411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箭头: 左右 54">
            <a:extLst>
              <a:ext uri="{FF2B5EF4-FFF2-40B4-BE49-F238E27FC236}">
                <a16:creationId xmlns:a16="http://schemas.microsoft.com/office/drawing/2014/main" id="{1BE662E4-2B0E-405F-BE76-C1E2A5A99A5F}"/>
              </a:ext>
            </a:extLst>
          </p:cNvPr>
          <p:cNvSpPr/>
          <p:nvPr/>
        </p:nvSpPr>
        <p:spPr>
          <a:xfrm rot="4665246" flipV="1">
            <a:off x="9328761" y="3859351"/>
            <a:ext cx="1759657" cy="174993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箭头: 左右 55">
            <a:extLst>
              <a:ext uri="{FF2B5EF4-FFF2-40B4-BE49-F238E27FC236}">
                <a16:creationId xmlns:a16="http://schemas.microsoft.com/office/drawing/2014/main" id="{ACDFB62E-BB32-411E-A92A-F613FD9A8A6C}"/>
              </a:ext>
            </a:extLst>
          </p:cNvPr>
          <p:cNvSpPr/>
          <p:nvPr/>
        </p:nvSpPr>
        <p:spPr>
          <a:xfrm rot="4665246" flipV="1">
            <a:off x="7160962" y="4747354"/>
            <a:ext cx="1268695" cy="208136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76A7436E-CB3A-4D20-B800-B98CDA73A824}"/>
              </a:ext>
            </a:extLst>
          </p:cNvPr>
          <p:cNvSpPr/>
          <p:nvPr/>
        </p:nvSpPr>
        <p:spPr>
          <a:xfrm>
            <a:off x="7534381" y="5449261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537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5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1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8.7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D3D9168-754B-42C4-8FF9-F94AF3BB0E5B}"/>
                  </a:ext>
                </a:extLst>
              </p:cNvPr>
              <p:cNvSpPr txBox="1"/>
              <p:nvPr/>
            </p:nvSpPr>
            <p:spPr>
              <a:xfrm>
                <a:off x="836644" y="872413"/>
                <a:ext cx="10518711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Gabriola" panose="04040605051002020D02" pitchFamily="82" charset="0"/>
                  </a:rPr>
                  <a:t>Then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Suppose that </a:t>
                </a:r>
                <a14:m>
                  <m:oMath xmlns:m="http://schemas.openxmlformats.org/officeDocument/2006/math">
                    <m:r>
                      <a:rPr lang="en-US" altLang="zh-CN" sz="4000" b="0" i="1" dirty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`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4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sz="4000" b="0" dirty="0">
                  <a:latin typeface="Gabriola" panose="04040605051002020D02" pitchFamily="82" charset="0"/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b="0" dirty="0">
                    <a:latin typeface="Gabriola" panose="04040605051002020D02" pitchFamily="82" charset="0"/>
                  </a:rPr>
                  <a:t>For subgraph</a:t>
                </a:r>
                <a14:m>
                  <m:oMath xmlns:m="http://schemas.openxmlformats.org/officeDocument/2006/math">
                    <m:r>
                      <a:rPr lang="en-US" altLang="zh-CN" sz="4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zh-CN" sz="4000" b="0" dirty="0">
                    <a:latin typeface="Gabriola" panose="04040605051002020D02" pitchFamily="82" charset="0"/>
                  </a:rPr>
                  <a:t>, g has no trail T of length 3 (or even longer)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Every component of g is a star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There are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components in g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From every component selecting an edge 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`</m:t>
                    </m:r>
                    <m:d>
                      <m:dPr>
                        <m:ctrlP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sz="4000" b="0" dirty="0">
                  <a:latin typeface="Gabriola" panose="04040605051002020D02" pitchFamily="82" charset="0"/>
                  <a:ea typeface="Cambria Math" panose="02040503050406030204" pitchFamily="18" charset="0"/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`</m:t>
                    </m:r>
                    <m:d>
                      <m:dPr>
                        <m:ctrlPr>
                          <a:rPr lang="en-US" altLang="zh-CN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`</m:t>
                    </m:r>
                    <m:d>
                      <m:dPr>
                        <m:ctrlPr>
                          <a:rPr lang="en-US" altLang="zh-CN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sz="4000" b="0" dirty="0">
                    <a:latin typeface="Gabriola" panose="04040605051002020D02" pitchFamily="8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D3D9168-754B-42C4-8FF9-F94AF3BB0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872413"/>
                <a:ext cx="10518711" cy="5632311"/>
              </a:xfrm>
              <a:prstGeom prst="rect">
                <a:avLst/>
              </a:prstGeom>
              <a:blipFill>
                <a:blip r:embed="rId2"/>
                <a:stretch>
                  <a:fillRect l="-2028" t="-20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51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D3D9168-754B-42C4-8FF9-F94AF3BB0E5B}"/>
              </a:ext>
            </a:extLst>
          </p:cNvPr>
          <p:cNvSpPr txBox="1"/>
          <p:nvPr/>
        </p:nvSpPr>
        <p:spPr>
          <a:xfrm>
            <a:off x="886408" y="2184918"/>
            <a:ext cx="10518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latin typeface="Gabriola" panose="04040605051002020D02" pitchFamily="82" charset="0"/>
              </a:rPr>
              <a:t>Can we apply the way we prove Theorem 8.7 again? </a:t>
            </a:r>
            <a:endParaRPr lang="en-US" altLang="zh-CN" sz="5400" b="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114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/>
              <p:nvPr/>
            </p:nvSpPr>
            <p:spPr>
              <a:xfrm>
                <a:off x="836644" y="1083906"/>
                <a:ext cx="10518711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Gabriola" panose="04040605051002020D02" pitchFamily="82" charset="0"/>
                  </a:rPr>
                  <a:t>First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Suppose that </a:t>
                </a:r>
                <a14:m>
                  <m:oMath xmlns:m="http://schemas.openxmlformats.org/officeDocument/2006/math">
                    <m:r>
                      <a:rPr lang="en-US" altLang="zh-CN" sz="4000" i="1" dirty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b="0" dirty="0">
                    <a:latin typeface="Gabriola" panose="04040605051002020D02" pitchFamily="82" charset="0"/>
                  </a:rPr>
                  <a:t>, for the maximal vertex independence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A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The left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vertices can form a vertex cover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B</a:t>
                </a:r>
                <a:endParaRPr lang="en-US" altLang="zh-CN" sz="4000" b="1" i="1" dirty="0">
                  <a:latin typeface="Gabriola" panose="04040605051002020D02" pitchFamily="82" charset="0"/>
                </a:endParaRPr>
              </a:p>
            </p:txBody>
          </p:sp>
        </mc:Choice>
        <mc:Fallback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1083906"/>
                <a:ext cx="10518711" cy="2554545"/>
              </a:xfrm>
              <a:prstGeom prst="rect">
                <a:avLst/>
              </a:prstGeom>
              <a:blipFill>
                <a:blip r:embed="rId2"/>
                <a:stretch>
                  <a:fillRect l="-2028" t="-4535" b="-90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703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/>
              <p:nvPr/>
            </p:nvSpPr>
            <p:spPr>
              <a:xfrm>
                <a:off x="836644" y="1083906"/>
                <a:ext cx="10518711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Gabriola" panose="04040605051002020D02" pitchFamily="82" charset="0"/>
                  </a:rPr>
                  <a:t>Proof:</a:t>
                </a:r>
                <a:endParaRPr lang="en-US" altLang="zh-CN" sz="4000" b="1" dirty="0">
                  <a:latin typeface="Gabriola" panose="04040605051002020D02" pitchFamily="82" charset="0"/>
                </a:endParaRPr>
              </a:p>
              <a:p>
                <a:r>
                  <a:rPr lang="en-US" altLang="zh-CN" sz="4000" dirty="0">
                    <a:latin typeface="Gabriola" panose="04040605051002020D02" pitchFamily="82" charset="0"/>
                  </a:rPr>
                  <a:t>Considering an edge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𝑢𝑣</m:t>
                    </m:r>
                  </m:oMath>
                </a14:m>
                <a:endParaRPr lang="en-US" altLang="zh-CN" sz="4000" dirty="0">
                  <a:latin typeface="Gabriola" panose="04040605051002020D02" pitchFamily="82" charset="0"/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,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e </a:t>
                </a:r>
                <a:r>
                  <a:rPr lang="en-US" altLang="zh-CN" sz="4000" dirty="0">
                    <a:latin typeface="Gabriola" panose="04040605051002020D02" pitchFamily="82" charset="0"/>
                  </a:rPr>
                  <a:t>is already covered by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B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,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e </a:t>
                </a:r>
                <a:r>
                  <a:rPr lang="en-US" altLang="zh-CN" sz="4000" dirty="0">
                    <a:latin typeface="Gabriola" panose="04040605051002020D02" pitchFamily="82" charset="0"/>
                  </a:rPr>
                  <a:t>is already covered by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B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, two vertices in a vertex independence are connected, which is impossible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1083906"/>
                <a:ext cx="10518711" cy="3785652"/>
              </a:xfrm>
              <a:prstGeom prst="rect">
                <a:avLst/>
              </a:prstGeom>
              <a:blipFill>
                <a:blip r:embed="rId2"/>
                <a:stretch>
                  <a:fillRect l="-2028" t="-3060" b="-57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231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171C6F4B-701A-4030-A34D-B5C7DEE27EA8}"/>
              </a:ext>
            </a:extLst>
          </p:cNvPr>
          <p:cNvSpPr/>
          <p:nvPr/>
        </p:nvSpPr>
        <p:spPr>
          <a:xfrm>
            <a:off x="5775960" y="2063931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</a:t>
            </a:r>
            <a:endParaRPr lang="zh-CN" altLang="en-US" b="1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016A8FD-3EDE-49CB-BFCF-D2CE516254FB}"/>
              </a:ext>
            </a:extLst>
          </p:cNvPr>
          <p:cNvSpPr/>
          <p:nvPr/>
        </p:nvSpPr>
        <p:spPr>
          <a:xfrm>
            <a:off x="7090954" y="1046972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10</a:t>
            </a:r>
            <a:endParaRPr lang="zh-CN" altLang="en-US" b="1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6E310773-D3F6-4E84-A5DA-4A95BA71CBC7}"/>
              </a:ext>
            </a:extLst>
          </p:cNvPr>
          <p:cNvSpPr/>
          <p:nvPr/>
        </p:nvSpPr>
        <p:spPr>
          <a:xfrm>
            <a:off x="6342018" y="3916990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4</a:t>
            </a:r>
            <a:endParaRPr lang="zh-CN" altLang="en-US" b="1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A83D385-B54A-4B72-A720-C2B0B0F5ABC3}"/>
              </a:ext>
            </a:extLst>
          </p:cNvPr>
          <p:cNvSpPr/>
          <p:nvPr/>
        </p:nvSpPr>
        <p:spPr>
          <a:xfrm>
            <a:off x="5209904" y="3916990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3</a:t>
            </a:r>
            <a:endParaRPr lang="zh-CN" altLang="en-US" b="1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B37E8D3-5314-4B9A-955C-366BF7C73B66}"/>
              </a:ext>
            </a:extLst>
          </p:cNvPr>
          <p:cNvSpPr/>
          <p:nvPr/>
        </p:nvSpPr>
        <p:spPr>
          <a:xfrm>
            <a:off x="6872618" y="2856411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5</a:t>
            </a:r>
            <a:endParaRPr lang="zh-CN" altLang="en-US" b="1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E0E7D0D9-8678-4883-A326-2FD9C5F629B5}"/>
              </a:ext>
            </a:extLst>
          </p:cNvPr>
          <p:cNvSpPr/>
          <p:nvPr/>
        </p:nvSpPr>
        <p:spPr>
          <a:xfrm>
            <a:off x="4679302" y="2856411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2</a:t>
            </a:r>
            <a:endParaRPr lang="zh-CN" altLang="en-US" b="1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1A73E36B-2128-4AED-8F90-B4F2D4F7FC6D}"/>
              </a:ext>
            </a:extLst>
          </p:cNvPr>
          <p:cNvSpPr/>
          <p:nvPr/>
        </p:nvSpPr>
        <p:spPr>
          <a:xfrm>
            <a:off x="5775960" y="5369455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8</a:t>
            </a:r>
            <a:endParaRPr lang="zh-CN" altLang="en-US" b="1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8F694AE3-C542-47C1-8CAC-D980E3D72440}"/>
              </a:ext>
            </a:extLst>
          </p:cNvPr>
          <p:cNvSpPr/>
          <p:nvPr/>
        </p:nvSpPr>
        <p:spPr>
          <a:xfrm>
            <a:off x="8425854" y="3156856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9</a:t>
            </a:r>
            <a:endParaRPr lang="zh-CN" altLang="en-US" b="1" dirty="0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42463F3C-6138-424D-A76D-F44464332EDF}"/>
              </a:ext>
            </a:extLst>
          </p:cNvPr>
          <p:cNvSpPr/>
          <p:nvPr/>
        </p:nvSpPr>
        <p:spPr>
          <a:xfrm>
            <a:off x="3125444" y="3161211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7</a:t>
            </a:r>
            <a:endParaRPr lang="zh-CN" altLang="en-US" b="1" dirty="0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6FFEC5FE-B92B-4DA6-9A23-7CC65801B531}"/>
              </a:ext>
            </a:extLst>
          </p:cNvPr>
          <p:cNvSpPr/>
          <p:nvPr/>
        </p:nvSpPr>
        <p:spPr>
          <a:xfrm>
            <a:off x="4569824" y="1046972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6</a:t>
            </a:r>
            <a:endParaRPr lang="zh-CN" altLang="en-US" b="1" dirty="0"/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58E7CEAF-A1F2-42EB-9F80-37B144E4C248}"/>
              </a:ext>
            </a:extLst>
          </p:cNvPr>
          <p:cNvCxnSpPr>
            <a:stCxn id="15" idx="5"/>
            <a:endCxn id="2" idx="1"/>
          </p:cNvCxnSpPr>
          <p:nvPr/>
        </p:nvCxnSpPr>
        <p:spPr>
          <a:xfrm>
            <a:off x="5116166" y="1593314"/>
            <a:ext cx="753532" cy="5643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4006C62-4AAD-4323-BABD-1D7C866A1514}"/>
              </a:ext>
            </a:extLst>
          </p:cNvPr>
          <p:cNvCxnSpPr>
            <a:stCxn id="2" idx="3"/>
            <a:endCxn id="10" idx="7"/>
          </p:cNvCxnSpPr>
          <p:nvPr/>
        </p:nvCxnSpPr>
        <p:spPr>
          <a:xfrm flipH="1">
            <a:off x="5225644" y="2610273"/>
            <a:ext cx="644054" cy="339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775CA2FC-9C02-4C3E-8D2C-BD07F5D6F65F}"/>
              </a:ext>
            </a:extLst>
          </p:cNvPr>
          <p:cNvCxnSpPr>
            <a:stCxn id="2" idx="5"/>
            <a:endCxn id="9" idx="1"/>
          </p:cNvCxnSpPr>
          <p:nvPr/>
        </p:nvCxnSpPr>
        <p:spPr>
          <a:xfrm>
            <a:off x="6322302" y="2610273"/>
            <a:ext cx="644054" cy="339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11D8ADA1-4575-4155-B6AB-215413CEF025}"/>
              </a:ext>
            </a:extLst>
          </p:cNvPr>
          <p:cNvCxnSpPr>
            <a:stCxn id="10" idx="5"/>
            <a:endCxn id="8" idx="0"/>
          </p:cNvCxnSpPr>
          <p:nvPr/>
        </p:nvCxnSpPr>
        <p:spPr>
          <a:xfrm>
            <a:off x="5225644" y="3402753"/>
            <a:ext cx="304300" cy="5142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3531BD61-C0B7-4A6F-B8A5-33147C019AC2}"/>
              </a:ext>
            </a:extLst>
          </p:cNvPr>
          <p:cNvCxnSpPr>
            <a:stCxn id="8" idx="6"/>
            <a:endCxn id="7" idx="2"/>
          </p:cNvCxnSpPr>
          <p:nvPr/>
        </p:nvCxnSpPr>
        <p:spPr>
          <a:xfrm>
            <a:off x="5849984" y="4237030"/>
            <a:ext cx="49203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E2154A83-B8C2-4912-B189-BC386E9EBE7F}"/>
              </a:ext>
            </a:extLst>
          </p:cNvPr>
          <p:cNvCxnSpPr>
            <a:stCxn id="7" idx="0"/>
            <a:endCxn id="9" idx="3"/>
          </p:cNvCxnSpPr>
          <p:nvPr/>
        </p:nvCxnSpPr>
        <p:spPr>
          <a:xfrm flipV="1">
            <a:off x="6662058" y="3402753"/>
            <a:ext cx="304298" cy="5142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DC09A164-3BFA-465D-A5C5-DFE47DB48925}"/>
              </a:ext>
            </a:extLst>
          </p:cNvPr>
          <p:cNvCxnSpPr>
            <a:stCxn id="14" idx="7"/>
            <a:endCxn id="15" idx="3"/>
          </p:cNvCxnSpPr>
          <p:nvPr/>
        </p:nvCxnSpPr>
        <p:spPr>
          <a:xfrm flipV="1">
            <a:off x="3671786" y="1593314"/>
            <a:ext cx="991776" cy="16616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AE61B38-E50D-43F6-9417-285C806512FB}"/>
              </a:ext>
            </a:extLst>
          </p:cNvPr>
          <p:cNvCxnSpPr>
            <a:stCxn id="15" idx="6"/>
            <a:endCxn id="6" idx="2"/>
          </p:cNvCxnSpPr>
          <p:nvPr/>
        </p:nvCxnSpPr>
        <p:spPr>
          <a:xfrm>
            <a:off x="5209904" y="1367012"/>
            <a:ext cx="18810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D52EBB16-C75F-4645-96C4-C7D01F567F52}"/>
              </a:ext>
            </a:extLst>
          </p:cNvPr>
          <p:cNvCxnSpPr>
            <a:stCxn id="6" idx="5"/>
            <a:endCxn id="13" idx="1"/>
          </p:cNvCxnSpPr>
          <p:nvPr/>
        </p:nvCxnSpPr>
        <p:spPr>
          <a:xfrm>
            <a:off x="7637296" y="1593314"/>
            <a:ext cx="882296" cy="16572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D17711EB-96A7-40D5-9E54-AF27A3C249D5}"/>
              </a:ext>
            </a:extLst>
          </p:cNvPr>
          <p:cNvCxnSpPr>
            <a:stCxn id="13" idx="3"/>
            <a:endCxn id="12" idx="7"/>
          </p:cNvCxnSpPr>
          <p:nvPr/>
        </p:nvCxnSpPr>
        <p:spPr>
          <a:xfrm flipH="1">
            <a:off x="6322302" y="3703198"/>
            <a:ext cx="2197290" cy="17599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6301849A-91FB-481F-9651-F709C257AFED}"/>
              </a:ext>
            </a:extLst>
          </p:cNvPr>
          <p:cNvCxnSpPr>
            <a:stCxn id="14" idx="5"/>
            <a:endCxn id="12" idx="1"/>
          </p:cNvCxnSpPr>
          <p:nvPr/>
        </p:nvCxnSpPr>
        <p:spPr>
          <a:xfrm>
            <a:off x="3671786" y="3707553"/>
            <a:ext cx="2197912" cy="17556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39C817BA-4264-4FF9-B200-D85B4AEB224C}"/>
              </a:ext>
            </a:extLst>
          </p:cNvPr>
          <p:cNvCxnSpPr>
            <a:stCxn id="6" idx="4"/>
            <a:endCxn id="9" idx="0"/>
          </p:cNvCxnSpPr>
          <p:nvPr/>
        </p:nvCxnSpPr>
        <p:spPr>
          <a:xfrm flipH="1">
            <a:off x="7192658" y="1687052"/>
            <a:ext cx="218336" cy="11693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22F544BC-52AE-43B7-A84A-2BD15CB818ED}"/>
              </a:ext>
            </a:extLst>
          </p:cNvPr>
          <p:cNvCxnSpPr>
            <a:stCxn id="13" idx="2"/>
            <a:endCxn id="7" idx="6"/>
          </p:cNvCxnSpPr>
          <p:nvPr/>
        </p:nvCxnSpPr>
        <p:spPr>
          <a:xfrm flipH="1">
            <a:off x="6982098" y="3476896"/>
            <a:ext cx="1443756" cy="7601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676E2651-711D-4F26-8D61-8CFBC98214BA}"/>
              </a:ext>
            </a:extLst>
          </p:cNvPr>
          <p:cNvCxnSpPr>
            <a:stCxn id="8" idx="3"/>
            <a:endCxn id="12" idx="0"/>
          </p:cNvCxnSpPr>
          <p:nvPr/>
        </p:nvCxnSpPr>
        <p:spPr>
          <a:xfrm>
            <a:off x="5303642" y="4463332"/>
            <a:ext cx="792358" cy="9061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08502E4F-52B6-44A4-A9C4-0E209F8316E0}"/>
              </a:ext>
            </a:extLst>
          </p:cNvPr>
          <p:cNvCxnSpPr>
            <a:stCxn id="14" idx="6"/>
            <a:endCxn id="10" idx="1"/>
          </p:cNvCxnSpPr>
          <p:nvPr/>
        </p:nvCxnSpPr>
        <p:spPr>
          <a:xfrm flipV="1">
            <a:off x="3765524" y="2950149"/>
            <a:ext cx="1007516" cy="53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3526F56A-B808-49A5-99AE-A29D0A481728}"/>
              </a:ext>
            </a:extLst>
          </p:cNvPr>
          <p:cNvSpPr txBox="1"/>
          <p:nvPr/>
        </p:nvSpPr>
        <p:spPr>
          <a:xfrm>
            <a:off x="392507" y="5328016"/>
            <a:ext cx="10518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Gabriola" panose="04040605051002020D02" pitchFamily="82" charset="0"/>
              </a:rPr>
              <a:t>Red</a:t>
            </a:r>
            <a:r>
              <a:rPr lang="en-US" altLang="zh-CN" sz="4000" b="1" dirty="0">
                <a:latin typeface="Gabriola" panose="04040605051002020D02" pitchFamily="82" charset="0"/>
              </a:rPr>
              <a:t> : vertex independence</a:t>
            </a:r>
          </a:p>
          <a:p>
            <a:r>
              <a:rPr lang="en-US" altLang="zh-CN" sz="4000" b="1" dirty="0">
                <a:solidFill>
                  <a:srgbClr val="0070C0"/>
                </a:solidFill>
                <a:latin typeface="Gabriola" panose="04040605051002020D02" pitchFamily="82" charset="0"/>
              </a:rPr>
              <a:t>Blue</a:t>
            </a:r>
            <a:r>
              <a:rPr lang="en-US" altLang="zh-CN" sz="4000" b="1" dirty="0">
                <a:latin typeface="Gabriola" panose="04040605051002020D02" pitchFamily="82" charset="0"/>
              </a:rPr>
              <a:t> : vertex cover</a:t>
            </a:r>
          </a:p>
        </p:txBody>
      </p:sp>
    </p:spTree>
    <p:extLst>
      <p:ext uri="{BB962C8B-B14F-4D97-AF65-F5344CB8AC3E}">
        <p14:creationId xmlns:p14="http://schemas.microsoft.com/office/powerpoint/2010/main" val="380699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1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6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1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6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"/>
                            </p:stCondLst>
                            <p:childTnLst>
                              <p:par>
                                <p:cTn id="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1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"/>
                            </p:stCondLst>
                            <p:childTnLst>
                              <p:par>
                                <p:cTn id="5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6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/>
              <p:nvPr/>
            </p:nvSpPr>
            <p:spPr>
              <a:xfrm>
                <a:off x="836644" y="1083906"/>
                <a:ext cx="10518711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Gabriola" panose="04040605051002020D02" pitchFamily="82" charset="0"/>
                  </a:rPr>
                  <a:t>First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Suppose that </a:t>
                </a:r>
                <a14:m>
                  <m:oMath xmlns:m="http://schemas.openxmlformats.org/officeDocument/2006/math">
                    <m:r>
                      <a:rPr lang="en-US" altLang="zh-CN" sz="4000" i="1" dirty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b="0" dirty="0">
                    <a:latin typeface="Gabriola" panose="04040605051002020D02" pitchFamily="82" charset="0"/>
                  </a:rPr>
                  <a:t>, for the maximal vertex independence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A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The left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vertices can form a vertex cover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B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altLang="zh-CN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sz="4000" i="1" dirty="0">
                  <a:latin typeface="Gabriola" panose="04040605051002020D02" pitchFamily="82" charset="0"/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4000" i="1" dirty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4000" i="1" dirty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sz="4000" i="1" dirty="0">
                    <a:latin typeface="Gabriola" panose="04040605051002020D02" pitchFamily="8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1083906"/>
                <a:ext cx="10518711" cy="3785652"/>
              </a:xfrm>
              <a:prstGeom prst="rect">
                <a:avLst/>
              </a:prstGeom>
              <a:blipFill>
                <a:blip r:embed="rId2"/>
                <a:stretch>
                  <a:fillRect l="-2028" t="-30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43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/>
              <p:nvPr/>
            </p:nvSpPr>
            <p:spPr>
              <a:xfrm>
                <a:off x="836644" y="1083906"/>
                <a:ext cx="1051871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Gabriola" panose="04040605051002020D02" pitchFamily="82" charset="0"/>
                  </a:rPr>
                  <a:t>Then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Suppose that </a:t>
                </a:r>
                <a14:m>
                  <m:oMath xmlns:m="http://schemas.openxmlformats.org/officeDocument/2006/math">
                    <m:r>
                      <a:rPr lang="en-US" altLang="zh-CN" sz="4000" i="1" dirty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b="0" dirty="0">
                    <a:latin typeface="Gabriola" panose="04040605051002020D02" pitchFamily="82" charset="0"/>
                  </a:rPr>
                  <a:t>, for the minimal vertex cover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A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The left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vertices can form a vertex independence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B</a:t>
                </a:r>
                <a:endParaRPr lang="en-US" altLang="zh-CN" sz="4000" i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1083906"/>
                <a:ext cx="10518711" cy="1938992"/>
              </a:xfrm>
              <a:prstGeom prst="rect">
                <a:avLst/>
              </a:prstGeom>
              <a:blipFill>
                <a:blip r:embed="rId2"/>
                <a:stretch>
                  <a:fillRect l="-2028" t="-5975" b="-122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63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/>
              <p:nvPr/>
            </p:nvSpPr>
            <p:spPr>
              <a:xfrm>
                <a:off x="836644" y="1083906"/>
                <a:ext cx="10518711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Gabriola" panose="04040605051002020D02" pitchFamily="82" charset="0"/>
                  </a:rPr>
                  <a:t>Proof: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If there exists an edge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𝑢𝑣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en-US" altLang="zh-CN" sz="4000" b="0" dirty="0">
                  <a:latin typeface="Gabriola" panose="04040605051002020D02" pitchFamily="82" charset="0"/>
                  <a:ea typeface="Cambria Math" panose="02040503050406030204" pitchFamily="18" charset="0"/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b="1" dirty="0">
                    <a:latin typeface="Gabriola" panose="04040605051002020D02" pitchFamily="82" charset="0"/>
                  </a:rPr>
                  <a:t>e</a:t>
                </a:r>
                <a:r>
                  <a:rPr lang="en-US" altLang="zh-CN" sz="4000" dirty="0">
                    <a:latin typeface="Gabriola" panose="04040605051002020D02" pitchFamily="82" charset="0"/>
                  </a:rPr>
                  <a:t> is not covered by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A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Contradiction!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None of two vertices are connected in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B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1083906"/>
                <a:ext cx="10518711" cy="3170099"/>
              </a:xfrm>
              <a:prstGeom prst="rect">
                <a:avLst/>
              </a:prstGeom>
              <a:blipFill>
                <a:blip r:embed="rId2"/>
                <a:stretch>
                  <a:fillRect l="-2028" t="-3654" b="-7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11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7F13FEC-E1D4-4D57-BE87-B1E36B65E64D}"/>
              </a:ext>
            </a:extLst>
          </p:cNvPr>
          <p:cNvSpPr txBox="1"/>
          <p:nvPr/>
        </p:nvSpPr>
        <p:spPr>
          <a:xfrm>
            <a:off x="836643" y="1321667"/>
            <a:ext cx="10518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latin typeface="Gabriola" panose="04040605051002020D02" pitchFamily="82" charset="0"/>
              </a:rPr>
              <a:t>For every graph  </a:t>
            </a:r>
            <a:r>
              <a:rPr lang="en-US" altLang="zh-CN" sz="5400" b="1" dirty="0">
                <a:latin typeface="Gabriola" panose="04040605051002020D02" pitchFamily="82" charset="0"/>
              </a:rPr>
              <a:t>G </a:t>
            </a:r>
            <a:r>
              <a:rPr lang="en-US" altLang="zh-CN" sz="5400" dirty="0">
                <a:latin typeface="Gabriola" panose="04040605051002020D02" pitchFamily="82" charset="0"/>
              </a:rPr>
              <a:t> of order  </a:t>
            </a:r>
            <a:r>
              <a:rPr lang="en-US" altLang="zh-CN" sz="5400" b="1" dirty="0">
                <a:latin typeface="Gabriola" panose="04040605051002020D02" pitchFamily="82" charset="0"/>
              </a:rPr>
              <a:t>n </a:t>
            </a:r>
            <a:r>
              <a:rPr lang="en-US" altLang="zh-CN" sz="5400" dirty="0">
                <a:latin typeface="Gabriola" panose="04040605051002020D02" pitchFamily="82" charset="0"/>
              </a:rPr>
              <a:t> containing no isolated vertices,</a:t>
            </a:r>
            <a:endParaRPr lang="zh-CN" altLang="en-US" sz="5400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BC3AD91-3501-4E12-91EB-1D330801C254}"/>
                  </a:ext>
                </a:extLst>
              </p:cNvPr>
              <p:cNvSpPr txBox="1"/>
              <p:nvPr/>
            </p:nvSpPr>
            <p:spPr>
              <a:xfrm>
                <a:off x="3538634" y="3075993"/>
                <a:ext cx="511473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zh-CN" sz="48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l-GR" altLang="zh-CN" sz="48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CN" altLang="en-US" sz="4800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BC3AD91-3501-4E12-91EB-1D330801C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634" y="3075993"/>
                <a:ext cx="511473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5266D38D-D531-4ADB-9867-1DDBA992D94F}"/>
              </a:ext>
            </a:extLst>
          </p:cNvPr>
          <p:cNvSpPr txBox="1"/>
          <p:nvPr/>
        </p:nvSpPr>
        <p:spPr>
          <a:xfrm>
            <a:off x="1284511" y="4783323"/>
            <a:ext cx="9961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α(G)	 vertex independence number		maximum number of vertices, no two of which are adjacent </a:t>
            </a:r>
          </a:p>
          <a:p>
            <a:r>
              <a:rPr lang="en-US" altLang="zh-CN" sz="1600" dirty="0"/>
              <a:t>β(G)	 vertex covering number		minimum number of vertices that cover all edges of G</a:t>
            </a:r>
            <a:endParaRPr lang="zh-CN" altLang="en-US" sz="16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54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>
            <a:extLst>
              <a:ext uri="{FF2B5EF4-FFF2-40B4-BE49-F238E27FC236}">
                <a16:creationId xmlns:a16="http://schemas.microsoft.com/office/drawing/2014/main" id="{120E8706-0E58-4704-959D-097B0688733F}"/>
              </a:ext>
            </a:extLst>
          </p:cNvPr>
          <p:cNvSpPr txBox="1"/>
          <p:nvPr/>
        </p:nvSpPr>
        <p:spPr>
          <a:xfrm>
            <a:off x="392507" y="5328016"/>
            <a:ext cx="10518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Gabriola" panose="04040605051002020D02" pitchFamily="82" charset="0"/>
              </a:rPr>
              <a:t>Red</a:t>
            </a:r>
            <a:r>
              <a:rPr lang="en-US" altLang="zh-CN" sz="4000" b="1" dirty="0">
                <a:latin typeface="Gabriola" panose="04040605051002020D02" pitchFamily="82" charset="0"/>
              </a:rPr>
              <a:t> : vertex independence</a:t>
            </a:r>
          </a:p>
          <a:p>
            <a:r>
              <a:rPr lang="en-US" altLang="zh-CN" sz="4000" b="1" dirty="0">
                <a:solidFill>
                  <a:srgbClr val="0070C0"/>
                </a:solidFill>
                <a:latin typeface="Gabriola" panose="04040605051002020D02" pitchFamily="82" charset="0"/>
              </a:rPr>
              <a:t>Blue</a:t>
            </a:r>
            <a:r>
              <a:rPr lang="en-US" altLang="zh-CN" sz="4000" b="1" dirty="0">
                <a:latin typeface="Gabriola" panose="04040605051002020D02" pitchFamily="82" charset="0"/>
              </a:rPr>
              <a:t> : vertex cover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171C6F4B-701A-4030-A34D-B5C7DEE27EA8}"/>
              </a:ext>
            </a:extLst>
          </p:cNvPr>
          <p:cNvSpPr/>
          <p:nvPr/>
        </p:nvSpPr>
        <p:spPr>
          <a:xfrm>
            <a:off x="5775960" y="2063931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</a:t>
            </a:r>
            <a:endParaRPr lang="zh-CN" altLang="en-US" b="1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016A8FD-3EDE-49CB-BFCF-D2CE516254FB}"/>
              </a:ext>
            </a:extLst>
          </p:cNvPr>
          <p:cNvSpPr/>
          <p:nvPr/>
        </p:nvSpPr>
        <p:spPr>
          <a:xfrm>
            <a:off x="7090954" y="1046972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10</a:t>
            </a:r>
            <a:endParaRPr lang="zh-CN" altLang="en-US" b="1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6E310773-D3F6-4E84-A5DA-4A95BA71CBC7}"/>
              </a:ext>
            </a:extLst>
          </p:cNvPr>
          <p:cNvSpPr/>
          <p:nvPr/>
        </p:nvSpPr>
        <p:spPr>
          <a:xfrm>
            <a:off x="6342018" y="3916990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4</a:t>
            </a:r>
            <a:endParaRPr lang="zh-CN" altLang="en-US" b="1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A83D385-B54A-4B72-A720-C2B0B0F5ABC3}"/>
              </a:ext>
            </a:extLst>
          </p:cNvPr>
          <p:cNvSpPr/>
          <p:nvPr/>
        </p:nvSpPr>
        <p:spPr>
          <a:xfrm>
            <a:off x="5209904" y="3916990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3</a:t>
            </a:r>
            <a:endParaRPr lang="zh-CN" altLang="en-US" b="1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B37E8D3-5314-4B9A-955C-366BF7C73B66}"/>
              </a:ext>
            </a:extLst>
          </p:cNvPr>
          <p:cNvSpPr/>
          <p:nvPr/>
        </p:nvSpPr>
        <p:spPr>
          <a:xfrm>
            <a:off x="6872618" y="2856411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5</a:t>
            </a:r>
            <a:endParaRPr lang="zh-CN" altLang="en-US" b="1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E0E7D0D9-8678-4883-A326-2FD9C5F629B5}"/>
              </a:ext>
            </a:extLst>
          </p:cNvPr>
          <p:cNvSpPr/>
          <p:nvPr/>
        </p:nvSpPr>
        <p:spPr>
          <a:xfrm>
            <a:off x="4679302" y="2856411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2</a:t>
            </a:r>
            <a:endParaRPr lang="zh-CN" altLang="en-US" b="1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1A73E36B-2128-4AED-8F90-B4F2D4F7FC6D}"/>
              </a:ext>
            </a:extLst>
          </p:cNvPr>
          <p:cNvSpPr/>
          <p:nvPr/>
        </p:nvSpPr>
        <p:spPr>
          <a:xfrm>
            <a:off x="5775960" y="5369455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8</a:t>
            </a:r>
            <a:endParaRPr lang="zh-CN" altLang="en-US" b="1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8F694AE3-C542-47C1-8CAC-D980E3D72440}"/>
              </a:ext>
            </a:extLst>
          </p:cNvPr>
          <p:cNvSpPr/>
          <p:nvPr/>
        </p:nvSpPr>
        <p:spPr>
          <a:xfrm>
            <a:off x="8425854" y="3156856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9</a:t>
            </a:r>
            <a:endParaRPr lang="zh-CN" altLang="en-US" b="1" dirty="0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42463F3C-6138-424D-A76D-F44464332EDF}"/>
              </a:ext>
            </a:extLst>
          </p:cNvPr>
          <p:cNvSpPr/>
          <p:nvPr/>
        </p:nvSpPr>
        <p:spPr>
          <a:xfrm>
            <a:off x="3125444" y="3161211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7</a:t>
            </a:r>
            <a:endParaRPr lang="zh-CN" altLang="en-US" b="1" dirty="0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6FFEC5FE-B92B-4DA6-9A23-7CC65801B531}"/>
              </a:ext>
            </a:extLst>
          </p:cNvPr>
          <p:cNvSpPr/>
          <p:nvPr/>
        </p:nvSpPr>
        <p:spPr>
          <a:xfrm>
            <a:off x="4569824" y="1046972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6</a:t>
            </a:r>
            <a:endParaRPr lang="zh-CN" altLang="en-US" b="1" dirty="0"/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58E7CEAF-A1F2-42EB-9F80-37B144E4C248}"/>
              </a:ext>
            </a:extLst>
          </p:cNvPr>
          <p:cNvCxnSpPr>
            <a:stCxn id="15" idx="5"/>
            <a:endCxn id="2" idx="1"/>
          </p:cNvCxnSpPr>
          <p:nvPr/>
        </p:nvCxnSpPr>
        <p:spPr>
          <a:xfrm>
            <a:off x="5116166" y="1593314"/>
            <a:ext cx="753532" cy="5643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4006C62-4AAD-4323-BABD-1D7C866A1514}"/>
              </a:ext>
            </a:extLst>
          </p:cNvPr>
          <p:cNvCxnSpPr>
            <a:stCxn id="2" idx="3"/>
            <a:endCxn id="10" idx="7"/>
          </p:cNvCxnSpPr>
          <p:nvPr/>
        </p:nvCxnSpPr>
        <p:spPr>
          <a:xfrm flipH="1">
            <a:off x="5225644" y="2610273"/>
            <a:ext cx="644054" cy="339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775CA2FC-9C02-4C3E-8D2C-BD07F5D6F65F}"/>
              </a:ext>
            </a:extLst>
          </p:cNvPr>
          <p:cNvCxnSpPr>
            <a:stCxn id="2" idx="5"/>
            <a:endCxn id="9" idx="1"/>
          </p:cNvCxnSpPr>
          <p:nvPr/>
        </p:nvCxnSpPr>
        <p:spPr>
          <a:xfrm>
            <a:off x="6322302" y="2610273"/>
            <a:ext cx="644054" cy="339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11D8ADA1-4575-4155-B6AB-215413CEF025}"/>
              </a:ext>
            </a:extLst>
          </p:cNvPr>
          <p:cNvCxnSpPr>
            <a:stCxn id="10" idx="5"/>
            <a:endCxn id="8" idx="0"/>
          </p:cNvCxnSpPr>
          <p:nvPr/>
        </p:nvCxnSpPr>
        <p:spPr>
          <a:xfrm>
            <a:off x="5225644" y="3402753"/>
            <a:ext cx="304300" cy="5142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3531BD61-C0B7-4A6F-B8A5-33147C019AC2}"/>
              </a:ext>
            </a:extLst>
          </p:cNvPr>
          <p:cNvCxnSpPr>
            <a:stCxn id="8" idx="6"/>
            <a:endCxn id="7" idx="2"/>
          </p:cNvCxnSpPr>
          <p:nvPr/>
        </p:nvCxnSpPr>
        <p:spPr>
          <a:xfrm>
            <a:off x="5849984" y="4237030"/>
            <a:ext cx="49203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E2154A83-B8C2-4912-B189-BC386E9EBE7F}"/>
              </a:ext>
            </a:extLst>
          </p:cNvPr>
          <p:cNvCxnSpPr>
            <a:stCxn id="7" idx="0"/>
            <a:endCxn id="9" idx="3"/>
          </p:cNvCxnSpPr>
          <p:nvPr/>
        </p:nvCxnSpPr>
        <p:spPr>
          <a:xfrm flipV="1">
            <a:off x="6662058" y="3402753"/>
            <a:ext cx="304298" cy="5142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DC09A164-3BFA-465D-A5C5-DFE47DB48925}"/>
              </a:ext>
            </a:extLst>
          </p:cNvPr>
          <p:cNvCxnSpPr>
            <a:stCxn id="14" idx="7"/>
            <a:endCxn id="15" idx="3"/>
          </p:cNvCxnSpPr>
          <p:nvPr/>
        </p:nvCxnSpPr>
        <p:spPr>
          <a:xfrm flipV="1">
            <a:off x="3671786" y="1593314"/>
            <a:ext cx="991776" cy="16616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AE61B38-E50D-43F6-9417-285C806512FB}"/>
              </a:ext>
            </a:extLst>
          </p:cNvPr>
          <p:cNvCxnSpPr>
            <a:stCxn id="15" idx="6"/>
            <a:endCxn id="6" idx="2"/>
          </p:cNvCxnSpPr>
          <p:nvPr/>
        </p:nvCxnSpPr>
        <p:spPr>
          <a:xfrm>
            <a:off x="5209904" y="1367012"/>
            <a:ext cx="18810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D52EBB16-C75F-4645-96C4-C7D01F567F52}"/>
              </a:ext>
            </a:extLst>
          </p:cNvPr>
          <p:cNvCxnSpPr>
            <a:stCxn id="6" idx="5"/>
            <a:endCxn id="13" idx="1"/>
          </p:cNvCxnSpPr>
          <p:nvPr/>
        </p:nvCxnSpPr>
        <p:spPr>
          <a:xfrm>
            <a:off x="7637296" y="1593314"/>
            <a:ext cx="882296" cy="16572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D17711EB-96A7-40D5-9E54-AF27A3C249D5}"/>
              </a:ext>
            </a:extLst>
          </p:cNvPr>
          <p:cNvCxnSpPr>
            <a:stCxn id="13" idx="3"/>
            <a:endCxn id="12" idx="7"/>
          </p:cNvCxnSpPr>
          <p:nvPr/>
        </p:nvCxnSpPr>
        <p:spPr>
          <a:xfrm flipH="1">
            <a:off x="6322302" y="3703198"/>
            <a:ext cx="2197290" cy="17599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6301849A-91FB-481F-9651-F709C257AFED}"/>
              </a:ext>
            </a:extLst>
          </p:cNvPr>
          <p:cNvCxnSpPr>
            <a:stCxn id="14" idx="5"/>
            <a:endCxn id="12" idx="1"/>
          </p:cNvCxnSpPr>
          <p:nvPr/>
        </p:nvCxnSpPr>
        <p:spPr>
          <a:xfrm>
            <a:off x="3671786" y="3707553"/>
            <a:ext cx="2197912" cy="17556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39C817BA-4264-4FF9-B200-D85B4AEB224C}"/>
              </a:ext>
            </a:extLst>
          </p:cNvPr>
          <p:cNvCxnSpPr>
            <a:stCxn id="6" idx="4"/>
            <a:endCxn id="9" idx="0"/>
          </p:cNvCxnSpPr>
          <p:nvPr/>
        </p:nvCxnSpPr>
        <p:spPr>
          <a:xfrm flipH="1">
            <a:off x="7192658" y="1687052"/>
            <a:ext cx="218336" cy="11693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22F544BC-52AE-43B7-A84A-2BD15CB818ED}"/>
              </a:ext>
            </a:extLst>
          </p:cNvPr>
          <p:cNvCxnSpPr>
            <a:stCxn id="13" idx="2"/>
            <a:endCxn id="7" idx="6"/>
          </p:cNvCxnSpPr>
          <p:nvPr/>
        </p:nvCxnSpPr>
        <p:spPr>
          <a:xfrm flipH="1">
            <a:off x="6982098" y="3476896"/>
            <a:ext cx="1443756" cy="7601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676E2651-711D-4F26-8D61-8CFBC98214BA}"/>
              </a:ext>
            </a:extLst>
          </p:cNvPr>
          <p:cNvCxnSpPr>
            <a:stCxn id="8" idx="3"/>
            <a:endCxn id="12" idx="0"/>
          </p:cNvCxnSpPr>
          <p:nvPr/>
        </p:nvCxnSpPr>
        <p:spPr>
          <a:xfrm>
            <a:off x="5303642" y="4463332"/>
            <a:ext cx="792358" cy="9061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08502E4F-52B6-44A4-A9C4-0E209F8316E0}"/>
              </a:ext>
            </a:extLst>
          </p:cNvPr>
          <p:cNvCxnSpPr>
            <a:stCxn id="14" idx="6"/>
            <a:endCxn id="10" idx="1"/>
          </p:cNvCxnSpPr>
          <p:nvPr/>
        </p:nvCxnSpPr>
        <p:spPr>
          <a:xfrm flipV="1">
            <a:off x="3765524" y="2950149"/>
            <a:ext cx="1007516" cy="53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38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5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1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7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"/>
                            </p:stCondLst>
                            <p:childTnLst>
                              <p:par>
                                <p:cTn id="4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"/>
                            </p:stCondLst>
                            <p:childTnLst>
                              <p:par>
                                <p:cTn id="5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"/>
                            </p:stCondLst>
                            <p:childTnLst>
                              <p:par>
                                <p:cTn id="5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/>
              <p:nvPr/>
            </p:nvSpPr>
            <p:spPr>
              <a:xfrm>
                <a:off x="836644" y="1083906"/>
                <a:ext cx="10518711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Gabriola" panose="04040605051002020D02" pitchFamily="82" charset="0"/>
                  </a:rPr>
                  <a:t>Then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Suppose that </a:t>
                </a:r>
                <a14:m>
                  <m:oMath xmlns:m="http://schemas.openxmlformats.org/officeDocument/2006/math">
                    <m:r>
                      <a:rPr lang="en-US" altLang="zh-CN" sz="4000" i="1" dirty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b="0" dirty="0">
                    <a:latin typeface="Gabriola" panose="04040605051002020D02" pitchFamily="82" charset="0"/>
                  </a:rPr>
                  <a:t>, for the minimal vertex cover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A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The left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vertices can form a vertex independence </a:t>
                </a:r>
                <a:r>
                  <a:rPr lang="en-US" altLang="zh-CN" sz="4000" b="1" dirty="0">
                    <a:latin typeface="Gabriola" panose="04040605051002020D02" pitchFamily="82" charset="0"/>
                  </a:rPr>
                  <a:t>B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altLang="zh-CN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sz="4000" i="1" dirty="0">
                  <a:latin typeface="Gabriola" panose="04040605051002020D02" pitchFamily="82" charset="0"/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4000" b="0" i="1" dirty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CN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altLang="zh-CN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CN" sz="4000" i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1083906"/>
                <a:ext cx="10518711" cy="3170099"/>
              </a:xfrm>
              <a:prstGeom prst="rect">
                <a:avLst/>
              </a:prstGeom>
              <a:blipFill>
                <a:blip r:embed="rId2"/>
                <a:stretch>
                  <a:fillRect l="-2028" t="-36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44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3680148" y="160576"/>
            <a:ext cx="483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8.8 · Further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7F13FEC-E1D4-4D57-BE87-B1E36B65E64D}"/>
              </a:ext>
            </a:extLst>
          </p:cNvPr>
          <p:cNvSpPr txBox="1"/>
          <p:nvPr/>
        </p:nvSpPr>
        <p:spPr>
          <a:xfrm>
            <a:off x="836644" y="1083906"/>
            <a:ext cx="105187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Gabriola" panose="04040605051002020D02" pitchFamily="82" charset="0"/>
              </a:rPr>
              <a:t>Recall how we prove Theorem 8.8, we find that: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4000" dirty="0">
                <a:latin typeface="Gabriola" panose="04040605051002020D02" pitchFamily="82" charset="0"/>
              </a:rPr>
              <a:t>For any vertex independence </a:t>
            </a:r>
            <a:r>
              <a:rPr lang="en-US" altLang="zh-CN" sz="4000" b="1" dirty="0">
                <a:latin typeface="Gabriola" panose="04040605051002020D02" pitchFamily="82" charset="0"/>
              </a:rPr>
              <a:t>A</a:t>
            </a:r>
            <a:r>
              <a:rPr lang="en-US" altLang="zh-CN" sz="4000" dirty="0">
                <a:latin typeface="Gabriola" panose="04040605051002020D02" pitchFamily="82" charset="0"/>
              </a:rPr>
              <a:t>, </a:t>
            </a:r>
            <a:r>
              <a:rPr lang="en-US" altLang="zh-CN" sz="4000" b="1" dirty="0">
                <a:latin typeface="Gabriola" panose="04040605051002020D02" pitchFamily="82" charset="0"/>
              </a:rPr>
              <a:t>V – A </a:t>
            </a:r>
            <a:r>
              <a:rPr lang="en-US" altLang="zh-CN" sz="4000" dirty="0">
                <a:latin typeface="Gabriola" panose="04040605051002020D02" pitchFamily="82" charset="0"/>
              </a:rPr>
              <a:t>is a vertex cover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4000" dirty="0">
                <a:latin typeface="Gabriola" panose="04040605051002020D02" pitchFamily="82" charset="0"/>
              </a:rPr>
              <a:t>For any vertex cover </a:t>
            </a:r>
            <a:r>
              <a:rPr lang="en-US" altLang="zh-CN" sz="4000" b="1" dirty="0">
                <a:latin typeface="Gabriola" panose="04040605051002020D02" pitchFamily="82" charset="0"/>
              </a:rPr>
              <a:t>B</a:t>
            </a:r>
            <a:r>
              <a:rPr lang="en-US" altLang="zh-CN" sz="4000" dirty="0">
                <a:latin typeface="Gabriola" panose="04040605051002020D02" pitchFamily="82" charset="0"/>
              </a:rPr>
              <a:t>, </a:t>
            </a:r>
            <a:r>
              <a:rPr lang="en-US" altLang="zh-CN" sz="4000" b="1" dirty="0">
                <a:latin typeface="Gabriola" panose="04040605051002020D02" pitchFamily="82" charset="0"/>
              </a:rPr>
              <a:t>V – B </a:t>
            </a:r>
            <a:r>
              <a:rPr lang="en-US" altLang="zh-CN" sz="4000" dirty="0">
                <a:latin typeface="Gabriola" panose="04040605051002020D02" pitchFamily="82" charset="0"/>
              </a:rPr>
              <a:t>is a vertex independence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A743B30-789A-4AFC-9C1F-351C6EC4E100}"/>
              </a:ext>
            </a:extLst>
          </p:cNvPr>
          <p:cNvSpPr txBox="1"/>
          <p:nvPr/>
        </p:nvSpPr>
        <p:spPr>
          <a:xfrm>
            <a:off x="836643" y="3946228"/>
            <a:ext cx="10518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Gabriola" panose="04040605051002020D02" pitchFamily="82" charset="0"/>
              </a:rPr>
              <a:t>Obviously, the relationship between vertex independence and vertex cover is </a:t>
            </a:r>
            <a:r>
              <a:rPr lang="en-US" altLang="zh-CN" sz="4000" b="1" dirty="0">
                <a:latin typeface="Gabriola" panose="04040605051002020D02" pitchFamily="82" charset="0"/>
              </a:rPr>
              <a:t>Bijective</a:t>
            </a:r>
            <a:r>
              <a:rPr lang="en-US" altLang="zh-CN" sz="4000" dirty="0">
                <a:latin typeface="Gabriola" panose="04040605051002020D02" pitchFamily="8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83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5001543" y="160576"/>
            <a:ext cx="2188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Compare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/>
              <p:nvPr/>
            </p:nvSpPr>
            <p:spPr>
              <a:xfrm>
                <a:off x="836644" y="1083907"/>
                <a:ext cx="9107455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>
                    <a:latin typeface="Gabriola" panose="04040605051002020D02" pitchFamily="82" charset="0"/>
                  </a:rPr>
                  <a:t>Edge independence &amp; cover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altLang="zh-CN" sz="3200" dirty="0">
                    <a:latin typeface="Gabriola" panose="04040605051002020D02" pitchFamily="82" charset="0"/>
                  </a:rPr>
                  <a:t>Edge independence is a subset of a edge cover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</a:rPr>
                      <m:t>`</m:t>
                    </m:r>
                    <m:d>
                      <m:dPr>
                        <m:ctrlPr>
                          <a:rPr lang="en-US" altLang="zh-CN" sz="3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32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  <m:r>
                      <a:rPr lang="en-US" altLang="zh-CN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`(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3200" i="1" dirty="0">
                    <a:latin typeface="Gabriola" panose="04040605051002020D02" pitchFamily="82" charset="0"/>
                  </a:rPr>
                  <a:t> 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</a:rPr>
                      <m:t>`</m:t>
                    </m:r>
                    <m:d>
                      <m:dPr>
                        <m:ctrlPr>
                          <a:rPr lang="en-US" altLang="zh-CN" sz="3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32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`(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3200" i="1" dirty="0">
                    <a:latin typeface="Gabriola" panose="04040605051002020D02" pitchFamily="82" charset="0"/>
                  </a:rPr>
                  <a:t> </a:t>
                </a:r>
                <a:r>
                  <a:rPr lang="en-US" altLang="zh-CN" sz="3200" dirty="0">
                    <a:latin typeface="Gabriola" panose="04040605051002020D02" pitchFamily="82" charset="0"/>
                  </a:rPr>
                  <a:t>, </a:t>
                </a:r>
                <a:r>
                  <a:rPr lang="en-US" altLang="zh-CN" sz="3200" dirty="0" err="1">
                    <a:latin typeface="Gabriola" panose="04040605051002020D02" pitchFamily="82" charset="0"/>
                  </a:rPr>
                  <a:t>iff</a:t>
                </a:r>
                <a:r>
                  <a:rPr lang="en-US" altLang="zh-CN" sz="3200" dirty="0">
                    <a:latin typeface="Gabriola" panose="04040605051002020D02" pitchFamily="82" charset="0"/>
                  </a:rPr>
                  <a:t> G has a perfect matching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altLang="zh-CN" sz="4000" i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1083907"/>
                <a:ext cx="9107455" cy="2677656"/>
              </a:xfrm>
              <a:prstGeom prst="rect">
                <a:avLst/>
              </a:prstGeom>
              <a:blipFill>
                <a:blip r:embed="rId2"/>
                <a:stretch>
                  <a:fillRect l="-1673" t="-2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18A3305-991B-43E4-A280-CEE432755133}"/>
                  </a:ext>
                </a:extLst>
              </p:cNvPr>
              <p:cNvSpPr txBox="1"/>
              <p:nvPr/>
            </p:nvSpPr>
            <p:spPr>
              <a:xfrm>
                <a:off x="836643" y="3681333"/>
                <a:ext cx="108965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>
                    <a:latin typeface="Gabriola" panose="04040605051002020D02" pitchFamily="82" charset="0"/>
                  </a:rPr>
                  <a:t>Vertex independence &amp; cover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altLang="zh-CN" sz="3200" dirty="0">
                    <a:latin typeface="Gabriola" panose="04040605051002020D02" pitchFamily="82" charset="0"/>
                  </a:rPr>
                  <a:t>The complement of vertex independence is a vertex cover and so is vertex cover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CN" sz="3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32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  <m:r>
                      <a:rPr lang="en-US" altLang="zh-CN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3200" i="1" dirty="0">
                    <a:latin typeface="Gabriola" panose="04040605051002020D02" pitchFamily="82" charset="0"/>
                  </a:rPr>
                  <a:t> 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CN" sz="3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32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altLang="zh-CN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3200" i="1" dirty="0">
                    <a:latin typeface="Gabriola" panose="04040605051002020D02" pitchFamily="82" charset="0"/>
                  </a:rPr>
                  <a:t> </a:t>
                </a:r>
                <a:r>
                  <a:rPr lang="en-US" altLang="zh-CN" sz="3200" dirty="0">
                    <a:latin typeface="Gabriola" panose="04040605051002020D02" pitchFamily="82" charset="0"/>
                  </a:rPr>
                  <a:t>, </a:t>
                </a:r>
                <a:r>
                  <a:rPr lang="en-US" altLang="zh-CN" sz="3200" dirty="0" err="1">
                    <a:latin typeface="Gabriola" panose="04040605051002020D02" pitchFamily="82" charset="0"/>
                  </a:rPr>
                  <a:t>iff</a:t>
                </a:r>
                <a:r>
                  <a:rPr lang="en-US" altLang="zh-CN" sz="3200" dirty="0">
                    <a:latin typeface="Gabriola" panose="04040605051002020D02" pitchFamily="82" charset="0"/>
                  </a:rPr>
                  <a:t> G has a perfect matching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altLang="zh-CN" sz="4000" i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18A3305-991B-43E4-A280-CEE432755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3" y="3681333"/>
                <a:ext cx="10896500" cy="2677656"/>
              </a:xfrm>
              <a:prstGeom prst="rect">
                <a:avLst/>
              </a:prstGeom>
              <a:blipFill>
                <a:blip r:embed="rId3"/>
                <a:stretch>
                  <a:fillRect l="-1398" t="-2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4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5001543" y="160576"/>
            <a:ext cx="2188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Compare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7F13FEC-E1D4-4D57-BE87-B1E36B65E64D}"/>
              </a:ext>
            </a:extLst>
          </p:cNvPr>
          <p:cNvSpPr txBox="1"/>
          <p:nvPr/>
        </p:nvSpPr>
        <p:spPr>
          <a:xfrm>
            <a:off x="3314695" y="2569807"/>
            <a:ext cx="5562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latin typeface="Gabriola" panose="04040605051002020D02" pitchFamily="82" charset="0"/>
              </a:rPr>
              <a:t>Matching or Matched?</a:t>
            </a:r>
            <a:endParaRPr lang="en-US" altLang="zh-CN" sz="6000" i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54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416286" y="160576"/>
            <a:ext cx="3359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König Theorem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/>
              <p:nvPr/>
            </p:nvSpPr>
            <p:spPr>
              <a:xfrm>
                <a:off x="3659305" y="1662597"/>
                <a:ext cx="487338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40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`</m:t>
                      </m:r>
                      <m:d>
                        <m:dPr>
                          <m:ctrlP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400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4000" i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305" y="1662597"/>
                <a:ext cx="4873387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5BCB5F02-3807-494B-9FB0-C025141F79C9}"/>
                  </a:ext>
                </a:extLst>
              </p:cNvPr>
              <p:cNvSpPr txBox="1"/>
              <p:nvPr/>
            </p:nvSpPr>
            <p:spPr>
              <a:xfrm>
                <a:off x="3659305" y="3375440"/>
                <a:ext cx="487338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400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400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`(</m:t>
                      </m:r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4000" i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5BCB5F02-3807-494B-9FB0-C025141F7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305" y="3375440"/>
                <a:ext cx="4873387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8935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416286" y="160576"/>
            <a:ext cx="3359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latin typeface="Gabriola" panose="04040605051002020D02" pitchFamily="82" charset="0"/>
              </a:rPr>
              <a:t>Reference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7F13FEC-E1D4-4D57-BE87-B1E36B65E64D}"/>
              </a:ext>
            </a:extLst>
          </p:cNvPr>
          <p:cNvSpPr txBox="1"/>
          <p:nvPr/>
        </p:nvSpPr>
        <p:spPr>
          <a:xfrm>
            <a:off x="460512" y="2527301"/>
            <a:ext cx="112709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i="1" dirty="0">
                <a:latin typeface="Gabriola" panose="04040605051002020D02" pitchFamily="82" charset="0"/>
              </a:rPr>
              <a:t>A First Course in Graph Theory </a:t>
            </a:r>
            <a:r>
              <a:rPr lang="en-US" altLang="zh-CN" sz="4000" dirty="0">
                <a:latin typeface="Gabriola" panose="04040605051002020D02" pitchFamily="82" charset="0"/>
              </a:rPr>
              <a:t>: Gary  Chartrand &amp; Ping Zhang</a:t>
            </a:r>
          </a:p>
          <a:p>
            <a:pPr algn="ctr"/>
            <a:r>
              <a:rPr lang="en-US" altLang="zh-CN" sz="4000" i="1" dirty="0">
                <a:latin typeface="Gabriola" panose="04040605051002020D02" pitchFamily="82" charset="0"/>
              </a:rPr>
              <a:t>Edge Independence and Edge Cover </a:t>
            </a:r>
            <a:r>
              <a:rPr lang="en-US" altLang="zh-CN" sz="4000" dirty="0">
                <a:latin typeface="Gabriola" panose="04040605051002020D02" pitchFamily="82" charset="0"/>
              </a:rPr>
              <a:t>: Gong Cheng</a:t>
            </a:r>
          </a:p>
          <a:p>
            <a:pPr algn="ctr"/>
            <a:r>
              <a:rPr lang="en-US" altLang="zh-CN" sz="4000" dirty="0">
                <a:latin typeface="Gabriola" panose="04040605051002020D02" pitchFamily="82" charset="0"/>
              </a:rPr>
              <a:t>Thanks for the help of Teacher Ma &amp; </a:t>
            </a:r>
            <a:r>
              <a:rPr lang="en-US" altLang="zh-CN" sz="4000" dirty="0" err="1">
                <a:latin typeface="Gabriola" panose="04040605051002020D02" pitchFamily="82" charset="0"/>
              </a:rPr>
              <a:t>Dalao</a:t>
            </a:r>
            <a:r>
              <a:rPr lang="en-US" altLang="zh-CN" sz="4000" dirty="0">
                <a:latin typeface="Gabriola" panose="04040605051002020D02" pitchFamily="82" charset="0"/>
              </a:rPr>
              <a:t> Lin</a:t>
            </a:r>
          </a:p>
        </p:txBody>
      </p:sp>
    </p:spTree>
    <p:extLst>
      <p:ext uri="{BB962C8B-B14F-4D97-AF65-F5344CB8AC3E}">
        <p14:creationId xmlns:p14="http://schemas.microsoft.com/office/powerpoint/2010/main" val="35088505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1345095" y="1919803"/>
            <a:ext cx="95018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latin typeface="Gabriola" panose="04040605051002020D02" pitchFamily="82" charset="0"/>
              </a:rPr>
              <a:t>End</a:t>
            </a:r>
          </a:p>
          <a:p>
            <a:pPr algn="ctr"/>
            <a:r>
              <a:rPr lang="en-US" altLang="zh-CN" sz="5400" b="1" dirty="0">
                <a:latin typeface="Gabriola" panose="04040605051002020D02" pitchFamily="82" charset="0"/>
              </a:rPr>
              <a:t>Sincerely Thank You For Listening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2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3638939" y="179237"/>
            <a:ext cx="5161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latin typeface="Gabriola" panose="04040605051002020D02" pitchFamily="82" charset="0"/>
              </a:rPr>
              <a:t>Before · Theorem 8.7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7F13FEC-E1D4-4D57-BE87-B1E36B65E64D}"/>
              </a:ext>
            </a:extLst>
          </p:cNvPr>
          <p:cNvSpPr txBox="1"/>
          <p:nvPr/>
        </p:nvSpPr>
        <p:spPr>
          <a:xfrm>
            <a:off x="836643" y="1321667"/>
            <a:ext cx="10518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latin typeface="Gabriola" panose="04040605051002020D02" pitchFamily="82" charset="0"/>
              </a:rPr>
              <a:t>For every graph  </a:t>
            </a:r>
            <a:r>
              <a:rPr lang="en-US" altLang="zh-CN" sz="5400" b="1" dirty="0">
                <a:latin typeface="Gabriola" panose="04040605051002020D02" pitchFamily="82" charset="0"/>
              </a:rPr>
              <a:t>G </a:t>
            </a:r>
            <a:r>
              <a:rPr lang="en-US" altLang="zh-CN" sz="5400" dirty="0">
                <a:latin typeface="Gabriola" panose="04040605051002020D02" pitchFamily="82" charset="0"/>
              </a:rPr>
              <a:t> of order  </a:t>
            </a:r>
            <a:r>
              <a:rPr lang="en-US" altLang="zh-CN" sz="5400" b="1" dirty="0">
                <a:latin typeface="Gabriola" panose="04040605051002020D02" pitchFamily="82" charset="0"/>
              </a:rPr>
              <a:t>n </a:t>
            </a:r>
            <a:r>
              <a:rPr lang="en-US" altLang="zh-CN" sz="5400" dirty="0">
                <a:latin typeface="Gabriola" panose="04040605051002020D02" pitchFamily="82" charset="0"/>
              </a:rPr>
              <a:t> containing no isolated vertices,</a:t>
            </a:r>
            <a:endParaRPr lang="zh-CN" altLang="en-US" sz="5400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BC3AD91-3501-4E12-91EB-1D330801C254}"/>
                  </a:ext>
                </a:extLst>
              </p:cNvPr>
              <p:cNvSpPr txBox="1"/>
              <p:nvPr/>
            </p:nvSpPr>
            <p:spPr>
              <a:xfrm>
                <a:off x="3538634" y="3075993"/>
                <a:ext cx="511473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zh-CN" sz="48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`</m:t>
                      </m:r>
                      <m:d>
                        <m:dPr>
                          <m:ctrlPr>
                            <a:rPr lang="en-US" altLang="zh-CN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4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l-GR" altLang="zh-CN" sz="4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altLang="zh-CN" sz="48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`(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zh-CN" sz="4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CN" altLang="en-US" sz="4800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BC3AD91-3501-4E12-91EB-1D330801C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634" y="3075993"/>
                <a:ext cx="511473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5266D38D-D531-4ADB-9867-1DDBA992D94F}"/>
              </a:ext>
            </a:extLst>
          </p:cNvPr>
          <p:cNvSpPr txBox="1"/>
          <p:nvPr/>
        </p:nvSpPr>
        <p:spPr>
          <a:xfrm>
            <a:off x="1284511" y="4783323"/>
            <a:ext cx="9961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α`(G)	 edge independence number		maximum number of edges, no two of which are adjacent </a:t>
            </a:r>
          </a:p>
          <a:p>
            <a:r>
              <a:rPr lang="en-US" altLang="zh-CN" sz="1600" dirty="0"/>
              <a:t>β`(G)	 edge covering number		minimum number of edges that cover all vertices of G</a:t>
            </a:r>
            <a:endParaRPr lang="zh-CN" altLang="en-US" sz="16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5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8.7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7F13FEC-E1D4-4D57-BE87-B1E36B65E64D}"/>
              </a:ext>
            </a:extLst>
          </p:cNvPr>
          <p:cNvSpPr txBox="1"/>
          <p:nvPr/>
        </p:nvSpPr>
        <p:spPr>
          <a:xfrm>
            <a:off x="836644" y="2505670"/>
            <a:ext cx="10518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latin typeface="Gabriola" panose="04040605051002020D02" pitchFamily="82" charset="0"/>
              </a:rPr>
              <a:t>How did we prove it?</a:t>
            </a:r>
            <a:endParaRPr lang="zh-CN" altLang="en-US" sz="54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67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8.7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/>
              <p:nvPr/>
            </p:nvSpPr>
            <p:spPr>
              <a:xfrm>
                <a:off x="836644" y="1083906"/>
                <a:ext cx="10518711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Gabriola" panose="04040605051002020D02" pitchFamily="82" charset="0"/>
                  </a:rPr>
                  <a:t>First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Suppose that </a:t>
                </a:r>
                <a14:m>
                  <m:oMath xmlns:m="http://schemas.openxmlformats.org/officeDocument/2006/math">
                    <m:r>
                      <a:rPr lang="en-US" altLang="zh-CN" sz="4000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`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4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, covering 2k vertices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The left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vertices can be covered by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edges 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These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edges in total form an edge covering</a:t>
                </a:r>
                <a:endParaRPr lang="en-US" altLang="zh-CN" sz="4000" i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1083906"/>
                <a:ext cx="10518711" cy="2554545"/>
              </a:xfrm>
              <a:prstGeom prst="rect">
                <a:avLst/>
              </a:prstGeom>
              <a:blipFill>
                <a:blip r:embed="rId2"/>
                <a:stretch>
                  <a:fillRect l="-2028" t="-4535" b="-90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97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8.7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D9CFC216-B0DF-478C-9C6C-03773CDEACB3}"/>
              </a:ext>
            </a:extLst>
          </p:cNvPr>
          <p:cNvSpPr/>
          <p:nvPr/>
        </p:nvSpPr>
        <p:spPr>
          <a:xfrm>
            <a:off x="9449040" y="2248057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87F7C44F-8A90-48E8-92AE-295290B66D7C}"/>
              </a:ext>
            </a:extLst>
          </p:cNvPr>
          <p:cNvSpPr/>
          <p:nvPr/>
        </p:nvSpPr>
        <p:spPr>
          <a:xfrm>
            <a:off x="1948542" y="2296575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21429A6D-AEEE-45FE-8DF3-50A14C47C451}"/>
              </a:ext>
            </a:extLst>
          </p:cNvPr>
          <p:cNvSpPr/>
          <p:nvPr/>
        </p:nvSpPr>
        <p:spPr>
          <a:xfrm>
            <a:off x="7070476" y="3395225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403E6F7C-4000-46CE-ABA1-2BBD43000B2C}"/>
              </a:ext>
            </a:extLst>
          </p:cNvPr>
          <p:cNvSpPr/>
          <p:nvPr/>
        </p:nvSpPr>
        <p:spPr>
          <a:xfrm>
            <a:off x="7831183" y="1083906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D8ABF3BB-D351-46A8-90B1-1FEBF67A061C}"/>
              </a:ext>
            </a:extLst>
          </p:cNvPr>
          <p:cNvSpPr/>
          <p:nvPr/>
        </p:nvSpPr>
        <p:spPr>
          <a:xfrm>
            <a:off x="3544389" y="3437397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73B59B45-862F-47D7-BB82-5B1B3EEF946D}"/>
              </a:ext>
            </a:extLst>
          </p:cNvPr>
          <p:cNvSpPr/>
          <p:nvPr/>
        </p:nvSpPr>
        <p:spPr>
          <a:xfrm>
            <a:off x="3544389" y="1083906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2" name="箭头: 左右 41">
            <a:extLst>
              <a:ext uri="{FF2B5EF4-FFF2-40B4-BE49-F238E27FC236}">
                <a16:creationId xmlns:a16="http://schemas.microsoft.com/office/drawing/2014/main" id="{917AE8EE-81A9-4321-8199-700075D2CDF0}"/>
              </a:ext>
            </a:extLst>
          </p:cNvPr>
          <p:cNvSpPr/>
          <p:nvPr/>
        </p:nvSpPr>
        <p:spPr>
          <a:xfrm>
            <a:off x="4432663" y="1448930"/>
            <a:ext cx="3398520" cy="172804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箭头: 左右 42">
            <a:extLst>
              <a:ext uri="{FF2B5EF4-FFF2-40B4-BE49-F238E27FC236}">
                <a16:creationId xmlns:a16="http://schemas.microsoft.com/office/drawing/2014/main" id="{4A96BF2F-CE31-4644-A049-40A886E5B001}"/>
              </a:ext>
            </a:extLst>
          </p:cNvPr>
          <p:cNvSpPr/>
          <p:nvPr/>
        </p:nvSpPr>
        <p:spPr>
          <a:xfrm>
            <a:off x="4432663" y="3732971"/>
            <a:ext cx="2653937" cy="213878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箭头: 左右 43">
            <a:extLst>
              <a:ext uri="{FF2B5EF4-FFF2-40B4-BE49-F238E27FC236}">
                <a16:creationId xmlns:a16="http://schemas.microsoft.com/office/drawing/2014/main" id="{A5B6E4B5-540A-496A-8876-A71D4F893D6B}"/>
              </a:ext>
            </a:extLst>
          </p:cNvPr>
          <p:cNvSpPr/>
          <p:nvPr/>
        </p:nvSpPr>
        <p:spPr>
          <a:xfrm rot="19274347">
            <a:off x="2609344" y="2044771"/>
            <a:ext cx="1123571" cy="154642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箭头: 左右 45">
            <a:extLst>
              <a:ext uri="{FF2B5EF4-FFF2-40B4-BE49-F238E27FC236}">
                <a16:creationId xmlns:a16="http://schemas.microsoft.com/office/drawing/2014/main" id="{611E0A42-924B-49CA-9932-4E6F5C558F44}"/>
              </a:ext>
            </a:extLst>
          </p:cNvPr>
          <p:cNvSpPr/>
          <p:nvPr/>
        </p:nvSpPr>
        <p:spPr>
          <a:xfrm rot="2290449">
            <a:off x="2556974" y="3330901"/>
            <a:ext cx="1123571" cy="154642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箭头: 左右 46">
            <a:extLst>
              <a:ext uri="{FF2B5EF4-FFF2-40B4-BE49-F238E27FC236}">
                <a16:creationId xmlns:a16="http://schemas.microsoft.com/office/drawing/2014/main" id="{61CA4FE1-354F-4B73-A794-AC0312E9D34B}"/>
              </a:ext>
            </a:extLst>
          </p:cNvPr>
          <p:cNvSpPr/>
          <p:nvPr/>
        </p:nvSpPr>
        <p:spPr>
          <a:xfrm rot="2290449">
            <a:off x="8513282" y="2040759"/>
            <a:ext cx="1123571" cy="154642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箭头: 左右 47">
            <a:extLst>
              <a:ext uri="{FF2B5EF4-FFF2-40B4-BE49-F238E27FC236}">
                <a16:creationId xmlns:a16="http://schemas.microsoft.com/office/drawing/2014/main" id="{926BB1A2-7667-4CE1-A528-4D60EDC980E8}"/>
              </a:ext>
            </a:extLst>
          </p:cNvPr>
          <p:cNvSpPr/>
          <p:nvPr/>
        </p:nvSpPr>
        <p:spPr>
          <a:xfrm rot="1970923">
            <a:off x="4050930" y="2648219"/>
            <a:ext cx="3361043" cy="191323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23530452-1023-4A49-ADD7-6B01F5D75706}"/>
              </a:ext>
            </a:extLst>
          </p:cNvPr>
          <p:cNvSpPr/>
          <p:nvPr/>
        </p:nvSpPr>
        <p:spPr>
          <a:xfrm>
            <a:off x="5651863" y="4714117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50" name="箭头: 左右 49">
            <a:extLst>
              <a:ext uri="{FF2B5EF4-FFF2-40B4-BE49-F238E27FC236}">
                <a16:creationId xmlns:a16="http://schemas.microsoft.com/office/drawing/2014/main" id="{7B21F04A-0975-40F2-8808-3764AFADB536}"/>
              </a:ext>
            </a:extLst>
          </p:cNvPr>
          <p:cNvSpPr/>
          <p:nvPr/>
        </p:nvSpPr>
        <p:spPr>
          <a:xfrm rot="1838495">
            <a:off x="4091706" y="4612911"/>
            <a:ext cx="1688264" cy="192790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箭头: 左右 50">
            <a:extLst>
              <a:ext uri="{FF2B5EF4-FFF2-40B4-BE49-F238E27FC236}">
                <a16:creationId xmlns:a16="http://schemas.microsoft.com/office/drawing/2014/main" id="{F4E3DCA5-C00A-4FC5-B83E-5ECA85B87372}"/>
              </a:ext>
            </a:extLst>
          </p:cNvPr>
          <p:cNvSpPr/>
          <p:nvPr/>
        </p:nvSpPr>
        <p:spPr>
          <a:xfrm rot="19110632" flipV="1">
            <a:off x="6332028" y="4478994"/>
            <a:ext cx="1111151" cy="198978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9BC18715-0AFC-4865-993F-1810D33FB99D}"/>
              </a:ext>
            </a:extLst>
          </p:cNvPr>
          <p:cNvSpPr txBox="1"/>
          <p:nvPr/>
        </p:nvSpPr>
        <p:spPr>
          <a:xfrm>
            <a:off x="392507" y="5328016"/>
            <a:ext cx="10518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Gabriola" panose="04040605051002020D02" pitchFamily="82" charset="0"/>
              </a:rPr>
              <a:t>Red</a:t>
            </a:r>
            <a:r>
              <a:rPr lang="en-US" altLang="zh-CN" sz="4000" b="1" dirty="0">
                <a:latin typeface="Gabriola" panose="04040605051002020D02" pitchFamily="82" charset="0"/>
              </a:rPr>
              <a:t> : edge independence</a:t>
            </a:r>
          </a:p>
          <a:p>
            <a:r>
              <a:rPr lang="en-US" altLang="zh-CN" sz="4000" b="1" dirty="0">
                <a:solidFill>
                  <a:srgbClr val="FF0000"/>
                </a:solidFill>
                <a:latin typeface="Gabriola" panose="04040605051002020D02" pitchFamily="82" charset="0"/>
              </a:rPr>
              <a:t>Red</a:t>
            </a:r>
            <a:r>
              <a:rPr lang="en-US" altLang="zh-CN" sz="4000" b="1" dirty="0">
                <a:latin typeface="Gabriola" panose="04040605051002020D02" pitchFamily="82" charset="0"/>
              </a:rPr>
              <a:t> &amp; </a:t>
            </a:r>
            <a:r>
              <a:rPr lang="en-US" altLang="zh-CN" sz="4000" b="1" dirty="0">
                <a:solidFill>
                  <a:srgbClr val="0070C0"/>
                </a:solidFill>
                <a:latin typeface="Gabriola" panose="04040605051002020D02" pitchFamily="82" charset="0"/>
              </a:rPr>
              <a:t>Blue</a:t>
            </a:r>
            <a:r>
              <a:rPr lang="en-US" altLang="zh-CN" sz="4000" b="1" dirty="0">
                <a:latin typeface="Gabriola" panose="04040605051002020D02" pitchFamily="82" charset="0"/>
              </a:rPr>
              <a:t> : edge cover</a:t>
            </a: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C80243A3-2ADE-4DA6-B84A-E3B97852D095}"/>
              </a:ext>
            </a:extLst>
          </p:cNvPr>
          <p:cNvSpPr/>
          <p:nvPr/>
        </p:nvSpPr>
        <p:spPr>
          <a:xfrm>
            <a:off x="10036577" y="4798797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54" name="箭头: 左右 53">
            <a:extLst>
              <a:ext uri="{FF2B5EF4-FFF2-40B4-BE49-F238E27FC236}">
                <a16:creationId xmlns:a16="http://schemas.microsoft.com/office/drawing/2014/main" id="{0C17F85A-7EB2-4CB2-8CB2-6462D0BF9551}"/>
              </a:ext>
            </a:extLst>
          </p:cNvPr>
          <p:cNvSpPr/>
          <p:nvPr/>
        </p:nvSpPr>
        <p:spPr>
          <a:xfrm rot="1428356">
            <a:off x="7798086" y="4428282"/>
            <a:ext cx="2430621" cy="233411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箭头: 左右 54">
            <a:extLst>
              <a:ext uri="{FF2B5EF4-FFF2-40B4-BE49-F238E27FC236}">
                <a16:creationId xmlns:a16="http://schemas.microsoft.com/office/drawing/2014/main" id="{1BE662E4-2B0E-405F-BE76-C1E2A5A99A5F}"/>
              </a:ext>
            </a:extLst>
          </p:cNvPr>
          <p:cNvSpPr/>
          <p:nvPr/>
        </p:nvSpPr>
        <p:spPr>
          <a:xfrm rot="4665246" flipV="1">
            <a:off x="9328761" y="3859351"/>
            <a:ext cx="1759657" cy="174993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箭头: 左右 55">
            <a:extLst>
              <a:ext uri="{FF2B5EF4-FFF2-40B4-BE49-F238E27FC236}">
                <a16:creationId xmlns:a16="http://schemas.microsoft.com/office/drawing/2014/main" id="{ACDFB62E-BB32-411E-A92A-F613FD9A8A6C}"/>
              </a:ext>
            </a:extLst>
          </p:cNvPr>
          <p:cNvSpPr/>
          <p:nvPr/>
        </p:nvSpPr>
        <p:spPr>
          <a:xfrm rot="4665246" flipV="1">
            <a:off x="7160962" y="4747354"/>
            <a:ext cx="1268695" cy="208136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76A7436E-CB3A-4D20-B800-B98CDA73A824}"/>
              </a:ext>
            </a:extLst>
          </p:cNvPr>
          <p:cNvSpPr/>
          <p:nvPr/>
        </p:nvSpPr>
        <p:spPr>
          <a:xfrm>
            <a:off x="7534381" y="5449261"/>
            <a:ext cx="888274" cy="8882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962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1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8.7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/>
              <p:nvPr/>
            </p:nvSpPr>
            <p:spPr>
              <a:xfrm>
                <a:off x="836644" y="1083906"/>
                <a:ext cx="10518711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Gabriola" panose="04040605051002020D02" pitchFamily="82" charset="0"/>
                  </a:rPr>
                  <a:t>First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Suppose that </a:t>
                </a:r>
                <a14:m>
                  <m:oMath xmlns:m="http://schemas.openxmlformats.org/officeDocument/2006/math">
                    <m:r>
                      <a:rPr lang="en-US" altLang="zh-CN" sz="4000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`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4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, covering 2k vertices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The left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vertices can be covered by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edges 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These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4000" dirty="0">
                    <a:latin typeface="Gabriola" panose="04040605051002020D02" pitchFamily="82" charset="0"/>
                  </a:rPr>
                  <a:t> edges in total form an edge covering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4000" i="1" dirty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`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zh-CN" altLang="en-US" sz="400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sz="4000" i="1" dirty="0">
                  <a:latin typeface="Gabriola" panose="04040605051002020D02" pitchFamily="82" charset="0"/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4000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`</m:t>
                    </m:r>
                    <m:d>
                      <m:dPr>
                        <m:ctrlP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altLang="zh-CN" sz="4000" i="1" dirty="0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`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zh-CN" altLang="en-US" sz="400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CN" sz="4000" i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7F13FEC-E1D4-4D57-BE87-B1E36B65E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1083906"/>
                <a:ext cx="10518711" cy="3785652"/>
              </a:xfrm>
              <a:prstGeom prst="rect">
                <a:avLst/>
              </a:prstGeom>
              <a:blipFill>
                <a:blip r:embed="rId2"/>
                <a:stretch>
                  <a:fillRect l="-2028" t="-30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5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8.7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D3D9168-754B-42C4-8FF9-F94AF3BB0E5B}"/>
                  </a:ext>
                </a:extLst>
              </p:cNvPr>
              <p:cNvSpPr txBox="1"/>
              <p:nvPr/>
            </p:nvSpPr>
            <p:spPr>
              <a:xfrm>
                <a:off x="836644" y="872413"/>
                <a:ext cx="10518711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Gabriola" panose="04040605051002020D02" pitchFamily="82" charset="0"/>
                  </a:rPr>
                  <a:t>Then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Suppose that </a:t>
                </a:r>
                <a14:m>
                  <m:oMath xmlns:m="http://schemas.openxmlformats.org/officeDocument/2006/math">
                    <m:r>
                      <a:rPr lang="en-US" altLang="zh-CN" sz="4000" b="0" i="1" dirty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`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4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sz="4000" b="0" dirty="0">
                  <a:latin typeface="Gabriola" panose="04040605051002020D02" pitchFamily="82" charset="0"/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b="0" dirty="0">
                    <a:latin typeface="Gabriola" panose="04040605051002020D02" pitchFamily="82" charset="0"/>
                  </a:rPr>
                  <a:t>For subgraph</a:t>
                </a:r>
                <a14:m>
                  <m:oMath xmlns:m="http://schemas.openxmlformats.org/officeDocument/2006/math">
                    <m:r>
                      <a:rPr lang="en-US" altLang="zh-CN" sz="4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4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zh-CN" sz="4000" b="0" dirty="0">
                    <a:latin typeface="Gabriola" panose="04040605051002020D02" pitchFamily="82" charset="0"/>
                  </a:rPr>
                  <a:t>, g has no trail T of length 3 (or even longer)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altLang="zh-CN" sz="4000" dirty="0">
                    <a:latin typeface="Gabriola" panose="04040605051002020D02" pitchFamily="82" charset="0"/>
                  </a:rPr>
                  <a:t>Every component of g is a star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endParaRPr lang="en-US" altLang="zh-CN" sz="4000" b="0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D3D9168-754B-42C4-8FF9-F94AF3BB0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4" y="872413"/>
                <a:ext cx="10518711" cy="3785652"/>
              </a:xfrm>
              <a:prstGeom prst="rect">
                <a:avLst/>
              </a:prstGeom>
              <a:blipFill>
                <a:blip r:embed="rId2"/>
                <a:stretch>
                  <a:fillRect l="-2028" t="-30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2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F5A0F9B-48E9-4AB4-B916-CEC8B55B22BE}"/>
              </a:ext>
            </a:extLst>
          </p:cNvPr>
          <p:cNvSpPr txBox="1"/>
          <p:nvPr/>
        </p:nvSpPr>
        <p:spPr>
          <a:xfrm>
            <a:off x="4679302" y="160576"/>
            <a:ext cx="283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latin typeface="Gabriola" panose="04040605051002020D02" pitchFamily="82" charset="0"/>
              </a:rPr>
              <a:t>Theorem 8.7</a:t>
            </a:r>
            <a:endParaRPr lang="zh-CN" altLang="en-US" sz="5400" b="1" dirty="0">
              <a:latin typeface="Gabriola" panose="04040605051002020D02" pitchFamily="82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D3D9168-754B-42C4-8FF9-F94AF3BB0E5B}"/>
              </a:ext>
            </a:extLst>
          </p:cNvPr>
          <p:cNvSpPr txBox="1"/>
          <p:nvPr/>
        </p:nvSpPr>
        <p:spPr>
          <a:xfrm>
            <a:off x="836644" y="2321767"/>
            <a:ext cx="10518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latin typeface="Gabriola" panose="04040605051002020D02" pitchFamily="82" charset="0"/>
              </a:rPr>
              <a:t>Corollary 4.6 : Every forest of order n with k components has size n − k.</a:t>
            </a:r>
            <a:endParaRPr lang="en-US" altLang="zh-CN" sz="5400" b="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15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935</Words>
  <Application>Microsoft Office PowerPoint</Application>
  <PresentationFormat>宽屏</PresentationFormat>
  <Paragraphs>159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等线</vt:lpstr>
      <vt:lpstr>等线 Light</vt:lpstr>
      <vt:lpstr>楷体</vt:lpstr>
      <vt:lpstr>Arial</vt:lpstr>
      <vt:lpstr>Cambria Math</vt:lpstr>
      <vt:lpstr>Gabriola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淮月 南</dc:creator>
  <cp:lastModifiedBy>淮月 南</cp:lastModifiedBy>
  <cp:revision>39</cp:revision>
  <dcterms:created xsi:type="dcterms:W3CDTF">2020-12-07T15:31:56Z</dcterms:created>
  <dcterms:modified xsi:type="dcterms:W3CDTF">2020-12-08T14:22:21Z</dcterms:modified>
</cp:coreProperties>
</file>