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3" r:id="rId3"/>
    <p:sldId id="272" r:id="rId4"/>
    <p:sldId id="257" r:id="rId5"/>
    <p:sldId id="282" r:id="rId6"/>
    <p:sldId id="274" r:id="rId7"/>
    <p:sldId id="275" r:id="rId8"/>
    <p:sldId id="264" r:id="rId9"/>
    <p:sldId id="262" r:id="rId10"/>
    <p:sldId id="263" r:id="rId11"/>
    <p:sldId id="259" r:id="rId12"/>
    <p:sldId id="261" r:id="rId13"/>
    <p:sldId id="276" r:id="rId14"/>
    <p:sldId id="277" r:id="rId15"/>
    <p:sldId id="278" r:id="rId16"/>
    <p:sldId id="260" r:id="rId17"/>
    <p:sldId id="265" r:id="rId18"/>
    <p:sldId id="279" r:id="rId19"/>
    <p:sldId id="280" r:id="rId20"/>
    <p:sldId id="267" r:id="rId21"/>
    <p:sldId id="268" r:id="rId22"/>
    <p:sldId id="269" r:id="rId23"/>
    <p:sldId id="270" r:id="rId24"/>
    <p:sldId id="281" r:id="rId25"/>
    <p:sldId id="271" r:id="rId26"/>
    <p:sldId id="283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3" autoAdjust="0"/>
    <p:restoredTop sz="88517" autoAdjust="0"/>
  </p:normalViewPr>
  <p:slideViewPr>
    <p:cSldViewPr snapToGrid="0">
      <p:cViewPr varScale="1">
        <p:scale>
          <a:sx n="81" d="100"/>
          <a:sy n="81" d="100"/>
        </p:scale>
        <p:origin x="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3C6B-1B0A-4162-97A7-180DA357BBA3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B5B26-BD32-4FC4-85E0-E10EACA97F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427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表现形式的统一就是：</a:t>
            </a:r>
            <a:r>
              <a:rPr lang="en-US" altLang="zh-CN" dirty="0" smtClean="0"/>
              <a:t>01</a:t>
            </a:r>
            <a:r>
              <a:rPr lang="zh-CN" altLang="en-US" dirty="0" smtClean="0"/>
              <a:t>位串。但给定一个</a:t>
            </a:r>
            <a:r>
              <a:rPr lang="en-US" altLang="zh-CN" dirty="0" smtClean="0"/>
              <a:t>01</a:t>
            </a:r>
            <a:r>
              <a:rPr lang="zh-CN" altLang="en-US" dirty="0" smtClean="0"/>
              <a:t>位串，如何解读其含义？如何操纵其数据？是因数据代表的现实对象不同而不同的。这种不同必须在将对象数据化的时候就定义好，否则后期的处理将产生混乱。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5B26-BD32-4FC4-85E0-E10EACA97FA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4128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变量是空间的代号，对变量的使用（存、取）就是对变量所表示的空间中的数据的操纵。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5B26-BD32-4FC4-85E0-E10EACA97FA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633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代价在哪里？下标和“头尾”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5B26-BD32-4FC4-85E0-E10EACA97FA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4815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精华，程序设计，就是对变量的处理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5B26-BD32-4FC4-85E0-E10EACA97FA5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569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4694-BFCC-497A-86D4-FC6BE4392F9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C1F3-15A3-47DA-8C8C-52291983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257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4694-BFCC-497A-86D4-FC6BE4392F9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C1F3-15A3-47DA-8C8C-52291983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275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4694-BFCC-497A-86D4-FC6BE4392F9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C1F3-15A3-47DA-8C8C-52291983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830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4694-BFCC-497A-86D4-FC6BE4392F9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C1F3-15A3-47DA-8C8C-52291983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167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4694-BFCC-497A-86D4-FC6BE4392F9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C1F3-15A3-47DA-8C8C-52291983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339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4694-BFCC-497A-86D4-FC6BE4392F9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C1F3-15A3-47DA-8C8C-52291983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381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4694-BFCC-497A-86D4-FC6BE4392F9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C1F3-15A3-47DA-8C8C-52291983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787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4694-BFCC-497A-86D4-FC6BE4392F9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C1F3-15A3-47DA-8C8C-52291983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8930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4694-BFCC-497A-86D4-FC6BE4392F9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C1F3-15A3-47DA-8C8C-52291983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38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4694-BFCC-497A-86D4-FC6BE4392F9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C1F3-15A3-47DA-8C8C-52291983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156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4694-BFCC-497A-86D4-FC6BE4392F9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C1F3-15A3-47DA-8C8C-52291983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131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F4694-BFCC-497A-86D4-FC6BE4392F92}" type="datetimeFigureOut">
              <a:rPr lang="zh-CN" altLang="en-US" smtClean="0"/>
              <a:t>2017/10/31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3C1F3-15A3-47DA-8C8C-52291983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867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zh-CN" altLang="en-US" dirty="0" smtClean="0"/>
              <a:t>问题求解</a:t>
            </a:r>
            <a:r>
              <a:rPr lang="en-US" altLang="zh-CN" dirty="0" smtClean="0"/>
              <a:t>-</a:t>
            </a:r>
            <a:r>
              <a:rPr lang="zh-CN" altLang="en-US" dirty="0" smtClean="0"/>
              <a:t>论题</a:t>
            </a:r>
            <a:r>
              <a:rPr lang="en-US" altLang="zh-CN" dirty="0" smtClean="0"/>
              <a:t>1-5</a:t>
            </a:r>
            <a:br>
              <a:rPr lang="en-US" altLang="zh-CN" dirty="0" smtClean="0"/>
            </a:br>
            <a:r>
              <a:rPr lang="en-US" altLang="zh-CN" sz="4800" dirty="0" smtClean="0"/>
              <a:t>-</a:t>
            </a:r>
            <a:r>
              <a:rPr lang="zh-CN" altLang="en-US" sz="4800" dirty="0" smtClean="0"/>
              <a:t>数据与数据结构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442863"/>
            <a:ext cx="9144000" cy="1655762"/>
          </a:xfrm>
        </p:spPr>
        <p:txBody>
          <a:bodyPr/>
          <a:lstStyle/>
          <a:p>
            <a:r>
              <a:rPr lang="zh-CN" altLang="en-US" dirty="0" smtClean="0"/>
              <a:t>陶先平 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24906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6028" y="659412"/>
            <a:ext cx="4172606" cy="1715923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问题：如何访问“单个变量”、“向量”和“数组”？</a:t>
            </a:r>
            <a:endParaRPr lang="zh-CN" altLang="en-US" sz="3200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806" y="165572"/>
            <a:ext cx="6999889" cy="6613104"/>
          </a:xfrm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536028" y="3528736"/>
            <a:ext cx="4172606" cy="1715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问题：如何遍历“单个变量”、“向量”和“数组”？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4466897" y="2711669"/>
            <a:ext cx="7210096" cy="2081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466897" y="4638449"/>
            <a:ext cx="7210096" cy="2081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12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问题：以下两者的区别何在？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在书架中取一本书</a:t>
            </a:r>
            <a:r>
              <a:rPr lang="en-US" altLang="zh-CN" dirty="0" smtClean="0"/>
              <a:t>			     </a:t>
            </a:r>
            <a:r>
              <a:rPr lang="zh-CN" altLang="en-US" dirty="0" smtClean="0"/>
              <a:t>在一桶纸杯中拿一个杯子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674" y="2640706"/>
            <a:ext cx="3397987" cy="226030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13288">
            <a:off x="8017384" y="2832982"/>
            <a:ext cx="1972116" cy="1972116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660634" y="5354319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使用时的随意性：任意存取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7657866" y="5301457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使用时的受限性：</a:t>
            </a:r>
            <a:r>
              <a:rPr lang="zh-CN" altLang="en-US" dirty="0"/>
              <a:t>头</a:t>
            </a:r>
            <a:r>
              <a:rPr lang="zh-CN" altLang="en-US" dirty="0" smtClean="0"/>
              <a:t>存尾取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1083552" y="6034286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代价更高的数组才能实现如此的随意性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080784" y="6034286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代价较低的队列就能实现受限的存取</a:t>
            </a:r>
            <a:endParaRPr lang="zh-CN" alt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1228725" y="2989807"/>
            <a:ext cx="9734550" cy="781050"/>
            <a:chOff x="1228725" y="2989807"/>
            <a:chExt cx="9734550" cy="781050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725" y="2989807"/>
              <a:ext cx="9734550" cy="781050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8250621" y="3447393"/>
              <a:ext cx="2708148" cy="3234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6034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150" y="1321301"/>
            <a:ext cx="8315325" cy="3152775"/>
          </a:xfrm>
        </p:spPr>
      </p:pic>
      <p:grpSp>
        <p:nvGrpSpPr>
          <p:cNvPr id="9" name="组合 8"/>
          <p:cNvGrpSpPr/>
          <p:nvPr/>
        </p:nvGrpSpPr>
        <p:grpSpPr>
          <a:xfrm>
            <a:off x="1082399" y="4613214"/>
            <a:ext cx="9648825" cy="2066925"/>
            <a:chOff x="1082399" y="3835455"/>
            <a:chExt cx="9648825" cy="2066925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2399" y="3835455"/>
              <a:ext cx="9648825" cy="2066925"/>
            </a:xfrm>
            <a:prstGeom prst="rect">
              <a:avLst/>
            </a:prstGeom>
          </p:spPr>
        </p:pic>
        <p:sp>
          <p:nvSpPr>
            <p:cNvPr id="8" name="矩形 7"/>
            <p:cNvSpPr/>
            <p:nvPr/>
          </p:nvSpPr>
          <p:spPr>
            <a:xfrm>
              <a:off x="1082399" y="3835455"/>
              <a:ext cx="5581160" cy="3476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546537" y="466902"/>
            <a:ext cx="7567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两种用途非常广泛的特殊“</a:t>
            </a:r>
            <a:r>
              <a:rPr lang="en-US" altLang="zh-CN" sz="2800" dirty="0" smtClean="0"/>
              <a:t>vector</a:t>
            </a:r>
            <a:r>
              <a:rPr lang="zh-CN" altLang="en-US" sz="2800" dirty="0" smtClean="0"/>
              <a:t>”：队列、栈</a:t>
            </a:r>
            <a:endParaRPr lang="zh-CN" altLang="en-US" sz="2800" dirty="0"/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4908331" y="5980386"/>
            <a:ext cx="4834759" cy="3153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9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我们再来理解以下文字：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14" y="2122018"/>
            <a:ext cx="11381452" cy="191395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92774" y="4677104"/>
            <a:ext cx="9161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从理解数据结构的“结构”角度出发，哪些词最为关键？</a:t>
            </a:r>
            <a:endParaRPr lang="zh-CN" altLang="en-US" sz="2800" dirty="0"/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4561489" y="3699641"/>
            <a:ext cx="4834759" cy="3153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53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问题：为什么“树”也是一种数据结构？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804812" cy="4351338"/>
          </a:xfrm>
        </p:spPr>
      </p:pic>
      <p:sp>
        <p:nvSpPr>
          <p:cNvPr id="5" name="文本框 4"/>
          <p:cNvSpPr txBox="1"/>
          <p:nvPr/>
        </p:nvSpPr>
        <p:spPr>
          <a:xfrm>
            <a:off x="7840718" y="1944413"/>
            <a:ext cx="26005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一种可以用来表达更为复杂的数据间“位置”关系（层次关系）的数据结构</a:t>
            </a:r>
          </a:p>
        </p:txBody>
      </p:sp>
    </p:spTree>
    <p:extLst>
      <p:ext uri="{BB962C8B-B14F-4D97-AF65-F5344CB8AC3E}">
        <p14:creationId xmlns:p14="http://schemas.microsoft.com/office/powerpoint/2010/main" val="401901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树在内存中是如何实现的？</a:t>
            </a:r>
            <a:endParaRPr lang="zh-CN" altLang="en-US" dirty="0"/>
          </a:p>
        </p:txBody>
      </p:sp>
      <p:grpSp>
        <p:nvGrpSpPr>
          <p:cNvPr id="23" name="组合 22"/>
          <p:cNvGrpSpPr/>
          <p:nvPr/>
        </p:nvGrpSpPr>
        <p:grpSpPr>
          <a:xfrm>
            <a:off x="692950" y="1997909"/>
            <a:ext cx="4155528" cy="1860865"/>
            <a:chOff x="3121572" y="2144110"/>
            <a:chExt cx="4155528" cy="1860865"/>
          </a:xfrm>
        </p:grpSpPr>
        <p:sp>
          <p:nvSpPr>
            <p:cNvPr id="4" name="椭圆 3"/>
            <p:cNvSpPr/>
            <p:nvPr/>
          </p:nvSpPr>
          <p:spPr>
            <a:xfrm>
              <a:off x="4624552" y="2144110"/>
              <a:ext cx="1103586" cy="43092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128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3342290" y="2995448"/>
              <a:ext cx="1103586" cy="43092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76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5990897" y="2995448"/>
              <a:ext cx="1103586" cy="43092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402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直接连接符 7"/>
            <p:cNvCxnSpPr>
              <a:stCxn id="4" idx="4"/>
              <a:endCxn id="5" idx="0"/>
            </p:cNvCxnSpPr>
            <p:nvPr/>
          </p:nvCxnSpPr>
          <p:spPr>
            <a:xfrm flipH="1">
              <a:off x="3894083" y="2575034"/>
              <a:ext cx="1282262" cy="4204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>
              <a:endCxn id="6" idx="0"/>
            </p:cNvCxnSpPr>
            <p:nvPr/>
          </p:nvCxnSpPr>
          <p:spPr>
            <a:xfrm>
              <a:off x="5260428" y="2575034"/>
              <a:ext cx="1282262" cy="4204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>
              <a:stCxn id="5" idx="4"/>
            </p:cNvCxnSpPr>
            <p:nvPr/>
          </p:nvCxnSpPr>
          <p:spPr>
            <a:xfrm flipH="1">
              <a:off x="3210911" y="3426372"/>
              <a:ext cx="683172" cy="4834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椭圆 12"/>
            <p:cNvSpPr/>
            <p:nvPr/>
          </p:nvSpPr>
          <p:spPr>
            <a:xfrm>
              <a:off x="3121572" y="3846786"/>
              <a:ext cx="126125" cy="1545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4409089" y="3850467"/>
              <a:ext cx="126125" cy="1545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5859516" y="3846786"/>
              <a:ext cx="126125" cy="1545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7150975" y="3846786"/>
              <a:ext cx="126125" cy="1545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8" name="直接连接符 17"/>
            <p:cNvCxnSpPr>
              <a:stCxn id="5" idx="4"/>
              <a:endCxn id="14" idx="0"/>
            </p:cNvCxnSpPr>
            <p:nvPr/>
          </p:nvCxnSpPr>
          <p:spPr>
            <a:xfrm>
              <a:off x="3894083" y="3426372"/>
              <a:ext cx="578069" cy="4240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>
              <a:stCxn id="6" idx="4"/>
              <a:endCxn id="15" idx="0"/>
            </p:cNvCxnSpPr>
            <p:nvPr/>
          </p:nvCxnSpPr>
          <p:spPr>
            <a:xfrm flipH="1">
              <a:off x="5922579" y="3426372"/>
              <a:ext cx="620111" cy="4204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>
              <a:stCxn id="6" idx="4"/>
              <a:endCxn id="16" idx="1"/>
            </p:cNvCxnSpPr>
            <p:nvPr/>
          </p:nvCxnSpPr>
          <p:spPr>
            <a:xfrm>
              <a:off x="6542690" y="3426372"/>
              <a:ext cx="626756" cy="4430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组合 26"/>
          <p:cNvGrpSpPr/>
          <p:nvPr/>
        </p:nvGrpSpPr>
        <p:grpSpPr>
          <a:xfrm>
            <a:off x="7250786" y="3700585"/>
            <a:ext cx="2585544" cy="481587"/>
            <a:chOff x="7220608" y="1757116"/>
            <a:chExt cx="2585544" cy="481587"/>
          </a:xfrm>
        </p:grpSpPr>
        <p:sp>
          <p:nvSpPr>
            <p:cNvPr id="24" name="矩形 23"/>
            <p:cNvSpPr/>
            <p:nvPr/>
          </p:nvSpPr>
          <p:spPr>
            <a:xfrm>
              <a:off x="7220608" y="1757116"/>
              <a:ext cx="861848" cy="4815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8082456" y="1757116"/>
              <a:ext cx="861848" cy="4815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128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8944304" y="1757116"/>
              <a:ext cx="861848" cy="4815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456763" y="4988308"/>
            <a:ext cx="2585544" cy="481587"/>
            <a:chOff x="7220608" y="1757116"/>
            <a:chExt cx="2585544" cy="481587"/>
          </a:xfrm>
        </p:grpSpPr>
        <p:sp>
          <p:nvSpPr>
            <p:cNvPr id="29" name="矩形 28"/>
            <p:cNvSpPr/>
            <p:nvPr/>
          </p:nvSpPr>
          <p:spPr>
            <a:xfrm>
              <a:off x="7220608" y="1757116"/>
              <a:ext cx="861848" cy="4815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8082456" y="1757116"/>
              <a:ext cx="861848" cy="4815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76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8944304" y="1757116"/>
              <a:ext cx="861848" cy="4815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8974482" y="4993358"/>
            <a:ext cx="2585544" cy="481587"/>
            <a:chOff x="7220608" y="1757116"/>
            <a:chExt cx="2585544" cy="481587"/>
          </a:xfrm>
        </p:grpSpPr>
        <p:sp>
          <p:nvSpPr>
            <p:cNvPr id="33" name="矩形 32"/>
            <p:cNvSpPr/>
            <p:nvPr/>
          </p:nvSpPr>
          <p:spPr>
            <a:xfrm>
              <a:off x="7220608" y="1757116"/>
              <a:ext cx="861848" cy="4815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8082456" y="1757116"/>
              <a:ext cx="861848" cy="4815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402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8944304" y="1757116"/>
              <a:ext cx="861848" cy="4815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37" name="直接箭头连接符 36"/>
          <p:cNvCxnSpPr/>
          <p:nvPr/>
        </p:nvCxnSpPr>
        <p:spPr>
          <a:xfrm flipH="1">
            <a:off x="5456763" y="3941378"/>
            <a:ext cx="2154620" cy="1046930"/>
          </a:xfrm>
          <a:prstGeom prst="straightConnector1">
            <a:avLst/>
          </a:prstGeom>
          <a:ln w="381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flipH="1">
            <a:off x="8974482" y="3941378"/>
            <a:ext cx="450554" cy="1095376"/>
          </a:xfrm>
          <a:prstGeom prst="straightConnector1">
            <a:avLst/>
          </a:prstGeom>
          <a:ln w="381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5608778" y="5036754"/>
            <a:ext cx="561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Null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7330697" y="5036754"/>
            <a:ext cx="561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Null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9144350" y="5036754"/>
            <a:ext cx="561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Null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0885283" y="5036754"/>
            <a:ext cx="561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Null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50" name="直接箭头连接符 49"/>
          <p:cNvCxnSpPr/>
          <p:nvPr/>
        </p:nvCxnSpPr>
        <p:spPr>
          <a:xfrm>
            <a:off x="6800232" y="2737618"/>
            <a:ext cx="450554" cy="985594"/>
          </a:xfrm>
          <a:prstGeom prst="straightConnector1">
            <a:avLst/>
          </a:prstGeom>
          <a:ln w="381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46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365125"/>
            <a:ext cx="6362700" cy="60293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4213" y="365125"/>
            <a:ext cx="48899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和在</a:t>
            </a:r>
            <a:r>
              <a:rPr lang="en-US" altLang="zh-CN" sz="2800" dirty="0" smtClean="0"/>
              <a:t>Array</a:t>
            </a:r>
            <a:r>
              <a:rPr lang="zh-CN" altLang="en-US" sz="2800" dirty="0" smtClean="0"/>
              <a:t>中我们可以规定数据的“位置”一样，我们也可以在树中给数据“定位”，进而做一些有趣的事情</a:t>
            </a:r>
            <a:endParaRPr lang="zh-CN" altLang="en-US" sz="2800" dirty="0"/>
          </a:p>
        </p:txBody>
      </p:sp>
      <p:sp>
        <p:nvSpPr>
          <p:cNvPr id="4" name="文本框 3"/>
          <p:cNvSpPr txBox="1"/>
          <p:nvPr/>
        </p:nvSpPr>
        <p:spPr>
          <a:xfrm>
            <a:off x="344212" y="2669627"/>
            <a:ext cx="52157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树排序：</a:t>
            </a:r>
            <a:endParaRPr lang="en-US" altLang="zh-CN" sz="3200" dirty="0" smtClean="0"/>
          </a:p>
          <a:p>
            <a:r>
              <a:rPr lang="en-US" altLang="zh-CN" sz="3200" dirty="0"/>
              <a:t> </a:t>
            </a:r>
            <a:r>
              <a:rPr lang="en-US" altLang="zh-CN" sz="3200" dirty="0" smtClean="0"/>
              <a:t>    </a:t>
            </a:r>
            <a:r>
              <a:rPr lang="zh-CN" altLang="en-US" sz="3200" dirty="0" smtClean="0"/>
              <a:t>第一步，将待排序数列表示为“二分搜索树”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8850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1" y="44493"/>
            <a:ext cx="6328952" cy="5504301"/>
          </a:xfr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322" y="4562350"/>
            <a:ext cx="8507444" cy="212345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985219" y="525522"/>
            <a:ext cx="44213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第二步：以</a:t>
            </a:r>
            <a:r>
              <a:rPr lang="en-US" altLang="zh-CN" sz="2800" dirty="0" smtClean="0"/>
              <a:t>left-first traversal</a:t>
            </a:r>
            <a:r>
              <a:rPr lang="zh-CN" altLang="en-US" sz="2800" dirty="0" smtClean="0"/>
              <a:t>方式遍历树，标记出第二次出现的数</a:t>
            </a:r>
            <a:endParaRPr lang="zh-CN" altLang="en-US" sz="2800" dirty="0"/>
          </a:p>
        </p:txBody>
      </p:sp>
      <p:sp>
        <p:nvSpPr>
          <p:cNvPr id="7" name="文本框 6"/>
          <p:cNvSpPr txBox="1"/>
          <p:nvPr/>
        </p:nvSpPr>
        <p:spPr>
          <a:xfrm>
            <a:off x="6985219" y="2543936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输出结果，一定是升序排列的！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452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相应的算法：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72028"/>
            <a:ext cx="7580667" cy="3482537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937480" y="2172028"/>
            <a:ext cx="4077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你能证明这个算法是正确的吗？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3940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60967"/>
            <a:ext cx="10515600" cy="48159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800" dirty="0" smtClean="0"/>
              <a:t>树结构和递归结构有着天然的联系！</a:t>
            </a:r>
            <a:endParaRPr lang="en-US" altLang="zh-CN" sz="4800" dirty="0" smtClean="0"/>
          </a:p>
          <a:p>
            <a:pPr marL="0" indent="0" algn="ctr">
              <a:buNone/>
            </a:pPr>
            <a:endParaRPr lang="en-US" altLang="zh-CN" sz="4800" dirty="0"/>
          </a:p>
          <a:p>
            <a:pPr marL="0" indent="0"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</a:rPr>
              <a:t>什么关系？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5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：为什么每个数据都应该有个“类型”和它对应？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02" y="2869324"/>
            <a:ext cx="11689656" cy="1229710"/>
          </a:xfrm>
        </p:spPr>
      </p:pic>
      <p:sp>
        <p:nvSpPr>
          <p:cNvPr id="5" name="矩形 4"/>
          <p:cNvSpPr/>
          <p:nvPr/>
        </p:nvSpPr>
        <p:spPr>
          <a:xfrm>
            <a:off x="1923393" y="3689131"/>
            <a:ext cx="9848193" cy="409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46850" y="2396359"/>
            <a:ext cx="8648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/>
              <a:t>其实，计算机操纵的对象（数据）“类别”在表现形式上可以统一，但是：</a:t>
            </a:r>
            <a:endParaRPr lang="zh-CN" altLang="en-US" sz="2000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3657600" y="3689131"/>
            <a:ext cx="794582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06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59" y="202897"/>
            <a:ext cx="11091041" cy="6655103"/>
          </a:xfrm>
        </p:spPr>
      </p:pic>
    </p:spTree>
    <p:extLst>
      <p:ext uri="{BB962C8B-B14F-4D97-AF65-F5344CB8AC3E}">
        <p14:creationId xmlns:p14="http://schemas.microsoft.com/office/powerpoint/2010/main" val="401099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0" y="3273"/>
            <a:ext cx="12089882" cy="6854727"/>
          </a:xfrm>
        </p:spPr>
      </p:pic>
    </p:spTree>
    <p:extLst>
      <p:ext uri="{BB962C8B-B14F-4D97-AF65-F5344CB8AC3E}">
        <p14:creationId xmlns:p14="http://schemas.microsoft.com/office/powerpoint/2010/main" val="10701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84" y="136635"/>
            <a:ext cx="11353801" cy="6701710"/>
          </a:xfrm>
        </p:spPr>
      </p:pic>
    </p:spTree>
    <p:extLst>
      <p:ext uri="{BB962C8B-B14F-4D97-AF65-F5344CB8AC3E}">
        <p14:creationId xmlns:p14="http://schemas.microsoft.com/office/powerpoint/2010/main" val="192394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18" y="53920"/>
            <a:ext cx="11657877" cy="6829768"/>
          </a:xfrm>
        </p:spPr>
      </p:pic>
    </p:spTree>
    <p:extLst>
      <p:ext uri="{BB962C8B-B14F-4D97-AF65-F5344CB8AC3E}">
        <p14:creationId xmlns:p14="http://schemas.microsoft.com/office/powerpoint/2010/main" val="362506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400" dirty="0" smtClean="0"/>
              <a:t>Once a person has understood the way variables are used in programming, he has understood the quintessence of programming.</a:t>
            </a:r>
          </a:p>
          <a:p>
            <a:pPr marL="457200" lvl="1" indent="0" algn="r">
              <a:buNone/>
            </a:pPr>
            <a:r>
              <a:rPr lang="en-US" altLang="zh-CN" sz="4000" dirty="0" smtClean="0"/>
              <a:t>E. W. Dijkstra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644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结束语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91294"/>
            <a:ext cx="10515600" cy="4585669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数据、数据类型和变量分别表示什么？三者什么关系？</a:t>
            </a:r>
            <a:endParaRPr lang="en-US" altLang="zh-CN" sz="4000" dirty="0" smtClean="0"/>
          </a:p>
          <a:p>
            <a:r>
              <a:rPr lang="zh-CN" altLang="en-US" sz="4000" dirty="0" smtClean="0"/>
              <a:t>什么是数据结构？数据类型和数据结构什么关系？</a:t>
            </a:r>
            <a:endParaRPr lang="en-US" altLang="zh-CN" sz="4000" dirty="0" smtClean="0"/>
          </a:p>
          <a:p>
            <a:r>
              <a:rPr lang="zh-CN" altLang="en-US" sz="4000" dirty="0" smtClean="0"/>
              <a:t>为什么高级程序设计语言要提供“高级”数据结构？</a:t>
            </a:r>
            <a:endParaRPr lang="en-US" altLang="zh-CN" sz="4000" dirty="0" smtClean="0"/>
          </a:p>
          <a:p>
            <a:r>
              <a:rPr lang="zh-CN" altLang="en-US" sz="4000" dirty="0" smtClean="0"/>
              <a:t>程序员能否自行定义“数据类型”？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99836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开放讨论题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请解读</a:t>
            </a:r>
            <a:r>
              <a:rPr lang="en-US" altLang="zh-CN" dirty="0" smtClean="0"/>
              <a:t>union</a:t>
            </a:r>
            <a:r>
              <a:rPr lang="zh-CN" altLang="en-US" dirty="0" smtClean="0"/>
              <a:t>数据结构：谈谈你对这个结构的认识，举例说明它的用途和使用方法</a:t>
            </a:r>
            <a:endParaRPr lang="en-US" altLang="zh-CN" dirty="0" smtClean="0"/>
          </a:p>
          <a:p>
            <a:r>
              <a:rPr lang="zh-CN" altLang="en-US" dirty="0" smtClean="0"/>
              <a:t>尝试证明</a:t>
            </a:r>
            <a:r>
              <a:rPr lang="en-US" altLang="zh-CN" dirty="0" smtClean="0"/>
              <a:t>second visit traversal </a:t>
            </a:r>
            <a:r>
              <a:rPr lang="zh-CN" altLang="en-US" dirty="0" smtClean="0"/>
              <a:t>算法的正确性（部分正确性）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925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：变量是不是量？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我们该如何理解以下程序语句？</a:t>
            </a:r>
            <a:endParaRPr lang="en-US" altLang="zh-CN" dirty="0" smtClean="0"/>
          </a:p>
          <a:p>
            <a:endParaRPr lang="en-US" altLang="zh-CN" dirty="0"/>
          </a:p>
          <a:p>
            <a:pPr marL="0" indent="0" algn="ctr">
              <a:buNone/>
            </a:pPr>
            <a:r>
              <a:rPr lang="en-US" altLang="zh-CN" sz="4800" dirty="0" smtClean="0"/>
              <a:t>X=X+1;</a:t>
            </a:r>
          </a:p>
          <a:p>
            <a:endParaRPr lang="en-US" altLang="zh-CN" dirty="0"/>
          </a:p>
          <a:p>
            <a:r>
              <a:rPr lang="zh-CN" altLang="en-US" dirty="0" smtClean="0"/>
              <a:t>从计算机的视角出发，这条语句“背后”我们能看到什么？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变量是空间的代号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对数据的操纵：取，存（改变）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8950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变量、数据、类型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变量和数据</a:t>
            </a:r>
            <a:endParaRPr lang="en-US" altLang="zh-CN" sz="3600" dirty="0" smtClean="0"/>
          </a:p>
          <a:p>
            <a:pPr lvl="1"/>
            <a:r>
              <a:rPr lang="zh-CN" altLang="en-US" sz="3200" dirty="0" smtClean="0"/>
              <a:t>变量</a:t>
            </a:r>
            <a:r>
              <a:rPr lang="zh-CN" altLang="en-US" sz="3200" dirty="0"/>
              <a:t>是用于</a:t>
            </a:r>
            <a:r>
              <a:rPr lang="zh-CN" altLang="en-US" sz="3200" dirty="0" smtClean="0"/>
              <a:t>跟踪、操纵几乎所有数据的简单</a:t>
            </a:r>
            <a:r>
              <a:rPr lang="en-US" altLang="zh-CN" sz="3200" dirty="0" smtClean="0"/>
              <a:t>(</a:t>
            </a:r>
            <a:r>
              <a:rPr lang="zh-CN" altLang="en-US" sz="3200" dirty="0" smtClean="0"/>
              <a:t>通用</a:t>
            </a:r>
            <a:r>
              <a:rPr lang="en-US" altLang="zh-CN" sz="3200" dirty="0" smtClean="0"/>
              <a:t>)</a:t>
            </a:r>
            <a:r>
              <a:rPr lang="zh-CN" altLang="en-US" sz="3200" dirty="0" smtClean="0"/>
              <a:t>工具</a:t>
            </a:r>
            <a:endParaRPr lang="en-US" altLang="zh-CN" sz="3200" dirty="0" smtClean="0"/>
          </a:p>
          <a:p>
            <a:pPr lvl="2"/>
            <a:r>
              <a:rPr lang="zh-CN" altLang="en-US" sz="2800" dirty="0" smtClean="0"/>
              <a:t>数据是有“内存”地址的，变量名和地址是什么关系？</a:t>
            </a:r>
            <a:endParaRPr lang="en-US" altLang="zh-CN" sz="2800" dirty="0" smtClean="0"/>
          </a:p>
          <a:p>
            <a:r>
              <a:rPr lang="zh-CN" altLang="en-US" sz="3600" dirty="0" smtClean="0"/>
              <a:t>变量和数据类型</a:t>
            </a:r>
            <a:endParaRPr lang="en-US" altLang="zh-CN" sz="3600" dirty="0"/>
          </a:p>
          <a:p>
            <a:pPr lvl="1"/>
            <a:r>
              <a:rPr lang="zh-CN" altLang="en-US" sz="3200" dirty="0" smtClean="0"/>
              <a:t>类型定义了变量的变化范围</a:t>
            </a:r>
            <a:endParaRPr lang="en-US" altLang="zh-CN" sz="3200" dirty="0" smtClean="0"/>
          </a:p>
          <a:p>
            <a:pPr lvl="1"/>
            <a:r>
              <a:rPr lang="zh-CN" altLang="en-US" sz="3200" dirty="0" smtClean="0"/>
              <a:t>类型定义了计算对变量的</a:t>
            </a:r>
            <a:r>
              <a:rPr lang="zh-CN" altLang="en-US" sz="3200" dirty="0"/>
              <a:t>操作方式</a:t>
            </a:r>
            <a:endParaRPr lang="en-US" altLang="zh-CN" sz="3200" dirty="0"/>
          </a:p>
          <a:p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66014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你能看清这个程序片段吗？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4074459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err="1"/>
              <a:t>i</a:t>
            </a:r>
            <a:r>
              <a:rPr lang="en-US" altLang="zh-CN" dirty="0" err="1" smtClean="0"/>
              <a:t>nt</a:t>
            </a:r>
            <a:r>
              <a:rPr lang="en-US" altLang="zh-CN" dirty="0" smtClean="0"/>
              <a:t> </a:t>
            </a:r>
            <a:r>
              <a:rPr lang="zh-CN" altLang="en-US" dirty="0" smtClean="0"/>
              <a:t>*</a:t>
            </a:r>
            <a:r>
              <a:rPr lang="en-US" altLang="zh-CN" dirty="0" smtClean="0"/>
              <a:t>p1, *p2;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*p1:=44;</a:t>
            </a:r>
          </a:p>
          <a:p>
            <a:pPr marL="0" indent="0">
              <a:buNone/>
            </a:pPr>
            <a:r>
              <a:rPr lang="en-US" altLang="zh-CN" dirty="0" smtClean="0"/>
              <a:t>*p2:=99;</a:t>
            </a:r>
          </a:p>
          <a:p>
            <a:pPr marL="0" indent="0">
              <a:buNone/>
            </a:pPr>
            <a:r>
              <a:rPr lang="en-US" altLang="zh-CN" dirty="0" smtClean="0"/>
              <a:t>P1:=P2;</a:t>
            </a:r>
          </a:p>
          <a:p>
            <a:pPr marL="0" indent="0">
              <a:buNone/>
            </a:pPr>
            <a:r>
              <a:rPr lang="en-US" altLang="zh-CN" dirty="0" smtClean="0"/>
              <a:t>Print(*p1,*p2);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172200" y="1825625"/>
            <a:ext cx="407445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zh-CN" altLang="en-US" dirty="0" smtClean="0"/>
              <a:t>*</a:t>
            </a:r>
            <a:r>
              <a:rPr lang="en-US" altLang="zh-CN" dirty="0" smtClean="0"/>
              <a:t>p1, *p2;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/>
              <a:t>*p1:=44;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/>
              <a:t>*p2:=99;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 smtClean="0"/>
              <a:t>*</a:t>
            </a:r>
            <a:r>
              <a:rPr lang="en-US" altLang="zh-CN" dirty="0"/>
              <a:t>p</a:t>
            </a:r>
            <a:r>
              <a:rPr lang="en-US" altLang="zh-CN" dirty="0" smtClean="0"/>
              <a:t>1:=*p2;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/>
              <a:t>Print(*p1,*p2);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dirty="0"/>
          </a:p>
        </p:txBody>
      </p:sp>
      <p:sp>
        <p:nvSpPr>
          <p:cNvPr id="6" name="云形 5"/>
          <p:cNvSpPr/>
          <p:nvPr/>
        </p:nvSpPr>
        <p:spPr>
          <a:xfrm>
            <a:off x="1638911" y="4940136"/>
            <a:ext cx="8086980" cy="17833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指针到底是什么？两个不同的赋值到底区别在哪里？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416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多个数据的聚集管理而出现的“结构”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场景：“一队士兵”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每个士兵有了一个队伍中的唯一“位置”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位置是相对的，位置可以调整（</a:t>
            </a:r>
            <a:r>
              <a:rPr lang="en-US" altLang="zh-CN" dirty="0" smtClean="0"/>
              <a:t>how?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如果设计一个按照位置进行的“游戏”，给定了位置就指定了人</a:t>
            </a:r>
            <a:endParaRPr lang="en-US" altLang="zh-CN" dirty="0" smtClean="0"/>
          </a:p>
          <a:p>
            <a:pPr lvl="1"/>
            <a:endParaRPr lang="en-US" altLang="zh-CN" dirty="0"/>
          </a:p>
          <a:p>
            <a:r>
              <a:rPr lang="zh-CN" altLang="en-US" dirty="0" smtClean="0"/>
              <a:t>按照上述观点，</a:t>
            </a:r>
            <a:r>
              <a:rPr lang="en-US" altLang="zh-CN" dirty="0" smtClean="0"/>
              <a:t>vector/list/one-dimensional array</a:t>
            </a:r>
            <a:r>
              <a:rPr lang="zh-CN" altLang="en-US" dirty="0" smtClean="0"/>
              <a:t>为什么被称为是一种数据结构，它的“结构性”体现</a:t>
            </a:r>
            <a:r>
              <a:rPr lang="zh-CN" altLang="en-US" dirty="0"/>
              <a:t>在哪里</a:t>
            </a:r>
            <a:r>
              <a:rPr lang="zh-CN" altLang="en-US" dirty="0" smtClean="0"/>
              <a:t>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8145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改变“位置”和改变“内容”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67" y="1690688"/>
            <a:ext cx="6558583" cy="1935737"/>
          </a:xfrm>
        </p:spPr>
      </p:pic>
      <p:cxnSp>
        <p:nvCxnSpPr>
          <p:cNvPr id="6" name="直接连接符 5"/>
          <p:cNvCxnSpPr/>
          <p:nvPr/>
        </p:nvCxnSpPr>
        <p:spPr>
          <a:xfrm flipV="1">
            <a:off x="6400800" y="3184634"/>
            <a:ext cx="1660634" cy="1051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521362" y="4109548"/>
            <a:ext cx="57279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How to exchange them?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66162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如何理解以下文字？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86" y="2427890"/>
            <a:ext cx="11654427" cy="114902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56616" y="2359152"/>
            <a:ext cx="8631936" cy="384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310895" y="4670611"/>
            <a:ext cx="3570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/>
              <a:t>数组与循环？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19239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70324" cy="1325563"/>
          </a:xfrm>
        </p:spPr>
        <p:txBody>
          <a:bodyPr/>
          <a:lstStyle/>
          <a:p>
            <a:r>
              <a:rPr lang="en-US" altLang="zh-CN" dirty="0" smtClean="0"/>
              <a:t>Vector</a:t>
            </a:r>
            <a:r>
              <a:rPr lang="zh-CN" altLang="en-US" dirty="0" smtClean="0"/>
              <a:t>、</a:t>
            </a:r>
            <a:r>
              <a:rPr lang="en-US" altLang="zh-CN" dirty="0"/>
              <a:t>Vector of </a:t>
            </a:r>
            <a:r>
              <a:rPr lang="en-US" altLang="zh-CN" dirty="0" smtClean="0"/>
              <a:t>vectors</a:t>
            </a:r>
            <a:r>
              <a:rPr lang="zh-CN" altLang="en-US" dirty="0" smtClean="0"/>
              <a:t>和</a:t>
            </a:r>
            <a:r>
              <a:rPr lang="en-US" altLang="zh-CN" dirty="0" smtClean="0"/>
              <a:t>Array</a:t>
            </a:r>
            <a:r>
              <a:rPr lang="zh-CN" altLang="en-US" dirty="0" smtClean="0"/>
              <a:t>有什么区别？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962" y="2382044"/>
            <a:ext cx="8982075" cy="3238500"/>
          </a:xfrm>
        </p:spPr>
      </p:pic>
    </p:spTree>
    <p:extLst>
      <p:ext uri="{BB962C8B-B14F-4D97-AF65-F5344CB8AC3E}">
        <p14:creationId xmlns:p14="http://schemas.microsoft.com/office/powerpoint/2010/main" val="114214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779</Words>
  <Application>Microsoft Office PowerPoint</Application>
  <PresentationFormat>宽屏</PresentationFormat>
  <Paragraphs>99</Paragraphs>
  <Slides>26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1" baseType="lpstr">
      <vt:lpstr>宋体</vt:lpstr>
      <vt:lpstr>Arial</vt:lpstr>
      <vt:lpstr>Calibri</vt:lpstr>
      <vt:lpstr>Calibri Light</vt:lpstr>
      <vt:lpstr>Office 主题</vt:lpstr>
      <vt:lpstr>问题求解-论题1-5 -数据与数据结构</vt:lpstr>
      <vt:lpstr>问题1：为什么每个数据都应该有个“类型”和它对应？</vt:lpstr>
      <vt:lpstr>问题2：变量是不是量？</vt:lpstr>
      <vt:lpstr>变量、数据、类型</vt:lpstr>
      <vt:lpstr>你能看清这个程序片段吗？</vt:lpstr>
      <vt:lpstr>多个数据的聚集管理而出现的“结构”</vt:lpstr>
      <vt:lpstr>改变“位置”和改变“内容”</vt:lpstr>
      <vt:lpstr>如何理解以下文字？</vt:lpstr>
      <vt:lpstr>Vector、Vector of vectors和Array有什么区别？</vt:lpstr>
      <vt:lpstr>问题：如何访问“单个变量”、“向量”和“数组”？</vt:lpstr>
      <vt:lpstr>问题：以下两者的区别何在？</vt:lpstr>
      <vt:lpstr>PowerPoint 演示文稿</vt:lpstr>
      <vt:lpstr>我们再来理解以下文字：</vt:lpstr>
      <vt:lpstr>问题：为什么“树”也是一种数据结构？</vt:lpstr>
      <vt:lpstr>树在内存中是如何实现的？</vt:lpstr>
      <vt:lpstr>PowerPoint 演示文稿</vt:lpstr>
      <vt:lpstr>PowerPoint 演示文稿</vt:lpstr>
      <vt:lpstr>相应的算法：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结束语</vt:lpstr>
      <vt:lpstr>开放讨论题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Tao</dc:creator>
  <cp:lastModifiedBy>Lenovo</cp:lastModifiedBy>
  <cp:revision>39</cp:revision>
  <dcterms:created xsi:type="dcterms:W3CDTF">2013-11-04T07:14:38Z</dcterms:created>
  <dcterms:modified xsi:type="dcterms:W3CDTF">2017-10-31T15:11:54Z</dcterms:modified>
</cp:coreProperties>
</file>