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316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52710-83C3-469A-9A15-3E7C392C46F1}" type="datetimeFigureOut">
              <a:rPr lang="zh-CN" altLang="en-US" smtClean="0"/>
              <a:t>2021-03-24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1B48E-6941-441A-8658-E0D414A223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25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6B935C3-1A14-43AB-A642-C6F3C2D50C77}" type="slidenum">
              <a:rPr lang="zh-CN" altLang="en-US">
                <a:latin typeface="Tahoma" panose="020B0604030504040204" pitchFamily="34" charset="0"/>
              </a:rPr>
              <a:pPr eaLnBrk="1" hangingPunct="1"/>
              <a:t>3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45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8F6B41A-08AB-4FE6-B69D-D878B1923DF4}" type="datetimeFigureOut">
              <a:rPr lang="zh-CN" altLang="en-US" smtClean="0"/>
              <a:t>2021-03-24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9D8D-9017-4485-A098-C98988C6473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38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B41A-08AB-4FE6-B69D-D878B1923DF4}" type="datetimeFigureOut">
              <a:rPr lang="zh-CN" altLang="en-US" smtClean="0"/>
              <a:t>2021-03-24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9D8D-9017-4485-A098-C98988C647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18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B41A-08AB-4FE6-B69D-D878B1923DF4}" type="datetimeFigureOut">
              <a:rPr lang="zh-CN" altLang="en-US" smtClean="0"/>
              <a:t>2021-03-24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9D8D-9017-4485-A098-C98988C6473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35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B41A-08AB-4FE6-B69D-D878B1923DF4}" type="datetimeFigureOut">
              <a:rPr lang="zh-CN" altLang="en-US" smtClean="0"/>
              <a:t>2021-03-24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9D8D-9017-4485-A098-C98988C647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740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B41A-08AB-4FE6-B69D-D878B1923DF4}" type="datetimeFigureOut">
              <a:rPr lang="zh-CN" altLang="en-US" smtClean="0"/>
              <a:t>2021-03-24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9D8D-9017-4485-A098-C98988C6473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98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B41A-08AB-4FE6-B69D-D878B1923DF4}" type="datetimeFigureOut">
              <a:rPr lang="zh-CN" altLang="en-US" smtClean="0"/>
              <a:t>2021-03-24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9D8D-9017-4485-A098-C98988C647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31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B41A-08AB-4FE6-B69D-D878B1923DF4}" type="datetimeFigureOut">
              <a:rPr lang="zh-CN" altLang="en-US" smtClean="0"/>
              <a:t>2021-03-24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9D8D-9017-4485-A098-C98988C647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17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B41A-08AB-4FE6-B69D-D878B1923DF4}" type="datetimeFigureOut">
              <a:rPr lang="zh-CN" altLang="en-US" smtClean="0"/>
              <a:t>2021-03-24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9D8D-9017-4485-A098-C98988C647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539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B41A-08AB-4FE6-B69D-D878B1923DF4}" type="datetimeFigureOut">
              <a:rPr lang="zh-CN" altLang="en-US" smtClean="0"/>
              <a:t>2021-03-24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9D8D-9017-4485-A098-C98988C647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227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B41A-08AB-4FE6-B69D-D878B1923DF4}" type="datetimeFigureOut">
              <a:rPr lang="zh-CN" altLang="en-US" smtClean="0"/>
              <a:t>2021-03-24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9D8D-9017-4485-A098-C98988C647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73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6B41A-08AB-4FE6-B69D-D878B1923DF4}" type="datetimeFigureOut">
              <a:rPr lang="zh-CN" altLang="en-US" smtClean="0"/>
              <a:t>2021-03-24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D9D8D-9017-4485-A098-C98988C6473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97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8F6B41A-08AB-4FE6-B69D-D878B1923DF4}" type="datetimeFigureOut">
              <a:rPr lang="zh-CN" altLang="en-US" smtClean="0"/>
              <a:t>2021-03-24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7FD9D8D-9017-4485-A098-C98988C6473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00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C57426-2EAB-4709-8E22-DEB50B53BB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OT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81E726B-8DF6-4B40-A29B-370AB763A5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群同态第二定理</a:t>
            </a:r>
            <a:endParaRPr lang="en-US" altLang="zh-CN" dirty="0"/>
          </a:p>
          <a:p>
            <a:r>
              <a:rPr lang="en-US" altLang="zh-CN" dirty="0"/>
              <a:t>181250125 </a:t>
            </a:r>
            <a:r>
              <a:rPr lang="zh-CN" altLang="en-US" dirty="0"/>
              <a:t>舒恪晗</a:t>
            </a:r>
          </a:p>
        </p:txBody>
      </p:sp>
    </p:spTree>
    <p:extLst>
      <p:ext uri="{BB962C8B-B14F-4D97-AF65-F5344CB8AC3E}">
        <p14:creationId xmlns:p14="http://schemas.microsoft.com/office/powerpoint/2010/main" val="336361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571774-4F8C-4876-AAF6-EA3E6801F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C8296588-78CA-4CF7-A7CA-560BE39DCE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295069"/>
            <a:ext cx="9086552" cy="3182453"/>
          </a:xfr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0A756CD0-FE8E-4E3E-8CCA-BF73476390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77170"/>
            <a:ext cx="3639840" cy="63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5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C30019-4A06-45D7-9EB4-CCF0E6234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A9B0DD7-9C8C-4744-BAF1-B23DD4A03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B5BA99F-BA6D-4686-8614-C5D059C01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72040"/>
            <a:ext cx="4569011" cy="65741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A7371951-A089-4BD9-A30D-4DAC9D4AD7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1838380"/>
            <a:ext cx="10477931" cy="330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19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32E61D-3F49-43B5-810D-EAA36EEDA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回顾：正规子群</a:t>
            </a:r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1FB42DA2-B24A-4345-BC4D-4A307AC218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4407" y="1935334"/>
            <a:ext cx="9003186" cy="221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46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左陪集关系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2100" dirty="0"/>
              <a:t>设</a:t>
            </a:r>
            <a:r>
              <a:rPr lang="en-US" altLang="zh-CN" sz="2100" dirty="0"/>
              <a:t>H</a:t>
            </a:r>
            <a:r>
              <a:rPr lang="zh-CN" altLang="en-US" sz="2100" dirty="0"/>
              <a:t>是群</a:t>
            </a:r>
            <a:r>
              <a:rPr lang="en-US" altLang="zh-CN" sz="2100" dirty="0"/>
              <a:t>G</a:t>
            </a:r>
            <a:r>
              <a:rPr lang="zh-CN" altLang="en-US" sz="2100" dirty="0"/>
              <a:t>的子群，定义</a:t>
            </a:r>
            <a:r>
              <a:rPr lang="en-US" altLang="zh-CN" sz="2100" dirty="0"/>
              <a:t>G</a:t>
            </a:r>
            <a:r>
              <a:rPr lang="zh-CN" altLang="en-US" sz="2100" dirty="0"/>
              <a:t>上的二元关系</a:t>
            </a:r>
            <a:r>
              <a:rPr lang="en-US" altLang="zh-CN" sz="2100" dirty="0"/>
              <a:t>R</a:t>
            </a:r>
            <a:r>
              <a:rPr lang="zh-CN" altLang="en-US" sz="2100" dirty="0"/>
              <a:t>如下：</a:t>
            </a:r>
            <a:r>
              <a:rPr lang="zh-CN" altLang="en-US" sz="2100" dirty="0">
                <a:sym typeface="Symbol" panose="05050102010706020507" pitchFamily="18" charset="2"/>
              </a:rPr>
              <a:t></a:t>
            </a:r>
            <a:r>
              <a:rPr lang="en-US" altLang="zh-CN" sz="2100" dirty="0" err="1">
                <a:sym typeface="Symbol" panose="05050102010706020507" pitchFamily="18" charset="2"/>
              </a:rPr>
              <a:t>a,bG</a:t>
            </a:r>
            <a:r>
              <a:rPr lang="en-US" altLang="zh-CN" sz="2100" dirty="0">
                <a:sym typeface="Symbol" panose="05050102010706020507" pitchFamily="18" charset="2"/>
              </a:rPr>
              <a:t>, (</a:t>
            </a:r>
            <a:r>
              <a:rPr lang="en-US" altLang="zh-CN" sz="2100" dirty="0" err="1">
                <a:sym typeface="Symbol" panose="05050102010706020507" pitchFamily="18" charset="2"/>
              </a:rPr>
              <a:t>a,b</a:t>
            </a:r>
            <a:r>
              <a:rPr lang="en-US" altLang="zh-CN" sz="2100" dirty="0">
                <a:sym typeface="Symbol" panose="05050102010706020507" pitchFamily="18" charset="2"/>
              </a:rPr>
              <a:t>)R</a:t>
            </a:r>
            <a:r>
              <a:rPr lang="zh-CN" altLang="en-US" sz="2100" dirty="0">
                <a:sym typeface="Symbol" panose="05050102010706020507" pitchFamily="18" charset="2"/>
              </a:rPr>
              <a:t>当且仅当</a:t>
            </a:r>
            <a:r>
              <a:rPr lang="en-US" altLang="zh-CN" sz="2100" dirty="0">
                <a:sym typeface="Symbol" panose="05050102010706020507" pitchFamily="18" charset="2"/>
              </a:rPr>
              <a:t>b</a:t>
            </a:r>
            <a:r>
              <a:rPr lang="en-US" altLang="zh-CN" sz="2100" baseline="30000" dirty="0">
                <a:sym typeface="Symbol" panose="05050102010706020507" pitchFamily="18" charset="2"/>
              </a:rPr>
              <a:t>-1</a:t>
            </a:r>
            <a:r>
              <a:rPr lang="en-US" altLang="zh-CN" sz="2100" dirty="0">
                <a:sym typeface="Symbol" panose="05050102010706020507" pitchFamily="18" charset="2"/>
              </a:rPr>
              <a:t>aH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CN" sz="2100" dirty="0">
                <a:sym typeface="Symbol" panose="05050102010706020507" pitchFamily="18" charset="2"/>
              </a:rPr>
              <a:t>R</a:t>
            </a:r>
            <a:r>
              <a:rPr lang="zh-CN" altLang="en-US" sz="2100" dirty="0">
                <a:sym typeface="Symbol" panose="05050102010706020507" pitchFamily="18" charset="2"/>
              </a:rPr>
              <a:t>是</a:t>
            </a:r>
            <a:r>
              <a:rPr lang="en-US" altLang="zh-CN" sz="2100" dirty="0">
                <a:sym typeface="Symbol" panose="05050102010706020507" pitchFamily="18" charset="2"/>
              </a:rPr>
              <a:t>G</a:t>
            </a:r>
            <a:r>
              <a:rPr lang="zh-CN" altLang="en-US" sz="2100" dirty="0">
                <a:sym typeface="Symbol" panose="05050102010706020507" pitchFamily="18" charset="2"/>
              </a:rPr>
              <a:t>上的等价关系</a:t>
            </a:r>
          </a:p>
          <a:p>
            <a:pPr lvl="1" eaLnBrk="1" hangingPunct="1"/>
            <a:r>
              <a:rPr lang="zh-CN" altLang="en-US" sz="2200" dirty="0">
                <a:sym typeface="Symbol" panose="05050102010706020507" pitchFamily="18" charset="2"/>
              </a:rPr>
              <a:t>自反性：</a:t>
            </a:r>
            <a:r>
              <a:rPr lang="en-US" altLang="zh-CN" sz="2200" dirty="0" err="1">
                <a:sym typeface="Symbol" panose="05050102010706020507" pitchFamily="18" charset="2"/>
              </a:rPr>
              <a:t>aG</a:t>
            </a:r>
            <a:r>
              <a:rPr lang="en-US" altLang="zh-CN" sz="2200" dirty="0">
                <a:sym typeface="Symbol" panose="05050102010706020507" pitchFamily="18" charset="2"/>
              </a:rPr>
              <a:t>, a</a:t>
            </a:r>
            <a:r>
              <a:rPr lang="en-US" altLang="zh-CN" sz="2200" baseline="30000" dirty="0">
                <a:sym typeface="Symbol" panose="05050102010706020507" pitchFamily="18" charset="2"/>
              </a:rPr>
              <a:t>-1</a:t>
            </a:r>
            <a:r>
              <a:rPr lang="en-US" altLang="zh-CN" sz="2200" dirty="0">
                <a:sym typeface="Symbol" panose="05050102010706020507" pitchFamily="18" charset="2"/>
              </a:rPr>
              <a:t>a=e</a:t>
            </a:r>
          </a:p>
          <a:p>
            <a:pPr lvl="1" eaLnBrk="1" hangingPunct="1"/>
            <a:r>
              <a:rPr lang="zh-CN" altLang="en-US" sz="2200" dirty="0">
                <a:sym typeface="Symbol" panose="05050102010706020507" pitchFamily="18" charset="2"/>
              </a:rPr>
              <a:t>对称性：注意</a:t>
            </a:r>
            <a:r>
              <a:rPr lang="en-US" altLang="zh-CN" sz="2200" dirty="0">
                <a:sym typeface="Symbol" panose="05050102010706020507" pitchFamily="18" charset="2"/>
              </a:rPr>
              <a:t>a</a:t>
            </a:r>
            <a:r>
              <a:rPr lang="en-US" altLang="zh-CN" sz="2200" baseline="30000" dirty="0">
                <a:sym typeface="Symbol" panose="05050102010706020507" pitchFamily="18" charset="2"/>
              </a:rPr>
              <a:t>-1</a:t>
            </a:r>
            <a:r>
              <a:rPr lang="en-US" altLang="zh-CN" sz="2200" dirty="0">
                <a:sym typeface="Symbol" panose="05050102010706020507" pitchFamily="18" charset="2"/>
              </a:rPr>
              <a:t>b= (b</a:t>
            </a:r>
            <a:r>
              <a:rPr lang="en-US" altLang="zh-CN" sz="2200" baseline="30000" dirty="0">
                <a:sym typeface="Symbol" panose="05050102010706020507" pitchFamily="18" charset="2"/>
              </a:rPr>
              <a:t>-1</a:t>
            </a:r>
            <a:r>
              <a:rPr lang="en-US" altLang="zh-CN" sz="2200" dirty="0">
                <a:sym typeface="Symbol" panose="05050102010706020507" pitchFamily="18" charset="2"/>
              </a:rPr>
              <a:t>a)</a:t>
            </a:r>
            <a:r>
              <a:rPr lang="en-US" altLang="zh-CN" sz="2200" baseline="30000" dirty="0">
                <a:sym typeface="Symbol" panose="05050102010706020507" pitchFamily="18" charset="2"/>
              </a:rPr>
              <a:t>-1</a:t>
            </a:r>
            <a:endParaRPr lang="en-US" altLang="zh-CN" sz="2200" dirty="0">
              <a:sym typeface="Symbol" panose="05050102010706020507" pitchFamily="18" charset="2"/>
            </a:endParaRPr>
          </a:p>
          <a:p>
            <a:pPr lvl="1" eaLnBrk="1" hangingPunct="1"/>
            <a:r>
              <a:rPr lang="zh-CN" altLang="en-US" sz="2200" dirty="0">
                <a:sym typeface="Symbol" panose="05050102010706020507" pitchFamily="18" charset="2"/>
              </a:rPr>
              <a:t>传递性：如果</a:t>
            </a:r>
            <a:r>
              <a:rPr lang="en-US" altLang="zh-CN" sz="2200" dirty="0">
                <a:sym typeface="Symbol" panose="05050102010706020507" pitchFamily="18" charset="2"/>
              </a:rPr>
              <a:t>b</a:t>
            </a:r>
            <a:r>
              <a:rPr lang="en-US" altLang="zh-CN" sz="2200" baseline="30000" dirty="0">
                <a:sym typeface="Symbol" panose="05050102010706020507" pitchFamily="18" charset="2"/>
              </a:rPr>
              <a:t>-1</a:t>
            </a:r>
            <a:r>
              <a:rPr lang="en-US" altLang="zh-CN" sz="2200" dirty="0">
                <a:sym typeface="Symbol" panose="05050102010706020507" pitchFamily="18" charset="2"/>
              </a:rPr>
              <a:t>aH, c</a:t>
            </a:r>
            <a:r>
              <a:rPr lang="en-US" altLang="zh-CN" sz="2200" baseline="30000" dirty="0">
                <a:sym typeface="Symbol" panose="05050102010706020507" pitchFamily="18" charset="2"/>
              </a:rPr>
              <a:t>-1</a:t>
            </a:r>
            <a:r>
              <a:rPr lang="en-US" altLang="zh-CN" sz="2200" dirty="0">
                <a:sym typeface="Symbol" panose="05050102010706020507" pitchFamily="18" charset="2"/>
              </a:rPr>
              <a:t>bH, </a:t>
            </a:r>
            <a:r>
              <a:rPr lang="zh-CN" altLang="en-US" sz="2200" dirty="0">
                <a:sym typeface="Symbol" panose="05050102010706020507" pitchFamily="18" charset="2"/>
              </a:rPr>
              <a:t>则</a:t>
            </a:r>
          </a:p>
          <a:p>
            <a:pPr lvl="1" algn="ctr" eaLnBrk="1" hangingPunct="1">
              <a:buFont typeface="Wingdings" panose="05000000000000000000" pitchFamily="2" charset="2"/>
              <a:buNone/>
            </a:pPr>
            <a:r>
              <a:rPr lang="en-US" altLang="zh-CN" sz="2200" dirty="0">
                <a:sym typeface="Symbol" panose="05050102010706020507" pitchFamily="18" charset="2"/>
              </a:rPr>
              <a:t>c</a:t>
            </a:r>
            <a:r>
              <a:rPr lang="en-US" altLang="zh-CN" sz="2200" baseline="30000" dirty="0">
                <a:sym typeface="Symbol" panose="05050102010706020507" pitchFamily="18" charset="2"/>
              </a:rPr>
              <a:t>-1</a:t>
            </a:r>
            <a:r>
              <a:rPr lang="en-US" altLang="zh-CN" sz="2200" dirty="0">
                <a:sym typeface="Symbol" panose="05050102010706020507" pitchFamily="18" charset="2"/>
              </a:rPr>
              <a:t>a=c</a:t>
            </a:r>
            <a:r>
              <a:rPr lang="en-US" altLang="zh-CN" sz="2200" baseline="30000" dirty="0">
                <a:sym typeface="Symbol" panose="05050102010706020507" pitchFamily="18" charset="2"/>
              </a:rPr>
              <a:t>-1</a:t>
            </a:r>
            <a:r>
              <a:rPr lang="en-US" altLang="zh-CN" sz="2200" dirty="0">
                <a:sym typeface="Symbol" panose="05050102010706020507" pitchFamily="18" charset="2"/>
              </a:rPr>
              <a:t>(bb</a:t>
            </a:r>
            <a:r>
              <a:rPr lang="en-US" altLang="zh-CN" sz="2200" baseline="30000" dirty="0">
                <a:sym typeface="Symbol" panose="05050102010706020507" pitchFamily="18" charset="2"/>
              </a:rPr>
              <a:t>-1</a:t>
            </a:r>
            <a:r>
              <a:rPr lang="en-US" altLang="zh-CN" sz="2200" dirty="0">
                <a:sym typeface="Symbol" panose="05050102010706020507" pitchFamily="18" charset="2"/>
              </a:rPr>
              <a:t>)a=(c</a:t>
            </a:r>
            <a:r>
              <a:rPr lang="en-US" altLang="zh-CN" sz="2200" baseline="30000" dirty="0">
                <a:sym typeface="Symbol" panose="05050102010706020507" pitchFamily="18" charset="2"/>
              </a:rPr>
              <a:t>-1</a:t>
            </a:r>
            <a:r>
              <a:rPr lang="en-US" altLang="zh-CN" sz="2200" dirty="0">
                <a:sym typeface="Symbol" panose="05050102010706020507" pitchFamily="18" charset="2"/>
              </a:rPr>
              <a:t>b)(b</a:t>
            </a:r>
            <a:r>
              <a:rPr lang="en-US" altLang="zh-CN" sz="2200" baseline="30000" dirty="0">
                <a:sym typeface="Symbol" panose="05050102010706020507" pitchFamily="18" charset="2"/>
              </a:rPr>
              <a:t>-1</a:t>
            </a:r>
            <a:r>
              <a:rPr lang="en-US" altLang="zh-CN" sz="2200" dirty="0">
                <a:sym typeface="Symbol" panose="05050102010706020507" pitchFamily="18" charset="2"/>
              </a:rPr>
              <a:t>a)H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CN" sz="2100" dirty="0">
                <a:sym typeface="Symbol" panose="05050102010706020507" pitchFamily="18" charset="2"/>
              </a:rPr>
              <a:t>[a]</a:t>
            </a:r>
            <a:r>
              <a:rPr lang="en-US" altLang="zh-CN" sz="2100" baseline="-25000" dirty="0">
                <a:sym typeface="Symbol" panose="05050102010706020507" pitchFamily="18" charset="2"/>
              </a:rPr>
              <a:t>R</a:t>
            </a:r>
            <a:r>
              <a:rPr lang="en-US" altLang="zh-CN" sz="2100" dirty="0">
                <a:sym typeface="Symbol" panose="05050102010706020507" pitchFamily="18" charset="2"/>
              </a:rPr>
              <a:t>=</a:t>
            </a:r>
            <a:r>
              <a:rPr lang="en-US" altLang="zh-CN" sz="2100" dirty="0" err="1">
                <a:sym typeface="Symbol" panose="05050102010706020507" pitchFamily="18" charset="2"/>
              </a:rPr>
              <a:t>aH</a:t>
            </a:r>
            <a:endParaRPr lang="en-US" altLang="zh-CN" sz="2100" dirty="0">
              <a:sym typeface="Symbol" panose="05050102010706020507" pitchFamily="18" charset="2"/>
            </a:endParaRPr>
          </a:p>
          <a:p>
            <a:pPr lvl="1" eaLnBrk="1" hangingPunct="1"/>
            <a:r>
              <a:rPr lang="en-US" altLang="zh-CN" sz="2000" dirty="0">
                <a:sym typeface="Symbol" panose="05050102010706020507" pitchFamily="18" charset="2"/>
              </a:rPr>
              <a:t>x[a]</a:t>
            </a:r>
            <a:r>
              <a:rPr lang="en-US" altLang="zh-CN" sz="2000" baseline="-25000" dirty="0">
                <a:sym typeface="Symbol" panose="05050102010706020507" pitchFamily="18" charset="2"/>
              </a:rPr>
              <a:t>R</a:t>
            </a:r>
            <a:r>
              <a:rPr lang="en-US" altLang="zh-CN" sz="2000" dirty="0">
                <a:sym typeface="Symbol" panose="05050102010706020507" pitchFamily="18" charset="2"/>
              </a:rPr>
              <a:t>  </a:t>
            </a:r>
            <a:r>
              <a:rPr lang="en-US" altLang="zh-CN" sz="2000" dirty="0" err="1">
                <a:sym typeface="Symbol" panose="05050102010706020507" pitchFamily="18" charset="2"/>
              </a:rPr>
              <a:t>aRx</a:t>
            </a:r>
            <a:r>
              <a:rPr lang="en-US" altLang="zh-CN" sz="2000" dirty="0">
                <a:sym typeface="Symbol" panose="05050102010706020507" pitchFamily="18" charset="2"/>
              </a:rPr>
              <a:t>  x</a:t>
            </a:r>
            <a:r>
              <a:rPr lang="en-US" altLang="zh-CN" sz="2000" baseline="30000" dirty="0">
                <a:sym typeface="Symbol" panose="05050102010706020507" pitchFamily="18" charset="2"/>
              </a:rPr>
              <a:t>-1</a:t>
            </a:r>
            <a:r>
              <a:rPr lang="en-US" altLang="zh-CN" sz="2000" dirty="0">
                <a:sym typeface="Symbol" panose="05050102010706020507" pitchFamily="18" charset="2"/>
              </a:rPr>
              <a:t>a=</a:t>
            </a:r>
            <a:r>
              <a:rPr lang="en-US" altLang="zh-CN" sz="2000" dirty="0" err="1">
                <a:sym typeface="Symbol" panose="05050102010706020507" pitchFamily="18" charset="2"/>
              </a:rPr>
              <a:t>hH</a:t>
            </a:r>
            <a:r>
              <a:rPr lang="en-US" altLang="zh-CN" sz="2000" dirty="0">
                <a:sym typeface="Symbol" panose="05050102010706020507" pitchFamily="18" charset="2"/>
              </a:rPr>
              <a:t>  a=</a:t>
            </a:r>
            <a:r>
              <a:rPr lang="en-US" altLang="zh-CN" sz="2000" dirty="0" err="1">
                <a:sym typeface="Symbol" panose="05050102010706020507" pitchFamily="18" charset="2"/>
              </a:rPr>
              <a:t>xh</a:t>
            </a:r>
            <a:r>
              <a:rPr lang="en-US" altLang="zh-CN" sz="2000" dirty="0">
                <a:sym typeface="Symbol" panose="05050102010706020507" pitchFamily="18" charset="2"/>
              </a:rPr>
              <a:t>  x=ah</a:t>
            </a:r>
            <a:r>
              <a:rPr lang="en-US" altLang="zh-CN" sz="2000" baseline="30000" dirty="0">
                <a:sym typeface="Symbol" panose="05050102010706020507" pitchFamily="18" charset="2"/>
              </a:rPr>
              <a:t>-1 </a:t>
            </a:r>
            <a:r>
              <a:rPr lang="en-US" altLang="zh-CN" sz="2000" dirty="0">
                <a:sym typeface="Symbol" panose="05050102010706020507" pitchFamily="18" charset="2"/>
              </a:rPr>
              <a:t></a:t>
            </a:r>
            <a:r>
              <a:rPr lang="en-US" altLang="zh-CN" sz="2000" dirty="0" err="1">
                <a:sym typeface="Symbol" panose="05050102010706020507" pitchFamily="18" charset="2"/>
              </a:rPr>
              <a:t>aH</a:t>
            </a:r>
            <a:r>
              <a:rPr lang="en-US" altLang="zh-CN" sz="2000" dirty="0">
                <a:sym typeface="Symbol" panose="05050102010706020507" pitchFamily="18" charset="2"/>
              </a:rPr>
              <a:t> </a:t>
            </a:r>
          </a:p>
          <a:p>
            <a:pPr lvl="1" eaLnBrk="1" hangingPunct="1"/>
            <a:endParaRPr lang="zh-CN" altLang="en-US" sz="22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8448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43B03D-CFC7-43FD-917F-010FFA6CB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回顾：商群</a:t>
            </a: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CCED15B7-439F-4C5F-B671-1A03A386D6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5020" y="1690688"/>
            <a:ext cx="9021959" cy="80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91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DCD94B-A6C3-4C92-ACE7-66A37B9D3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群同态基本定理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F06F881-AD42-4F9B-849B-736BDA29E6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795" y="2196586"/>
            <a:ext cx="9628409" cy="3289472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7ECD7663-318A-4287-8C39-6E7D79ACB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3009" y="1602847"/>
            <a:ext cx="8285980" cy="53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91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C8A966-ABB5-4631-B7C3-7DE539FA4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群同态基本定理</a:t>
            </a: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51A63D5E-5843-44C5-9658-A7E26BFC0F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8656" y="2172127"/>
            <a:ext cx="9899618" cy="309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73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A983A6-9A70-429E-9C4C-F96693627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群同态第二定理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CAB0C25-252F-421E-8550-CF64EC63F1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777" y="1858150"/>
            <a:ext cx="9596445" cy="227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90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F29D6AE-F9AA-4531-8245-1FBDAF737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B941BE5-389F-465E-A77B-C52F45BB1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81037"/>
            <a:ext cx="5654411" cy="79771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2952D4E-E231-4730-AA54-1EEA9422F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646" y="1825624"/>
            <a:ext cx="11066480" cy="343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22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8F599AB-8B99-49CB-8903-85A206467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5E86813-DDE8-4EAD-A670-EAD8A52E5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77170"/>
            <a:ext cx="3639840" cy="63647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CA70F07-BA13-4168-8DDA-858FBD114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487" y="1825625"/>
            <a:ext cx="10853025" cy="345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64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积分">
  <a:themeElements>
    <a:clrScheme name="积分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积分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积分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142</Words>
  <Application>Microsoft Office PowerPoint</Application>
  <PresentationFormat>宽屏</PresentationFormat>
  <Paragraphs>18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等线</vt:lpstr>
      <vt:lpstr>Tahoma</vt:lpstr>
      <vt:lpstr>Tw Cen MT</vt:lpstr>
      <vt:lpstr>Tw Cen MT Condensed</vt:lpstr>
      <vt:lpstr>Wingdings</vt:lpstr>
      <vt:lpstr>Wingdings 3</vt:lpstr>
      <vt:lpstr>积分</vt:lpstr>
      <vt:lpstr>OT</vt:lpstr>
      <vt:lpstr>回顾：正规子群</vt:lpstr>
      <vt:lpstr>左陪集关系</vt:lpstr>
      <vt:lpstr>回顾：商群</vt:lpstr>
      <vt:lpstr>群同态基本定理</vt:lpstr>
      <vt:lpstr>群同态基本定理</vt:lpstr>
      <vt:lpstr>群同态第二定理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</dc:title>
  <dc:creator>舒 先生</dc:creator>
  <cp:lastModifiedBy>舒 先生</cp:lastModifiedBy>
  <cp:revision>16</cp:revision>
  <dcterms:created xsi:type="dcterms:W3CDTF">2021-03-22T11:03:12Z</dcterms:created>
  <dcterms:modified xsi:type="dcterms:W3CDTF">2021-03-24T01:15:10Z</dcterms:modified>
</cp:coreProperties>
</file>