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8" r:id="rId2"/>
    <p:sldId id="302" r:id="rId3"/>
    <p:sldId id="316" r:id="rId4"/>
    <p:sldId id="304" r:id="rId5"/>
    <p:sldId id="313" r:id="rId6"/>
    <p:sldId id="326" r:id="rId7"/>
    <p:sldId id="303" r:id="rId8"/>
    <p:sldId id="317" r:id="rId9"/>
    <p:sldId id="321" r:id="rId10"/>
    <p:sldId id="318" r:id="rId11"/>
    <p:sldId id="319" r:id="rId12"/>
    <p:sldId id="322" r:id="rId13"/>
    <p:sldId id="323" r:id="rId14"/>
    <p:sldId id="324" r:id="rId15"/>
    <p:sldId id="325" r:id="rId16"/>
    <p:sldId id="320" r:id="rId1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375F"/>
    <a:srgbClr val="442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8BE76-29C8-41AB-8544-889D89FA4F96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D677-048F-409F-AACD-0A0B5EF61C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236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/>
              <a:t>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199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415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4475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AD677-048F-409F-AACD-0A0B5EF61C8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163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3746729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82773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846656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64370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10353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7908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15921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7178599" y="4353768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www.1ppt.com/moban/     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www.1ppt.com/jieri/ 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素材：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www.1ppt.com/beijing/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图表：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精美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         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课件：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www.1ppt.com/kejian/           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www.1ppt.com/ziti/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工作总结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www.1ppt.com/xiazai/zongjie/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工作计划：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www.1ppt.com/xiazai/jihua/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商务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www.1ppt.com/moban/shangwu/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个人简历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www.1ppt.com/xiazai/jianli/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ea typeface="宋体"/>
              </a:rPr>
              <a:t>毕业答辩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www.1ppt.com/xiazai/dabian/  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工作汇报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ea typeface="宋体"/>
              </a:rPr>
              <a:t>：</a:t>
            </a:r>
            <a:r>
              <a:rPr lang="en-US" altLang="zh-CN" sz="100" dirty="0">
                <a:solidFill>
                  <a:prstClr val="white"/>
                </a:solidFill>
                <a:ea typeface="宋体"/>
              </a:rPr>
              <a:t>www.1ppt.com/xiazai/huibao/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ea typeface="宋体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49227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905792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428924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4513"/>
            <a:ext cx="9144000" cy="515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6387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20138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  <a:t>2020/4/21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85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9"/>
          <p:cNvSpPr>
            <a:spLocks noChangeArrowheads="1"/>
          </p:cNvSpPr>
          <p:nvPr/>
        </p:nvSpPr>
        <p:spPr bwMode="auto">
          <a:xfrm>
            <a:off x="818267" y="1185235"/>
            <a:ext cx="7476009" cy="1628849"/>
          </a:xfrm>
          <a:prstGeom prst="rect">
            <a:avLst/>
          </a:prstGeom>
          <a:noFill/>
          <a:ln w="12700" cmpd="sng">
            <a:solidFill>
              <a:schemeClr val="bg1">
                <a:alpha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49724" y="1317641"/>
            <a:ext cx="7680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二分查找算法的平均时间复杂度分析</a:t>
            </a:r>
          </a:p>
        </p:txBody>
      </p:sp>
      <p:cxnSp>
        <p:nvCxnSpPr>
          <p:cNvPr id="6" name="直接连接符 5"/>
          <p:cNvCxnSpPr>
            <a:cxnSpLocks/>
          </p:cNvCxnSpPr>
          <p:nvPr/>
        </p:nvCxnSpPr>
        <p:spPr>
          <a:xfrm>
            <a:off x="1021080" y="1963972"/>
            <a:ext cx="71018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5830511" y="2202419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方宇航</a:t>
            </a:r>
          </a:p>
        </p:txBody>
      </p:sp>
    </p:spTree>
    <p:extLst>
      <p:ext uri="{BB962C8B-B14F-4D97-AF65-F5344CB8AC3E}">
        <p14:creationId xmlns:p14="http://schemas.microsoft.com/office/powerpoint/2010/main" val="24126386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0BA5027A-5D53-4A5F-9301-65780EB3A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162" y="190278"/>
            <a:ext cx="6543675" cy="5524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BC226958-CC73-4CE1-BDEF-57EC174D09E9}"/>
                  </a:ext>
                </a:extLst>
              </p:cNvPr>
              <p:cNvSpPr txBox="1"/>
              <p:nvPr/>
            </p:nvSpPr>
            <p:spPr>
              <a:xfrm>
                <a:off x="487050" y="1378355"/>
                <a:ext cx="8169898" cy="366639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altLang="zh-CN" sz="16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𝐈</m:t>
                    </m:r>
                    <m:d>
                      <m:dPr>
                        <m:ctrlP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𝒏</m:t>
                        </m:r>
                      </m:e>
                    </m:d>
                    <m:r>
                      <a:rPr lang="en-US" altLang="zh-CN" sz="16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</m:t>
                    </m:r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𝒌</m:t>
                    </m:r>
                    <m:d>
                      <m:dPr>
                        <m:ctrlP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𝒏</m:t>
                        </m:r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+</m:t>
                        </m:r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𝟏</m:t>
                        </m:r>
                      </m:e>
                    </m:d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−</m:t>
                    </m:r>
                    <m:sSup>
                      <m:sSupPr>
                        <m:ctrlP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pPr>
                      <m:e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𝟐</m:t>
                        </m:r>
                      </m:e>
                      <m:sup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𝒌</m:t>
                        </m:r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+</m:t>
                        </m:r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𝟏</m:t>
                        </m:r>
                      </m:sup>
                    </m:sSup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+</m:t>
                    </m:r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𝟐</m:t>
                    </m:r>
                  </m:oMath>
                </a14:m>
                <a:r>
                  <a:rPr lang="zh-CN" altLang="en-US" sz="16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altLang="zh-CN" sz="16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𝐄</m:t>
                    </m:r>
                    <m:d>
                      <m:dPr>
                        <m:ctrlP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𝒏</m:t>
                        </m:r>
                      </m:e>
                    </m:d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 (</m:t>
                    </m:r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𝒌</m:t>
                    </m:r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+</m:t>
                    </m:r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𝟐</m:t>
                    </m:r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)</m:t>
                    </m:r>
                    <m:d>
                      <m:dPr>
                        <m:ctrlP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𝒏</m:t>
                        </m:r>
                        <m: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+</m:t>
                        </m:r>
                        <m: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𝟏</m:t>
                        </m:r>
                      </m:e>
                    </m:d>
                    <m:r>
                      <a:rPr lang="en-US" altLang="zh-CN" sz="16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−</m:t>
                    </m:r>
                    <m:sSup>
                      <m:sSupPr>
                        <m:ctrlP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pPr>
                      <m:e>
                        <m: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𝟐</m:t>
                        </m:r>
                      </m:e>
                      <m:sup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𝒌</m:t>
                        </m:r>
                        <m: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+</m:t>
                        </m:r>
                        <m: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𝟏</m:t>
                        </m:r>
                      </m:sup>
                    </m:sSup>
                  </m:oMath>
                </a14:m>
                <a:endPara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BC226958-CC73-4CE1-BDEF-57EC174D09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50" y="1378355"/>
                <a:ext cx="8169898" cy="366639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02CAAE3F-3DAE-4CDD-B152-F103EACC17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9069" y="1946068"/>
            <a:ext cx="6485860" cy="83667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4BCC132C-DFD7-4A64-B526-B56181CDE010}"/>
                  </a:ext>
                </a:extLst>
              </p:cNvPr>
              <p:cNvSpPr txBox="1"/>
              <p:nvPr/>
            </p:nvSpPr>
            <p:spPr>
              <a:xfrm>
                <a:off x="2735609" y="925242"/>
                <a:ext cx="3672780" cy="35817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设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𝑘</m:t>
                    </m:r>
                    <m:r>
                      <a:rPr lang="en-US" altLang="zh-CN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altLang="zh-CN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(</m:t>
                        </m:r>
                        <m:r>
                          <a:rPr lang="en-US" altLang="zh-CN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𝑛</m:t>
                        </m:r>
                        <m:r>
                          <a:rPr lang="en-US" altLang="zh-CN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)</m:t>
                        </m:r>
                      </m:e>
                    </m:d>
                    <m:r>
                      <a:rPr lang="en-US" altLang="zh-CN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altLang="zh-CN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sSubPr>
                          <m:e>
                            <m:r>
                              <a:rPr lang="en-US" altLang="zh-CN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altLang="zh-CN" sz="1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(</m:t>
                        </m:r>
                        <m:r>
                          <a:rPr lang="en-US" altLang="zh-CN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𝑛</m:t>
                        </m:r>
                        <m:r>
                          <a:rPr lang="en-US" altLang="zh-CN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+1)</m:t>
                        </m:r>
                      </m:e>
                    </m:d>
                    <m:r>
                      <a:rPr lang="en-US" altLang="zh-CN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−1</m:t>
                    </m:r>
                  </m:oMath>
                </a14:m>
                <a:endParaRPr lang="zh-CN" altLang="en-US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4BCC132C-DFD7-4A64-B526-B56181CDE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5609" y="925242"/>
                <a:ext cx="3672780" cy="358175"/>
              </a:xfrm>
              <a:prstGeom prst="rect">
                <a:avLst/>
              </a:prstGeom>
              <a:blipFill>
                <a:blip r:embed="rId5"/>
                <a:stretch>
                  <a:fillRect b="-237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图片 8">
            <a:extLst>
              <a:ext uri="{FF2B5EF4-FFF2-40B4-BE49-F238E27FC236}">
                <a16:creationId xmlns:a16="http://schemas.microsoft.com/office/drawing/2014/main" id="{6861724C-40A9-4248-B077-A4A7498202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5087" y="3053879"/>
            <a:ext cx="3033824" cy="4108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7106076C-3DF2-4AFB-A300-5C33ADD49E4B}"/>
                  </a:ext>
                </a:extLst>
              </p:cNvPr>
              <p:cNvSpPr txBox="1"/>
              <p:nvPr/>
            </p:nvSpPr>
            <p:spPr>
              <a:xfrm>
                <a:off x="1601971" y="3795578"/>
                <a:ext cx="5940056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zh-CN" altLang="en-US" dirty="0">
                    <a:solidFill>
                      <a:schemeClr val="bg1"/>
                    </a:solidFill>
                  </a:rPr>
                  <a:t>和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  <m:sup>
                        <m: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zh-CN" altLang="en-US" dirty="0">
                    <a:solidFill>
                      <a:schemeClr val="bg1"/>
                    </a:solidFill>
                  </a:rPr>
                  <a:t>与平均情况运行时间只差常数倍，即无论查找是成功还是失败，平均情况时间复杂度就是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𝑙𝑔𝑛</m:t>
                    </m:r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7106076C-3DF2-4AFB-A300-5C33ADD49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971" y="3795578"/>
                <a:ext cx="5940056" cy="507831"/>
              </a:xfrm>
              <a:prstGeom prst="rect">
                <a:avLst/>
              </a:prstGeom>
              <a:blipFill>
                <a:blip r:embed="rId7"/>
                <a:stretch>
                  <a:fillRect l="-308" t="-3614" b="-108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90137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A412C6AC-40E8-4EFC-8B1D-BEB0149EE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9070" y="348163"/>
            <a:ext cx="6485860" cy="83667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8328CB13-E11B-4F62-9E13-F17CE9B6F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5088" y="1239526"/>
            <a:ext cx="3033824" cy="4108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6544A0DB-11BE-4832-AD16-6450151A95EB}"/>
                  </a:ext>
                </a:extLst>
              </p:cNvPr>
              <p:cNvSpPr txBox="1"/>
              <p:nvPr/>
            </p:nvSpPr>
            <p:spPr>
              <a:xfrm>
                <a:off x="949842" y="2041451"/>
                <a:ext cx="6946605" cy="398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>
                    <a:solidFill>
                      <a:schemeClr val="bg1"/>
                    </a:solidFill>
                  </a:rPr>
                  <a:t>记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+1−</m:t>
                        </m:r>
                        <m:r>
                          <a:rPr lang="zh-CN" alt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zh-CN" altLang="en-US" sz="1400" dirty="0">
                    <a:solidFill>
                      <a:schemeClr val="bg1"/>
                    </a:solidFill>
                  </a:rPr>
                  <a:t>，</a:t>
                </a:r>
                <a14:m>
                  <m:oMath xmlns:m="http://schemas.openxmlformats.org/officeDocument/2006/math">
                    <m:r>
                      <a:rPr lang="zh-CN" alt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zh-CN" alt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∈(0,1]</m:t>
                    </m:r>
                  </m:oMath>
                </a14:m>
                <a:r>
                  <a:rPr lang="zh-CN" altLang="en-US" sz="1400" dirty="0">
                    <a:solidFill>
                      <a:schemeClr val="bg1"/>
                    </a:solidFill>
                  </a:rPr>
                  <a:t>，则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𝑙𝑔𝑁</m:t>
                    </m:r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zh-CN" alt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+1−</m:t>
                    </m:r>
                    <m:sSup>
                      <m:sSupPr>
                        <m:ctrlP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zh-CN" alt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num>
                      <m:den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zh-CN" altLang="en-US" sz="1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，</m:t>
                    </m:r>
                    <m:r>
                      <a:rPr lang="zh-CN" altLang="en-US" sz="1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令</m:t>
                    </m:r>
                    <m:r>
                      <a:rPr lang="zh-CN" altLang="en-US" sz="1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𝜖</m:t>
                    </m:r>
                    <m:r>
                      <a:rPr lang="en-US" altLang="zh-CN" sz="1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1+</m:t>
                    </m:r>
                    <m:r>
                      <a:rPr lang="zh-CN" alt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zh-CN" alt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6544A0DB-11BE-4832-AD16-6450151A95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842" y="2041451"/>
                <a:ext cx="6946605" cy="398892"/>
              </a:xfrm>
              <a:prstGeom prst="rect">
                <a:avLst/>
              </a:prstGeom>
              <a:blipFill>
                <a:blip r:embed="rId4"/>
                <a:stretch>
                  <a:fillRect l="-263" b="-6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1B267326-9B6D-4B9A-9879-D99A4D46A821}"/>
                  </a:ext>
                </a:extLst>
              </p:cNvPr>
              <p:cNvSpPr txBox="1"/>
              <p:nvPr/>
            </p:nvSpPr>
            <p:spPr>
              <a:xfrm>
                <a:off x="949841" y="2478127"/>
                <a:ext cx="7187609" cy="652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>
                    <a:solidFill>
                      <a:schemeClr val="bg1"/>
                    </a:solidFill>
                  </a:rPr>
                  <a:t>设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zh-CN" sz="1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1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zh-CN" alt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zh-CN" altLang="en-US" sz="1400" dirty="0">
                    <a:solidFill>
                      <a:schemeClr val="bg1"/>
                    </a:solidFill>
                  </a:rPr>
                  <a:t>，其中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𝑙𝑜𝑔</m:t>
                            </m:r>
                          </m:e>
                          <m:sub>
                            <m:r>
                              <a:rPr lang="en-US" altLang="zh-CN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</m:d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zh-CN" altLang="en-US" sz="1400" dirty="0">
                    <a:solidFill>
                      <a:schemeClr val="bg1"/>
                    </a:solidFill>
                  </a:rPr>
                  <a:t>，</a:t>
                </a:r>
                <a14:m>
                  <m:oMath xmlns:m="http://schemas.openxmlformats.org/officeDocument/2006/math">
                    <m:r>
                      <a:rPr lang="zh-CN" alt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zh-CN" altLang="en-US" sz="1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∈[0,1)</m:t>
                    </m:r>
                  </m:oMath>
                </a14:m>
                <a:r>
                  <a:rPr lang="zh-CN" altLang="en-US" sz="1400" dirty="0">
                    <a:solidFill>
                      <a:schemeClr val="bg1"/>
                    </a:solidFill>
                  </a:rPr>
                  <a:t>，则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  <m:sup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+1−</m:t>
                    </m:r>
                    <m:f>
                      <m:fPr>
                        <m:ctrlP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zh-CN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p>
                        </m:sSup>
                      </m:num>
                      <m:den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1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lg</m:t>
                        </m:r>
                      </m:fName>
                      <m:e>
                        <m:d>
                          <m:dPr>
                            <m:ctrlPr>
                              <a:rPr lang="en-US" altLang="zh-CN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𝑁</m:t>
                            </m:r>
                            <m:r>
                              <a:rPr lang="en-US" altLang="zh-CN" sz="14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func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zh-CN" altLang="en-US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+1−</m:t>
                    </m:r>
                    <m:sSup>
                      <m:sSupPr>
                        <m:ctrlP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zh-CN" altLang="en-US" sz="1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zh-CN" altLang="en-US" sz="1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sz="1400" dirty="0">
                    <a:solidFill>
                      <a:schemeClr val="bg1"/>
                    </a:solidFill>
                  </a:rPr>
                  <a:t>令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1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p>
                        <m:r>
                          <a:rPr lang="en-US" altLang="zh-CN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zh-CN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=1+</m:t>
                    </m:r>
                    <m:r>
                      <a:rPr lang="zh-CN" altLang="en-US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sz="14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CN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zh-CN" altLang="en-US" sz="1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sup>
                    </m:sSup>
                  </m:oMath>
                </a14:m>
                <a:endParaRPr lang="zh-CN" altLang="en-US" sz="1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1B267326-9B6D-4B9A-9879-D99A4D46A8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841" y="2478127"/>
                <a:ext cx="7187609" cy="652294"/>
              </a:xfrm>
              <a:prstGeom prst="rect">
                <a:avLst/>
              </a:prstGeom>
              <a:blipFill>
                <a:blip r:embed="rId5"/>
                <a:stretch>
                  <a:fillRect l="-254" b="-74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图片 9">
            <a:extLst>
              <a:ext uri="{FF2B5EF4-FFF2-40B4-BE49-F238E27FC236}">
                <a16:creationId xmlns:a16="http://schemas.microsoft.com/office/drawing/2014/main" id="{9C156C56-7A3B-4A35-89A1-4F65E2B2FB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9557" y="3546512"/>
            <a:ext cx="4448175" cy="8858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17ACA48C-74BA-48A2-9084-C7CD71000995}"/>
                  </a:ext>
                </a:extLst>
              </p:cNvPr>
              <p:cNvSpPr txBox="1"/>
              <p:nvPr/>
            </p:nvSpPr>
            <p:spPr>
              <a:xfrm>
                <a:off x="2856208" y="4640679"/>
                <a:ext cx="3133871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CN" smtClean="0">
                          <a:solidFill>
                            <a:schemeClr val="bg1"/>
                          </a:solidFill>
                        </a:rPr>
                        <m:t>1 − (1 + </m:t>
                      </m:r>
                      <m:r>
                        <m:rPr>
                          <m:nor/>
                        </m:rPr>
                        <a:rPr lang="en-US" altLang="zh-CN" smtClean="0">
                          <a:solidFill>
                            <a:schemeClr val="bg1"/>
                          </a:solidFill>
                        </a:rPr>
                        <m:t>ln</m:t>
                      </m:r>
                      <m:r>
                        <m:rPr>
                          <m:nor/>
                        </m:rPr>
                        <a:rPr lang="en-US" altLang="zh-CN" smtClean="0">
                          <a:solidFill>
                            <a:schemeClr val="bg1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US" altLang="zh-CN" smtClean="0">
                          <a:solidFill>
                            <a:schemeClr val="bg1"/>
                          </a:solidFill>
                        </a:rPr>
                        <m:t>ln</m:t>
                      </m:r>
                      <m:r>
                        <m:rPr>
                          <m:nor/>
                        </m:rPr>
                        <a:rPr lang="en-US" altLang="zh-CN" smtClean="0">
                          <a:solidFill>
                            <a:schemeClr val="bg1"/>
                          </a:solidFill>
                        </a:rPr>
                        <m:t> 2)</m:t>
                      </m:r>
                      <m:r>
                        <m:rPr>
                          <m:nor/>
                        </m:rPr>
                        <a:rPr lang="en-US" altLang="zh-CN" i="1" smtClean="0">
                          <a:solidFill>
                            <a:schemeClr val="bg1"/>
                          </a:solidFill>
                        </a:rPr>
                        <m:t>/ </m:t>
                      </m:r>
                      <m:r>
                        <m:rPr>
                          <m:nor/>
                        </m:rPr>
                        <a:rPr lang="en-US" altLang="zh-CN" smtClean="0">
                          <a:solidFill>
                            <a:schemeClr val="bg1"/>
                          </a:solidFill>
                        </a:rPr>
                        <m:t>ln</m:t>
                      </m:r>
                      <m:r>
                        <m:rPr>
                          <m:nor/>
                        </m:rPr>
                        <a:rPr lang="en-US" altLang="zh-CN" smtClean="0">
                          <a:solidFill>
                            <a:schemeClr val="bg1"/>
                          </a:solidFill>
                        </a:rPr>
                        <m:t> 2 = 0.08607 13320 55934</m:t>
                      </m:r>
                    </m:oMath>
                  </m:oMathPara>
                </a14:m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17ACA48C-74BA-48A2-9084-C7CD71000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208" y="4640679"/>
                <a:ext cx="3133871" cy="207749"/>
              </a:xfrm>
              <a:prstGeom prst="rect">
                <a:avLst/>
              </a:prstGeom>
              <a:blipFill>
                <a:blip r:embed="rId7"/>
                <a:stretch>
                  <a:fillRect l="-778" r="-389" b="-294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1799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DED8327-AFA9-48BE-A452-01D2CF449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930" y="919344"/>
            <a:ext cx="7230139" cy="150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848524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: 五边形 1">
            <a:extLst>
              <a:ext uri="{FF2B5EF4-FFF2-40B4-BE49-F238E27FC236}">
                <a16:creationId xmlns:a16="http://schemas.microsoft.com/office/drawing/2014/main" id="{4F5598AD-7EFC-40CC-B739-9D18D71C2A6B}"/>
              </a:ext>
            </a:extLst>
          </p:cNvPr>
          <p:cNvSpPr/>
          <p:nvPr/>
        </p:nvSpPr>
        <p:spPr>
          <a:xfrm>
            <a:off x="517451" y="340242"/>
            <a:ext cx="1346791" cy="3048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D28D7D7-CB2C-4B91-B1CF-45ED19DBB08C}"/>
              </a:ext>
            </a:extLst>
          </p:cNvPr>
          <p:cNvSpPr txBox="1"/>
          <p:nvPr/>
        </p:nvSpPr>
        <p:spPr>
          <a:xfrm>
            <a:off x="460744" y="340242"/>
            <a:ext cx="1906772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Fibonacci Search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ED3808E-86AA-4AE0-BC8A-E3D4505CE5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62" y="796113"/>
            <a:ext cx="7000875" cy="3352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E8E75850-0F65-4F7D-B406-9C516B896D13}"/>
                  </a:ext>
                </a:extLst>
              </p:cNvPr>
              <p:cNvSpPr txBox="1"/>
              <p:nvPr/>
            </p:nvSpPr>
            <p:spPr>
              <a:xfrm>
                <a:off x="3887324" y="388767"/>
                <a:ext cx="1369349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E8E75850-0F65-4F7D-B406-9C516B896D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324" y="388767"/>
                <a:ext cx="1369349" cy="207749"/>
              </a:xfrm>
              <a:prstGeom prst="rect">
                <a:avLst/>
              </a:prstGeom>
              <a:blipFill>
                <a:blip r:embed="rId3"/>
                <a:stretch>
                  <a:fillRect l="-2679" r="-446" b="-14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0EB42B41-E00E-465B-9F4B-EC101031A884}"/>
              </a:ext>
            </a:extLst>
          </p:cNvPr>
          <p:cNvSpPr txBox="1"/>
          <p:nvPr/>
        </p:nvSpPr>
        <p:spPr>
          <a:xfrm>
            <a:off x="897299" y="4347387"/>
            <a:ext cx="734939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一般要对数据进行处理，使得数据总数为斐波那契数</a:t>
            </a:r>
            <a:r>
              <a:rPr lang="en-US" altLang="zh-CN" dirty="0">
                <a:solidFill>
                  <a:schemeClr val="bg1"/>
                </a:solidFill>
              </a:rPr>
              <a:t>-1</a:t>
            </a:r>
            <a:r>
              <a:rPr lang="zh-CN" altLang="en-US" dirty="0">
                <a:solidFill>
                  <a:schemeClr val="bg1"/>
                </a:solidFill>
              </a:rPr>
              <a:t>，比如在末尾复制若干个最后一个数据。</a:t>
            </a:r>
          </a:p>
        </p:txBody>
      </p:sp>
    </p:spTree>
    <p:extLst>
      <p:ext uri="{BB962C8B-B14F-4D97-AF65-F5344CB8AC3E}">
        <p14:creationId xmlns:p14="http://schemas.microsoft.com/office/powerpoint/2010/main" val="36863540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AE2A931D-6475-4422-A929-8B0B8DDC2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4128" y="761229"/>
            <a:ext cx="5119798" cy="2682634"/>
          </a:xfrm>
          <a:prstGeom prst="rect">
            <a:avLst/>
          </a:prstGeom>
        </p:spPr>
      </p:pic>
      <p:sp>
        <p:nvSpPr>
          <p:cNvPr id="3" name="Rounded Rectangle 72">
            <a:extLst>
              <a:ext uri="{FF2B5EF4-FFF2-40B4-BE49-F238E27FC236}">
                <a16:creationId xmlns:a16="http://schemas.microsoft.com/office/drawing/2014/main" id="{55E444D7-1E3E-4241-BF35-C5290F4D4EDF}"/>
              </a:ext>
            </a:extLst>
          </p:cNvPr>
          <p:cNvSpPr/>
          <p:nvPr/>
        </p:nvSpPr>
        <p:spPr>
          <a:xfrm>
            <a:off x="58948" y="314345"/>
            <a:ext cx="981170" cy="286656"/>
          </a:xfrm>
          <a:prstGeom prst="roundRect">
            <a:avLst>
              <a:gd name="adj" fmla="val 211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89B2C7C-6380-4BC2-AE56-7A3BB4AD7C72}"/>
              </a:ext>
            </a:extLst>
          </p:cNvPr>
          <p:cNvSpPr txBox="1"/>
          <p:nvPr/>
        </p:nvSpPr>
        <p:spPr>
          <a:xfrm>
            <a:off x="58948" y="300919"/>
            <a:ext cx="96814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i="1" dirty="0"/>
              <a:t>N </a:t>
            </a:r>
            <a:r>
              <a:rPr lang="en-US" altLang="zh-CN" dirty="0"/>
              <a:t>= 12</a:t>
            </a:r>
            <a:endParaRPr lang="zh-CN" altLang="en-US" sz="1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21D32DAE-E719-49CD-9A3C-47A968D643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6964" y="3560795"/>
            <a:ext cx="6334125" cy="10191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423946A-0DE7-4685-89DB-530417D5E3C9}"/>
                  </a:ext>
                </a:extLst>
              </p:cNvPr>
              <p:cNvSpPr txBox="1"/>
              <p:nvPr/>
            </p:nvSpPr>
            <p:spPr>
              <a:xfrm>
                <a:off x="1747506" y="300919"/>
                <a:ext cx="5648988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</a:rPr>
                  <a:t>K</a:t>
                </a:r>
                <a:r>
                  <a:rPr lang="zh-CN" altLang="en-US" dirty="0">
                    <a:solidFill>
                      <a:schemeClr val="bg1"/>
                    </a:solidFill>
                  </a:rPr>
                  <a:t>阶</a:t>
                </a:r>
                <a:r>
                  <a:rPr lang="en-US" altLang="zh-CN" dirty="0">
                    <a:solidFill>
                      <a:schemeClr val="bg1"/>
                    </a:solidFill>
                  </a:rPr>
                  <a:t>Fibonacci tree: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altLang="zh-CN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zh-CN" altLang="en-US" dirty="0">
                    <a:solidFill>
                      <a:schemeClr val="bg1"/>
                    </a:solidFill>
                  </a:rPr>
                  <a:t>个内部节点，</a:t>
                </a:r>
                <a:r>
                  <a:rPr lang="en-US" altLang="zh-CN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  <m:r>
                          <a:rPr lang="en-US" altLang="zh-CN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zh-CN" altLang="en-US" dirty="0">
                    <a:solidFill>
                      <a:schemeClr val="bg1"/>
                    </a:solidFill>
                  </a:rPr>
                  <a:t>个外部节点（下标从</a:t>
                </a:r>
                <a:r>
                  <a:rPr lang="en-US" altLang="zh-CN" dirty="0">
                    <a:solidFill>
                      <a:schemeClr val="bg1"/>
                    </a:solidFill>
                  </a:rPr>
                  <a:t>1</a:t>
                </a:r>
                <a:r>
                  <a:rPr lang="zh-CN" altLang="en-US" dirty="0">
                    <a:solidFill>
                      <a:schemeClr val="bg1"/>
                    </a:solidFill>
                  </a:rPr>
                  <a:t>开始）</a:t>
                </a: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423946A-0DE7-4685-89DB-530417D5E3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506" y="300919"/>
                <a:ext cx="5648988" cy="300082"/>
              </a:xfrm>
              <a:prstGeom prst="rect">
                <a:avLst/>
              </a:prstGeom>
              <a:blipFill>
                <a:blip r:embed="rId4"/>
                <a:stretch>
                  <a:fillRect l="-1836" t="-4000" r="-1944" b="-18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246270D8-7CDF-4350-AF62-9B75DDC06A59}"/>
                  </a:ext>
                </a:extLst>
              </p:cNvPr>
              <p:cNvSpPr txBox="1"/>
              <p:nvPr/>
            </p:nvSpPr>
            <p:spPr>
              <a:xfrm>
                <a:off x="355443" y="904618"/>
                <a:ext cx="1369349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246270D8-7CDF-4350-AF62-9B75DDC06A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443" y="904618"/>
                <a:ext cx="1369349" cy="207749"/>
              </a:xfrm>
              <a:prstGeom prst="rect">
                <a:avLst/>
              </a:prstGeom>
              <a:blipFill>
                <a:blip r:embed="rId5"/>
                <a:stretch>
                  <a:fillRect l="-2667" b="-1764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42123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59239DE7-B4A1-4A06-91D2-718B248C8693}"/>
                  </a:ext>
                </a:extLst>
              </p:cNvPr>
              <p:cNvSpPr txBox="1"/>
              <p:nvPr/>
            </p:nvSpPr>
            <p:spPr>
              <a:xfrm>
                <a:off x="872490" y="3499650"/>
                <a:ext cx="7412735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𝐹𝑖𝑏𝑜𝑛𝑎𝑐𝑐𝑖</m:t>
                    </m:r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𝑠𝑒𝑎𝑟𝑐h</m:t>
                    </m:r>
                  </m:oMath>
                </a14:m>
                <a:r>
                  <a:rPr lang="zh-CN" altLang="en-US" dirty="0">
                    <a:solidFill>
                      <a:schemeClr val="bg1"/>
                    </a:solidFill>
                  </a:rPr>
                  <a:t>的平均时间复杂度为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𝑙𝑔𝑛</m:t>
                    </m:r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>
                    <a:solidFill>
                      <a:schemeClr val="bg1"/>
                    </a:solidFill>
                  </a:rPr>
                  <a:t>，但只涉及加减法，某些情况下速度比二分查找要快</a:t>
                </a:r>
              </a:p>
            </p:txBody>
          </p:sp>
        </mc:Choice>
        <mc:Fallback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59239DE7-B4A1-4A06-91D2-718B248C86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490" y="3499650"/>
                <a:ext cx="7412735" cy="207749"/>
              </a:xfrm>
              <a:prstGeom prst="rect">
                <a:avLst/>
              </a:prstGeom>
              <a:blipFill>
                <a:blip r:embed="rId2"/>
                <a:stretch>
                  <a:fillRect l="-82" t="-29412" r="-658" b="-5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E618C3A5-2ACF-4853-A1E0-AAD5D6980B94}"/>
                  </a:ext>
                </a:extLst>
              </p:cNvPr>
              <p:cNvSpPr txBox="1"/>
              <p:nvPr/>
            </p:nvSpPr>
            <p:spPr>
              <a:xfrm>
                <a:off x="872490" y="401552"/>
                <a:ext cx="7399017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−1+</m:t>
                      </m:r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E618C3A5-2ACF-4853-A1E0-AAD5D6980B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490" y="401552"/>
                <a:ext cx="7399017" cy="3000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0813DF0C-353A-4152-8A1D-E6955CBCAB10}"/>
                  </a:ext>
                </a:extLst>
              </p:cNvPr>
              <p:cNvSpPr txBox="1"/>
              <p:nvPr/>
            </p:nvSpPr>
            <p:spPr>
              <a:xfrm>
                <a:off x="1878794" y="948254"/>
                <a:ext cx="5386410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0813DF0C-353A-4152-8A1D-E6955CBCAB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8794" y="948254"/>
                <a:ext cx="5386410" cy="207749"/>
              </a:xfrm>
              <a:prstGeom prst="rect">
                <a:avLst/>
              </a:prstGeom>
              <a:blipFill>
                <a:blip r:embed="rId4"/>
                <a:stretch>
                  <a:fillRect l="-339" b="-14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414EF22E-1608-4568-B0B1-2E8E7FEB3AEC}"/>
                  </a:ext>
                </a:extLst>
              </p:cNvPr>
              <p:cNvSpPr txBox="1"/>
              <p:nvPr/>
            </p:nvSpPr>
            <p:spPr>
              <a:xfrm>
                <a:off x="1244007" y="2298787"/>
                <a:ext cx="6655981" cy="1228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zh-CN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3+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altLang="zh-CN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CN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zh-CN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CN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altLang="zh-CN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CN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zh-CN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CN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altLang="zh-CN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altLang="zh-C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altLang="zh-CN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altLang="zh-CN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CN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zh-CN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zh-CN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altLang="zh-CN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CN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altLang="zh-CN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altLang="zh-CN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zh-CN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n-US" altLang="zh-CN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altLang="zh-CN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5</m:t>
                                      </m:r>
                                    </m:e>
                                  </m:rad>
                                </m:num>
                                <m:den>
                                  <m:r>
                                    <a:rPr lang="en-US" altLang="zh-CN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zh-C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US" altLang="zh-CN" dirty="0">
                  <a:solidFill>
                    <a:schemeClr val="bg1"/>
                  </a:solidFill>
                </a:endParaRPr>
              </a:p>
              <a:p>
                <a:endParaRPr lang="en-US" altLang="zh-CN" dirty="0">
                  <a:solidFill>
                    <a:schemeClr val="bg1"/>
                  </a:solidFill>
                </a:endParaRPr>
              </a:p>
              <a:p>
                <a:r>
                  <a:rPr lang="en-US" altLang="zh-CN" dirty="0">
                    <a:solidFill>
                      <a:schemeClr val="bg1"/>
                    </a:solidFill>
                  </a:rPr>
                  <a:t>               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414EF22E-1608-4568-B0B1-2E8E7FEB3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007" y="2298787"/>
                <a:ext cx="6655981" cy="12286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D776101-5E8A-46E0-9813-68813358EDFD}"/>
                  </a:ext>
                </a:extLst>
              </p:cNvPr>
              <p:cNvSpPr txBox="1"/>
              <p:nvPr/>
            </p:nvSpPr>
            <p:spPr>
              <a:xfrm>
                <a:off x="1244007" y="1430945"/>
                <a:ext cx="6655981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>
                    <a:solidFill>
                      <a:schemeClr val="bg1"/>
                    </a:solidFill>
                  </a:rPr>
                  <a:t>看上去比较好求，可以先求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CN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zh-CN" altLang="en-US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，</m:t>
                    </m:r>
                  </m:oMath>
                </a14:m>
                <a:r>
                  <a:rPr lang="zh-CN" altLang="en-US" dirty="0">
                    <a:solidFill>
                      <a:schemeClr val="bg1"/>
                    </a:solidFill>
                  </a:rPr>
                  <a:t>再根据</a:t>
                </a: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zh-CN" alt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求出</m:t>
                    </m:r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zh-CN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6D776101-5E8A-46E0-9813-68813358ED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007" y="1430945"/>
                <a:ext cx="6655981" cy="300082"/>
              </a:xfrm>
              <a:prstGeom prst="rect">
                <a:avLst/>
              </a:prstGeom>
              <a:blipFill>
                <a:blip r:embed="rId6"/>
                <a:stretch>
                  <a:fillRect t="-6122" b="-183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5EEF2A65-1D5A-4ED8-9289-55038B53555A}"/>
                  </a:ext>
                </a:extLst>
              </p:cNvPr>
              <p:cNvSpPr txBox="1"/>
              <p:nvPr/>
            </p:nvSpPr>
            <p:spPr>
              <a:xfrm>
                <a:off x="2028672" y="1911032"/>
                <a:ext cx="5086649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CN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zh-CN" altLang="en-US" dirty="0">
                    <a:solidFill>
                      <a:schemeClr val="bg1"/>
                    </a:solidFill>
                  </a:rPr>
                  <a:t>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zh-CN" altLang="en-US" dirty="0">
                    <a:solidFill>
                      <a:schemeClr val="bg1"/>
                    </a:solidFill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CN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altLang="zh-CN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zh-CN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5EEF2A65-1D5A-4ED8-9289-55038B5355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8672" y="1911032"/>
                <a:ext cx="5086649" cy="207749"/>
              </a:xfrm>
              <a:prstGeom prst="rect">
                <a:avLst/>
              </a:prstGeom>
              <a:blipFill>
                <a:blip r:embed="rId7"/>
                <a:stretch>
                  <a:fillRect l="-1199" t="-28571" b="-457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04016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4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6335682-5C0C-4520-B7EB-F1630324B39D}"/>
              </a:ext>
            </a:extLst>
          </p:cNvPr>
          <p:cNvSpPr txBox="1"/>
          <p:nvPr/>
        </p:nvSpPr>
        <p:spPr>
          <a:xfrm>
            <a:off x="2456120" y="878958"/>
            <a:ext cx="4231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</a:rPr>
              <a:t>谢   谢</a:t>
            </a:r>
          </a:p>
        </p:txBody>
      </p:sp>
    </p:spTree>
    <p:extLst>
      <p:ext uri="{BB962C8B-B14F-4D97-AF65-F5344CB8AC3E}">
        <p14:creationId xmlns:p14="http://schemas.microsoft.com/office/powerpoint/2010/main" val="1952150550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DAA9E781-1CCC-48A2-8CDB-7B48C97734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012" y="69529"/>
            <a:ext cx="6657975" cy="317182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E74668A-B4E0-49B6-A4D2-F65955A79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0855" y="3325174"/>
            <a:ext cx="3082290" cy="166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8104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72">
            <a:extLst>
              <a:ext uri="{FF2B5EF4-FFF2-40B4-BE49-F238E27FC236}">
                <a16:creationId xmlns:a16="http://schemas.microsoft.com/office/drawing/2014/main" id="{790661EC-C715-4BBF-9231-8764AA40149A}"/>
              </a:ext>
            </a:extLst>
          </p:cNvPr>
          <p:cNvSpPr/>
          <p:nvPr/>
        </p:nvSpPr>
        <p:spPr>
          <a:xfrm>
            <a:off x="58947" y="314345"/>
            <a:ext cx="4860383" cy="286656"/>
          </a:xfrm>
          <a:prstGeom prst="roundRect">
            <a:avLst>
              <a:gd name="adj" fmla="val 211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58F0CD31-FFDB-4E79-98F7-A15F6BC72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412" y="1023937"/>
            <a:ext cx="6353175" cy="3095625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6779B5E1-2CF0-4204-862B-3455BFFB2020}"/>
              </a:ext>
            </a:extLst>
          </p:cNvPr>
          <p:cNvSpPr txBox="1"/>
          <p:nvPr/>
        </p:nvSpPr>
        <p:spPr>
          <a:xfrm>
            <a:off x="123463" y="277836"/>
            <a:ext cx="479586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A comparison tree that corresponds to binary search when </a:t>
            </a:r>
            <a:r>
              <a:rPr lang="en-US" altLang="zh-CN" i="1" dirty="0"/>
              <a:t>N </a:t>
            </a:r>
            <a:r>
              <a:rPr lang="en-US" altLang="zh-CN" dirty="0"/>
              <a:t>= 16</a:t>
            </a:r>
            <a:endParaRPr lang="zh-CN" altLang="en-US" sz="1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98554155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8A59BE49-9B42-4093-9F47-4E4EFE75E3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596482"/>
            <a:ext cx="6858000" cy="1590675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67CD6DE5-58C8-482E-A805-8639DFE5B81C}"/>
              </a:ext>
            </a:extLst>
          </p:cNvPr>
          <p:cNvSpPr txBox="1"/>
          <p:nvPr/>
        </p:nvSpPr>
        <p:spPr>
          <a:xfrm>
            <a:off x="3554361" y="3588763"/>
            <a:ext cx="2035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</a:rPr>
              <a:t>满二叉树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95983CF-E9DB-414C-A731-D50648F5B9B0}"/>
              </a:ext>
            </a:extLst>
          </p:cNvPr>
          <p:cNvSpPr txBox="1"/>
          <p:nvPr/>
        </p:nvSpPr>
        <p:spPr>
          <a:xfrm>
            <a:off x="1343331" y="4177686"/>
            <a:ext cx="6457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</a:rPr>
              <a:t>所有节点的度为</a:t>
            </a:r>
            <a:r>
              <a:rPr lang="en-US" altLang="zh-CN" sz="1800" dirty="0">
                <a:solidFill>
                  <a:schemeClr val="bg1"/>
                </a:solidFill>
              </a:rPr>
              <a:t>0</a:t>
            </a:r>
            <a:r>
              <a:rPr lang="zh-CN" altLang="en-US" sz="1800" dirty="0">
                <a:solidFill>
                  <a:schemeClr val="bg1"/>
                </a:solidFill>
              </a:rPr>
              <a:t>或</a:t>
            </a:r>
            <a:r>
              <a:rPr lang="en-US" altLang="zh-CN" sz="1800" dirty="0">
                <a:solidFill>
                  <a:schemeClr val="bg1"/>
                </a:solidFill>
              </a:rPr>
              <a:t>2       </a:t>
            </a:r>
            <a:r>
              <a:rPr lang="zh-CN" altLang="en-US" sz="1800" dirty="0">
                <a:solidFill>
                  <a:schemeClr val="bg1"/>
                </a:solidFill>
              </a:rPr>
              <a:t>（度：子节点的数量）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4AFE776-A4F8-4208-82B4-1F012267DDBE}"/>
              </a:ext>
            </a:extLst>
          </p:cNvPr>
          <p:cNvSpPr txBox="1"/>
          <p:nvPr/>
        </p:nvSpPr>
        <p:spPr>
          <a:xfrm>
            <a:off x="542257" y="3030618"/>
            <a:ext cx="80594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</a:rPr>
              <a:t>在二叉树中出现空的子树（包括树叶）上增加空的树叶，使子树成为满二叉树的二叉树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417F8F1-CAE9-42E7-8227-D5FBC678CFB9}"/>
              </a:ext>
            </a:extLst>
          </p:cNvPr>
          <p:cNvSpPr txBox="1"/>
          <p:nvPr/>
        </p:nvSpPr>
        <p:spPr>
          <a:xfrm>
            <a:off x="3487477" y="2409548"/>
            <a:ext cx="2169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</a:rPr>
              <a:t>扩充二叉树</a:t>
            </a:r>
          </a:p>
        </p:txBody>
      </p:sp>
    </p:spTree>
    <p:extLst>
      <p:ext uri="{BB962C8B-B14F-4D97-AF65-F5344CB8AC3E}">
        <p14:creationId xmlns:p14="http://schemas.microsoft.com/office/powerpoint/2010/main" val="12754655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2" name="文本框 51"/>
              <p:cNvSpPr txBox="1"/>
              <p:nvPr/>
            </p:nvSpPr>
            <p:spPr>
              <a:xfrm>
                <a:off x="266181" y="273688"/>
                <a:ext cx="8611636" cy="67826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记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𝐶</m:t>
                        </m:r>
                      </m:e>
                      <m:sub>
                        <m:r>
                          <a:rPr lang="en-US" altLang="zh-CN" sz="16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altLang="zh-CN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=N</a:t>
                </a:r>
                <a:r>
                  <a:rPr lang="zh-CN" altLang="en-US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个元素中一次成功查找的平均比较次数，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sz="1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bSupPr>
                      <m:e>
                        <m:r>
                          <a:rPr lang="en-US" altLang="zh-CN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𝐶</m:t>
                        </m:r>
                      </m:e>
                      <m:sub>
                        <m:r>
                          <a:rPr lang="en-US" altLang="zh-CN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𝑁</m:t>
                        </m:r>
                      </m:sub>
                      <m:sup>
                        <m:r>
                          <a:rPr lang="en-US" altLang="zh-CN" sz="1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altLang="zh-CN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=N</a:t>
                </a:r>
                <a:r>
                  <a:rPr lang="zh-CN" altLang="en-US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个元素中一次失败查找的平均比较次数</a:t>
                </a:r>
                <a:endParaRPr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30000"/>
                  </a:lnSpc>
                </a:pPr>
                <a:endParaRPr lang="en-US" altLang="zh-CN" sz="16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52" name="文本框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181" y="273688"/>
                <a:ext cx="8611636" cy="678263"/>
              </a:xfrm>
              <a:prstGeom prst="rect">
                <a:avLst/>
              </a:prstGeom>
              <a:blipFill>
                <a:blip r:embed="rId3"/>
                <a:stretch>
                  <a:fillRect l="-212" r="-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文本框 53"/>
          <p:cNvSpPr txBox="1"/>
          <p:nvPr/>
        </p:nvSpPr>
        <p:spPr>
          <a:xfrm>
            <a:off x="532363" y="951951"/>
            <a:ext cx="8079272" cy="99835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假设：对于成功的情况，所查找的值等可能出现在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keys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中。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对于失败的情况，所查找的值等可能出现在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keys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之间的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N+1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个区间中</a:t>
            </a:r>
            <a:endParaRPr lang="en-US" altLang="zh-CN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文本框 55"/>
              <p:cNvSpPr txBox="1"/>
              <p:nvPr/>
            </p:nvSpPr>
            <p:spPr>
              <a:xfrm>
                <a:off x="487048" y="3788898"/>
                <a:ext cx="8169897" cy="362279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zh-CN" altLang="en-US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记</a:t>
                </a:r>
                <a:r>
                  <a:rPr lang="en-US" altLang="zh-CN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internal path length of tree=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I</m:t>
                    </m:r>
                    <m:r>
                      <a:rPr lang="en-US" altLang="zh-CN" sz="1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(</m:t>
                    </m:r>
                    <m:r>
                      <a:rPr lang="en-US" altLang="zh-CN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𝑛</m:t>
                    </m:r>
                    <m:r>
                      <a:rPr lang="en-US" altLang="zh-CN" sz="1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)</m:t>
                    </m:r>
                  </m:oMath>
                </a14:m>
                <a:r>
                  <a:rPr lang="zh-CN" altLang="en-US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</a:t>
                </a:r>
                <a:r>
                  <a:rPr lang="en-US" altLang="zh-CN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,  external path length of tree=</a:t>
                </a:r>
                <a:r>
                  <a:rPr lang="en-US" altLang="zh-CN" sz="160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160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E</m:t>
                    </m:r>
                    <m:r>
                      <a:rPr lang="en-US" altLang="zh-CN" sz="16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(</m:t>
                    </m:r>
                    <m:r>
                      <a:rPr lang="en-US" altLang="zh-CN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𝑛</m:t>
                    </m:r>
                    <m:r>
                      <a:rPr lang="en-US" altLang="zh-CN" sz="16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)</m:t>
                    </m:r>
                  </m:oMath>
                </a14:m>
                <a:r>
                  <a:rPr lang="en-US" altLang="zh-CN" sz="16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, </a:t>
                </a:r>
              </a:p>
            </p:txBody>
          </p:sp>
        </mc:Choice>
        <mc:Fallback xmlns="">
          <p:sp>
            <p:nvSpPr>
              <p:cNvPr id="56" name="文本框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48" y="3788898"/>
                <a:ext cx="8169897" cy="362279"/>
              </a:xfrm>
              <a:prstGeom prst="rect">
                <a:avLst/>
              </a:prstGeom>
              <a:blipFill>
                <a:blip r:embed="rId4"/>
                <a:stretch>
                  <a:fillRect b="-237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>
            <a:extLst>
              <a:ext uri="{FF2B5EF4-FFF2-40B4-BE49-F238E27FC236}">
                <a16:creationId xmlns:a16="http://schemas.microsoft.com/office/drawing/2014/main" id="{084D6C7B-40C4-4FA0-B711-E3736B3F8B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0161" y="2032576"/>
            <a:ext cx="6543675" cy="552450"/>
          </a:xfrm>
          <a:prstGeom prst="rect">
            <a:avLst/>
          </a:prstGeom>
        </p:spPr>
      </p:pic>
      <p:sp>
        <p:nvSpPr>
          <p:cNvPr id="29" name="文本框 28">
            <a:extLst>
              <a:ext uri="{FF2B5EF4-FFF2-40B4-BE49-F238E27FC236}">
                <a16:creationId xmlns:a16="http://schemas.microsoft.com/office/drawing/2014/main" id="{8A027E05-69EE-44CF-AD8C-EEA8EC4ADA1B}"/>
              </a:ext>
            </a:extLst>
          </p:cNvPr>
          <p:cNvSpPr txBox="1"/>
          <p:nvPr/>
        </p:nvSpPr>
        <p:spPr>
          <a:xfrm>
            <a:off x="532362" y="2971688"/>
            <a:ext cx="8079271" cy="3581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其中内部路径长度为所有内部节点的深度之和，外部路径长度为所有外部节点的深度之和</a:t>
            </a:r>
          </a:p>
        </p:txBody>
      </p:sp>
    </p:spTree>
    <p:extLst>
      <p:ext uri="{BB962C8B-B14F-4D97-AF65-F5344CB8AC3E}">
        <p14:creationId xmlns:p14="http://schemas.microsoft.com/office/powerpoint/2010/main" val="38592367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4" grpId="0"/>
      <p:bldP spid="56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72">
            <a:extLst>
              <a:ext uri="{FF2B5EF4-FFF2-40B4-BE49-F238E27FC236}">
                <a16:creationId xmlns:a16="http://schemas.microsoft.com/office/drawing/2014/main" id="{790661EC-C715-4BBF-9231-8764AA40149A}"/>
              </a:ext>
            </a:extLst>
          </p:cNvPr>
          <p:cNvSpPr/>
          <p:nvPr/>
        </p:nvSpPr>
        <p:spPr>
          <a:xfrm>
            <a:off x="58947" y="314345"/>
            <a:ext cx="4860383" cy="286656"/>
          </a:xfrm>
          <a:prstGeom prst="roundRect">
            <a:avLst>
              <a:gd name="adj" fmla="val 2111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58F0CD31-FFDB-4E79-98F7-A15F6BC721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5412" y="1023937"/>
            <a:ext cx="6353175" cy="3095625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6779B5E1-2CF0-4204-862B-3455BFFB2020}"/>
              </a:ext>
            </a:extLst>
          </p:cNvPr>
          <p:cNvSpPr txBox="1"/>
          <p:nvPr/>
        </p:nvSpPr>
        <p:spPr>
          <a:xfrm>
            <a:off x="123463" y="277836"/>
            <a:ext cx="479586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A comparison tree that corresponds to binary search when </a:t>
            </a:r>
            <a:r>
              <a:rPr lang="en-US" altLang="zh-CN" i="1" dirty="0"/>
              <a:t>N </a:t>
            </a:r>
            <a:r>
              <a:rPr lang="en-US" altLang="zh-CN" dirty="0"/>
              <a:t>= 16</a:t>
            </a:r>
            <a:endParaRPr lang="zh-CN" altLang="en-US" sz="1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855433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文本框 115"/>
              <p:cNvSpPr txBox="1"/>
              <p:nvPr/>
            </p:nvSpPr>
            <p:spPr>
              <a:xfrm>
                <a:off x="1882331" y="1927478"/>
                <a:ext cx="6166147" cy="1789785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zh-CN" altLang="en-US" sz="1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naryPr>
                        <m:sub>
                          <m:r>
                            <a:rPr lang="en-US" altLang="zh-CN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𝑖</m:t>
                          </m:r>
                          <m:r>
                            <a:rPr lang="en-US" altLang="zh-CN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=1</m:t>
                          </m:r>
                        </m:sub>
                        <m:sup>
                          <m:r>
                            <a:rPr lang="en-US" altLang="zh-CN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⌊"/>
                              <m:endChr m:val="⌋"/>
                              <m:ctrlPr>
                                <a:rPr lang="en-US" altLang="zh-CN" sz="18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18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微软雅黑" panose="020B0503020204020204" pitchFamily="34" charset="-12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微软雅黑" panose="020B0503020204020204" pitchFamily="34" charset="-122"/>
                                    </a:rPr>
                                    <m:t>𝑙𝑜𝑔</m:t>
                                  </m:r>
                                </m:e>
                                <m:sub>
                                  <m:r>
                                    <a:rPr lang="en-US" altLang="zh-CN" sz="1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  <a:ea typeface="微软雅黑" panose="020B0503020204020204" pitchFamily="34" charset="-122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zh-CN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</a:rPr>
                                <m:t>(</m:t>
                              </m:r>
                              <m:r>
                                <a:rPr lang="en-US" altLang="zh-CN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</a:rPr>
                                <m:t>𝑖</m:t>
                              </m:r>
                              <m:r>
                                <a:rPr lang="en-US" altLang="zh-CN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</a:rPr>
                                <m:t>)</m:t>
                              </m:r>
                            </m:e>
                          </m:d>
                        </m:e>
                      </m:nary>
                      <m:r>
                        <a:rPr lang="en-US" altLang="zh-CN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𝑖</m:t>
                          </m:r>
                          <m:r>
                            <a:rPr lang="en-US" altLang="zh-CN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=0</m:t>
                          </m:r>
                        </m:sub>
                        <m:sup>
                          <m:r>
                            <a:rPr lang="en-US" altLang="zh-CN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𝑘</m:t>
                          </m:r>
                          <m:r>
                            <a:rPr lang="en-US" altLang="zh-CN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−1</m:t>
                          </m:r>
                        </m:sup>
                        <m:e>
                          <m:r>
                            <a:rPr lang="en-US" altLang="zh-CN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𝑖</m:t>
                          </m:r>
                          <m:r>
                            <a:rPr lang="en-US" altLang="zh-CN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∗</m:t>
                          </m:r>
                          <m:sSup>
                            <m:sSupPr>
                              <m:ctrlPr>
                                <a:rPr lang="en-US" altLang="zh-CN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</a:rPr>
                              </m:ctrlPr>
                            </m:sSupPr>
                            <m:e>
                              <m:r>
                                <a:rPr lang="en-US" altLang="zh-CN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zh-CN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  <m:r>
                        <a:rPr lang="en-US" altLang="zh-CN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+</m:t>
                      </m:r>
                      <m:d>
                        <m:dPr>
                          <m:ctrlPr>
                            <a:rPr lang="en-US" altLang="zh-CN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</m:ctrlPr>
                        </m:dPr>
                        <m:e>
                          <m:r>
                            <a:rPr lang="en-US" altLang="zh-CN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𝑛</m:t>
                          </m:r>
                          <m:r>
                            <a:rPr lang="en-US" altLang="zh-CN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zh-CN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</a:rPr>
                              </m:ctrlPr>
                            </m:sSupPr>
                            <m:e>
                              <m:r>
                                <a:rPr lang="en-US" altLang="zh-CN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altLang="zh-CN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微软雅黑" panose="020B0503020204020204" pitchFamily="34" charset="-122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altLang="zh-CN" sz="1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微软雅黑" panose="020B0503020204020204" pitchFamily="34" charset="-122"/>
                            </a:rPr>
                            <m:t>+1</m:t>
                          </m:r>
                        </m:e>
                      </m:d>
                      <m:r>
                        <a:rPr lang="en-US" altLang="zh-CN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∗</m:t>
                      </m:r>
                      <m:r>
                        <a:rPr lang="en-US" altLang="zh-CN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微软雅黑" panose="020B0503020204020204" pitchFamily="34" charset="-122"/>
                        </a:rPr>
                        <m:t>𝑘</m:t>
                      </m:r>
                    </m:oMath>
                  </m:oMathPara>
                </a14:m>
                <a:endParaRPr lang="en-US" altLang="zh-CN" sz="1800" b="0" i="1" dirty="0">
                  <a:solidFill>
                    <a:schemeClr val="bg1"/>
                  </a:solidFill>
                  <a:latin typeface="Cambria Math" panose="02040503050406030204" pitchFamily="18" charset="0"/>
                  <a:ea typeface="微软雅黑" panose="020B0503020204020204" pitchFamily="34" charset="-122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zh-CN" sz="1800" b="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</m:t>
                    </m:r>
                    <m:d>
                      <m:dPr>
                        <m:ctrlP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𝑘</m:t>
                        </m:r>
                        <m:r>
                          <a:rPr lang="en-US" altLang="zh-CN" sz="1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−2</m:t>
                        </m:r>
                      </m:e>
                    </m:d>
                    <m:sSup>
                      <m:sSupPr>
                        <m:ctrlP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2</m:t>
                        </m:r>
                      </m:e>
                      <m:sup>
                        <m: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𝑘</m:t>
                        </m:r>
                      </m:sup>
                    </m:sSup>
                    <m:r>
                      <a:rPr lang="en-US" altLang="zh-CN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+2+</m:t>
                    </m:r>
                    <m:r>
                      <a:rPr lang="en-US" altLang="zh-CN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𝑘</m:t>
                    </m:r>
                    <m:d>
                      <m:dPr>
                        <m:ctrlP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𝑛</m:t>
                        </m:r>
                        <m: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+1</m:t>
                        </m:r>
                      </m:e>
                    </m:d>
                    <m:r>
                      <a:rPr lang="en-US" altLang="zh-CN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−</m:t>
                    </m:r>
                    <m:r>
                      <a:rPr lang="en-US" altLang="zh-CN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𝑘</m:t>
                    </m:r>
                    <m:r>
                      <a:rPr lang="en-US" altLang="zh-CN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∗</m:t>
                    </m:r>
                    <m:sSup>
                      <m:sSupPr>
                        <m:ctrlP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2</m:t>
                        </m:r>
                      </m:e>
                      <m:sup>
                        <m: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𝑘</m:t>
                        </m:r>
                      </m:sup>
                    </m:sSup>
                  </m:oMath>
                </a14:m>
                <a:endParaRPr lang="en-US" altLang="zh-CN" sz="1800" b="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ct val="130000"/>
                  </a:lnSpc>
                </a:pPr>
                <a:r>
                  <a:rPr lang="en-US" altLang="zh-CN" sz="1800" b="0" dirty="0">
                    <a:solidFill>
                      <a:schemeClr val="bg1"/>
                    </a:solidFill>
                    <a:ea typeface="微软雅黑" panose="020B0503020204020204" pitchFamily="34" charset="-122"/>
                  </a:rPr>
                  <a:t>	         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</m:t>
                    </m:r>
                    <m:r>
                      <a:rPr lang="en-US" altLang="zh-CN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𝑘</m:t>
                    </m:r>
                    <m:d>
                      <m:dPr>
                        <m:ctrlP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𝑛</m:t>
                        </m:r>
                        <m: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+1</m:t>
                        </m:r>
                      </m:e>
                    </m:d>
                    <m:r>
                      <a:rPr lang="en-US" altLang="zh-CN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−</m:t>
                    </m:r>
                    <m:sSup>
                      <m:sSupPr>
                        <m:ctrlP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2</m:t>
                        </m:r>
                      </m:e>
                      <m:sup>
                        <m: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𝑘</m:t>
                        </m:r>
                        <m:r>
                          <a:rPr lang="en-US" altLang="zh-CN" sz="1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+1</m:t>
                        </m:r>
                      </m:sup>
                    </m:sSup>
                    <m:r>
                      <a:rPr lang="en-US" altLang="zh-CN" sz="1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+2</m:t>
                    </m:r>
                  </m:oMath>
                </a14:m>
                <a:endParaRPr lang="zh-CN" altLang="en-US" sz="18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116" name="文本框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331" y="1927478"/>
                <a:ext cx="6166147" cy="17897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E8693BA-62B5-4D19-9C43-C7F9D45076F7}"/>
                  </a:ext>
                </a:extLst>
              </p:cNvPr>
              <p:cNvSpPr txBox="1"/>
              <p:nvPr/>
            </p:nvSpPr>
            <p:spPr>
              <a:xfrm>
                <a:off x="487051" y="1163968"/>
                <a:ext cx="8169898" cy="374783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altLang="zh-CN" sz="16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𝐈</m:t>
                    </m:r>
                    <m:d>
                      <m:dPr>
                        <m:ctrlP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𝒏</m:t>
                        </m:r>
                      </m:e>
                    </m:d>
                    <m:r>
                      <a:rPr lang="en-US" altLang="zh-CN" sz="16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</m:t>
                    </m:r>
                    <m:nary>
                      <m:naryPr>
                        <m:chr m:val="∑"/>
                        <m:ctrlPr>
                          <a:rPr lang="zh-CN" altLang="en-US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naryPr>
                      <m:sub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𝒊</m:t>
                        </m:r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=</m:t>
                        </m:r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𝟏</m:t>
                        </m:r>
                      </m:sub>
                      <m:sup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𝒏</m:t>
                        </m:r>
                      </m:sup>
                      <m:e>
                        <m:d>
                          <m:dPr>
                            <m:begChr m:val="⌊"/>
                            <m:endChr m:val="⌋"/>
                            <m:ctrlPr>
                              <a:rPr lang="en-US" altLang="zh-CN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sz="16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16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𝒍𝒐𝒈</m:t>
                                </m:r>
                              </m:e>
                              <m:sub>
                                <m:r>
                                  <a:rPr lang="en-US" altLang="zh-CN" sz="16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ea typeface="微软雅黑" panose="020B0503020204020204" pitchFamily="34" charset="-122"/>
                                  </a:rPr>
                                  <m:t>𝟐</m:t>
                                </m:r>
                              </m:sub>
                            </m:sSub>
                            <m:r>
                              <a:rPr lang="en-US" altLang="zh-CN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(</m:t>
                            </m:r>
                            <m:r>
                              <a:rPr lang="en-US" altLang="zh-CN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𝒊</m:t>
                            </m:r>
                            <m:r>
                              <a:rPr lang="en-US" altLang="zh-CN" sz="16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)</m:t>
                            </m:r>
                          </m:e>
                        </m:d>
                      </m:e>
                    </m:nary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</m:t>
                    </m:r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𝒌</m:t>
                    </m:r>
                    <m:d>
                      <m:dPr>
                        <m:ctrlP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𝒏</m:t>
                        </m:r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+</m:t>
                        </m:r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𝟏</m:t>
                        </m:r>
                      </m:e>
                    </m:d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−</m:t>
                    </m:r>
                    <m:sSup>
                      <m:sSupPr>
                        <m:ctrlP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pPr>
                      <m:e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𝟐</m:t>
                        </m:r>
                      </m:e>
                      <m:sup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𝒌</m:t>
                        </m:r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+</m:t>
                        </m:r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𝟏</m:t>
                        </m:r>
                      </m:sup>
                    </m:sSup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+</m:t>
                    </m:r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𝟐</m:t>
                    </m:r>
                  </m:oMath>
                </a14:m>
                <a:r>
                  <a:rPr lang="zh-CN" altLang="en-US" sz="16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zh-CN" sz="16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𝐄</m:t>
                    </m:r>
                    <m:d>
                      <m:dPr>
                        <m:ctrlP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𝒏</m:t>
                        </m:r>
                      </m:e>
                    </m:d>
                    <m:r>
                      <a:rPr lang="en-US" altLang="zh-CN" sz="16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</m:t>
                    </m:r>
                    <m:r>
                      <a:rPr lang="en-US" altLang="zh-CN" sz="16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𝐈</m:t>
                    </m:r>
                    <m:d>
                      <m:dPr>
                        <m:ctrlP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𝒏</m:t>
                        </m:r>
                      </m:e>
                    </m:d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+</m:t>
                    </m:r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𝟐</m:t>
                    </m:r>
                    <m:r>
                      <a:rPr lang="en-US" altLang="zh-CN" sz="16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𝒏</m:t>
                    </m:r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=(</m:t>
                    </m:r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𝒌</m:t>
                    </m:r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+</m:t>
                    </m:r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𝟐</m:t>
                    </m:r>
                    <m:r>
                      <a:rPr lang="en-US" altLang="zh-CN" sz="16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)</m:t>
                    </m:r>
                    <m:d>
                      <m:dPr>
                        <m:ctrlP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𝒏</m:t>
                        </m:r>
                        <m: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+</m:t>
                        </m:r>
                        <m: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𝟏</m:t>
                        </m:r>
                      </m:e>
                    </m:d>
                    <m:r>
                      <a:rPr lang="en-US" altLang="zh-CN" sz="16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−</m:t>
                    </m:r>
                    <m:sSup>
                      <m:sSupPr>
                        <m:ctrlP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sSupPr>
                      <m:e>
                        <m: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𝟐</m:t>
                        </m:r>
                      </m:e>
                      <m:sup>
                        <m:r>
                          <a:rPr lang="en-US" altLang="zh-CN" sz="1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𝒌</m:t>
                        </m:r>
                        <m: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+</m:t>
                        </m:r>
                        <m:r>
                          <a:rPr lang="en-US" altLang="zh-CN" sz="16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𝟏</m:t>
                        </m:r>
                      </m:sup>
                    </m:sSup>
                  </m:oMath>
                </a14:m>
                <a:endParaRPr lang="zh-CN" altLang="en-US" sz="1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E8693BA-62B5-4D19-9C43-C7F9D45076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051" y="1163968"/>
                <a:ext cx="8169898" cy="374783"/>
              </a:xfrm>
              <a:prstGeom prst="rect">
                <a:avLst/>
              </a:prstGeom>
              <a:blipFill>
                <a:blip r:embed="rId3"/>
                <a:stretch>
                  <a:fillRect t="-86885" b="-1590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9F8106F-B119-480A-98E5-C6C06421023F}"/>
                  </a:ext>
                </a:extLst>
              </p:cNvPr>
              <p:cNvSpPr txBox="1"/>
              <p:nvPr/>
            </p:nvSpPr>
            <p:spPr>
              <a:xfrm>
                <a:off x="872606" y="382669"/>
                <a:ext cx="2019450" cy="322011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设</a:t>
                </a:r>
                <a14:m>
                  <m:oMath xmlns:m="http://schemas.openxmlformats.org/officeDocument/2006/math">
                    <m:r>
                      <a:rPr lang="en-US" altLang="zh-CN" sz="1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𝑘</m:t>
                    </m:r>
                    <m:r>
                      <a:rPr lang="en-US" altLang="zh-CN" sz="1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微软雅黑" panose="020B0503020204020204" pitchFamily="34" charset="-122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altLang="zh-CN" sz="1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</m:ctrlPr>
                          </m:sSubPr>
                          <m:e>
                            <m:r>
                              <a:rPr lang="en-US" altLang="zh-CN" sz="1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𝒍𝒐𝒈</m:t>
                            </m:r>
                          </m:e>
                          <m:sub>
                            <m:r>
                              <a:rPr lang="en-US" altLang="zh-CN" sz="14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  <a:ea typeface="微软雅黑" panose="020B0503020204020204" pitchFamily="34" charset="-122"/>
                              </a:rPr>
                              <m:t>𝟐</m:t>
                            </m:r>
                          </m:sub>
                        </m:sSub>
                        <m:r>
                          <a:rPr lang="en-US" altLang="zh-CN" sz="1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(</m:t>
                        </m:r>
                        <m:r>
                          <a:rPr lang="en-US" altLang="zh-CN" sz="1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𝒏</m:t>
                        </m:r>
                        <m:r>
                          <a:rPr lang="en-US" altLang="zh-CN" sz="1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微软雅黑" panose="020B0503020204020204" pitchFamily="34" charset="-122"/>
                          </a:rPr>
                          <m:t>)</m:t>
                        </m:r>
                      </m:e>
                    </m:d>
                  </m:oMath>
                </a14:m>
                <a:r>
                  <a:rPr lang="zh-CN" altLang="en-US" sz="1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，则：</a:t>
                </a:r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9F8106F-B119-480A-98E5-C6C064210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606" y="382669"/>
                <a:ext cx="2019450" cy="322011"/>
              </a:xfrm>
              <a:prstGeom prst="rect">
                <a:avLst/>
              </a:prstGeom>
              <a:blipFill>
                <a:blip r:embed="rId4"/>
                <a:stretch>
                  <a:fillRect l="-2115" b="-207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41946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BA6E37A6-8566-42B6-9F97-A8199483F4E9}"/>
              </a:ext>
            </a:extLst>
          </p:cNvPr>
          <p:cNvSpPr txBox="1"/>
          <p:nvPr/>
        </p:nvSpPr>
        <p:spPr>
          <a:xfrm>
            <a:off x="544054" y="465928"/>
            <a:ext cx="8055892" cy="2002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对于满二叉树，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E(N)=I(N)+2N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证明：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lnSpc>
                <a:spcPct val="130000"/>
              </a:lnSpc>
              <a:buAutoNum type="arabicParenBoth"/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n=1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时，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E(1)=2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I(1)=0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，显然成立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28600" indent="-228600">
              <a:lnSpc>
                <a:spcPct val="130000"/>
              </a:lnSpc>
              <a:buAutoNum type="arabicParenBoth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设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n=k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E(k)=I(k)+2k</a:t>
            </a:r>
          </a:p>
          <a:p>
            <a:pPr marL="228600" indent="-228600">
              <a:lnSpc>
                <a:spcPct val="130000"/>
              </a:lnSpc>
              <a:buAutoNum type="arabicParenBoth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n=k+1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时，将具有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k+1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个节点的二叉树的一个深度为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d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的内部叶节点删去，则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I(k)=I(k+1)-(d-1)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E(k)=E(k+1)-2d+(d-1)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，则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E(k+1)=E(k)+d+1=I(k)+2k+d+1=I(k+1)+2(k+1)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。得证。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3EDA333-D368-49D7-BE50-7004C40A58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800"/>
          <a:stretch/>
        </p:blipFill>
        <p:spPr>
          <a:xfrm>
            <a:off x="985283" y="2571750"/>
            <a:ext cx="2806996" cy="2206082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8037E9A1-5210-4942-A6FD-D240E6B8B8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655" b="-3589"/>
          <a:stretch/>
        </p:blipFill>
        <p:spPr>
          <a:xfrm>
            <a:off x="4572000" y="2571750"/>
            <a:ext cx="2629786" cy="2328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7069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07A84AE5-B85C-45F7-81B0-6A47C9FFB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949" y="1783832"/>
            <a:ext cx="2324100" cy="542925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43F80789-FE94-45C0-8799-8ED2C01F3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49" y="2855218"/>
            <a:ext cx="6667500" cy="733425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02ACFA47-6D1F-4D58-AFA9-DF285ADD8A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0162" y="365938"/>
            <a:ext cx="6543675" cy="55245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CEB8E1DA-4BFA-47B9-AC7A-0CAB0BEE641B}"/>
              </a:ext>
            </a:extLst>
          </p:cNvPr>
          <p:cNvSpPr txBox="1"/>
          <p:nvPr/>
        </p:nvSpPr>
        <p:spPr>
          <a:xfrm>
            <a:off x="2647949" y="3878580"/>
            <a:ext cx="38481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基于非冗余比较的方法都成立</a:t>
            </a:r>
          </a:p>
        </p:txBody>
      </p:sp>
    </p:spTree>
    <p:extLst>
      <p:ext uri="{BB962C8B-B14F-4D97-AF65-F5344CB8AC3E}">
        <p14:creationId xmlns:p14="http://schemas.microsoft.com/office/powerpoint/2010/main" val="2879271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2447</TotalTime>
  <Words>766</Words>
  <Application>Microsoft Office PowerPoint</Application>
  <PresentationFormat>全屏显示(16:9)</PresentationFormat>
  <Paragraphs>51</Paragraphs>
  <Slides>16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等线</vt:lpstr>
      <vt:lpstr>微软雅黑</vt:lpstr>
      <vt:lpstr>Arial</vt:lpstr>
      <vt:lpstr>Calibri</vt:lpstr>
      <vt:lpstr>Calibri Light</vt:lpstr>
      <vt:lpstr>Cambria Math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简洁ios风格</dc:title>
  <dc:creator>第一PPT</dc:creator>
  <cp:keywords>www.1ppt.com</cp:keywords>
  <dc:description>www.1ppt.com</dc:description>
  <cp:lastModifiedBy>A X</cp:lastModifiedBy>
  <cp:revision>99</cp:revision>
  <dcterms:created xsi:type="dcterms:W3CDTF">2017-03-04T06:55:50Z</dcterms:created>
  <dcterms:modified xsi:type="dcterms:W3CDTF">2020-04-21T00:34:52Z</dcterms:modified>
</cp:coreProperties>
</file>