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52"/>
  </p:notesMasterIdLst>
  <p:sldIdLst>
    <p:sldId id="256" r:id="rId2"/>
    <p:sldId id="257" r:id="rId3"/>
    <p:sldId id="260" r:id="rId4"/>
    <p:sldId id="261" r:id="rId5"/>
    <p:sldId id="262" r:id="rId6"/>
    <p:sldId id="263" r:id="rId7"/>
    <p:sldId id="267" r:id="rId8"/>
    <p:sldId id="258" r:id="rId9"/>
    <p:sldId id="259" r:id="rId10"/>
    <p:sldId id="308" r:id="rId11"/>
    <p:sldId id="268" r:id="rId12"/>
    <p:sldId id="269" r:id="rId13"/>
    <p:sldId id="271" r:id="rId14"/>
    <p:sldId id="270" r:id="rId15"/>
    <p:sldId id="274" r:id="rId16"/>
    <p:sldId id="272" r:id="rId17"/>
    <p:sldId id="275" r:id="rId18"/>
    <p:sldId id="273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5446" initials="3" lastIdx="1" clrIdx="0">
    <p:extLst>
      <p:ext uri="{19B8F6BF-5375-455C-9EA6-DF929625EA0E}">
        <p15:presenceInfo xmlns:p15="http://schemas.microsoft.com/office/powerpoint/2012/main" userId="3544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4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9A3CE-00F5-4808-B12E-B3CB3FEAED33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18A2B-DBA4-4ABA-B2ED-1F682CE6C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52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18A2B-DBA4-4ABA-B2ED-1F682CE6C76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59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简单描述思想</a:t>
            </a:r>
            <a:endParaRPr lang="en-US" altLang="zh-CN" dirty="0"/>
          </a:p>
          <a:p>
            <a:r>
              <a:rPr lang="zh-CN" altLang="en-US" dirty="0"/>
              <a:t>不严谨的正确性证明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18A2B-DBA4-4ABA-B2ED-1F682CE6C763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20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两个证明都看不太懂，尤其是第一个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18A2B-DBA4-4ABA-B2ED-1F682CE6C763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4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两个证明都看不太懂，尤其是第一个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18A2B-DBA4-4ABA-B2ED-1F682CE6C763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41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B03A2-D713-44DE-81E8-BB55B51E4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32956"/>
            <a:ext cx="8991600" cy="164592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EDMONDS’/Chu-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Algorithm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27BE25-B935-4E51-BD20-926E32F14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76" y="4298756"/>
            <a:ext cx="6801612" cy="1239894"/>
          </a:xfrm>
        </p:spPr>
        <p:txBody>
          <a:bodyPr>
            <a:normAutofit/>
          </a:bodyPr>
          <a:lstStyle/>
          <a:p>
            <a:pPr algn="r"/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郑伯霖</a:t>
            </a:r>
          </a:p>
        </p:txBody>
      </p:sp>
    </p:spTree>
    <p:extLst>
      <p:ext uri="{BB962C8B-B14F-4D97-AF65-F5344CB8AC3E}">
        <p14:creationId xmlns:p14="http://schemas.microsoft.com/office/powerpoint/2010/main" val="542203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D382647F-070F-4268-B508-4B1A91E124A3}"/>
              </a:ext>
            </a:extLst>
          </p:cNvPr>
          <p:cNvSpPr txBox="1">
            <a:spLocks/>
          </p:cNvSpPr>
          <p:nvPr/>
        </p:nvSpPr>
        <p:spPr>
          <a:xfrm>
            <a:off x="845603" y="2811899"/>
            <a:ext cx="4494998" cy="11346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Edmonds’/chu-liu algorithm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0C84A0A-689D-48D8-B3B8-C13CF6E1EE9D}"/>
              </a:ext>
            </a:extLst>
          </p:cNvPr>
          <p:cNvSpPr txBox="1"/>
          <p:nvPr/>
        </p:nvSpPr>
        <p:spPr>
          <a:xfrm>
            <a:off x="6851401" y="1447056"/>
            <a:ext cx="4493538" cy="4391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该算法主要包括以下几个步骤：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选边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判断是否有圈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缩圈（构造新图）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递归调用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展开圈</a:t>
            </a:r>
          </a:p>
        </p:txBody>
      </p:sp>
    </p:spTree>
    <p:extLst>
      <p:ext uri="{BB962C8B-B14F-4D97-AF65-F5344CB8AC3E}">
        <p14:creationId xmlns:p14="http://schemas.microsoft.com/office/powerpoint/2010/main" val="392601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BB4438-6F9F-46D5-9BBE-6EA1CF08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9" t="26377" r="12978" b="34118"/>
          <a:stretch/>
        </p:blipFill>
        <p:spPr>
          <a:xfrm>
            <a:off x="6123612" y="1162381"/>
            <a:ext cx="6068388" cy="44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3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2969EC5-53AF-4AD4-8D44-79FA3E2DADCD}"/>
              </a:ext>
            </a:extLst>
          </p:cNvPr>
          <p:cNvSpPr/>
          <p:nvPr/>
        </p:nvSpPr>
        <p:spPr>
          <a:xfrm>
            <a:off x="5569199" y="0"/>
            <a:ext cx="66228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9BE3EB-75A9-48E6-9763-83269B71B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9" t="22549" r="10662" b="38628"/>
          <a:stretch/>
        </p:blipFill>
        <p:spPr>
          <a:xfrm>
            <a:off x="5569198" y="-12175"/>
            <a:ext cx="6622801" cy="32298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F3A4C0-2843-4458-8546-517995B81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7" t="34314" r="19927" b="43333"/>
          <a:stretch/>
        </p:blipFill>
        <p:spPr>
          <a:xfrm>
            <a:off x="6844552" y="3640338"/>
            <a:ext cx="3875112" cy="23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1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2969EC5-53AF-4AD4-8D44-79FA3E2DADCD}"/>
              </a:ext>
            </a:extLst>
          </p:cNvPr>
          <p:cNvSpPr/>
          <p:nvPr/>
        </p:nvSpPr>
        <p:spPr>
          <a:xfrm>
            <a:off x="5569199" y="0"/>
            <a:ext cx="66228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9BE3EB-75A9-48E6-9763-83269B71B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9" t="22549" r="10662" b="38628"/>
          <a:stretch/>
        </p:blipFill>
        <p:spPr>
          <a:xfrm>
            <a:off x="5569198" y="-12175"/>
            <a:ext cx="6622801" cy="32298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1CDADB-EEC4-4497-AE3F-46EF78D6C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46" t="43137" r="20147" b="33922"/>
          <a:stretch/>
        </p:blipFill>
        <p:spPr>
          <a:xfrm>
            <a:off x="6836644" y="3429000"/>
            <a:ext cx="4243851" cy="25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3"/>
            <a:ext cx="12192000" cy="588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00FB61-DB88-46B1-B590-1A2F0A52D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10" t="35096" r="18104" b="36398"/>
          <a:stretch/>
        </p:blipFill>
        <p:spPr>
          <a:xfrm>
            <a:off x="3647088" y="3048687"/>
            <a:ext cx="5265685" cy="3365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FF2A5-2EFE-4CDB-8FEF-31CBD2C82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69" t="42299" r="16380" b="50923"/>
          <a:stretch/>
        </p:blipFill>
        <p:spPr>
          <a:xfrm>
            <a:off x="0" y="1095309"/>
            <a:ext cx="6643641" cy="609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8E8305-B6A9-4EE7-9DA7-722BBFC3C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38" t="48276" r="6380" b="40996"/>
          <a:stretch/>
        </p:blipFill>
        <p:spPr>
          <a:xfrm>
            <a:off x="349341" y="1758578"/>
            <a:ext cx="9117269" cy="111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B2A168E7-B1B4-418A-B170-D70D112A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7" b="89361"/>
          <a:stretch/>
        </p:blipFill>
        <p:spPr>
          <a:xfrm>
            <a:off x="0" y="970732"/>
            <a:ext cx="10555941" cy="589128"/>
          </a:xfrm>
          <a:prstGeom prst="rect">
            <a:avLst/>
          </a:prstGeom>
        </p:spPr>
      </p:pic>
      <p:pic>
        <p:nvPicPr>
          <p:cNvPr id="10" name="图片 9" descr="图片包含 文本&#10;&#10;描述已自动生成">
            <a:extLst>
              <a:ext uri="{FF2B5EF4-FFF2-40B4-BE49-F238E27FC236}">
                <a16:creationId xmlns:a16="http://schemas.microsoft.com/office/drawing/2014/main" id="{B3708F68-E1D8-4184-BC98-95E28FF06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3" r="-656" b="66224"/>
          <a:stretch/>
        </p:blipFill>
        <p:spPr>
          <a:xfrm>
            <a:off x="84082" y="1559860"/>
            <a:ext cx="10663518" cy="12858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4F53F1-5A96-416A-BFDB-87345731D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79" t="45517" r="26638" b="34559"/>
          <a:stretch/>
        </p:blipFill>
        <p:spPr>
          <a:xfrm>
            <a:off x="3920359" y="3532164"/>
            <a:ext cx="3930869" cy="25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4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B2A168E7-B1B4-418A-B170-D70D112A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7" b="89361"/>
          <a:stretch/>
        </p:blipFill>
        <p:spPr>
          <a:xfrm>
            <a:off x="0" y="970732"/>
            <a:ext cx="10555941" cy="589128"/>
          </a:xfrm>
          <a:prstGeom prst="rect">
            <a:avLst/>
          </a:prstGeom>
        </p:spPr>
      </p:pic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6E297C51-9C7D-4505-935B-DAF90D13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20" b="44551"/>
          <a:stretch/>
        </p:blipFill>
        <p:spPr>
          <a:xfrm>
            <a:off x="0" y="1559860"/>
            <a:ext cx="10441242" cy="1183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7402AE-4E68-4995-AA0B-6ED1FA6A0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33" t="25098" r="17389" b="45294"/>
          <a:stretch/>
        </p:blipFill>
        <p:spPr>
          <a:xfrm>
            <a:off x="3446829" y="3220569"/>
            <a:ext cx="5298342" cy="34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B2A168E7-B1B4-418A-B170-D70D112A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7" b="89361"/>
          <a:stretch/>
        </p:blipFill>
        <p:spPr>
          <a:xfrm>
            <a:off x="0" y="970732"/>
            <a:ext cx="10555941" cy="589128"/>
          </a:xfrm>
          <a:prstGeom prst="rect">
            <a:avLst/>
          </a:prstGeom>
        </p:spPr>
      </p:pic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6E297C51-9C7D-4505-935B-DAF90D13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20" b="44551"/>
          <a:stretch/>
        </p:blipFill>
        <p:spPr>
          <a:xfrm>
            <a:off x="0" y="1559860"/>
            <a:ext cx="10441242" cy="11833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74BA718-A91C-4ED1-8171-1367243D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59" t="44138" r="23276" b="35325"/>
          <a:stretch/>
        </p:blipFill>
        <p:spPr>
          <a:xfrm>
            <a:off x="3857296" y="3358271"/>
            <a:ext cx="4056993" cy="28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2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B2A168E7-B1B4-418A-B170-D70D112A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7" b="89361"/>
          <a:stretch/>
        </p:blipFill>
        <p:spPr>
          <a:xfrm>
            <a:off x="0" y="970732"/>
            <a:ext cx="10555941" cy="589128"/>
          </a:xfrm>
          <a:prstGeom prst="rect">
            <a:avLst/>
          </a:prstGeom>
        </p:spPr>
      </p:pic>
      <p:pic>
        <p:nvPicPr>
          <p:cNvPr id="7" name="图片 6" descr="图片包含 文本&#10;&#10;描述已自动生成">
            <a:extLst>
              <a:ext uri="{FF2B5EF4-FFF2-40B4-BE49-F238E27FC236}">
                <a16:creationId xmlns:a16="http://schemas.microsoft.com/office/drawing/2014/main" id="{6333CB61-33A0-4242-B76F-6B88B1AFB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7876" r="97" b="18279"/>
          <a:stretch/>
        </p:blipFill>
        <p:spPr>
          <a:xfrm>
            <a:off x="0" y="1559861"/>
            <a:ext cx="10321159" cy="12908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D01DE7-E517-4C3A-8AB5-3AD3AE81B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20" t="22744" r="18104" b="47434"/>
          <a:stretch/>
        </p:blipFill>
        <p:spPr>
          <a:xfrm>
            <a:off x="3505200" y="3078603"/>
            <a:ext cx="5181600" cy="33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8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B2A168E7-B1B4-418A-B170-D70D112A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7" b="89361"/>
          <a:stretch/>
        </p:blipFill>
        <p:spPr>
          <a:xfrm>
            <a:off x="0" y="970732"/>
            <a:ext cx="10555941" cy="589128"/>
          </a:xfrm>
          <a:prstGeom prst="rect">
            <a:avLst/>
          </a:prstGeom>
        </p:spPr>
      </p:pic>
      <p:pic>
        <p:nvPicPr>
          <p:cNvPr id="7" name="图片 6" descr="图片包含 文本&#10;&#10;描述已自动生成">
            <a:extLst>
              <a:ext uri="{FF2B5EF4-FFF2-40B4-BE49-F238E27FC236}">
                <a16:creationId xmlns:a16="http://schemas.microsoft.com/office/drawing/2014/main" id="{6333CB61-33A0-4242-B76F-6B88B1AFB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7876" r="97" b="18279"/>
          <a:stretch/>
        </p:blipFill>
        <p:spPr>
          <a:xfrm>
            <a:off x="0" y="1559861"/>
            <a:ext cx="10321159" cy="12908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289983-F57B-499A-8DF1-3CE23DCB3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86" t="48889" r="25776" b="30881"/>
          <a:stretch/>
        </p:blipFill>
        <p:spPr>
          <a:xfrm>
            <a:off x="3194790" y="3282084"/>
            <a:ext cx="4971749" cy="29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CC9B0-E10B-42A0-A530-1350E061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25" y="2858251"/>
            <a:ext cx="4486656" cy="1141497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1143987-5D53-4B0E-926B-4C3AC59E2742}"/>
              </a:ext>
            </a:extLst>
          </p:cNvPr>
          <p:cNvSpPr txBox="1"/>
          <p:nvPr/>
        </p:nvSpPr>
        <p:spPr>
          <a:xfrm>
            <a:off x="6769389" y="677378"/>
            <a:ext cx="4811382" cy="5131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concepts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Edmond’s/Chu-Liu Algorithm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Details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488435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FFEEC5-E37B-4E4A-BC35-D27D3AAF8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24" t="36900" r="6810" b="16168"/>
          <a:stretch/>
        </p:blipFill>
        <p:spPr>
          <a:xfrm>
            <a:off x="778537" y="1223529"/>
            <a:ext cx="10225794" cy="52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7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7" y="0"/>
            <a:ext cx="3845659" cy="970732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B2A168E7-B1B4-418A-B170-D70D112A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7" b="89361"/>
          <a:stretch/>
        </p:blipFill>
        <p:spPr>
          <a:xfrm>
            <a:off x="0" y="970732"/>
            <a:ext cx="10555941" cy="5891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FD9F69F-C900-4253-BC5B-1F9EF3FCE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10" t="35096" r="18104" b="36398"/>
          <a:stretch/>
        </p:blipFill>
        <p:spPr>
          <a:xfrm>
            <a:off x="583320" y="2798260"/>
            <a:ext cx="2701557" cy="17267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57709E-5C83-4726-879A-5BF7A4A21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59" t="44138" r="23276" b="35325"/>
          <a:stretch/>
        </p:blipFill>
        <p:spPr>
          <a:xfrm>
            <a:off x="3688992" y="4960581"/>
            <a:ext cx="2303448" cy="16160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784E29-0C1E-4335-B824-595DD96C3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33" t="25098" r="17389" b="45294"/>
          <a:stretch/>
        </p:blipFill>
        <p:spPr>
          <a:xfrm>
            <a:off x="3838016" y="2738356"/>
            <a:ext cx="2733254" cy="17866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BDA652-09F2-469B-9982-E2697734B9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379" t="45517" r="26638" b="34559"/>
          <a:stretch/>
        </p:blipFill>
        <p:spPr>
          <a:xfrm>
            <a:off x="583320" y="5079251"/>
            <a:ext cx="2448910" cy="16160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B73E11-86C9-45D8-B9E3-F51678705E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120" t="22744" r="18104" b="47434"/>
          <a:stretch/>
        </p:blipFill>
        <p:spPr>
          <a:xfrm>
            <a:off x="7211441" y="2227108"/>
            <a:ext cx="2959053" cy="19257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99C2442-BEB8-43CD-A88C-1832E09F53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086" t="48889" r="25776" b="30881"/>
          <a:stretch/>
        </p:blipFill>
        <p:spPr>
          <a:xfrm>
            <a:off x="7211441" y="4749250"/>
            <a:ext cx="2752366" cy="1636542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FFB5344-A72B-4354-A3F5-9736FEC109CB}"/>
              </a:ext>
            </a:extLst>
          </p:cNvPr>
          <p:cNvCxnSpPr/>
          <p:nvPr/>
        </p:nvCxnSpPr>
        <p:spPr>
          <a:xfrm>
            <a:off x="1636059" y="4078014"/>
            <a:ext cx="0" cy="14895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61ACECE-D2AD-4771-86EC-B0A5B25D51D7}"/>
              </a:ext>
            </a:extLst>
          </p:cNvPr>
          <p:cNvCxnSpPr/>
          <p:nvPr/>
        </p:nvCxnSpPr>
        <p:spPr>
          <a:xfrm>
            <a:off x="5467080" y="4004496"/>
            <a:ext cx="0" cy="14895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C64C545-A211-4CA1-AD1D-F35F8966A58B}"/>
              </a:ext>
            </a:extLst>
          </p:cNvPr>
          <p:cNvCxnSpPr/>
          <p:nvPr/>
        </p:nvCxnSpPr>
        <p:spPr>
          <a:xfrm>
            <a:off x="8430997" y="3894082"/>
            <a:ext cx="0" cy="14895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BAAF40D9-4A27-41FD-B06A-2CFA0FB91D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423" t="37537" r="6802" b="52060"/>
          <a:stretch/>
        </p:blipFill>
        <p:spPr>
          <a:xfrm>
            <a:off x="583320" y="1309046"/>
            <a:ext cx="7517057" cy="12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2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23" y="147144"/>
            <a:ext cx="3488660" cy="683174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98A29D-39B4-4687-99FE-601573B0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49" t="43065" r="7586" b="50000"/>
          <a:stretch/>
        </p:blipFill>
        <p:spPr>
          <a:xfrm>
            <a:off x="0" y="1124606"/>
            <a:ext cx="8529073" cy="7567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1AE0AB6-1474-425A-B205-6661AACE8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76" t="38983" r="9778" b="27096"/>
          <a:stretch/>
        </p:blipFill>
        <p:spPr>
          <a:xfrm>
            <a:off x="833716" y="2913830"/>
            <a:ext cx="3644153" cy="33356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EA28C0-A00B-4E16-9005-1E8A16271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17" t="32145" r="25993" b="19215"/>
          <a:stretch/>
        </p:blipFill>
        <p:spPr>
          <a:xfrm>
            <a:off x="6384266" y="2565059"/>
            <a:ext cx="4289613" cy="39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23" y="147144"/>
            <a:ext cx="3488660" cy="683174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98A29D-39B4-4687-99FE-601573B0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49" t="43065" r="7586" b="50000"/>
          <a:stretch/>
        </p:blipFill>
        <p:spPr>
          <a:xfrm>
            <a:off x="0" y="1124606"/>
            <a:ext cx="8529073" cy="7567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C6EACDC-A6B8-4449-AB36-6CA51B9F8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13" t="65098" r="28860" b="26667"/>
          <a:stretch/>
        </p:blipFill>
        <p:spPr>
          <a:xfrm>
            <a:off x="833716" y="1820685"/>
            <a:ext cx="6499581" cy="9641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0E0A2F-96FF-4C35-AAC9-2357A2388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18" t="36079" r="32389" b="36666"/>
          <a:stretch/>
        </p:blipFill>
        <p:spPr>
          <a:xfrm>
            <a:off x="1439764" y="3097103"/>
            <a:ext cx="3562541" cy="3415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1FAC1A-0746-439C-AA56-CE583721C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19" t="40608" r="28640" b="21569"/>
          <a:stretch/>
        </p:blipFill>
        <p:spPr>
          <a:xfrm>
            <a:off x="6404437" y="2571396"/>
            <a:ext cx="4249271" cy="39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8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23" y="147144"/>
            <a:ext cx="3488660" cy="683174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98A29D-39B4-4687-99FE-601573B0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49" t="43065" r="7586" b="50000"/>
          <a:stretch/>
        </p:blipFill>
        <p:spPr>
          <a:xfrm>
            <a:off x="0" y="1124606"/>
            <a:ext cx="8529073" cy="7567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B17F9E7-832F-4DA1-82E7-C479B4383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15" t="60981" r="34265" b="35490"/>
          <a:stretch/>
        </p:blipFill>
        <p:spPr>
          <a:xfrm>
            <a:off x="793376" y="2021766"/>
            <a:ext cx="6508378" cy="5686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8BD5BD-DF80-4B41-8247-0E0FFA998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28" t="27433" r="24008" b="33529"/>
          <a:stretch/>
        </p:blipFill>
        <p:spPr>
          <a:xfrm>
            <a:off x="6233177" y="2730873"/>
            <a:ext cx="4390001" cy="39727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F82B07-6853-4E9E-B7C8-9C0C337A8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18" t="36079" r="32389" b="36666"/>
          <a:stretch/>
        </p:blipFill>
        <p:spPr>
          <a:xfrm>
            <a:off x="1453211" y="3009704"/>
            <a:ext cx="3562541" cy="34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20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23" y="147144"/>
            <a:ext cx="3488660" cy="683174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98A29D-39B4-4687-99FE-601573B0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49" t="43065" r="7586" b="50000"/>
          <a:stretch/>
        </p:blipFill>
        <p:spPr>
          <a:xfrm>
            <a:off x="0" y="1124606"/>
            <a:ext cx="8529073" cy="7567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2D1B27-4C10-4822-941C-7FAFE1BFE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70" t="49999" r="33161" b="46275"/>
          <a:stretch/>
        </p:blipFill>
        <p:spPr>
          <a:xfrm>
            <a:off x="736086" y="1881352"/>
            <a:ext cx="6983611" cy="6601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840382-8484-4FAE-BD8C-CAD154513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59" t="43886" r="25000" b="18039"/>
          <a:stretch/>
        </p:blipFill>
        <p:spPr>
          <a:xfrm>
            <a:off x="7047186" y="2812881"/>
            <a:ext cx="3885273" cy="37925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0A560D-340D-4BDC-9462-B03E271E5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29" t="33766" r="27868" b="39412"/>
          <a:stretch/>
        </p:blipFill>
        <p:spPr>
          <a:xfrm>
            <a:off x="1259542" y="3070591"/>
            <a:ext cx="3885273" cy="36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5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40D761D-9D94-4F0B-B487-D08F24A5BDAC}"/>
              </a:ext>
            </a:extLst>
          </p:cNvPr>
          <p:cNvSpPr/>
          <p:nvPr/>
        </p:nvSpPr>
        <p:spPr>
          <a:xfrm>
            <a:off x="0" y="970732"/>
            <a:ext cx="12192000" cy="613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23" y="147144"/>
            <a:ext cx="3488660" cy="683174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98A29D-39B4-4687-99FE-601573B0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49" t="43065" r="7586" b="50000"/>
          <a:stretch/>
        </p:blipFill>
        <p:spPr>
          <a:xfrm>
            <a:off x="0" y="1124606"/>
            <a:ext cx="8529073" cy="7567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DCE391-06B8-4A72-9AA9-7C41420CA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0" t="51765" r="28640" b="30392"/>
          <a:stretch/>
        </p:blipFill>
        <p:spPr>
          <a:xfrm>
            <a:off x="306811" y="1679646"/>
            <a:ext cx="6536893" cy="24889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64F9CD-73A1-4D21-BF33-DB76371B3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89" t="32941" r="24339" b="29020"/>
          <a:stretch/>
        </p:blipFill>
        <p:spPr>
          <a:xfrm>
            <a:off x="6976782" y="2035226"/>
            <a:ext cx="5082140" cy="46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79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BF5CDE-742B-49E3-A83C-2BB65D501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14" t="50000" r="5957" b="16470"/>
          <a:stretch/>
        </p:blipFill>
        <p:spPr>
          <a:xfrm>
            <a:off x="2739307" y="2763369"/>
            <a:ext cx="5862917" cy="32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1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BF5CDE-742B-49E3-A83C-2BB65D501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14" t="50000" r="5957" b="16470"/>
          <a:stretch/>
        </p:blipFill>
        <p:spPr>
          <a:xfrm>
            <a:off x="322641" y="2760082"/>
            <a:ext cx="5862917" cy="3297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5F875FC-29EB-4518-8C9F-D74B41580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99" t="50819" r="12978" b="34118"/>
          <a:stretch/>
        </p:blipFill>
        <p:spPr>
          <a:xfrm>
            <a:off x="6096000" y="3334867"/>
            <a:ext cx="6006442" cy="16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2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BF5CDE-742B-49E3-A83C-2BB65D501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14" t="50000" r="5957" b="16470"/>
          <a:stretch/>
        </p:blipFill>
        <p:spPr>
          <a:xfrm>
            <a:off x="688401" y="3779520"/>
            <a:ext cx="4365667" cy="2455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6A6C8F-FE03-4EE7-8AF5-C4248DC25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59" t="33102" r="9563" b="53857"/>
          <a:stretch/>
        </p:blipFill>
        <p:spPr>
          <a:xfrm>
            <a:off x="894080" y="1675169"/>
            <a:ext cx="6785362" cy="10849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BCB463-7B5A-418D-AE76-D1A9ADF39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33" t="45778" r="11667" b="27111"/>
          <a:stretch/>
        </p:blipFill>
        <p:spPr>
          <a:xfrm>
            <a:off x="6622801" y="3625478"/>
            <a:ext cx="4186745" cy="24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4F690-586B-41C9-8B29-BD62F54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2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CONCEPTs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6BE0A6A-25B0-4E4F-8CE1-51373E1A7205}"/>
              </a:ext>
            </a:extLst>
          </p:cNvPr>
          <p:cNvSpPr txBox="1"/>
          <p:nvPr/>
        </p:nvSpPr>
        <p:spPr>
          <a:xfrm>
            <a:off x="6202018" y="318053"/>
            <a:ext cx="3145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Directed Graph D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DA6527-863B-4D07-816F-627580AAA8E3}"/>
              </a:ext>
            </a:extLst>
          </p:cNvPr>
          <p:cNvSpPr txBox="1"/>
          <p:nvPr/>
        </p:nvSpPr>
        <p:spPr>
          <a:xfrm>
            <a:off x="6271592" y="1851062"/>
            <a:ext cx="5598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A finite set of nodes(vertices) + A finite set of edges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5909B7-438B-43E9-AE9C-04F4AC43C9A0}"/>
              </a:ext>
            </a:extLst>
          </p:cNvPr>
          <p:cNvSpPr txBox="1"/>
          <p:nvPr/>
        </p:nvSpPr>
        <p:spPr>
          <a:xfrm>
            <a:off x="6272570" y="3260962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Edges in D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7B8864D-C3EB-4828-8490-650E7BCC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69" t="51961" r="8787" b="35883"/>
          <a:stretch/>
        </p:blipFill>
        <p:spPr>
          <a:xfrm>
            <a:off x="6271592" y="4293983"/>
            <a:ext cx="5292158" cy="15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9D7B82-2A5E-489B-964F-E601D17E8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9" t="45777" r="10662" b="38628"/>
          <a:stretch/>
        </p:blipFill>
        <p:spPr>
          <a:xfrm>
            <a:off x="-1" y="1479176"/>
            <a:ext cx="6622802" cy="12974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C3956C-57C1-4C9B-9162-2AFF71799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50" t="47704" r="11583" b="27408"/>
          <a:stretch/>
        </p:blipFill>
        <p:spPr>
          <a:xfrm>
            <a:off x="3048000" y="3229054"/>
            <a:ext cx="5293360" cy="283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31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D61CA10E-90DF-47FC-BC93-226E108A1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6" t="11443" r="-76" b="19407"/>
          <a:stretch/>
        </p:blipFill>
        <p:spPr>
          <a:xfrm>
            <a:off x="5360233" y="365760"/>
            <a:ext cx="6459019" cy="2336800"/>
          </a:xfrm>
          <a:prstGeom prst="rect">
            <a:avLst/>
          </a:prstGeom>
        </p:spPr>
      </p:pic>
      <p:pic>
        <p:nvPicPr>
          <p:cNvPr id="5" name="图片 4" descr="图片包含 文本&#10;&#10;描述已自动生成">
            <a:extLst>
              <a:ext uri="{FF2B5EF4-FFF2-40B4-BE49-F238E27FC236}">
                <a16:creationId xmlns:a16="http://schemas.microsoft.com/office/drawing/2014/main" id="{49E0D47B-92C2-4ADF-B84F-8ABC670B4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6642" b="91437"/>
          <a:stretch/>
        </p:blipFill>
        <p:spPr>
          <a:xfrm>
            <a:off x="5370393" y="0"/>
            <a:ext cx="6795403" cy="36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8CFD81-A442-4306-A44E-6B2E9A79B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17" t="51556" r="12583" b="23851"/>
          <a:stretch/>
        </p:blipFill>
        <p:spPr>
          <a:xfrm>
            <a:off x="680719" y="3312704"/>
            <a:ext cx="4679514" cy="25385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3359B5-1544-4A6C-82D0-069763466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67" t="51703" r="16499" b="18519"/>
          <a:stretch/>
        </p:blipFill>
        <p:spPr>
          <a:xfrm>
            <a:off x="6532880" y="3210560"/>
            <a:ext cx="3230880" cy="27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24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E3359B5-1544-4A6C-82D0-069763466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67" t="51703" r="16499" b="18519"/>
          <a:stretch/>
        </p:blipFill>
        <p:spPr>
          <a:xfrm>
            <a:off x="1422400" y="3068320"/>
            <a:ext cx="3230880" cy="27991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6A02862-DB28-4E3B-83A8-A7A9F1FC5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23" t="37537" r="6802" b="52060"/>
          <a:stretch/>
        </p:blipFill>
        <p:spPr>
          <a:xfrm>
            <a:off x="5048698" y="3294617"/>
            <a:ext cx="6972973" cy="11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9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E3359B5-1544-4A6C-82D0-069763466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67" t="51703" r="16499" b="18519"/>
          <a:stretch/>
        </p:blipFill>
        <p:spPr>
          <a:xfrm>
            <a:off x="1036320" y="2399302"/>
            <a:ext cx="4084320" cy="35385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C7216F-6C6F-46E6-AEA0-ADD722212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17" t="54074" r="12000" b="17038"/>
          <a:stretch/>
        </p:blipFill>
        <p:spPr>
          <a:xfrm>
            <a:off x="6722035" y="2459684"/>
            <a:ext cx="3698240" cy="34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86DE89-F5E4-4C0C-B87A-EB075DFD7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17" t="54074" r="12000" b="17038"/>
          <a:stretch/>
        </p:blipFill>
        <p:spPr>
          <a:xfrm>
            <a:off x="1361440" y="2459685"/>
            <a:ext cx="3698240" cy="34178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89D72C-9B37-4ADE-BCD0-2951F4894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33" t="56000" r="12083" b="14297"/>
          <a:stretch/>
        </p:blipFill>
        <p:spPr>
          <a:xfrm>
            <a:off x="7132322" y="2366864"/>
            <a:ext cx="3698240" cy="33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45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F3BF3C1-4EBF-425B-A97E-FE3DC8EC1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50" t="50000" r="15083" b="23259"/>
          <a:stretch/>
        </p:blipFill>
        <p:spPr>
          <a:xfrm>
            <a:off x="955040" y="2550329"/>
            <a:ext cx="3747286" cy="32834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92C301-BB1E-49C2-B879-8AD0DD93C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0" t="30371" r="14166" b="41333"/>
          <a:stretch/>
        </p:blipFill>
        <p:spPr>
          <a:xfrm>
            <a:off x="6096000" y="2196415"/>
            <a:ext cx="3671268" cy="34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60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392C301-BB1E-49C2-B879-8AD0DD93C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0" t="30371" r="14166" b="41333"/>
          <a:stretch/>
        </p:blipFill>
        <p:spPr>
          <a:xfrm>
            <a:off x="0" y="1479176"/>
            <a:ext cx="2691473" cy="25076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7E3F8-DDCC-445F-81FF-D217B2321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67" t="36741" r="18333" b="37333"/>
          <a:stretch/>
        </p:blipFill>
        <p:spPr>
          <a:xfrm>
            <a:off x="3357133" y="1577123"/>
            <a:ext cx="2536342" cy="23117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8DA005-6A09-4BCC-8415-DB22DD278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50" t="34963" r="17917" b="39704"/>
          <a:stretch/>
        </p:blipFill>
        <p:spPr>
          <a:xfrm>
            <a:off x="7802880" y="1577123"/>
            <a:ext cx="2487518" cy="23117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6874082-920A-417B-9D12-C3ECC2087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583" t="61333" r="17334" b="21569"/>
          <a:stretch/>
        </p:blipFill>
        <p:spPr>
          <a:xfrm>
            <a:off x="1890686" y="4281581"/>
            <a:ext cx="2528913" cy="21944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8B5D419-A33C-441B-8D98-2B293EB4AB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666" t="51555" r="17084" b="30371"/>
          <a:stretch/>
        </p:blipFill>
        <p:spPr>
          <a:xfrm>
            <a:off x="6054604" y="4281581"/>
            <a:ext cx="2528913" cy="22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81E46A8-8F6A-46CD-84D8-6FA6E8719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t="51765" r="28640" b="30392"/>
          <a:stretch/>
        </p:blipFill>
        <p:spPr>
          <a:xfrm>
            <a:off x="2298991" y="3234126"/>
            <a:ext cx="6536893" cy="24889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D9CAA-5711-464F-B2EF-94C7353B1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49" t="43065" r="7586" b="50000"/>
          <a:stretch/>
        </p:blipFill>
        <p:spPr>
          <a:xfrm>
            <a:off x="1190731" y="2218865"/>
            <a:ext cx="8529073" cy="7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81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B5D419-A33C-441B-8D98-2B293EB4A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66" t="51555" r="17084" b="30371"/>
          <a:stretch/>
        </p:blipFill>
        <p:spPr>
          <a:xfrm>
            <a:off x="259251" y="2509826"/>
            <a:ext cx="2528913" cy="22853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1878090-FDF6-41A6-86F2-806BF6AD0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83" t="45334" r="18250" b="25481"/>
          <a:stretch/>
        </p:blipFill>
        <p:spPr>
          <a:xfrm>
            <a:off x="8038444" y="2346960"/>
            <a:ext cx="2915920" cy="27096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F10FB5-7B0D-4226-991B-D8AF42421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83" t="44148" r="18000" b="25185"/>
          <a:stretch/>
        </p:blipFill>
        <p:spPr>
          <a:xfrm>
            <a:off x="4055216" y="2253428"/>
            <a:ext cx="2998577" cy="296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52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CA0C32-B8AE-4172-8831-E39A4549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83" t="45334" r="18250" b="25481"/>
          <a:stretch/>
        </p:blipFill>
        <p:spPr>
          <a:xfrm>
            <a:off x="759426" y="2448879"/>
            <a:ext cx="2711190" cy="25193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10E42C-72EB-4648-8FFD-454D3D493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16" t="47704" r="18917" b="23851"/>
          <a:stretch/>
        </p:blipFill>
        <p:spPr>
          <a:xfrm>
            <a:off x="3906246" y="2494600"/>
            <a:ext cx="2624333" cy="25193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92CB1DB-F815-4C88-B6AD-81882BEAD2DE}"/>
              </a:ext>
            </a:extLst>
          </p:cNvPr>
          <p:cNvSpPr txBox="1"/>
          <p:nvPr/>
        </p:nvSpPr>
        <p:spPr>
          <a:xfrm>
            <a:off x="6266329" y="520465"/>
            <a:ext cx="5925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此处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r-&gt;v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有两条权重为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的边，选任意一条皆可，说明最小生成树不止一棵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D5E086-6FC6-49C9-97EA-1F466EEF4B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17" t="48592" r="11500" b="24444"/>
          <a:stretch/>
        </p:blipFill>
        <p:spPr>
          <a:xfrm>
            <a:off x="6966209" y="2272119"/>
            <a:ext cx="3569711" cy="326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6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4F690-586B-41C9-8B29-BD62F54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2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CONCEPTs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014D57-BB23-4D70-8501-6CDAD9360B6C}"/>
              </a:ext>
            </a:extLst>
          </p:cNvPr>
          <p:cNvSpPr txBox="1"/>
          <p:nvPr/>
        </p:nvSpPr>
        <p:spPr>
          <a:xfrm>
            <a:off x="6202018" y="318053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Branching B in D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67CC5F-6972-4BAB-88EE-905545A8C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71" t="53595" r="18750" b="39739"/>
          <a:stretch/>
        </p:blipFill>
        <p:spPr>
          <a:xfrm>
            <a:off x="6480801" y="1211877"/>
            <a:ext cx="1174377" cy="60498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E7581E-CB07-49FC-B8C3-DCFACDC55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9" t="62353" r="17500" b="24183"/>
          <a:stretch/>
        </p:blipFill>
        <p:spPr>
          <a:xfrm>
            <a:off x="6480801" y="2404083"/>
            <a:ext cx="5322606" cy="10249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BB265B-E7AC-47E7-80BA-941EA0CB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31" t="35055" r="27647" b="41728"/>
          <a:stretch/>
        </p:blipFill>
        <p:spPr>
          <a:xfrm>
            <a:off x="6607204" y="4195691"/>
            <a:ext cx="1892449" cy="15922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9A648B7-DB94-4AEC-9185-3C5D2B719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4" t="61180" r="27427" b="15603"/>
          <a:stretch/>
        </p:blipFill>
        <p:spPr>
          <a:xfrm>
            <a:off x="9466730" y="4195691"/>
            <a:ext cx="1801906" cy="15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4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D5E086-6FC6-49C9-97EA-1F466EEF4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17" t="48592" r="11500" b="24444"/>
          <a:stretch/>
        </p:blipFill>
        <p:spPr>
          <a:xfrm>
            <a:off x="491808" y="2468880"/>
            <a:ext cx="2904028" cy="26559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8441AF-B7CD-43F0-9CFB-1CFD94A02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17" t="51556" r="12583" b="23851"/>
          <a:stretch/>
        </p:blipFill>
        <p:spPr>
          <a:xfrm>
            <a:off x="4175759" y="2683501"/>
            <a:ext cx="4104641" cy="22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2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D5E086-6FC6-49C9-97EA-1F466EEF4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17" t="48592" r="11500" b="24444"/>
          <a:stretch/>
        </p:blipFill>
        <p:spPr>
          <a:xfrm>
            <a:off x="491808" y="2468880"/>
            <a:ext cx="2904028" cy="26559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708F62-EACA-4A30-9873-A21482F58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83" t="47111" r="18500" b="24148"/>
          <a:stretch/>
        </p:blipFill>
        <p:spPr>
          <a:xfrm>
            <a:off x="4986806" y="2468880"/>
            <a:ext cx="4820920" cy="27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31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726201-1677-4678-B637-304DF57F3340}"/>
              </a:ext>
            </a:extLst>
          </p:cNvPr>
          <p:cNvSpPr/>
          <p:nvPr/>
        </p:nvSpPr>
        <p:spPr>
          <a:xfrm>
            <a:off x="0" y="1479176"/>
            <a:ext cx="12021671" cy="537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8" y="167301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94B885-D620-4BC2-A63F-31E2CD130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16" t="42222" r="23834" b="25273"/>
          <a:stretch/>
        </p:blipFill>
        <p:spPr>
          <a:xfrm>
            <a:off x="742867" y="2331490"/>
            <a:ext cx="3992880" cy="26308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FE5944-077F-4815-AC83-0A4A21D86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50" t="21568" r="22666" b="47556"/>
          <a:stretch/>
        </p:blipFill>
        <p:spPr>
          <a:xfrm>
            <a:off x="6268720" y="2167068"/>
            <a:ext cx="4480560" cy="27224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F0A010-0EC3-4425-BC44-B8786D29B0D9}"/>
              </a:ext>
            </a:extLst>
          </p:cNvPr>
          <p:cNvSpPr txBox="1"/>
          <p:nvPr/>
        </p:nvSpPr>
        <p:spPr>
          <a:xfrm>
            <a:off x="6878320" y="3504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两棵最小生成树</a:t>
            </a:r>
          </a:p>
        </p:txBody>
      </p:sp>
    </p:spTree>
    <p:extLst>
      <p:ext uri="{BB962C8B-B14F-4D97-AF65-F5344CB8AC3E}">
        <p14:creationId xmlns:p14="http://schemas.microsoft.com/office/powerpoint/2010/main" val="3972145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DETAILS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BB4438-6F9F-46D5-9BBE-6EA1CF08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44" t="26704" r="19877" b="50677"/>
          <a:stretch/>
        </p:blipFill>
        <p:spPr>
          <a:xfrm>
            <a:off x="6729299" y="2331564"/>
            <a:ext cx="4816738" cy="27635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0A2755F-DE3F-49B0-9D4E-8B0F485AF6A9}"/>
              </a:ext>
            </a:extLst>
          </p:cNvPr>
          <p:cNvSpPr txBox="1"/>
          <p:nvPr/>
        </p:nvSpPr>
        <p:spPr>
          <a:xfrm>
            <a:off x="6492240" y="819389"/>
            <a:ext cx="4378960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对于任意的有向图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，一定能返回一个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arborescence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吗？</a:t>
            </a:r>
          </a:p>
        </p:txBody>
      </p:sp>
    </p:spTree>
    <p:extLst>
      <p:ext uri="{BB962C8B-B14F-4D97-AF65-F5344CB8AC3E}">
        <p14:creationId xmlns:p14="http://schemas.microsoft.com/office/powerpoint/2010/main" val="770907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DETAILS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0A2755F-DE3F-49B0-9D4E-8B0F485AF6A9}"/>
              </a:ext>
            </a:extLst>
          </p:cNvPr>
          <p:cNvSpPr txBox="1"/>
          <p:nvPr/>
        </p:nvSpPr>
        <p:spPr>
          <a:xfrm>
            <a:off x="6492240" y="819389"/>
            <a:ext cx="4378960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对于任意的有向图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，一定能返回一个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arborescence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吗？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D4A3FF-464F-4668-BBCB-E1069AE27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66" t="48148" r="28834" b="23259"/>
          <a:stretch/>
        </p:blipFill>
        <p:spPr>
          <a:xfrm>
            <a:off x="7426960" y="2927040"/>
            <a:ext cx="2814320" cy="24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17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DETAILS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0A2755F-DE3F-49B0-9D4E-8B0F485AF6A9}"/>
              </a:ext>
            </a:extLst>
          </p:cNvPr>
          <p:cNvSpPr txBox="1"/>
          <p:nvPr/>
        </p:nvSpPr>
        <p:spPr>
          <a:xfrm>
            <a:off x="6506677" y="1561069"/>
            <a:ext cx="4876800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在无向图中，有定理：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G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是无向连通图，一定存在生成树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196F42-3F53-4942-AF56-992CA7366795}"/>
              </a:ext>
            </a:extLst>
          </p:cNvPr>
          <p:cNvSpPr txBox="1"/>
          <p:nvPr/>
        </p:nvSpPr>
        <p:spPr>
          <a:xfrm>
            <a:off x="6547317" y="2727960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在有向图中？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7A9928-4425-468A-BFA2-0C9D8ACCC9D0}"/>
              </a:ext>
            </a:extLst>
          </p:cNvPr>
          <p:cNvSpPr txBox="1"/>
          <p:nvPr/>
        </p:nvSpPr>
        <p:spPr>
          <a:xfrm>
            <a:off x="6872438" y="3158255"/>
            <a:ext cx="4968240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在有向图中，称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v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为连通的，当且仅当存在从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v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的路径和从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v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的路径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CE52FB-4709-4880-974D-891C947EE892}"/>
              </a:ext>
            </a:extLst>
          </p:cNvPr>
          <p:cNvSpPr txBox="1"/>
          <p:nvPr/>
        </p:nvSpPr>
        <p:spPr>
          <a:xfrm>
            <a:off x="6872438" y="4131968"/>
            <a:ext cx="4968240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有向图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是强连通的，当且仅当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中任意两个结点都是连通的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B9B691-3008-46C6-98F9-5C78BE5CAAC8}"/>
              </a:ext>
            </a:extLst>
          </p:cNvPr>
          <p:cNvSpPr txBox="1"/>
          <p:nvPr/>
        </p:nvSpPr>
        <p:spPr>
          <a:xfrm>
            <a:off x="6872438" y="5091017"/>
            <a:ext cx="4968240" cy="48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若有向图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是强连通的，一定存在生成树</a:t>
            </a:r>
          </a:p>
        </p:txBody>
      </p:sp>
    </p:spTree>
    <p:extLst>
      <p:ext uri="{BB962C8B-B14F-4D97-AF65-F5344CB8AC3E}">
        <p14:creationId xmlns:p14="http://schemas.microsoft.com/office/powerpoint/2010/main" val="17741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DETAILS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0A2755F-DE3F-49B0-9D4E-8B0F485AF6A9}"/>
              </a:ext>
            </a:extLst>
          </p:cNvPr>
          <p:cNvSpPr txBox="1"/>
          <p:nvPr/>
        </p:nvSpPr>
        <p:spPr>
          <a:xfrm>
            <a:off x="6492240" y="819389"/>
            <a:ext cx="4378960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为什么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不成环我们就找到了当前图下的最小生成树？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E1263B-EB66-4748-8579-3818AB990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9" t="51028" r="18974" b="43598"/>
          <a:stretch/>
        </p:blipFill>
        <p:spPr>
          <a:xfrm>
            <a:off x="6299200" y="2143759"/>
            <a:ext cx="5393441" cy="44704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C7FB49F-9FD9-46FE-ACE8-E46327CF8AA3}"/>
              </a:ext>
            </a:extLst>
          </p:cNvPr>
          <p:cNvSpPr txBox="1"/>
          <p:nvPr/>
        </p:nvSpPr>
        <p:spPr>
          <a:xfrm>
            <a:off x="6588000" y="2861680"/>
            <a:ext cx="4815840" cy="305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首先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是生成树：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是无环的，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n-1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条边，且每个顶点的入边是唯一的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每个顶点的入边都是其所有入边中权重最小的，故不存在更小权重的最小生成树</a:t>
            </a:r>
          </a:p>
        </p:txBody>
      </p:sp>
    </p:spTree>
    <p:extLst>
      <p:ext uri="{BB962C8B-B14F-4D97-AF65-F5344CB8AC3E}">
        <p14:creationId xmlns:p14="http://schemas.microsoft.com/office/powerpoint/2010/main" val="36291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DETAILS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0A2755F-DE3F-49B0-9D4E-8B0F485AF6A9}"/>
              </a:ext>
            </a:extLst>
          </p:cNvPr>
          <p:cNvSpPr txBox="1"/>
          <p:nvPr/>
        </p:nvSpPr>
        <p:spPr>
          <a:xfrm>
            <a:off x="6634481" y="1918152"/>
            <a:ext cx="4378960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为什么要给所有入环的边在新图中赋予这样的权重？</a:t>
            </a:r>
          </a:p>
        </p:txBody>
      </p:sp>
      <p:pic>
        <p:nvPicPr>
          <p:cNvPr id="5" name="图片 4" descr="图片包含 文本&#10;&#10;描述已自动生成">
            <a:extLst>
              <a:ext uri="{FF2B5EF4-FFF2-40B4-BE49-F238E27FC236}">
                <a16:creationId xmlns:a16="http://schemas.microsoft.com/office/drawing/2014/main" id="{37CE0BC0-A1D3-4D9D-831B-BFB3FE92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2" t="24306" r="30646" b="65309"/>
          <a:stretch/>
        </p:blipFill>
        <p:spPr>
          <a:xfrm>
            <a:off x="6888481" y="3447680"/>
            <a:ext cx="412496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1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DETAILS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0A2755F-DE3F-49B0-9D4E-8B0F485AF6A9}"/>
              </a:ext>
            </a:extLst>
          </p:cNvPr>
          <p:cNvSpPr txBox="1"/>
          <p:nvPr/>
        </p:nvSpPr>
        <p:spPr>
          <a:xfrm>
            <a:off x="6593841" y="648152"/>
            <a:ext cx="4378960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为什么可以从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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构建出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P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？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14B5FF-1C53-450D-95FC-3D31C3CD6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67" t="23407" r="6631" b="45482"/>
          <a:stretch/>
        </p:blipFill>
        <p:spPr>
          <a:xfrm>
            <a:off x="5339884" y="1856457"/>
            <a:ext cx="6852116" cy="340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00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930615-221B-4FBC-A1B2-6DD59ADA6592}"/>
              </a:ext>
            </a:extLst>
          </p:cNvPr>
          <p:cNvSpPr txBox="1"/>
          <p:nvPr/>
        </p:nvSpPr>
        <p:spPr>
          <a:xfrm>
            <a:off x="6492240" y="741680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算法的正确性？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10B17C-B77B-4D51-A8D3-D7F9D94A1973}"/>
              </a:ext>
            </a:extLst>
          </p:cNvPr>
          <p:cNvSpPr txBox="1"/>
          <p:nvPr/>
        </p:nvSpPr>
        <p:spPr>
          <a:xfrm>
            <a:off x="6492240" y="1463040"/>
            <a:ext cx="5557520" cy="1866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Jack Edmond’s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在其论文中提供了一种基于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Linear Programming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的证明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R.M.Karp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在其论文中提供了一种基于构造的证明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90F24B-6DFA-4A4E-8EAD-BC3837B34841}"/>
              </a:ext>
            </a:extLst>
          </p:cNvPr>
          <p:cNvSpPr txBox="1"/>
          <p:nvPr/>
        </p:nvSpPr>
        <p:spPr>
          <a:xfrm>
            <a:off x="6492240" y="3589593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算法的时间复杂度？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EDE820A-C602-4C54-A965-AC6F6CB3B6C4}"/>
              </a:ext>
            </a:extLst>
          </p:cNvPr>
          <p:cNvSpPr txBox="1"/>
          <p:nvPr/>
        </p:nvSpPr>
        <p:spPr>
          <a:xfrm>
            <a:off x="6492240" y="4310953"/>
            <a:ext cx="5557520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O(EV)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Gabow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Galil , Spencer 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Tarjan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提供了一种时间复杂度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O(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E+VlogV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的实现方式</a:t>
            </a:r>
          </a:p>
        </p:txBody>
      </p:sp>
    </p:spTree>
    <p:extLst>
      <p:ext uri="{BB962C8B-B14F-4D97-AF65-F5344CB8AC3E}">
        <p14:creationId xmlns:p14="http://schemas.microsoft.com/office/powerpoint/2010/main" val="22324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4F690-586B-41C9-8B29-BD62F54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2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CONCEPTs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BF3E94-016B-4055-A50C-D7C392656E99}"/>
              </a:ext>
            </a:extLst>
          </p:cNvPr>
          <p:cNvSpPr txBox="1"/>
          <p:nvPr/>
        </p:nvSpPr>
        <p:spPr>
          <a:xfrm>
            <a:off x="6202018" y="318053"/>
            <a:ext cx="354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Arborescence A in D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BCDF26-5C49-4955-A4F4-0F6E39FC7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56" t="56209" r="36544" b="30196"/>
          <a:stretch/>
        </p:blipFill>
        <p:spPr>
          <a:xfrm>
            <a:off x="6202018" y="1084730"/>
            <a:ext cx="2892669" cy="126402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E62AFC5-38C3-412F-8463-1A37861E9456}"/>
              </a:ext>
            </a:extLst>
          </p:cNvPr>
          <p:cNvSpPr txBox="1"/>
          <p:nvPr/>
        </p:nvSpPr>
        <p:spPr>
          <a:xfrm>
            <a:off x="6202018" y="2971606"/>
            <a:ext cx="4681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Which one is arborescence ?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pic>
        <p:nvPicPr>
          <p:cNvPr id="10" name="图片 9" descr="图片包含 项链, 照片, 看着, 苹果&#10;&#10;描述已自动生成">
            <a:extLst>
              <a:ext uri="{FF2B5EF4-FFF2-40B4-BE49-F238E27FC236}">
                <a16:creationId xmlns:a16="http://schemas.microsoft.com/office/drawing/2014/main" id="{284700E5-DAF5-478A-99F5-E42D247C2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2129" b="50000"/>
          <a:stretch/>
        </p:blipFill>
        <p:spPr>
          <a:xfrm>
            <a:off x="9335950" y="3429000"/>
            <a:ext cx="1809020" cy="3429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7922D65-59B7-4F01-B2DA-79B3CFA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0000" r="-2129"/>
          <a:stretch/>
        </p:blipFill>
        <p:spPr>
          <a:xfrm>
            <a:off x="6743842" y="3428999"/>
            <a:ext cx="180902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95576-1FB7-47FE-991D-3B089D16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861680"/>
            <a:ext cx="4494998" cy="1134640"/>
          </a:xfrm>
        </p:spPr>
        <p:txBody>
          <a:bodyPr/>
          <a:lstStyle/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谢谢大家！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119B93-893B-404C-9E8E-ED380A6EE0E7}"/>
              </a:ext>
            </a:extLst>
          </p:cNvPr>
          <p:cNvSpPr txBox="1"/>
          <p:nvPr/>
        </p:nvSpPr>
        <p:spPr>
          <a:xfrm>
            <a:off x="1422400" y="424053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感谢马老师和吴煜青同学的帮助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6D4242-A096-4312-B5B3-F6A3B7E16BA7}"/>
              </a:ext>
            </a:extLst>
          </p:cNvPr>
          <p:cNvSpPr txBox="1"/>
          <p:nvPr/>
        </p:nvSpPr>
        <p:spPr>
          <a:xfrm>
            <a:off x="6289040" y="203200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E65020-576A-4A7D-A448-AB6675E6C2EF}"/>
              </a:ext>
            </a:extLst>
          </p:cNvPr>
          <p:cNvSpPr txBox="1"/>
          <p:nvPr/>
        </p:nvSpPr>
        <p:spPr>
          <a:xfrm>
            <a:off x="6289040" y="1297459"/>
            <a:ext cx="5435600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WIKI Chu-Liu/Edmonds’ algorithm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Optimum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Branchings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(1966)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 Edmonds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Algorithms For Finding Minimum Spanning Trees In Undirected And Directed Graphs(1985)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N.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Gabow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Z. Galil, T. Spencer and R.E.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Tarjan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 Optimum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Branchings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(1975)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R.E.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Tarjan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Derivation of Edmonds’ Algorithm For Optimum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Branchings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(1970)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R.M. Karp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2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4F690-586B-41C9-8B29-BD62F54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2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CONCEPTs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6BE0A6A-25B0-4E4F-8CE1-51373E1A7205}"/>
              </a:ext>
            </a:extLst>
          </p:cNvPr>
          <p:cNvSpPr txBox="1"/>
          <p:nvPr/>
        </p:nvSpPr>
        <p:spPr>
          <a:xfrm>
            <a:off x="6202018" y="318053"/>
            <a:ext cx="211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Path P in D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2B8F03-E3C9-4665-AAE0-AD56FB956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13" t="52576" r="25256" b="35757"/>
          <a:stretch/>
        </p:blipFill>
        <p:spPr>
          <a:xfrm>
            <a:off x="6202018" y="1091045"/>
            <a:ext cx="5415692" cy="13196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A142E7-B43F-479A-A00A-BC02F7B95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40" t="50001" r="31136" b="23030"/>
          <a:stretch/>
        </p:blipFill>
        <p:spPr>
          <a:xfrm>
            <a:off x="7450283" y="2517627"/>
            <a:ext cx="2753590" cy="38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33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4F690-586B-41C9-8B29-BD62F54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2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CONCEPTs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BF3E94-016B-4055-A50C-D7C392656E99}"/>
              </a:ext>
            </a:extLst>
          </p:cNvPr>
          <p:cNvSpPr txBox="1"/>
          <p:nvPr/>
        </p:nvSpPr>
        <p:spPr>
          <a:xfrm>
            <a:off x="6202018" y="318053"/>
            <a:ext cx="354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Arborescence A in D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BCDF26-5C49-4955-A4F4-0F6E39FC7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56" t="56209" r="36544" b="30196"/>
          <a:stretch/>
        </p:blipFill>
        <p:spPr>
          <a:xfrm>
            <a:off x="6202018" y="1084730"/>
            <a:ext cx="2892669" cy="126402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0C6D21A-C0AD-4028-BBD0-74AC9062476F}"/>
              </a:ext>
            </a:extLst>
          </p:cNvPr>
          <p:cNvSpPr txBox="1"/>
          <p:nvPr/>
        </p:nvSpPr>
        <p:spPr>
          <a:xfrm>
            <a:off x="6202018" y="2905780"/>
            <a:ext cx="3859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Gill Sans MT (正文)"/>
                <a:cs typeface="Times New Roman" panose="02020603050405020304" pitchFamily="18" charset="0"/>
              </a:rPr>
              <a:t>root r of Arborescence</a:t>
            </a:r>
            <a:endParaRPr lang="zh-CN" altLang="en-US" sz="2800" dirty="0">
              <a:latin typeface="Gill Sans MT (正文)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CEFFADB-AA25-40AB-90AA-A0D2DC389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0" t="45714" r="29554" b="43175"/>
          <a:stretch/>
        </p:blipFill>
        <p:spPr>
          <a:xfrm>
            <a:off x="6202018" y="3810640"/>
            <a:ext cx="5406708" cy="14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41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4F690-586B-41C9-8B29-BD62F54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2" y="2861680"/>
            <a:ext cx="4494998" cy="113464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Edmonds’/chu-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algorithm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136AA6-FB9D-4904-94B6-46E3868D0736}"/>
              </a:ext>
            </a:extLst>
          </p:cNvPr>
          <p:cNvSpPr txBox="1"/>
          <p:nvPr/>
        </p:nvSpPr>
        <p:spPr>
          <a:xfrm>
            <a:off x="6320118" y="336177"/>
            <a:ext cx="5161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algorithm for?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F6D871-41E5-4B06-9708-36DE0A8D9C2D}"/>
              </a:ext>
            </a:extLst>
          </p:cNvPr>
          <p:cNvSpPr txBox="1"/>
          <p:nvPr/>
        </p:nvSpPr>
        <p:spPr>
          <a:xfrm>
            <a:off x="6915719" y="1143150"/>
            <a:ext cx="4350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optimum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branchings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directed weighted Graph 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3A0348-A59D-4EE3-BAF0-7C24BC92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28" t="24246" r="21030" b="53137"/>
          <a:stretch/>
        </p:blipFill>
        <p:spPr>
          <a:xfrm>
            <a:off x="6928821" y="2785489"/>
            <a:ext cx="4337769" cy="27951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81ABD5-6D9A-46F6-AA8B-DE9D48CC9B57}"/>
              </a:ext>
            </a:extLst>
          </p:cNvPr>
          <p:cNvSpPr txBox="1"/>
          <p:nvPr/>
        </p:nvSpPr>
        <p:spPr>
          <a:xfrm>
            <a:off x="5944927" y="2385379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or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E136AA6-FB9D-4904-94B6-46E3868D0736}"/>
              </a:ext>
            </a:extLst>
          </p:cNvPr>
          <p:cNvSpPr txBox="1"/>
          <p:nvPr/>
        </p:nvSpPr>
        <p:spPr>
          <a:xfrm>
            <a:off x="6320118" y="336177"/>
            <a:ext cx="4843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Problem We Discuss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F6D871-41E5-4B06-9708-36DE0A8D9C2D}"/>
              </a:ext>
            </a:extLst>
          </p:cNvPr>
          <p:cNvSpPr txBox="1"/>
          <p:nvPr/>
        </p:nvSpPr>
        <p:spPr>
          <a:xfrm>
            <a:off x="6320118" y="1173928"/>
            <a:ext cx="5385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a minimum spanning arborescence A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D5BD63-0A06-4AEF-BCF4-796464501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9" t="23850" r="17830" b="52353"/>
          <a:stretch/>
        </p:blipFill>
        <p:spPr>
          <a:xfrm>
            <a:off x="6928821" y="3581931"/>
            <a:ext cx="4337768" cy="27951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635DD5-3A6F-456F-92A3-942047096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03" t="48235" r="25993" b="41728"/>
          <a:stretch/>
        </p:blipFill>
        <p:spPr>
          <a:xfrm>
            <a:off x="7111223" y="1712586"/>
            <a:ext cx="3972965" cy="10993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832047-6949-4C00-A37B-77F25F8C3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78" t="47647" r="23346" b="41002"/>
          <a:stretch/>
        </p:blipFill>
        <p:spPr>
          <a:xfrm>
            <a:off x="7780492" y="2550048"/>
            <a:ext cx="2634426" cy="1229921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D382647F-070F-4268-B508-4B1A91E124A3}"/>
              </a:ext>
            </a:extLst>
          </p:cNvPr>
          <p:cNvSpPr txBox="1">
            <a:spLocks/>
          </p:cNvSpPr>
          <p:nvPr/>
        </p:nvSpPr>
        <p:spPr>
          <a:xfrm>
            <a:off x="845603" y="2811899"/>
            <a:ext cx="4494998" cy="11346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Edmonds’/chu-liu algorithm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6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裹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TM10001115[[fn=包裹]]</Template>
  <TotalTime>1204</TotalTime>
  <Words>618</Words>
  <Application>Microsoft Office PowerPoint</Application>
  <PresentationFormat>宽屏</PresentationFormat>
  <Paragraphs>115</Paragraphs>
  <Slides>50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8" baseType="lpstr">
      <vt:lpstr>Gill Sans MT (正文)</vt:lpstr>
      <vt:lpstr>等线</vt:lpstr>
      <vt:lpstr>黑体</vt:lpstr>
      <vt:lpstr>Arial</vt:lpstr>
      <vt:lpstr>Gill Sans MT</vt:lpstr>
      <vt:lpstr>Times New Roman</vt:lpstr>
      <vt:lpstr>Wingdings</vt:lpstr>
      <vt:lpstr>包裹</vt:lpstr>
      <vt:lpstr>EDMONDS’/Chu-liu Algorithm</vt:lpstr>
      <vt:lpstr>CONTENT</vt:lpstr>
      <vt:lpstr>SOME CONCEPTs</vt:lpstr>
      <vt:lpstr>SOME CONCEPTs</vt:lpstr>
      <vt:lpstr>SOME CONCEPTs</vt:lpstr>
      <vt:lpstr>SOME CONCEPTs</vt:lpstr>
      <vt:lpstr>SOME CONCEPTs</vt:lpstr>
      <vt:lpstr>Edmonds’/chu-liu algorithm</vt:lpstr>
      <vt:lpstr>PowerPoint 演示文稿</vt:lpstr>
      <vt:lpstr>PowerPoint 演示文稿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Solving problem</vt:lpstr>
      <vt:lpstr>SOME DETAILS</vt:lpstr>
      <vt:lpstr>SOME DETAILS</vt:lpstr>
      <vt:lpstr>SOME DETAILS</vt:lpstr>
      <vt:lpstr>SOME DETAILS</vt:lpstr>
      <vt:lpstr>SOME DETAILS</vt:lpstr>
      <vt:lpstr>SOME DETAILS</vt:lpstr>
      <vt:lpstr>MORE</vt:lpstr>
      <vt:lpstr>谢谢大家！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EDMONDS’/Chu-liu Algorithm</dc:title>
  <dc:creator>35446</dc:creator>
  <cp:lastModifiedBy>35446</cp:lastModifiedBy>
  <cp:revision>357</cp:revision>
  <dcterms:created xsi:type="dcterms:W3CDTF">2020-10-18T12:01:49Z</dcterms:created>
  <dcterms:modified xsi:type="dcterms:W3CDTF">2020-10-19T08:37:56Z</dcterms:modified>
</cp:coreProperties>
</file>