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6" r:id="rId7"/>
    <p:sldId id="275" r:id="rId8"/>
    <p:sldId id="274" r:id="rId9"/>
    <p:sldId id="277" r:id="rId10"/>
    <p:sldId id="278" r:id="rId11"/>
    <p:sldId id="279" r:id="rId12"/>
    <p:sldId id="282" r:id="rId13"/>
    <p:sldId id="280" r:id="rId14"/>
    <p:sldId id="281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663" y="1816268"/>
            <a:ext cx="4254674" cy="68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5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0E32-679E-42D2-A9AE-57E2439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6345-E073-49C4-B6D4-95F8444A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0670-C74D-48F0-979E-FD7B99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175685-2180-4EC2-80CE-F5B720B6B0D5}"/>
              </a:ext>
            </a:extLst>
          </p:cNvPr>
          <p:cNvSpPr/>
          <p:nvPr/>
        </p:nvSpPr>
        <p:spPr>
          <a:xfrm>
            <a:off x="2855640" y="2707095"/>
            <a:ext cx="6480720" cy="5288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A7BD68E4-2E2B-4470-B00F-1FD78EA54C43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2855641" y="2157820"/>
            <a:ext cx="1113023" cy="813724"/>
          </a:xfrm>
          <a:prstGeom prst="bentConnector3">
            <a:avLst>
              <a:gd name="adj1" fmla="val 22024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F24F22C-39D3-4927-988C-5FA6DE25E295}"/>
              </a:ext>
            </a:extLst>
          </p:cNvPr>
          <p:cNvCxnSpPr>
            <a:cxnSpLocks/>
            <a:stCxn id="2" idx="3"/>
            <a:endCxn id="8" idx="3"/>
          </p:cNvCxnSpPr>
          <p:nvPr/>
        </p:nvCxnSpPr>
        <p:spPr>
          <a:xfrm>
            <a:off x="8223337" y="2157820"/>
            <a:ext cx="1113023" cy="813724"/>
          </a:xfrm>
          <a:prstGeom prst="bentConnector3">
            <a:avLst>
              <a:gd name="adj1" fmla="val 22103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472" y="2748965"/>
            <a:ext cx="5883058" cy="4563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0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607-BC45-40E1-A51F-7A90EB9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D40E-DC1E-40E6-BE15-88CB72A7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939D-56B3-4992-A0BF-8A41070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2E52E12-E56F-43BF-9839-F5462325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8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7179-18A9-41DE-967E-AFD1177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1EB6-8FBE-4C22-8DEA-00FBE9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5B9C-32DC-4907-90AB-435ACA7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8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5A3D-2BC8-41FA-94A6-9346221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4DB46-F580-417D-99A8-9C750CB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2D926F-4E8E-4046-9043-8BF43C9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2986BE-33F3-4EC9-BD2D-86979750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814"/>
            <a:ext cx="10515600" cy="49431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BFA8-D059-4941-B07C-337A5BF8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8964-ECCC-4046-991E-010EBF30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5464-0FE3-4252-81CE-2339AD7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C1B97C6-2F0A-4F43-9C69-44596A89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56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A16C-FB1E-4149-84A0-8674E4D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B51-7E6F-4D86-8B2E-261CF3B9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306B-D164-48C9-837D-8D64AC7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28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AE07-53D0-4950-8104-71F6274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68EEA-8359-4382-BE3E-72698BC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2E5AF-9518-44E9-B222-06C7D5A2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6">
            <a:extLst>
              <a:ext uri="{FF2B5EF4-FFF2-40B4-BE49-F238E27FC236}">
                <a16:creationId xmlns:a16="http://schemas.microsoft.com/office/drawing/2014/main" id="{D42DFEE3-B06F-4B2C-AB5D-B52B401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4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870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12617"/>
            <a:ext cx="5157787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8870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12617"/>
            <a:ext cx="5183188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33215-B176-43FF-A9AB-0FB0675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1E93-2779-4275-B19B-C5CCC38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49BDC-DB13-4DFF-9542-0E6EDB4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6">
            <a:extLst>
              <a:ext uri="{FF2B5EF4-FFF2-40B4-BE49-F238E27FC236}">
                <a16:creationId xmlns:a16="http://schemas.microsoft.com/office/drawing/2014/main" id="{7E940155-928E-4306-9E20-B799060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44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1BF74-D92B-454E-863A-0568759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DF70A-8941-4EEE-BEB6-DC5011A9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85B9C-64E0-4B80-BD4A-09BFDA7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DB47FE68-6835-44CC-AC54-980B389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4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5EE9AC-7665-43FF-8A22-88DC152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0E86C-5B3B-4701-9509-DDC6B7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6BE106-2C16-4DE1-BB2A-EAB855A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3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A9FAE-4691-4897-903A-9C9E68D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4FC84-8CCF-4178-BA79-107648A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43021-30E3-4966-BA4E-DC6865E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159A4-46C3-4477-A47A-1C4D519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02C78-2902-4794-9311-992A9417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59BE0-061E-40B2-BD32-12EDCF6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1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03D8B-8F71-4875-B8D2-346DE2E85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8721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975725-0985-464F-95CE-A12960F8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2795" y="1051560"/>
            <a:ext cx="11106410" cy="5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E3AB-B9E4-427D-A4A0-EE005B4B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8E21-78D2-41B5-BBD7-8BB4963854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8096-4AB7-46CD-BAE1-A2842DDC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7B74-37B5-4B79-B4AB-4F75B92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49D3-BD7C-46A1-8F8B-24F72781D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0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6462F-7ACD-472E-AF36-DB1CD742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问题求解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A0ABA8-3E1D-4949-9A7C-8C0BAAED8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习题讲解</a:t>
            </a:r>
            <a:r>
              <a:rPr lang="en-US" altLang="zh-CN" dirty="0"/>
              <a:t>1-3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944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757E47E-267C-47CA-BCD0-CB3BE9857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30" y="1239751"/>
            <a:ext cx="3479527" cy="494347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CBBAC4E9-CE9F-4739-A65B-CD65D4F5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A12EB4-6F45-442D-ADEE-E7A0630D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59" y="1239751"/>
            <a:ext cx="7219166" cy="4878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6BE3B1E-1384-4F6D-963B-B33B7EF3840B}"/>
                  </a:ext>
                </a:extLst>
              </p:cNvPr>
              <p:cNvSpPr/>
              <p:nvPr/>
            </p:nvSpPr>
            <p:spPr>
              <a:xfrm>
                <a:off x="7609561" y="1841326"/>
                <a:ext cx="3306871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altLang="zh-CN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6BE3B1E-1384-4F6D-963B-B33B7EF38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561" y="1841326"/>
                <a:ext cx="3306871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EBBA3AF-07A7-4C43-B673-8AAB6DEC7AAA}"/>
                  </a:ext>
                </a:extLst>
              </p:cNvPr>
              <p:cNvSpPr/>
              <p:nvPr/>
            </p:nvSpPr>
            <p:spPr>
              <a:xfrm>
                <a:off x="7609561" y="3522349"/>
                <a:ext cx="3306871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altLang="zh-CN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EBBA3AF-07A7-4C43-B673-8AAB6DEC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561" y="3522349"/>
                <a:ext cx="3306871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7E2A6C5-6123-40D5-982B-829656079191}"/>
                  </a:ext>
                </a:extLst>
              </p:cNvPr>
              <p:cNvSpPr/>
              <p:nvPr/>
            </p:nvSpPr>
            <p:spPr>
              <a:xfrm>
                <a:off x="7609560" y="5203372"/>
                <a:ext cx="3306871" cy="4709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𝒁𝒁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𝒁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br>
                  <a:rPr lang="en-US" altLang="zh-CN" b="1" dirty="0"/>
                </a:br>
                <a:endParaRPr lang="en-US" altLang="zh-CN" b="1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7E2A6C5-6123-40D5-982B-829656079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560" y="5203372"/>
                <a:ext cx="3306871" cy="470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DF12BEF-3444-4AC7-8B87-0AEC287A070B}"/>
                  </a:ext>
                </a:extLst>
              </p:cNvPr>
              <p:cNvSpPr/>
              <p:nvPr/>
            </p:nvSpPr>
            <p:spPr>
              <a:xfrm>
                <a:off x="7609559" y="5794706"/>
                <a:ext cx="3306871" cy="4709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𝒁𝒁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b="1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DF12BEF-3444-4AC7-8B87-0AEC287A0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559" y="5794706"/>
                <a:ext cx="3306871" cy="470918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965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E57771F-C1E9-4FC9-AF41-5B1DE573D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3814"/>
                <a:ext cx="10515600" cy="2100733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accent1"/>
                    </a:solidFill>
                  </a:rPr>
                  <a:t>Find a sequence of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nine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 distinct integers that does not contain a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monotone subsequence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of length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four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.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Generalize your construction by showing how to construct (for every positive integer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 a sequence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distinct integers that does not contain a monotone subsequence of length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E57771F-C1E9-4FC9-AF41-5B1DE573D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3814"/>
                <a:ext cx="10515600" cy="2100733"/>
              </a:xfrm>
              <a:blipFill>
                <a:blip r:embed="rId2"/>
                <a:stretch>
                  <a:fillRect l="-1043" t="-4928" r="-1913"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562D2824-E1B7-4A32-BB46-A8DC1BE2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8 (ES Problem 24.7: Monotone Subsequence)</a:t>
            </a:r>
            <a:endParaRPr lang="zh-CN" altLang="en-US" sz="36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6230DF4-E270-4C17-BC9B-4D6FB10A8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14004"/>
              </p:ext>
            </p:extLst>
          </p:nvPr>
        </p:nvGraphicFramePr>
        <p:xfrm>
          <a:off x="4660900" y="4377266"/>
          <a:ext cx="1671318" cy="16653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7106">
                  <a:extLst>
                    <a:ext uri="{9D8B030D-6E8A-4147-A177-3AD203B41FA5}">
                      <a16:colId xmlns:a16="http://schemas.microsoft.com/office/drawing/2014/main" val="103653596"/>
                    </a:ext>
                  </a:extLst>
                </a:gridCol>
                <a:gridCol w="557106">
                  <a:extLst>
                    <a:ext uri="{9D8B030D-6E8A-4147-A177-3AD203B41FA5}">
                      <a16:colId xmlns:a16="http://schemas.microsoft.com/office/drawing/2014/main" val="2981039218"/>
                    </a:ext>
                  </a:extLst>
                </a:gridCol>
                <a:gridCol w="557106">
                  <a:extLst>
                    <a:ext uri="{9D8B030D-6E8A-4147-A177-3AD203B41FA5}">
                      <a16:colId xmlns:a16="http://schemas.microsoft.com/office/drawing/2014/main" val="831472080"/>
                    </a:ext>
                  </a:extLst>
                </a:gridCol>
              </a:tblGrid>
              <a:tr h="5551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935030"/>
                  </a:ext>
                </a:extLst>
              </a:tr>
              <a:tr h="5551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307490"/>
                  </a:ext>
                </a:extLst>
              </a:tr>
              <a:tr h="5551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22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937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E57771F-C1E9-4FC9-AF41-5B1DE573D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3814"/>
                <a:ext cx="10515600" cy="2100733"/>
              </a:xfrm>
            </p:spPr>
            <p:txBody>
              <a:bodyPr/>
              <a:lstStyle/>
              <a:p>
                <a:r>
                  <a:rPr lang="en-US" altLang="zh-CN" dirty="0"/>
                  <a:t>Find a sequence of nine distinct integers that does not contain a monotone subsequence of length four. </a:t>
                </a:r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Generalize your construction by showing how to construct (for every positive integer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) a sequence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distinct integers that does not contain a monotone subsequence of length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. 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E57771F-C1E9-4FC9-AF41-5B1DE573D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3814"/>
                <a:ext cx="10515600" cy="2100733"/>
              </a:xfrm>
              <a:blipFill>
                <a:blip r:embed="rId2"/>
                <a:stretch>
                  <a:fillRect l="-1043" t="-4928" r="-1913"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562D2824-E1B7-4A32-BB46-A8DC1BE2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8 (ES Problem 24.7: Monotone Subsequence)</a:t>
            </a:r>
            <a:endParaRPr lang="zh-CN" altLang="en-US" sz="36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9EB67F8-C194-4B04-8FF9-1F734E2815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86477" y="3705388"/>
          <a:ext cx="3084880" cy="2568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6976">
                  <a:extLst>
                    <a:ext uri="{9D8B030D-6E8A-4147-A177-3AD203B41FA5}">
                      <a16:colId xmlns:a16="http://schemas.microsoft.com/office/drawing/2014/main" val="2689746562"/>
                    </a:ext>
                  </a:extLst>
                </a:gridCol>
                <a:gridCol w="616976">
                  <a:extLst>
                    <a:ext uri="{9D8B030D-6E8A-4147-A177-3AD203B41FA5}">
                      <a16:colId xmlns:a16="http://schemas.microsoft.com/office/drawing/2014/main" val="41640739"/>
                    </a:ext>
                  </a:extLst>
                </a:gridCol>
                <a:gridCol w="616976">
                  <a:extLst>
                    <a:ext uri="{9D8B030D-6E8A-4147-A177-3AD203B41FA5}">
                      <a16:colId xmlns:a16="http://schemas.microsoft.com/office/drawing/2014/main" val="721098873"/>
                    </a:ext>
                  </a:extLst>
                </a:gridCol>
                <a:gridCol w="616976">
                  <a:extLst>
                    <a:ext uri="{9D8B030D-6E8A-4147-A177-3AD203B41FA5}">
                      <a16:colId xmlns:a16="http://schemas.microsoft.com/office/drawing/2014/main" val="125500464"/>
                    </a:ext>
                  </a:extLst>
                </a:gridCol>
                <a:gridCol w="616976">
                  <a:extLst>
                    <a:ext uri="{9D8B030D-6E8A-4147-A177-3AD203B41FA5}">
                      <a16:colId xmlns:a16="http://schemas.microsoft.com/office/drawing/2014/main" val="401464551"/>
                    </a:ext>
                  </a:extLst>
                </a:gridCol>
              </a:tblGrid>
              <a:tr h="5136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367925"/>
                  </a:ext>
                </a:extLst>
              </a:tr>
              <a:tr h="51363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27693"/>
                  </a:ext>
                </a:extLst>
              </a:tr>
              <a:tr h="51363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88492"/>
                  </a:ext>
                </a:extLst>
              </a:tr>
              <a:tr h="51363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11350"/>
                  </a:ext>
                </a:extLst>
              </a:tr>
              <a:tr h="51363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9235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968E071-7752-4D43-8FB4-4E0A081B223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53704" y="3705387"/>
              <a:ext cx="449580" cy="256819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602228269"/>
                        </a:ext>
                      </a:extLst>
                    </a:gridCol>
                  </a:tblGrid>
                  <a:tr h="513638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3513869"/>
                      </a:ext>
                    </a:extLst>
                  </a:tr>
                  <a:tr h="5136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9689"/>
                      </a:ext>
                    </a:extLst>
                  </a:tr>
                  <a:tr h="102727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</a:p>
                        <a:p>
                          <a:r>
                            <a:rPr lang="en-US" altLang="zh-CN" dirty="0"/>
                            <a:t>…</a:t>
                          </a:r>
                        </a:p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1767717"/>
                      </a:ext>
                    </a:extLst>
                  </a:tr>
                  <a:tr h="5136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𝑟𝑛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0548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968E071-7752-4D43-8FB4-4E0A081B223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53704" y="3705387"/>
              <a:ext cx="449580" cy="256819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602228269"/>
                        </a:ext>
                      </a:extLst>
                    </a:gridCol>
                  </a:tblGrid>
                  <a:tr h="5136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176" r="-266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3513869"/>
                      </a:ext>
                    </a:extLst>
                  </a:tr>
                  <a:tr h="5136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381" r="-2667" b="-3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019689"/>
                      </a:ext>
                    </a:extLst>
                  </a:tr>
                  <a:tr h="1027276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</a:p>
                        <a:p>
                          <a:r>
                            <a:rPr lang="en-US" altLang="zh-CN" dirty="0"/>
                            <a:t>…</a:t>
                          </a:r>
                        </a:p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1767717"/>
                      </a:ext>
                    </a:extLst>
                  </a:tr>
                  <a:tr h="5136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8824" r="-2667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0548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DCBBC147-8304-4E3A-A33C-936C03A8719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86477" y="3334547"/>
              <a:ext cx="3084880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16976">
                      <a:extLst>
                        <a:ext uri="{9D8B030D-6E8A-4147-A177-3AD203B41FA5}">
                          <a16:colId xmlns:a16="http://schemas.microsoft.com/office/drawing/2014/main" val="161941455"/>
                        </a:ext>
                      </a:extLst>
                    </a:gridCol>
                    <a:gridCol w="616976">
                      <a:extLst>
                        <a:ext uri="{9D8B030D-6E8A-4147-A177-3AD203B41FA5}">
                          <a16:colId xmlns:a16="http://schemas.microsoft.com/office/drawing/2014/main" val="1958022374"/>
                        </a:ext>
                      </a:extLst>
                    </a:gridCol>
                    <a:gridCol w="1233952">
                      <a:extLst>
                        <a:ext uri="{9D8B030D-6E8A-4147-A177-3AD203B41FA5}">
                          <a16:colId xmlns:a16="http://schemas.microsoft.com/office/drawing/2014/main" val="2345899427"/>
                        </a:ext>
                      </a:extLst>
                    </a:gridCol>
                    <a:gridCol w="616976">
                      <a:extLst>
                        <a:ext uri="{9D8B030D-6E8A-4147-A177-3AD203B41FA5}">
                          <a16:colId xmlns:a16="http://schemas.microsoft.com/office/drawing/2014/main" val="2767205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4206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DCBBC147-8304-4E3A-A33C-936C03A8719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86477" y="3334547"/>
              <a:ext cx="3084880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16976">
                      <a:extLst>
                        <a:ext uri="{9D8B030D-6E8A-4147-A177-3AD203B41FA5}">
                          <a16:colId xmlns:a16="http://schemas.microsoft.com/office/drawing/2014/main" val="161941455"/>
                        </a:ext>
                      </a:extLst>
                    </a:gridCol>
                    <a:gridCol w="616976">
                      <a:extLst>
                        <a:ext uri="{9D8B030D-6E8A-4147-A177-3AD203B41FA5}">
                          <a16:colId xmlns:a16="http://schemas.microsoft.com/office/drawing/2014/main" val="1958022374"/>
                        </a:ext>
                      </a:extLst>
                    </a:gridCol>
                    <a:gridCol w="1233952">
                      <a:extLst>
                        <a:ext uri="{9D8B030D-6E8A-4147-A177-3AD203B41FA5}">
                          <a16:colId xmlns:a16="http://schemas.microsoft.com/office/drawing/2014/main" val="2345899427"/>
                        </a:ext>
                      </a:extLst>
                    </a:gridCol>
                    <a:gridCol w="616976">
                      <a:extLst>
                        <a:ext uri="{9D8B030D-6E8A-4147-A177-3AD203B41FA5}">
                          <a16:colId xmlns:a16="http://schemas.microsoft.com/office/drawing/2014/main" val="2767205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990" t="-3279" r="-4039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279" r="-3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493" t="-3279" r="-507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02970" t="-3279" r="-1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420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695E53D-C770-40DF-A19A-BB7079C8A315}"/>
              </a:ext>
            </a:extLst>
          </p:cNvPr>
          <p:cNvSpPr txBox="1"/>
          <p:nvPr/>
        </p:nvSpPr>
        <p:spPr>
          <a:xfrm>
            <a:off x="7897660" y="3620022"/>
            <a:ext cx="343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确保第</a:t>
            </a:r>
            <a:r>
              <a:rPr lang="en-US" altLang="zh-CN" dirty="0"/>
              <a:t>i+1</a:t>
            </a:r>
            <a:r>
              <a:rPr lang="zh-CN" altLang="en-US" dirty="0"/>
              <a:t>排的每个数字比第</a:t>
            </a:r>
            <a:r>
              <a:rPr lang="en-US" altLang="zh-CN" dirty="0" err="1"/>
              <a:t>i</a:t>
            </a:r>
            <a:r>
              <a:rPr lang="zh-CN" altLang="en-US" dirty="0"/>
              <a:t>排的每个数字都大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每一排递减排序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4A32FBF6-109D-42F0-99E2-87F724045629}"/>
              </a:ext>
            </a:extLst>
          </p:cNvPr>
          <p:cNvSpPr/>
          <p:nvPr/>
        </p:nvSpPr>
        <p:spPr>
          <a:xfrm>
            <a:off x="4369243" y="4300605"/>
            <a:ext cx="2719347" cy="15425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9" name="箭头: 左 8">
            <a:extLst>
              <a:ext uri="{FF2B5EF4-FFF2-40B4-BE49-F238E27FC236}">
                <a16:creationId xmlns:a16="http://schemas.microsoft.com/office/drawing/2014/main" id="{69AB86D1-9E64-41CB-87EC-2942797A949F}"/>
              </a:ext>
            </a:extLst>
          </p:cNvPr>
          <p:cNvSpPr/>
          <p:nvPr/>
        </p:nvSpPr>
        <p:spPr>
          <a:xfrm>
            <a:off x="4595855" y="3832044"/>
            <a:ext cx="2266122" cy="34190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0" name="箭头: 左 9">
            <a:extLst>
              <a:ext uri="{FF2B5EF4-FFF2-40B4-BE49-F238E27FC236}">
                <a16:creationId xmlns:a16="http://schemas.microsoft.com/office/drawing/2014/main" id="{5B235D4F-FAD4-4D0C-9E1E-3DF9AEA392B0}"/>
              </a:ext>
            </a:extLst>
          </p:cNvPr>
          <p:cNvSpPr/>
          <p:nvPr/>
        </p:nvSpPr>
        <p:spPr>
          <a:xfrm>
            <a:off x="4595855" y="4372399"/>
            <a:ext cx="2266122" cy="34190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3" name="箭头: 左 12">
            <a:extLst>
              <a:ext uri="{FF2B5EF4-FFF2-40B4-BE49-F238E27FC236}">
                <a16:creationId xmlns:a16="http://schemas.microsoft.com/office/drawing/2014/main" id="{92DD91CC-0213-41F6-8BA9-110BC0CE6E02}"/>
              </a:ext>
            </a:extLst>
          </p:cNvPr>
          <p:cNvSpPr/>
          <p:nvPr/>
        </p:nvSpPr>
        <p:spPr>
          <a:xfrm>
            <a:off x="4595855" y="4863995"/>
            <a:ext cx="2266122" cy="34190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4" name="箭头: 左 13">
            <a:extLst>
              <a:ext uri="{FF2B5EF4-FFF2-40B4-BE49-F238E27FC236}">
                <a16:creationId xmlns:a16="http://schemas.microsoft.com/office/drawing/2014/main" id="{24441FF4-E0B2-40A5-B69C-9813751B2F39}"/>
              </a:ext>
            </a:extLst>
          </p:cNvPr>
          <p:cNvSpPr/>
          <p:nvPr/>
        </p:nvSpPr>
        <p:spPr>
          <a:xfrm>
            <a:off x="4595855" y="5355591"/>
            <a:ext cx="2266122" cy="34190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箭头: 左 14">
            <a:extLst>
              <a:ext uri="{FF2B5EF4-FFF2-40B4-BE49-F238E27FC236}">
                <a16:creationId xmlns:a16="http://schemas.microsoft.com/office/drawing/2014/main" id="{4F7D3650-372D-405A-B2D4-2D7851114DBF}"/>
              </a:ext>
            </a:extLst>
          </p:cNvPr>
          <p:cNvSpPr/>
          <p:nvPr/>
        </p:nvSpPr>
        <p:spPr>
          <a:xfrm>
            <a:off x="4595855" y="5847187"/>
            <a:ext cx="2266122" cy="34190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28737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51ACF1C-E43C-40F1-8D3A-0B2A1E97C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8193"/>
            <a:ext cx="10515600" cy="166680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5FFEA88B-285D-4409-BD86-6304F3F2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题目 </a:t>
            </a:r>
            <a:r>
              <a:rPr lang="en-US" altLang="zh-CN" dirty="0"/>
              <a:t>9 (Numbers) 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889ED4B-9DD9-425D-8007-4A157AC7A0CF}"/>
              </a:ext>
            </a:extLst>
          </p:cNvPr>
          <p:cNvCxnSpPr/>
          <p:nvPr/>
        </p:nvCxnSpPr>
        <p:spPr>
          <a:xfrm>
            <a:off x="898497" y="2305878"/>
            <a:ext cx="102889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FC22D8E-7B4C-4741-8B5C-ACCFA6334782}"/>
                  </a:ext>
                </a:extLst>
              </p:cNvPr>
              <p:cNvSpPr/>
              <p:nvPr/>
            </p:nvSpPr>
            <p:spPr>
              <a:xfrm>
                <a:off x="885172" y="3116415"/>
                <a:ext cx="10421655" cy="32843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zh-CN" altLang="en-US" sz="2400" b="1" dirty="0"/>
                  <a:t>显然</a:t>
                </a:r>
                <a:r>
                  <a:rPr lang="en-US" altLang="zh-CN" sz="2400" b="1" dirty="0"/>
                  <a:t>2k-1</a:t>
                </a:r>
                <a:r>
                  <a:rPr lang="zh-CN" altLang="en-US" sz="2400" b="1" dirty="0"/>
                  <a:t>与</a:t>
                </a:r>
                <a:r>
                  <a:rPr lang="en-US" altLang="zh-CN" sz="2400" b="1" dirty="0"/>
                  <a:t>2k</a:t>
                </a:r>
                <a:r>
                  <a:rPr lang="zh-CN" altLang="en-US" sz="2400" b="1" dirty="0"/>
                  <a:t>是互质的</a:t>
                </a:r>
                <a:endParaRPr lang="en-US" altLang="zh-CN" sz="2400" b="1" dirty="0"/>
              </a:p>
              <a:p>
                <a:pPr algn="just"/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我们构建</a:t>
                </a:r>
                <a:r>
                  <a:rPr lang="en-US" altLang="zh-CN" sz="2400" b="1" dirty="0"/>
                  <a:t>n</a:t>
                </a:r>
                <a:r>
                  <a:rPr lang="zh-CN" altLang="en-US" sz="2400" b="1" dirty="0"/>
                  <a:t>个笼子，每个笼子包含两个数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2400" b="1" dirty="0"/>
              </a:p>
              <a:p>
                <a:pPr algn="just"/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我们从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sz="2400" b="1" dirty="0"/>
                  <a:t>个数中选取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400" b="1" dirty="0"/>
                  <a:t>个数，必然有两个数来自同一个笼子</a:t>
                </a:r>
                <a:endParaRPr lang="en-US" altLang="zh-CN" sz="2400" b="1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FC22D8E-7B4C-4741-8B5C-ACCFA6334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3116415"/>
                <a:ext cx="10421655" cy="3284386"/>
              </a:xfrm>
              <a:prstGeom prst="rect">
                <a:avLst/>
              </a:prstGeom>
              <a:blipFill>
                <a:blip r:embed="rId3"/>
                <a:stretch>
                  <a:fillRect l="-81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256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51ACF1C-E43C-40F1-8D3A-0B2A1E97C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8193"/>
            <a:ext cx="10515600" cy="166680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5FFEA88B-285D-4409-BD86-6304F3F2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题目 </a:t>
            </a:r>
            <a:r>
              <a:rPr lang="en-US" altLang="zh-CN" dirty="0"/>
              <a:t>9 (Numbers) 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889ED4B-9DD9-425D-8007-4A157AC7A0CF}"/>
              </a:ext>
            </a:extLst>
          </p:cNvPr>
          <p:cNvCxnSpPr/>
          <p:nvPr/>
        </p:nvCxnSpPr>
        <p:spPr>
          <a:xfrm>
            <a:off x="885172" y="2845001"/>
            <a:ext cx="102889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FC22D8E-7B4C-4741-8B5C-ACCFA6334782}"/>
                  </a:ext>
                </a:extLst>
              </p:cNvPr>
              <p:cNvSpPr/>
              <p:nvPr/>
            </p:nvSpPr>
            <p:spPr>
              <a:xfrm>
                <a:off x="885172" y="3116415"/>
                <a:ext cx="10421655" cy="32843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altLang="zh-CN" sz="2400" b="1" dirty="0"/>
                  <a:t>1~2n</a:t>
                </a:r>
                <a:r>
                  <a:rPr lang="zh-CN" altLang="en-US" sz="2400" b="1" dirty="0"/>
                  <a:t>每个数都可以表示为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的形式</a:t>
                </a:r>
                <a:endParaRPr lang="en-US" altLang="zh-CN" sz="2400" b="1" dirty="0"/>
              </a:p>
              <a:p>
                <a:pPr algn="just"/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为此我们可以构建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sz="2400" b="1" dirty="0"/>
                  <a:t>个笼子，第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zh-CN" altLang="en-US" sz="2400" b="1" dirty="0"/>
                  <a:t>个笼子里放形如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sty m:val="p"/>
                          </m:r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的数；</a:t>
                </a:r>
                <a:endParaRPr lang="en-US" altLang="zh-CN" sz="2400" b="1" dirty="0"/>
              </a:p>
              <a:p>
                <a:pPr algn="just"/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选择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400" b="1" dirty="0"/>
                  <a:t>个数，必然有两个数来自同一个笼子；则他们必然存在整除关系</a:t>
                </a:r>
                <a:endParaRPr lang="en-US" altLang="zh-CN" sz="2400" b="1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FC22D8E-7B4C-4741-8B5C-ACCFA6334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3116415"/>
                <a:ext cx="10421655" cy="3284386"/>
              </a:xfrm>
              <a:prstGeom prst="rect">
                <a:avLst/>
              </a:prstGeom>
              <a:blipFill>
                <a:blip r:embed="rId3"/>
                <a:stretch>
                  <a:fillRect l="-81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67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E1DDFE5-6E7F-41FC-9E8A-20683480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C49B9F-C360-4932-8D7F-B54B6965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6" y="2365653"/>
            <a:ext cx="11181568" cy="23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74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020439-16B1-4462-B88F-905FE5D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D52018-B263-4026-8E13-436294A4BCDC}"/>
              </a:ext>
            </a:extLst>
          </p:cNvPr>
          <p:cNvGrpSpPr/>
          <p:nvPr/>
        </p:nvGrpSpPr>
        <p:grpSpPr>
          <a:xfrm>
            <a:off x="838200" y="1043493"/>
            <a:ext cx="10515601" cy="2593319"/>
            <a:chOff x="838200" y="1043493"/>
            <a:chExt cx="10515601" cy="259331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B38E024-F885-4019-9719-ECE999B28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1" y="3214687"/>
              <a:ext cx="10515600" cy="422125"/>
            </a:xfrm>
            <a:prstGeom prst="rect">
              <a:avLst/>
            </a:prstGeom>
          </p:spPr>
        </p:pic>
        <p:pic>
          <p:nvPicPr>
            <p:cNvPr id="9" name="内容占位符 3">
              <a:extLst>
                <a:ext uri="{FF2B5EF4-FFF2-40B4-BE49-F238E27FC236}">
                  <a16:creationId xmlns:a16="http://schemas.microsoft.com/office/drawing/2014/main" id="{82EC61E0-0A0F-448A-88AD-15B470DA8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38200" y="1043493"/>
              <a:ext cx="10515600" cy="216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/>
              <p:nvPr/>
            </p:nvSpPr>
            <p:spPr>
              <a:xfrm>
                <a:off x="838200" y="4002066"/>
                <a:ext cx="10515600" cy="6075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1st: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02066"/>
                <a:ext cx="10515600" cy="607513"/>
              </a:xfrm>
              <a:prstGeom prst="rect">
                <a:avLst/>
              </a:prstGeom>
              <a:blipFill>
                <a:blip r:embed="rId4"/>
                <a:stretch>
                  <a:fillRect t="-5051"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114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020439-16B1-4462-B88F-905FE5D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/>
              <p:nvPr/>
            </p:nvSpPr>
            <p:spPr>
              <a:xfrm>
                <a:off x="742950" y="3820437"/>
                <a:ext cx="10706100" cy="6701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2nd: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∧…∧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3820437"/>
                <a:ext cx="10706100" cy="670143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6824711B-27F8-4B12-B18E-D4225560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107770"/>
            <a:ext cx="10706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09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020439-16B1-4462-B88F-905FE5D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/>
              <p:nvPr/>
            </p:nvSpPr>
            <p:spPr>
              <a:xfrm>
                <a:off x="742950" y="2311051"/>
                <a:ext cx="10793782" cy="6701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2nd: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∧…∧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2311051"/>
                <a:ext cx="10793782" cy="670143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3CF1AD-05E5-4952-9DBF-2C463ADED37E}"/>
                  </a:ext>
                </a:extLst>
              </p:cNvPr>
              <p:cNvSpPr/>
              <p:nvPr/>
            </p:nvSpPr>
            <p:spPr>
              <a:xfrm>
                <a:off x="742950" y="1089765"/>
                <a:ext cx="10793782" cy="6075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1st: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3CF1AD-05E5-4952-9DBF-2C463ADED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089765"/>
                <a:ext cx="10793782" cy="607513"/>
              </a:xfrm>
              <a:prstGeom prst="rect">
                <a:avLst/>
              </a:prstGeom>
              <a:blipFill>
                <a:blip r:embed="rId3"/>
                <a:stretch>
                  <a:fillRect t="-5051"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上下 3">
            <a:extLst>
              <a:ext uri="{FF2B5EF4-FFF2-40B4-BE49-F238E27FC236}">
                <a16:creationId xmlns:a16="http://schemas.microsoft.com/office/drawing/2014/main" id="{0B964772-29FB-4C3C-86F4-3A0FC6489668}"/>
              </a:ext>
            </a:extLst>
          </p:cNvPr>
          <p:cNvSpPr/>
          <p:nvPr/>
        </p:nvSpPr>
        <p:spPr>
          <a:xfrm>
            <a:off x="5764060" y="1697278"/>
            <a:ext cx="663879" cy="670143"/>
          </a:xfrm>
          <a:prstGeom prst="upDownArrow">
            <a:avLst>
              <a:gd name="adj1" fmla="val 50000"/>
              <a:gd name="adj2" fmla="val 396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E2E28C-934D-4113-829B-5ABD034F3151}"/>
              </a:ext>
            </a:extLst>
          </p:cNvPr>
          <p:cNvSpPr txBox="1"/>
          <p:nvPr/>
        </p:nvSpPr>
        <p:spPr>
          <a:xfrm>
            <a:off x="742950" y="324433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en-US" altLang="zh-CN" b="1" baseline="30000" dirty="0"/>
              <a:t>st</a:t>
            </a:r>
            <a:r>
              <a:rPr lang="en-US" altLang="zh-CN" b="1" dirty="0">
                <a:sym typeface="Wingdings" panose="05000000000000000000" pitchFamily="2" charset="2"/>
              </a:rPr>
              <a:t></a:t>
            </a:r>
            <a:r>
              <a:rPr lang="en-US" altLang="zh-CN" b="1" dirty="0"/>
              <a:t>2</a:t>
            </a:r>
            <a:r>
              <a:rPr lang="en-US" altLang="zh-CN" b="1" baseline="30000" dirty="0"/>
              <a:t>nd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/>
              <p:nvPr/>
            </p:nvSpPr>
            <p:spPr>
              <a:xfrm>
                <a:off x="945715" y="3814175"/>
                <a:ext cx="10421655" cy="172579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已知：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2nd: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∧…∧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欲证明：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" y="3814175"/>
                <a:ext cx="10421655" cy="1725793"/>
              </a:xfrm>
              <a:prstGeom prst="rect">
                <a:avLst/>
              </a:prstGeom>
              <a:blipFill>
                <a:blip r:embed="rId4"/>
                <a:stretch>
                  <a:fillRect l="-409" t="-2456"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40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020439-16B1-4462-B88F-905FE5D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E2E28C-934D-4113-829B-5ABD034F3151}"/>
              </a:ext>
            </a:extLst>
          </p:cNvPr>
          <p:cNvSpPr txBox="1"/>
          <p:nvPr/>
        </p:nvSpPr>
        <p:spPr>
          <a:xfrm>
            <a:off x="682407" y="103349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en-US" altLang="zh-CN" b="1" baseline="30000" dirty="0"/>
              <a:t>st</a:t>
            </a:r>
            <a:r>
              <a:rPr lang="en-US" altLang="zh-CN" b="1" dirty="0">
                <a:sym typeface="Wingdings" panose="05000000000000000000" pitchFamily="2" charset="2"/>
              </a:rPr>
              <a:t></a:t>
            </a:r>
            <a:r>
              <a:rPr lang="en-US" altLang="zh-CN" b="1" dirty="0"/>
              <a:t>2</a:t>
            </a:r>
            <a:r>
              <a:rPr lang="en-US" altLang="zh-CN" b="1" baseline="30000" dirty="0"/>
              <a:t>nd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/>
              <p:nvPr/>
            </p:nvSpPr>
            <p:spPr>
              <a:xfrm>
                <a:off x="885172" y="1603331"/>
                <a:ext cx="10421655" cy="172579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已知：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2nd: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∧…∧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欲证明：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1603331"/>
                <a:ext cx="10421655" cy="1725793"/>
              </a:xfrm>
              <a:prstGeom prst="rect">
                <a:avLst/>
              </a:prstGeom>
              <a:blipFill>
                <a:blip r:embed="rId2"/>
                <a:stretch>
                  <a:fillRect l="-409" t="-2105"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9F359DA-A0AA-4B57-A5A6-FA91D56EE329}"/>
                  </a:ext>
                </a:extLst>
              </p:cNvPr>
              <p:cNvSpPr/>
              <p:nvPr/>
            </p:nvSpPr>
            <p:spPr>
              <a:xfrm>
                <a:off x="885172" y="3688915"/>
                <a:ext cx="10421655" cy="2711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zh-CN" altLang="en-US" sz="2400" b="1" dirty="0"/>
                  <a:t>证明：</a:t>
                </a:r>
                <a:endParaRPr lang="en-US" altLang="zh-CN" sz="2400" b="1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b="1" dirty="0"/>
                  <a:t> =&gt;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∧…∧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d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由</a:t>
                </a:r>
                <a:r>
                  <a:rPr lang="en-US" altLang="zh-CN" sz="2400" b="1" dirty="0"/>
                  <a:t>2nd</a:t>
                </a:r>
                <a:r>
                  <a:rPr lang="zh-CN" altLang="en-US" sz="2400" b="1" dirty="0"/>
                  <a:t>可知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证毕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9F359DA-A0AA-4B57-A5A6-FA91D56EE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3688915"/>
                <a:ext cx="10421655" cy="2711885"/>
              </a:xfrm>
              <a:prstGeom prst="rect">
                <a:avLst/>
              </a:prstGeom>
              <a:blipFill>
                <a:blip r:embed="rId3"/>
                <a:stretch>
                  <a:fillRect l="-81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054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020439-16B1-4462-B88F-905FE5D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/>
              <p:nvPr/>
            </p:nvSpPr>
            <p:spPr>
              <a:xfrm>
                <a:off x="742950" y="2311051"/>
                <a:ext cx="10793782" cy="6701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2nd: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∧…∧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9216B7-1701-4406-BC2D-B8E1E3E5B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2311051"/>
                <a:ext cx="10793782" cy="670143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3CF1AD-05E5-4952-9DBF-2C463ADED37E}"/>
                  </a:ext>
                </a:extLst>
              </p:cNvPr>
              <p:cNvSpPr/>
              <p:nvPr/>
            </p:nvSpPr>
            <p:spPr>
              <a:xfrm>
                <a:off x="742950" y="1089765"/>
                <a:ext cx="10793782" cy="6075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1st: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3CF1AD-05E5-4952-9DBF-2C463ADED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089765"/>
                <a:ext cx="10793782" cy="607513"/>
              </a:xfrm>
              <a:prstGeom prst="rect">
                <a:avLst/>
              </a:prstGeom>
              <a:blipFill>
                <a:blip r:embed="rId3"/>
                <a:stretch>
                  <a:fillRect t="-5051"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上下 3">
            <a:extLst>
              <a:ext uri="{FF2B5EF4-FFF2-40B4-BE49-F238E27FC236}">
                <a16:creationId xmlns:a16="http://schemas.microsoft.com/office/drawing/2014/main" id="{0B964772-29FB-4C3C-86F4-3A0FC6489668}"/>
              </a:ext>
            </a:extLst>
          </p:cNvPr>
          <p:cNvSpPr/>
          <p:nvPr/>
        </p:nvSpPr>
        <p:spPr>
          <a:xfrm>
            <a:off x="5764060" y="1697278"/>
            <a:ext cx="663879" cy="670143"/>
          </a:xfrm>
          <a:prstGeom prst="upDownArrow">
            <a:avLst>
              <a:gd name="adj1" fmla="val 50000"/>
              <a:gd name="adj2" fmla="val 396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E2E28C-934D-4113-829B-5ABD034F3151}"/>
              </a:ext>
            </a:extLst>
          </p:cNvPr>
          <p:cNvSpPr txBox="1"/>
          <p:nvPr/>
        </p:nvSpPr>
        <p:spPr>
          <a:xfrm>
            <a:off x="742950" y="324433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en-US" altLang="zh-CN" b="1" baseline="30000" dirty="0"/>
              <a:t>st</a:t>
            </a:r>
            <a:r>
              <a:rPr lang="en-US" altLang="zh-CN" b="1" dirty="0">
                <a:sym typeface="Wingdings" panose="05000000000000000000" pitchFamily="2" charset="2"/>
              </a:rPr>
              <a:t></a:t>
            </a:r>
            <a:r>
              <a:rPr lang="en-US" altLang="zh-CN" b="1" dirty="0"/>
              <a:t>2</a:t>
            </a:r>
            <a:r>
              <a:rPr lang="en-US" altLang="zh-CN" b="1" baseline="30000" dirty="0"/>
              <a:t>nd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/>
              <p:nvPr/>
            </p:nvSpPr>
            <p:spPr>
              <a:xfrm>
                <a:off x="945715" y="3814175"/>
                <a:ext cx="10421655" cy="17524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已知：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1st: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∧…∧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欲证明：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" y="3814175"/>
                <a:ext cx="10421655" cy="1752403"/>
              </a:xfrm>
              <a:prstGeom prst="rect">
                <a:avLst/>
              </a:prstGeom>
              <a:blipFill>
                <a:blip r:embed="rId4"/>
                <a:stretch>
                  <a:fillRect l="-409" t="-2422" b="-3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082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020439-16B1-4462-B88F-905FE5D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/>
              <p:nvPr/>
            </p:nvSpPr>
            <p:spPr>
              <a:xfrm>
                <a:off x="885172" y="1515649"/>
                <a:ext cx="10421655" cy="17524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已知：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1st: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00B050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00B050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altLang="zh-CN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zh-CN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altLang="zh-CN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∧…∧</m:t>
                            </m:r>
                            <m:r>
                              <a:rPr lang="en-US" altLang="zh-CN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altLang="zh-CN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d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欲证明：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𝒏𝒒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A5F5CB-9854-4DE2-824A-26F15DDFD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1515649"/>
                <a:ext cx="10421655" cy="1752403"/>
              </a:xfrm>
              <a:prstGeom prst="rect">
                <a:avLst/>
              </a:prstGeom>
              <a:blipFill>
                <a:blip r:embed="rId2"/>
                <a:stretch>
                  <a:fillRect l="-409" t="-2422" b="-3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93ED9E2-4482-4068-B34F-AEBD855D7013}"/>
                  </a:ext>
                </a:extLst>
              </p:cNvPr>
              <p:cNvSpPr/>
              <p:nvPr/>
            </p:nvSpPr>
            <p:spPr>
              <a:xfrm>
                <a:off x="885172" y="3688915"/>
                <a:ext cx="10421655" cy="2711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zh-CN" altLang="en-US" sz="2400" b="1" dirty="0"/>
                  <a:t>证明：</a:t>
                </a:r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令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∧…∧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则（</a:t>
                </a:r>
                <a:r>
                  <a:rPr lang="en-US" altLang="zh-CN" sz="2400" b="1" dirty="0"/>
                  <a:t>3</a:t>
                </a:r>
                <a:r>
                  <a:rPr lang="zh-CN" altLang="en-US" sz="2400" b="1" dirty="0"/>
                  <a:t>）可写为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b="1" dirty="0"/>
                  <a:t>; </a:t>
                </a:r>
              </a:p>
              <a:p>
                <a:pPr algn="just"/>
                <a:r>
                  <a:rPr lang="zh-CN" altLang="en-US" sz="2400" b="1" dirty="0"/>
                  <a:t>我们目标：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由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可得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即为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由</a:t>
                </a:r>
                <a:r>
                  <a:rPr lang="en-US" altLang="zh-CN" sz="2400" b="1" dirty="0"/>
                  <a:t>1st</a:t>
                </a:r>
                <a:r>
                  <a:rPr lang="zh-CN" altLang="en-US" sz="2400" b="1" dirty="0"/>
                  <a:t>可知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𝒏𝑷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r>
                  <a:rPr lang="zh-CN" altLang="en-US" sz="2400" b="1" dirty="0"/>
                  <a:t>，进一步可得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𝒏𝒒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93ED9E2-4482-4068-B34F-AEBD855D7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3688915"/>
                <a:ext cx="10421655" cy="2711885"/>
              </a:xfrm>
              <a:prstGeom prst="rect">
                <a:avLst/>
              </a:prstGeom>
              <a:blipFill>
                <a:blip r:embed="rId3"/>
                <a:stretch>
                  <a:fillRect l="-81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38B6106-CC4E-40E8-B08D-1C5B1D94C67D}"/>
              </a:ext>
            </a:extLst>
          </p:cNvPr>
          <p:cNvSpPr txBox="1"/>
          <p:nvPr/>
        </p:nvSpPr>
        <p:spPr>
          <a:xfrm>
            <a:off x="661531" y="102654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en-US" altLang="zh-CN" b="1" baseline="30000" dirty="0"/>
              <a:t>st</a:t>
            </a:r>
            <a:r>
              <a:rPr lang="en-US" altLang="zh-CN" b="1" dirty="0">
                <a:sym typeface="Wingdings" panose="05000000000000000000" pitchFamily="2" charset="2"/>
              </a:rPr>
              <a:t></a:t>
            </a:r>
            <a:r>
              <a:rPr lang="en-US" altLang="zh-CN" b="1" dirty="0"/>
              <a:t>2</a:t>
            </a:r>
            <a:r>
              <a:rPr lang="en-US" altLang="zh-CN" b="1" baseline="30000" dirty="0"/>
              <a:t>nd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00919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F299682-0CC5-4CD7-B4E8-1DCAAD45F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9102"/>
            <a:ext cx="10515600" cy="858656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FFE994B-6F38-48A2-AAA0-5C951535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题目 </a:t>
            </a:r>
            <a:r>
              <a:rPr lang="en-US" altLang="zh-CN" sz="3600" dirty="0"/>
              <a:t>4 (</a:t>
            </a:r>
            <a:r>
              <a:rPr lang="zh-CN" altLang="en-US" sz="3600" dirty="0"/>
              <a:t>改编自 </a:t>
            </a:r>
            <a:r>
              <a:rPr lang="en-US" altLang="zh-CN" sz="3600" dirty="0"/>
              <a:t>UD Problem 18.20 </a:t>
            </a:r>
            <a:r>
              <a:rPr lang="zh-CN" altLang="en-US" sz="3600" dirty="0"/>
              <a:t>与 </a:t>
            </a:r>
            <a:r>
              <a:rPr lang="en-US" altLang="zh-CN" sz="3600" dirty="0"/>
              <a:t>UD Problem 18.26) 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40D3F6C-2088-4003-9C89-DFB4CA9396C8}"/>
                  </a:ext>
                </a:extLst>
              </p:cNvPr>
              <p:cNvSpPr/>
              <p:nvPr/>
            </p:nvSpPr>
            <p:spPr>
              <a:xfrm>
                <a:off x="885172" y="2185793"/>
                <a:ext cx="10421655" cy="4215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zh-CN" altLang="en-US" sz="2400" b="1" dirty="0"/>
                  <a:t>反证法：</a:t>
                </a:r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假设存在自然数非空集合</a:t>
                </a:r>
                <a:r>
                  <a:rPr lang="en-US" altLang="zh-CN" sz="2400" b="1" dirty="0"/>
                  <a:t>S</a:t>
                </a:r>
                <a:r>
                  <a:rPr lang="zh-CN" altLang="en-US" sz="2400" b="1" dirty="0"/>
                  <a:t>，且</a:t>
                </a:r>
                <a:r>
                  <a:rPr lang="en-US" altLang="zh-CN" sz="2400" b="1" dirty="0"/>
                  <a:t>S</a:t>
                </a:r>
                <a:r>
                  <a:rPr lang="zh-CN" altLang="en-US" sz="2400" b="1" dirty="0"/>
                  <a:t>不包含最小元素</a:t>
                </a:r>
                <a:endParaRPr lang="en-US" altLang="zh-CN" sz="2400" b="1" dirty="0"/>
              </a:p>
              <a:p>
                <a:pPr algn="just"/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则其补集</a:t>
                </a:r>
                <a:r>
                  <a:rPr lang="en-US" altLang="zh-CN" sz="2400" b="1" dirty="0"/>
                  <a:t>T=N-S</a:t>
                </a:r>
              </a:p>
              <a:p>
                <a:pPr algn="just"/>
                <a:r>
                  <a:rPr lang="zh-CN" altLang="en-US" sz="2400" b="1" dirty="0"/>
                  <a:t>显然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zh-CN" sz="2400" b="1" dirty="0"/>
                  <a:t>,</a:t>
                </a:r>
                <a:r>
                  <a:rPr lang="zh-CN" altLang="en-US" sz="2400" b="1" dirty="0"/>
                  <a:t>否则</a:t>
                </a:r>
                <a:r>
                  <a:rPr lang="en-US" altLang="zh-CN" sz="2400" b="1" dirty="0"/>
                  <a:t>1</a:t>
                </a:r>
                <a:r>
                  <a:rPr lang="zh-CN" altLang="en-US" sz="2400" b="1" dirty="0"/>
                  <a:t>必然是</a:t>
                </a:r>
                <a:r>
                  <a:rPr lang="en-US" altLang="zh-CN" sz="2400" b="1" dirty="0"/>
                  <a:t>S</a:t>
                </a:r>
                <a:r>
                  <a:rPr lang="zh-CN" altLang="en-US" sz="2400" b="1" dirty="0"/>
                  <a:t>的最小元素，所以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如果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b="1" dirty="0">
                    <a:solidFill>
                      <a:srgbClr val="00B050"/>
                    </a:solidFill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zh-CN" altLang="en-US" sz="2400" b="1" dirty="0"/>
                  <a:t>；否则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zh-CN" altLang="en-US" sz="2400" b="1" dirty="0"/>
                  <a:t>，并且为</a:t>
                </a:r>
                <a:r>
                  <a:rPr lang="en-US" altLang="zh-CN" sz="2400" b="1" dirty="0"/>
                  <a:t>S</a:t>
                </a:r>
                <a:r>
                  <a:rPr lang="zh-CN" altLang="en-US" sz="2400" b="1" dirty="0"/>
                  <a:t>中的最小元素；</a:t>
                </a:r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由第二数学归纳法可得</a:t>
                </a:r>
                <a:r>
                  <a:rPr lang="en-US" altLang="zh-CN" sz="2400" b="1" dirty="0"/>
                  <a:t>T=N</a:t>
                </a:r>
                <a:r>
                  <a:rPr lang="zh-CN" altLang="en-US" sz="2400" b="1" dirty="0"/>
                  <a:t>；所以</a:t>
                </a:r>
                <a:r>
                  <a:rPr lang="en-US" altLang="zh-CN" sz="2400" b="1" dirty="0"/>
                  <a:t>S</a:t>
                </a:r>
                <a:r>
                  <a:rPr lang="zh-CN" altLang="en-US" sz="2400" b="1" dirty="0"/>
                  <a:t>为空集，与假设矛盾，假设不成立。</a:t>
                </a:r>
                <a:endParaRPr lang="en-US" altLang="zh-CN" sz="2400" b="1" dirty="0"/>
              </a:p>
              <a:p>
                <a:pPr algn="just"/>
                <a:r>
                  <a:rPr lang="zh-CN" altLang="en-US" sz="2400" b="1" dirty="0"/>
                  <a:t>证毕。</a:t>
                </a:r>
                <a:endParaRPr lang="en-US" altLang="zh-CN" sz="2400" b="1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40D3F6C-2088-4003-9C89-DFB4CA939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" y="2185793"/>
                <a:ext cx="10421655" cy="4215008"/>
              </a:xfrm>
              <a:prstGeom prst="rect">
                <a:avLst/>
              </a:prstGeom>
              <a:blipFill>
                <a:blip r:embed="rId3"/>
                <a:stretch>
                  <a:fillRect l="-818" r="-81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65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blemSolving-1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4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Solving-1" id="{F4F25D4B-B96A-47E2-A8AB-F7E76D3E169A}" vid="{BA316B39-8B36-40ED-8DC9-335D35C474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ProblemSolving-1</Template>
  <TotalTime>1226</TotalTime>
  <Words>730</Words>
  <Application>Microsoft Office PowerPoint</Application>
  <PresentationFormat>宽屏</PresentationFormat>
  <Paragraphs>103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黑体</vt:lpstr>
      <vt:lpstr>宋体</vt:lpstr>
      <vt:lpstr>Arial</vt:lpstr>
      <vt:lpstr>Calibri Light</vt:lpstr>
      <vt:lpstr>Cambria Math</vt:lpstr>
      <vt:lpstr>Wingdings</vt:lpstr>
      <vt:lpstr>ProblemSolving-1</vt:lpstr>
      <vt:lpstr>问题求解</vt:lpstr>
      <vt:lpstr>题目 4 (改编自 UD Problem 18.20 与 UD Problem 18.26) </vt:lpstr>
      <vt:lpstr>题目 4 (改编自 UD Problem 18.20 与 UD Problem 18.26) </vt:lpstr>
      <vt:lpstr>题目 4 (改编自 UD Problem 18.20 与 UD Problem 18.26) </vt:lpstr>
      <vt:lpstr>题目 4 (改编自 UD Problem 18.20 与 UD Problem 18.26) </vt:lpstr>
      <vt:lpstr>题目 4 (改编自 UD Problem 18.20 与 UD Problem 18.26) </vt:lpstr>
      <vt:lpstr>题目 4 (改编自 UD Problem 18.20 与 UD Problem 18.26) </vt:lpstr>
      <vt:lpstr>题目 4 (改编自 UD Problem 18.20 与 UD Problem 18.26) </vt:lpstr>
      <vt:lpstr>题目 4 (改编自 UD Problem 18.20 与 UD Problem 18.26) </vt:lpstr>
      <vt:lpstr>PowerPoint 演示文稿</vt:lpstr>
      <vt:lpstr>题目 8 (ES Problem 24.7: Monotone Subsequence)</vt:lpstr>
      <vt:lpstr>题目 8 (ES Problem 24.7: Monotone Subsequence)</vt:lpstr>
      <vt:lpstr>题目 9 (Numbers) </vt:lpstr>
      <vt:lpstr>题目 9 (Numbers)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问题求解</dc:title>
  <dc:creator>ma jun</dc:creator>
  <cp:lastModifiedBy>lenovo</cp:lastModifiedBy>
  <cp:revision>106</cp:revision>
  <dcterms:created xsi:type="dcterms:W3CDTF">2019-10-09T06:02:37Z</dcterms:created>
  <dcterms:modified xsi:type="dcterms:W3CDTF">2021-10-24T07:31:43Z</dcterms:modified>
</cp:coreProperties>
</file>