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8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7E5F9-7FD0-4DAE-B0FE-2B7CE0FC2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310C6D-D184-4BF2-B4AF-C02A7828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E808BB-6388-435C-90F4-E4E515A0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D034F-957B-4359-8870-D903CF39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33A07-5008-4CB2-824D-9181F79F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898297-1238-43D7-A25D-D1F8995F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5C57FE-8539-4700-BA76-FC9DDED3C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939D3C-D9E1-4B8F-80BB-F01E2503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4543F4-2264-477F-8A39-46A1881E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BF9BDB-CC66-4C09-8EFC-C6FD7E3E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03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FA7E87-A39F-4FD3-95C4-984452C1F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0B3207-98B9-48A6-AF8E-4B2BD06F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4A090-1C10-4D36-8128-123A4A37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AC9D08-74B1-4086-82BD-71F3749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3D90C1-048C-4B52-9166-CDAA7027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39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B1359-AD8A-4F07-911E-788CFAA0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B16A9-9F8C-4906-B166-19EFB71AA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D9AA2D-07D8-4976-B750-A853501B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4F76D-E10B-4E53-9A7E-F36B495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67175-2CF0-42FB-9C9D-7114575B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3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2777A-DD66-4E20-A8C7-60E7C44E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00F64-16CF-4BDC-B975-691C847D3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2C811-8827-4A75-810B-5A727D1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56D09B-A7C9-46CC-843B-91529CFE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7A506-1977-4C19-BE8C-0D5A58D1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1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3B123-C376-4650-9A62-34C10F4D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0D01C2-71D9-42C4-A804-334BBCA63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0BDD4-ADB3-427E-BDF8-DD7A37445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BF16B8-AA50-42A0-81F5-6941342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0EEA3B-1311-4E90-A6A2-623D41DB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C09B5E-C78B-4940-8510-45F24676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3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7B8D4-958D-402A-880D-02826F7E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80BF62-A33F-4618-B1D4-B747F80D8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C2328B-CC5E-4226-BBDD-BED68A23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6153A0-50C3-4C2C-8288-A184D1850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BC605B-18FA-44AB-8ABF-823DA3499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2627DB-05D8-4450-A19C-FCF7F8DF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9F8654-4C00-4A25-B297-36648DAB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E79DD8-E082-4331-B83C-766F63E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B89C9-E616-4A9B-81BF-3CF981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DB8FA-9B8A-4537-A336-42D8F152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7B7EC5-7403-4C19-ACF9-7D24D04D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E6D4EB-04DE-41D7-9AFA-928BE26D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947A49-8002-4337-A335-33D98D3D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086298-DA52-4F78-A938-9557D76D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F243E-2A8B-4C6F-A6DF-17A7F5F7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C45E1-8AD0-4B0C-A57A-9E1DB320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D4BBF-7C2A-4F36-8F1B-E7CAFA1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338EAD-0669-4C6C-936C-9F6673A8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C803D8-A601-44B6-BF67-C21BA8AB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4E6331-F17D-4806-AC1B-2BB380CA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BD8622-4907-446A-8D51-90FC4D1E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4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1E401-66F8-46F3-A2AA-C7AE9AB9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225651-A4F1-4744-9DF0-FB31B3251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1DC616-02C8-4D6A-8BAB-E0F313CF9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B54526-2942-4D6F-81D2-AC80DF0C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300A50-67CC-4AAE-BFAC-2DD18DBD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F2D6BA-99C0-4040-B645-8207F0B9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2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97FB1E-EFDA-496C-9C3A-DA4237D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7BEB63-9F44-48E9-8141-AAE820DC1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9404AE-7BDB-4558-AE94-BEC9F1264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52F8-5E5B-4990-B418-2FD607EFA5DE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44A8BF-8F81-4A39-9FE4-6413F2013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A4FF4B-021E-4FD7-902B-EF60A1003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62A5-1AB0-4340-8CE7-D7D63F2C67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83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50CED-EFEB-427E-86F0-C81AEBCEF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问题求解</a:t>
            </a:r>
            <a:br>
              <a:rPr lang="en-US" altLang="zh-CN" dirty="0"/>
            </a:br>
            <a:r>
              <a:rPr lang="zh-CN" altLang="en-US" dirty="0"/>
              <a:t>习题讲解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9AFD6A-6201-4CAD-AC11-23841B261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2-1 </a:t>
            </a:r>
            <a:r>
              <a:rPr lang="zh-CN" altLang="en-US" dirty="0"/>
              <a:t>算法的正确性</a:t>
            </a:r>
          </a:p>
        </p:txBody>
      </p:sp>
    </p:spTree>
    <p:extLst>
      <p:ext uri="{BB962C8B-B14F-4D97-AF65-F5344CB8AC3E}">
        <p14:creationId xmlns:p14="http://schemas.microsoft.com/office/powerpoint/2010/main" val="211375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A71C1E-F1EE-4026-9AB4-60B09227BF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" y="88669"/>
            <a:ext cx="7886700" cy="923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FA0699-19B8-4F96-8CC2-D65F7532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98" y="1824037"/>
            <a:ext cx="3626135" cy="289808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EE968B5-0624-45C7-9C05-059AC30CE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767" y="1208105"/>
            <a:ext cx="2971060" cy="41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2D2454F-025F-466D-95B1-8B57527A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04306"/>
            <a:ext cx="2971060" cy="41299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A71C1E-F1EE-4026-9AB4-60B09227BF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" y="88669"/>
            <a:ext cx="7886700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2E4997-357D-4784-A7EF-09CDD07DCFDB}"/>
                  </a:ext>
                </a:extLst>
              </p:cNvPr>
              <p:cNvSpPr txBox="1"/>
              <p:nvPr/>
            </p:nvSpPr>
            <p:spPr>
              <a:xfrm>
                <a:off x="2800844" y="2127789"/>
                <a:ext cx="3245280" cy="369332"/>
              </a:xfrm>
              <a:prstGeom prst="wedgeRectCallout">
                <a:avLst>
                  <a:gd name="adj1" fmla="val -94272"/>
                  <a:gd name="adj2" fmla="val -5373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①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dirty="0"/>
                  <a:t>是非负整数，且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2E4997-357D-4784-A7EF-09CDD07DC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844" y="2127789"/>
                <a:ext cx="3245280" cy="369332"/>
              </a:xfrm>
              <a:prstGeom prst="wedgeRectCallout">
                <a:avLst>
                  <a:gd name="adj1" fmla="val -94272"/>
                  <a:gd name="adj2" fmla="val -53733"/>
                </a:avLst>
              </a:prstGeom>
              <a:blipFill>
                <a:blip r:embed="rId4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7962C4-29FE-42FC-82DC-130D9E7F1781}"/>
                  </a:ext>
                </a:extLst>
              </p:cNvPr>
              <p:cNvSpPr txBox="1"/>
              <p:nvPr/>
            </p:nvSpPr>
            <p:spPr>
              <a:xfrm>
                <a:off x="2800844" y="3033745"/>
                <a:ext cx="3245280" cy="646331"/>
              </a:xfrm>
              <a:prstGeom prst="wedgeRectCallout">
                <a:avLst>
                  <a:gd name="adj1" fmla="val -69017"/>
                  <a:gd name="adj2" fmla="val -3437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gc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7962C4-29FE-42FC-82DC-130D9E7F1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844" y="3033745"/>
                <a:ext cx="3245280" cy="646331"/>
              </a:xfrm>
              <a:prstGeom prst="wedgeRectCallout">
                <a:avLst>
                  <a:gd name="adj1" fmla="val -69017"/>
                  <a:gd name="adj2" fmla="val -34370"/>
                </a:avLst>
              </a:prstGeom>
              <a:blipFill>
                <a:blip r:embed="rId5"/>
                <a:stretch>
                  <a:fillRect t="-4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3F5B22C-42FA-4829-9DD6-78E868AA144A}"/>
                  </a:ext>
                </a:extLst>
              </p:cNvPr>
              <p:cNvSpPr txBox="1"/>
              <p:nvPr/>
            </p:nvSpPr>
            <p:spPr>
              <a:xfrm>
                <a:off x="2800844" y="4527265"/>
                <a:ext cx="3245280" cy="369332"/>
              </a:xfrm>
              <a:prstGeom prst="wedgeRectCallout">
                <a:avLst>
                  <a:gd name="adj1" fmla="val -69017"/>
                  <a:gd name="adj2" fmla="val -3437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3F5B22C-42FA-4829-9DD6-78E868AA1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844" y="4527265"/>
                <a:ext cx="3245280" cy="369332"/>
              </a:xfrm>
              <a:prstGeom prst="wedgeRectCallout">
                <a:avLst>
                  <a:gd name="adj1" fmla="val -69017"/>
                  <a:gd name="adj2" fmla="val -34370"/>
                </a:avLst>
              </a:prstGeom>
              <a:blipFill>
                <a:blip r:embed="rId6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7AB72B-AAA0-4EE9-BD73-22D389B1CDD0}"/>
                  </a:ext>
                </a:extLst>
              </p:cNvPr>
              <p:cNvSpPr txBox="1"/>
              <p:nvPr/>
            </p:nvSpPr>
            <p:spPr>
              <a:xfrm>
                <a:off x="6096000" y="1104306"/>
                <a:ext cx="5913120" cy="556011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假设上一轮循环开始时，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r>
                  <a:rPr lang="zh-CN" altLang="en-US" dirty="0"/>
                  <a:t>；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设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则执行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完</m:t>
                    </m:r>
                  </m:oMath>
                </a14:m>
                <a:r>
                  <a:rPr lang="zh-CN" altLang="en-US" dirty="0"/>
                  <a:t>上一轮循环之后的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的值分别记为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0" dirty="0"/>
                  <a:t>且：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r>
                  <a:rPr lang="zh-CN" altLang="en-US" b="1" dirty="0"/>
                  <a:t>显然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b="1" dirty="0"/>
              </a:p>
              <a:p>
                <a:r>
                  <a:rPr lang="zh-CN" altLang="en-US" dirty="0"/>
                  <a:t>再设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gcd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br>
                  <a:rPr lang="en-US" altLang="zh-CN" i="1" dirty="0"/>
                </a:br>
                <a:r>
                  <a:rPr lang="zh-CN" altLang="en-US" dirty="0"/>
                  <a:t> 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br>
                  <a:rPr lang="en-US" altLang="zh-CN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zh-CN" i="1" dirty="0"/>
              </a:p>
              <a:p>
                <a:r>
                  <a:rPr lang="zh-CN" altLang="en-US" dirty="0"/>
                  <a:t>所以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C7AB72B-AAA0-4EE9-BD73-22D389B1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04306"/>
                <a:ext cx="5913120" cy="5560112"/>
              </a:xfrm>
              <a:prstGeom prst="rect">
                <a:avLst/>
              </a:prstGeom>
              <a:blipFill>
                <a:blip r:embed="rId7"/>
                <a:stretch>
                  <a:fillRect l="-720" t="-438" r="-720" b="-656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FF47447-DC9D-4DA0-B3BF-ACEAD9FC3F95}"/>
                  </a:ext>
                </a:extLst>
              </p:cNvPr>
              <p:cNvSpPr txBox="1"/>
              <p:nvPr/>
            </p:nvSpPr>
            <p:spPr>
              <a:xfrm>
                <a:off x="268836" y="5471701"/>
                <a:ext cx="5352587" cy="92333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③: </a:t>
                </a:r>
                <a:r>
                  <a:rPr lang="zh-CN" altLang="en-US" dirty="0"/>
                  <a:t>退出循环时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则在</m:t>
                    </m:r>
                  </m:oMath>
                </a14:m>
                <a:r>
                  <a:rPr lang="zh-CN" altLang="en-US" dirty="0"/>
                  <a:t>最后一次循环中我们有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所以此时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r>
                  <a:rPr lang="zh-CN" altLang="en-US" dirty="0"/>
                  <a:t>执行完语句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之后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gc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FF47447-DC9D-4DA0-B3BF-ACEAD9FC3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6" y="5471701"/>
                <a:ext cx="5352587" cy="923330"/>
              </a:xfrm>
              <a:prstGeom prst="rect">
                <a:avLst/>
              </a:prstGeom>
              <a:blipFill>
                <a:blip r:embed="rId8"/>
                <a:stretch>
                  <a:fillRect l="-795" t="-3268" r="-909" b="-915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A71C1E-F1EE-4026-9AB4-60B09227BF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" y="88669"/>
            <a:ext cx="7886700" cy="923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FA0699-19B8-4F96-8CC2-D65F7532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5" y="1979959"/>
            <a:ext cx="3626135" cy="28980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26BCF6-6F21-4B40-BBBC-2B7DE8D92634}"/>
                  </a:ext>
                </a:extLst>
              </p:cNvPr>
              <p:cNvSpPr txBox="1"/>
              <p:nvPr/>
            </p:nvSpPr>
            <p:spPr>
              <a:xfrm>
                <a:off x="5949863" y="1402915"/>
                <a:ext cx="55615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r>
                  <a:rPr lang="zh-CN" altLang="en-US" dirty="0"/>
                  <a:t>对于非负整数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/>
                  <a:t>均能返回正确结果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26BCF6-6F21-4B40-BBBC-2B7DE8D92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63" y="1402915"/>
                <a:ext cx="5561556" cy="923330"/>
              </a:xfrm>
              <a:prstGeom prst="rect">
                <a:avLst/>
              </a:prstGeom>
              <a:blipFill>
                <a:blip r:embed="rId4"/>
                <a:stretch>
                  <a:fillRect l="-87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A7EA4E-B928-4D40-93EC-A970B62EDA59}"/>
                  </a:ext>
                </a:extLst>
              </p:cNvPr>
              <p:cNvSpPr txBox="1"/>
              <p:nvPr/>
            </p:nvSpPr>
            <p:spPr>
              <a:xfrm>
                <a:off x="5949863" y="2444663"/>
                <a:ext cx="55615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A7EA4E-B928-4D40-93EC-A970B62ED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63" y="2444663"/>
                <a:ext cx="5561556" cy="646331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36B72BE-D106-4748-8D09-E240C28EBF94}"/>
                  </a:ext>
                </a:extLst>
              </p:cNvPr>
              <p:cNvSpPr txBox="1"/>
              <p:nvPr/>
            </p:nvSpPr>
            <p:spPr>
              <a:xfrm>
                <a:off x="5949863" y="3428999"/>
                <a:ext cx="5561556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假设对任意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/>
                  <a:t>均成立，则当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Case1: </a:t>
                </a:r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则直接返回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，显然成立</a:t>
                </a:r>
                <a:endParaRPr lang="en-US" altLang="zh-CN" dirty="0"/>
              </a:p>
              <a:p>
                <a:r>
                  <a:rPr lang="en-US" altLang="zh-CN" dirty="0"/>
                  <a:t>Case2: </a:t>
                </a:r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2-1: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此时直接返回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显然成立</a:t>
                </a:r>
                <a:endParaRPr lang="en-US" altLang="zh-CN" dirty="0"/>
              </a:p>
              <a:p>
                <a:r>
                  <a:rPr lang="en-US" altLang="zh-CN" dirty="0"/>
                  <a:t>2-2: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此时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由假设可知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/>
                  <a:t>可以返回正确答案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36B72BE-D106-4748-8D09-E240C28EB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63" y="3428999"/>
                <a:ext cx="5561556" cy="1821140"/>
              </a:xfrm>
              <a:prstGeom prst="rect">
                <a:avLst/>
              </a:prstGeom>
              <a:blipFill>
                <a:blip r:embed="rId6"/>
                <a:stretch>
                  <a:fillRect l="-877" t="-1672" r="-768" b="-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AA3D610-BD2E-4753-B930-855310C46B75}"/>
                  </a:ext>
                </a:extLst>
              </p:cNvPr>
              <p:cNvSpPr txBox="1"/>
              <p:nvPr/>
            </p:nvSpPr>
            <p:spPr>
              <a:xfrm>
                <a:off x="5949863" y="5317299"/>
                <a:ext cx="5561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还</a:t>
                </a:r>
                <a:r>
                  <a:rPr lang="zh-CN" altLang="en-US" b="0" dirty="0"/>
                  <a:t>需要证明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gcd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AA3D610-BD2E-4753-B930-855310C4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63" y="5317299"/>
                <a:ext cx="5561556" cy="369332"/>
              </a:xfrm>
              <a:prstGeom prst="rect">
                <a:avLst/>
              </a:prstGeom>
              <a:blipFill>
                <a:blip r:embed="rId7"/>
                <a:stretch>
                  <a:fillRect l="-87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CCC5B5B-70D6-4FEF-B20F-6FB09EE2A40D}"/>
              </a:ext>
            </a:extLst>
          </p:cNvPr>
          <p:cNvGrpSpPr/>
          <p:nvPr/>
        </p:nvGrpSpPr>
        <p:grpSpPr>
          <a:xfrm>
            <a:off x="711896" y="382831"/>
            <a:ext cx="10768208" cy="6092402"/>
            <a:chOff x="0" y="-18287"/>
            <a:chExt cx="12192000" cy="689795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2E31424-6CC1-46F4-8D8D-53E9624C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25841"/>
              <a:ext cx="12192000" cy="355382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9120C7-90B8-4964-ABAC-1ED3345A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-18287"/>
              <a:ext cx="12192000" cy="3353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7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75FB538-4CAA-4245-81A3-05654927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5" y="1754620"/>
            <a:ext cx="3495675" cy="4200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4370A9-9ADC-49E0-B387-4185A3CB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5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2732C5-73E6-4193-B7B8-54BE9BADBD1B}"/>
                  </a:ext>
                </a:extLst>
              </p:cNvPr>
              <p:cNvSpPr txBox="1"/>
              <p:nvPr/>
            </p:nvSpPr>
            <p:spPr>
              <a:xfrm>
                <a:off x="4309434" y="2406992"/>
                <a:ext cx="3713967" cy="92333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X</a:t>
                </a:r>
                <a:r>
                  <a:rPr lang="zh-CN" altLang="en-US" dirty="0"/>
                  <a:t>合法，执行完语句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之后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，而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1~0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。所以，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reverser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[1~0]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dirty="0"/>
                  <a:t>成立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2732C5-73E6-4193-B7B8-54BE9BADB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34" y="2406992"/>
                <a:ext cx="3713967" cy="923330"/>
              </a:xfrm>
              <a:prstGeom prst="rect">
                <a:avLst/>
              </a:prstGeom>
              <a:blipFill>
                <a:blip r:embed="rId4"/>
                <a:stretch>
                  <a:fillRect l="-1309" t="-3268" b="-915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AADA47E-B58B-443A-8822-39FF18CF4273}"/>
                  </a:ext>
                </a:extLst>
              </p:cNvPr>
              <p:cNvSpPr txBox="1"/>
              <p:nvPr/>
            </p:nvSpPr>
            <p:spPr>
              <a:xfrm>
                <a:off x="4309434" y="4264011"/>
                <a:ext cx="3713967" cy="64633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退出循环后，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所以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reverse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1~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𝑙𝑒𝑛</m:t>
                            </m:r>
                          </m:e>
                        </m:d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reverse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AADA47E-B58B-443A-8822-39FF18CF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34" y="4264011"/>
                <a:ext cx="3713967" cy="646331"/>
              </a:xfrm>
              <a:prstGeom prst="rect">
                <a:avLst/>
              </a:prstGeom>
              <a:blipFill>
                <a:blip r:embed="rId5"/>
                <a:stretch>
                  <a:fillRect l="-1309" t="-367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7BDF31A8-C268-443C-8D8F-34F392A77DBE}"/>
              </a:ext>
            </a:extLst>
          </p:cNvPr>
          <p:cNvCxnSpPr>
            <a:cxnSpLocks/>
            <a:stCxn id="8" idx="1"/>
            <a:endCxn id="7" idx="1"/>
          </p:cNvCxnSpPr>
          <p:nvPr/>
        </p:nvCxnSpPr>
        <p:spPr>
          <a:xfrm rot="10800000" flipH="1" flipV="1">
            <a:off x="4064023" y="3714784"/>
            <a:ext cx="14549" cy="1725171"/>
          </a:xfrm>
          <a:prstGeom prst="curvedConnector3">
            <a:avLst>
              <a:gd name="adj1" fmla="val -1571242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A2D05485-E3EE-436F-A374-196F9FAEA1D2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rot="16200000" flipH="1">
            <a:off x="5791325" y="3714785"/>
            <a:ext cx="750186" cy="12700"/>
          </a:xfrm>
          <a:prstGeom prst="curvedConnector5">
            <a:avLst>
              <a:gd name="adj1" fmla="val -30472"/>
              <a:gd name="adj2" fmla="val 18354283"/>
              <a:gd name="adj3" fmla="val 130472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B14445C-3358-4614-B4EF-18C6E671847E}"/>
                  </a:ext>
                </a:extLst>
              </p:cNvPr>
              <p:cNvSpPr txBox="1"/>
              <p:nvPr/>
            </p:nvSpPr>
            <p:spPr>
              <a:xfrm>
                <a:off x="8361656" y="1653451"/>
                <a:ext cx="3713967" cy="249299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时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以下成立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reverse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+1~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上一轮执行语句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last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sz="1600" dirty="0"/>
                  <a:t>所以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reverse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上一轮执行语句</a:t>
                </a:r>
                <a:r>
                  <a:rPr lang="en-US" altLang="zh-CN" dirty="0"/>
                  <a:t>7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B14445C-3358-4614-B4EF-18C6E6718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56" y="1653451"/>
                <a:ext cx="3713967" cy="2492990"/>
              </a:xfrm>
              <a:prstGeom prst="rect">
                <a:avLst/>
              </a:prstGeom>
              <a:blipFill>
                <a:blip r:embed="rId6"/>
                <a:stretch>
                  <a:fillRect l="-1309" t="-97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组合 68">
            <a:extLst>
              <a:ext uri="{FF2B5EF4-FFF2-40B4-BE49-F238E27FC236}">
                <a16:creationId xmlns:a16="http://schemas.microsoft.com/office/drawing/2014/main" id="{46103608-0E0A-4F91-8C27-3D97381EF00A}"/>
              </a:ext>
            </a:extLst>
          </p:cNvPr>
          <p:cNvGrpSpPr/>
          <p:nvPr/>
        </p:nvGrpSpPr>
        <p:grpSpPr>
          <a:xfrm>
            <a:off x="1960325" y="1428644"/>
            <a:ext cx="6314585" cy="1095351"/>
            <a:chOff x="1960325" y="1428644"/>
            <a:chExt cx="6655638" cy="1095351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C77F0AA2-FA03-494F-8507-31546A961BF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1960325" y="1989615"/>
              <a:ext cx="2223748" cy="534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F140215-0B02-4E3D-9648-03C787FCFDC2}"/>
                </a:ext>
              </a:extLst>
            </p:cNvPr>
            <p:cNvGrpSpPr/>
            <p:nvPr/>
          </p:nvGrpSpPr>
          <p:grpSpPr>
            <a:xfrm>
              <a:off x="3923190" y="1428644"/>
              <a:ext cx="4692773" cy="936064"/>
              <a:chOff x="3923190" y="1428644"/>
              <a:chExt cx="4692773" cy="936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矩形 5">
                    <a:extLst>
                      <a:ext uri="{FF2B5EF4-FFF2-40B4-BE49-F238E27FC236}">
                        <a16:creationId xmlns:a16="http://schemas.microsoft.com/office/drawing/2014/main" id="{70655BB1-80C1-4C54-BE49-DBE38149D66B}"/>
                      </a:ext>
                    </a:extLst>
                  </p:cNvPr>
                  <p:cNvSpPr/>
                  <p:nvPr/>
                </p:nvSpPr>
                <p:spPr>
                  <a:xfrm>
                    <a:off x="4184073" y="1614522"/>
                    <a:ext cx="4431890" cy="75018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is a string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" name="矩形 5">
                    <a:extLst>
                      <a:ext uri="{FF2B5EF4-FFF2-40B4-BE49-F238E27FC236}">
                        <a16:creationId xmlns:a16="http://schemas.microsoft.com/office/drawing/2014/main" id="{70655BB1-80C1-4C54-BE49-DBE38149D6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4073" y="1614522"/>
                    <a:ext cx="4431890" cy="7501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05DE05CD-1DF9-4E4E-94FD-C6AA6947EEAE}"/>
                  </a:ext>
                </a:extLst>
              </p:cNvPr>
              <p:cNvSpPr/>
              <p:nvPr/>
            </p:nvSpPr>
            <p:spPr>
              <a:xfrm>
                <a:off x="3923190" y="1428644"/>
                <a:ext cx="482138" cy="4899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233FA5C-0763-4BE1-B327-6A839523B1CE}"/>
              </a:ext>
            </a:extLst>
          </p:cNvPr>
          <p:cNvGrpSpPr/>
          <p:nvPr/>
        </p:nvGrpSpPr>
        <p:grpSpPr>
          <a:xfrm>
            <a:off x="1841327" y="3115403"/>
            <a:ext cx="6427485" cy="974475"/>
            <a:chOff x="1841327" y="3115403"/>
            <a:chExt cx="6774636" cy="974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4303656C-DB16-4699-A8C0-6713BB91BD79}"/>
                    </a:ext>
                  </a:extLst>
                </p:cNvPr>
                <p:cNvSpPr/>
                <p:nvPr/>
              </p:nvSpPr>
              <p:spPr>
                <a:xfrm>
                  <a:off x="4184073" y="3339692"/>
                  <a:ext cx="4431890" cy="7501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revers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CN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[1,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4303656C-DB16-4699-A8C0-6713BB91BD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073" y="3339692"/>
                  <a:ext cx="4431890" cy="7501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1DA3D65-091B-4CF3-9199-CFF795560B24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1841327" y="3714785"/>
              <a:ext cx="2342746" cy="1400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7519840E-D4E4-4C17-8A5D-DDDC1D0BFDA4}"/>
                </a:ext>
              </a:extLst>
            </p:cNvPr>
            <p:cNvSpPr/>
            <p:nvPr/>
          </p:nvSpPr>
          <p:spPr>
            <a:xfrm>
              <a:off x="3949353" y="3115403"/>
              <a:ext cx="482138" cy="489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D6C1CE0-8A5A-481F-8551-9A71AA863695}"/>
              </a:ext>
            </a:extLst>
          </p:cNvPr>
          <p:cNvGrpSpPr/>
          <p:nvPr/>
        </p:nvGrpSpPr>
        <p:grpSpPr>
          <a:xfrm>
            <a:off x="2125251" y="4810257"/>
            <a:ext cx="6158110" cy="1004792"/>
            <a:chOff x="2125251" y="4810257"/>
            <a:chExt cx="6490712" cy="1004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0B42735-9AB3-4B72-90E9-A9F40B4B4EF5}"/>
                    </a:ext>
                  </a:extLst>
                </p:cNvPr>
                <p:cNvSpPr/>
                <p:nvPr/>
              </p:nvSpPr>
              <p:spPr>
                <a:xfrm>
                  <a:off x="4184073" y="5064863"/>
                  <a:ext cx="4431890" cy="7501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rev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erse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90B42735-9AB3-4B72-90E9-A9F40B4B4E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073" y="5064863"/>
                  <a:ext cx="4431890" cy="7501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D6466DA-4285-4CC1-BDB3-4A3244D7091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125251" y="5304774"/>
              <a:ext cx="2058822" cy="135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994A70F-069E-42DF-8302-F539B5F4BCFE}"/>
                </a:ext>
              </a:extLst>
            </p:cNvPr>
            <p:cNvSpPr/>
            <p:nvPr/>
          </p:nvSpPr>
          <p:spPr>
            <a:xfrm>
              <a:off x="3962818" y="4810257"/>
              <a:ext cx="482138" cy="489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742A402F-D967-405A-89A0-2C92C720A4F9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rot="10800000" flipV="1">
            <a:off x="4064024" y="1989615"/>
            <a:ext cx="6098" cy="1725170"/>
          </a:xfrm>
          <a:prstGeom prst="curvedConnector3">
            <a:avLst>
              <a:gd name="adj1" fmla="val 384877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945F2F4C-18BB-44E8-BA47-A0B569335036}"/>
              </a:ext>
            </a:extLst>
          </p:cNvPr>
          <p:cNvSpPr/>
          <p:nvPr/>
        </p:nvSpPr>
        <p:spPr>
          <a:xfrm>
            <a:off x="8772734" y="4887779"/>
            <a:ext cx="2588029" cy="10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每次循环</a:t>
            </a:r>
            <a:r>
              <a:rPr lang="en-US" altLang="zh-CN" dirty="0"/>
              <a:t>A</a:t>
            </a:r>
            <a:r>
              <a:rPr lang="zh-CN" altLang="en-US" dirty="0"/>
              <a:t>的长度减少，必然终止</a:t>
            </a:r>
          </a:p>
        </p:txBody>
      </p:sp>
    </p:spTree>
    <p:extLst>
      <p:ext uri="{BB962C8B-B14F-4D97-AF65-F5344CB8AC3E}">
        <p14:creationId xmlns:p14="http://schemas.microsoft.com/office/powerpoint/2010/main" val="488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4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71F9FB-285D-4464-9341-EA9AEAF6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4"/>
            <a:ext cx="12192000" cy="160934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723C259-6A24-4655-99A3-9AFA39BE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3" y="1628258"/>
            <a:ext cx="3268967" cy="516306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8EA79C9-4704-480B-87E2-A9CBC1C01BBE}"/>
              </a:ext>
            </a:extLst>
          </p:cNvPr>
          <p:cNvSpPr txBox="1"/>
          <p:nvPr/>
        </p:nvSpPr>
        <p:spPr>
          <a:xfrm>
            <a:off x="1535084" y="2189018"/>
            <a:ext cx="2466110" cy="369332"/>
          </a:xfrm>
          <a:prstGeom prst="wedgeRectCallout">
            <a:avLst>
              <a:gd name="adj1" fmla="val -62631"/>
              <a:gd name="adj2" fmla="val -515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① 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都是字符串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9D6A0D-591F-4D7C-8CF5-52EAB9F2CE4E}"/>
                  </a:ext>
                </a:extLst>
              </p:cNvPr>
              <p:cNvSpPr txBox="1"/>
              <p:nvPr/>
            </p:nvSpPr>
            <p:spPr>
              <a:xfrm>
                <a:off x="2768138" y="3530257"/>
                <a:ext cx="2319251" cy="1754326"/>
              </a:xfrm>
              <a:prstGeom prst="wedgeRectCallout">
                <a:avLst>
                  <a:gd name="adj1" fmla="val -78469"/>
                  <a:gd name="adj2" fmla="val -6733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𝑙𝑒𝑛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9D6A0D-591F-4D7C-8CF5-52EAB9F2C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38" y="3530257"/>
                <a:ext cx="2319251" cy="1754326"/>
              </a:xfrm>
              <a:prstGeom prst="wedgeRectCallout">
                <a:avLst>
                  <a:gd name="adj1" fmla="val -78469"/>
                  <a:gd name="adj2" fmla="val -6733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E4680-54C2-49F1-ABB6-D7C3C3A4962B}"/>
                  </a:ext>
                </a:extLst>
              </p:cNvPr>
              <p:cNvSpPr txBox="1"/>
              <p:nvPr/>
            </p:nvSpPr>
            <p:spPr>
              <a:xfrm>
                <a:off x="2768139" y="5540609"/>
                <a:ext cx="2319251" cy="369332"/>
              </a:xfrm>
              <a:prstGeom prst="wedgeRectCallout">
                <a:avLst>
                  <a:gd name="adj1" fmla="val -62631"/>
                  <a:gd name="adj2" fmla="val -5153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③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E4680-54C2-49F1-ABB6-D7C3C3A49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39" y="5540609"/>
                <a:ext cx="2319251" cy="369332"/>
              </a:xfrm>
              <a:prstGeom prst="wedgeRectCallout">
                <a:avLst>
                  <a:gd name="adj1" fmla="val -62631"/>
                  <a:gd name="adj2" fmla="val -51538"/>
                </a:avLst>
              </a:prstGeom>
              <a:blipFill>
                <a:blip r:embed="rId5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8187D3-2198-43AC-8FCD-F5F1ADDFA518}"/>
                  </a:ext>
                </a:extLst>
              </p:cNvPr>
              <p:cNvSpPr txBox="1"/>
              <p:nvPr/>
            </p:nvSpPr>
            <p:spPr>
              <a:xfrm>
                <a:off x="2768139" y="6165967"/>
                <a:ext cx="2319251" cy="369332"/>
              </a:xfrm>
              <a:prstGeom prst="wedgeRectCallout">
                <a:avLst>
                  <a:gd name="adj1" fmla="val -62631"/>
                  <a:gd name="adj2" fmla="val -5153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③’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8187D3-2198-43AC-8FCD-F5F1ADDFA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39" y="6165967"/>
                <a:ext cx="2319251" cy="369332"/>
              </a:xfrm>
              <a:prstGeom prst="wedgeRectCallout">
                <a:avLst>
                  <a:gd name="adj1" fmla="val -62631"/>
                  <a:gd name="adj2" fmla="val -51538"/>
                </a:avLst>
              </a:prstGeom>
              <a:blipFill>
                <a:blip r:embed="rId6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23FA2C-8448-477F-A883-6922675001DB}"/>
                  </a:ext>
                </a:extLst>
              </p:cNvPr>
              <p:cNvSpPr txBox="1"/>
              <p:nvPr/>
            </p:nvSpPr>
            <p:spPr>
              <a:xfrm>
                <a:off x="5213583" y="1723972"/>
                <a:ext cx="6888479" cy="646331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 c=0,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𝑙𝑒𝑛</m:t>
                        </m:r>
                      </m:e>
                    </m:d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𝑙𝑒𝑛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𝑙𝑒𝑛</m:t>
                    </m:r>
                  </m:oMath>
                </a14:m>
                <a:r>
                  <a:rPr lang="zh-CN" altLang="en-US" dirty="0"/>
                  <a:t> 成立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23FA2C-8448-477F-A883-692267500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83" y="1723972"/>
                <a:ext cx="6888479" cy="646331"/>
              </a:xfrm>
              <a:prstGeom prst="rect">
                <a:avLst/>
              </a:prstGeom>
              <a:blipFill>
                <a:blip r:embed="rId7"/>
                <a:stretch>
                  <a:fillRect l="-618" t="-4630" b="-1296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624231E-D940-43ED-B50B-C19F81725DB6}"/>
                  </a:ext>
                </a:extLst>
              </p:cNvPr>
              <p:cNvSpPr txBox="1"/>
              <p:nvPr/>
            </p:nvSpPr>
            <p:spPr>
              <a:xfrm>
                <a:off x="5213583" y="2453118"/>
                <a:ext cx="6888479" cy="203132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时成立，当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r>
                  <a:rPr lang="zh-CN" altLang="en-US" dirty="0"/>
                  <a:t>上一轮执行</a:t>
                </a:r>
                <a:r>
                  <a:rPr lang="en-US" altLang="zh-CN" dirty="0"/>
                  <a:t>7~9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head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head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，则：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[1~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+1]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tail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+1~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𝑙𝑒𝑛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tail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+1~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𝑙𝑒𝑛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+2~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𝑙𝑒𝑛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624231E-D940-43ED-B50B-C19F81725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83" y="2453118"/>
                <a:ext cx="6888479" cy="2031325"/>
              </a:xfrm>
              <a:prstGeom prst="rect">
                <a:avLst/>
              </a:prstGeom>
              <a:blipFill>
                <a:blip r:embed="rId8"/>
                <a:stretch>
                  <a:fillRect l="-618" t="-119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63C06C-222E-4B36-A0CA-9CC64CC70BFB}"/>
                  </a:ext>
                </a:extLst>
              </p:cNvPr>
              <p:cNvSpPr txBox="1"/>
              <p:nvPr/>
            </p:nvSpPr>
            <p:spPr>
              <a:xfrm>
                <a:off x="5213583" y="4609392"/>
                <a:ext cx="6888479" cy="646331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③: </a:t>
                </a:r>
                <a:r>
                  <a:rPr lang="zh-CN" altLang="en-US" dirty="0"/>
                  <a:t>由于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&amp;&amp;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此时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又因为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zh-CN" altLang="en-US" dirty="0"/>
                  <a:t>，所以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63C06C-222E-4B36-A0CA-9CC64CC7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83" y="4609392"/>
                <a:ext cx="6888479" cy="646331"/>
              </a:xfrm>
              <a:prstGeom prst="rect">
                <a:avLst/>
              </a:prstGeom>
              <a:blipFill>
                <a:blip r:embed="rId9"/>
                <a:stretch>
                  <a:fillRect l="-618" t="-3704" b="-1296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8F20FD-1C50-4FDA-92E3-E37F3264F0DA}"/>
                  </a:ext>
                </a:extLst>
              </p:cNvPr>
              <p:cNvSpPr txBox="1"/>
              <p:nvPr/>
            </p:nvSpPr>
            <p:spPr>
              <a:xfrm>
                <a:off x="5213583" y="5380672"/>
                <a:ext cx="6888479" cy="120032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③’:</a:t>
                </a:r>
                <a:r>
                  <a:rPr lang="zh-CN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&amp;&amp;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则必然是从语句</a:t>
                </a:r>
                <a:r>
                  <a:rPr lang="en-US" altLang="zh-CN" dirty="0"/>
                  <a:t>11</a:t>
                </a:r>
                <a:r>
                  <a:rPr lang="zh-CN" altLang="en-US" dirty="0"/>
                  <a:t>处跳出循环，显然此时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head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head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所以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仅</m:t>
                    </m:r>
                  </m:oMath>
                </a14:m>
                <a:r>
                  <a:rPr lang="zh-CN" altLang="en-US" dirty="0"/>
                  <a:t>有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个为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，则是由于破坏了语句</a:t>
                </a:r>
                <a:r>
                  <a:rPr lang="en-US" altLang="zh-CN" dirty="0"/>
                  <a:t>5</a:t>
                </a:r>
                <a:r>
                  <a:rPr lang="zh-CN" altLang="en-US" dirty="0"/>
                  <a:t>的循环条件，此时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zh-CN" altLang="en-US" dirty="0"/>
                  <a:t>长度不一致，显然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8F20FD-1C50-4FDA-92E3-E37F3264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83" y="5380672"/>
                <a:ext cx="6888479" cy="1200329"/>
              </a:xfrm>
              <a:prstGeom prst="rect">
                <a:avLst/>
              </a:prstGeom>
              <a:blipFill>
                <a:blip r:embed="rId10"/>
                <a:stretch>
                  <a:fillRect l="-618" t="-2513" r="-707" b="-653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5BFF6513-75B4-4DDD-9B53-F70D831A85B3}"/>
              </a:ext>
            </a:extLst>
          </p:cNvPr>
          <p:cNvSpPr/>
          <p:nvPr/>
        </p:nvSpPr>
        <p:spPr>
          <a:xfrm>
            <a:off x="9197426" y="214626"/>
            <a:ext cx="2588029" cy="10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每次循环</a:t>
            </a:r>
            <a:endParaRPr lang="en-US" altLang="zh-CN"/>
          </a:p>
          <a:p>
            <a:pPr algn="ctr"/>
            <a:r>
              <a:rPr lang="zh-CN" altLang="en-US"/>
              <a:t>若</a:t>
            </a:r>
            <a:r>
              <a:rPr lang="zh-CN" altLang="en-US" dirty="0"/>
              <a:t>执行</a:t>
            </a:r>
            <a:r>
              <a:rPr lang="en-US" altLang="zh-CN" dirty="0"/>
              <a:t>11</a:t>
            </a:r>
            <a:r>
              <a:rPr lang="zh-CN" altLang="en-US" dirty="0"/>
              <a:t>，则循环结束；</a:t>
            </a:r>
            <a:endParaRPr lang="en-US" altLang="zh-CN" dirty="0"/>
          </a:p>
          <a:p>
            <a:pPr algn="ctr"/>
            <a:r>
              <a:rPr lang="zh-CN" altLang="en-US" dirty="0"/>
              <a:t>若执行</a:t>
            </a:r>
            <a:r>
              <a:rPr lang="en-US" altLang="zh-CN" dirty="0"/>
              <a:t>7~9A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的长度减少，必然终止</a:t>
            </a:r>
          </a:p>
        </p:txBody>
      </p:sp>
    </p:spTree>
    <p:extLst>
      <p:ext uri="{BB962C8B-B14F-4D97-AF65-F5344CB8AC3E}">
        <p14:creationId xmlns:p14="http://schemas.microsoft.com/office/powerpoint/2010/main" val="33046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60458D-4276-40B0-BEE2-9B268ADC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499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3B8EB91-6DD0-4168-BA2F-8727433D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6" y="4434996"/>
            <a:ext cx="2462278" cy="7850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1027E7-CBD7-4311-9068-455BDAF557EE}"/>
              </a:ext>
            </a:extLst>
          </p:cNvPr>
          <p:cNvSpPr txBox="1"/>
          <p:nvPr/>
        </p:nvSpPr>
        <p:spPr>
          <a:xfrm>
            <a:off x="1614529" y="3805329"/>
            <a:ext cx="2466110" cy="369332"/>
          </a:xfrm>
          <a:prstGeom prst="wedgeRectCallout">
            <a:avLst>
              <a:gd name="adj1" fmla="val -73805"/>
              <a:gd name="adj2" fmla="val 1299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① </a:t>
            </a:r>
            <a:r>
              <a:rPr lang="en-US" altLang="zh-CN" dirty="0"/>
              <a:t>S</a:t>
            </a:r>
            <a:r>
              <a:rPr lang="zh-CN" altLang="en-US" dirty="0"/>
              <a:t>是字符串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94804FF-F94D-4742-925C-86AD711FEB64}"/>
                  </a:ext>
                </a:extLst>
              </p:cNvPr>
              <p:cNvSpPr txBox="1"/>
              <p:nvPr/>
            </p:nvSpPr>
            <p:spPr>
              <a:xfrm>
                <a:off x="3000743" y="4346036"/>
                <a:ext cx="2466110" cy="646331"/>
              </a:xfrm>
              <a:prstGeom prst="wedgeRectCallout">
                <a:avLst>
                  <a:gd name="adj1" fmla="val -113423"/>
                  <a:gd name="adj2" fmla="val 2816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是字符串，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𝐫𝐞𝐯𝐞𝐫𝐬𝐞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94804FF-F94D-4742-925C-86AD711F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43" y="4346036"/>
                <a:ext cx="2466110" cy="646331"/>
              </a:xfrm>
              <a:prstGeom prst="wedgeRectCallout">
                <a:avLst>
                  <a:gd name="adj1" fmla="val -113423"/>
                  <a:gd name="adj2" fmla="val 28163"/>
                </a:avLst>
              </a:prstGeom>
              <a:blipFill>
                <a:blip r:embed="rId4"/>
                <a:stretch>
                  <a:fillRect t="-463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7504D42-E489-4DD4-A0B3-00691B268B03}"/>
              </a:ext>
            </a:extLst>
          </p:cNvPr>
          <p:cNvSpPr txBox="1"/>
          <p:nvPr/>
        </p:nvSpPr>
        <p:spPr>
          <a:xfrm>
            <a:off x="3000743" y="5241878"/>
            <a:ext cx="2466110" cy="646331"/>
          </a:xfrm>
          <a:prstGeom prst="wedgeRectCallout">
            <a:avLst>
              <a:gd name="adj1" fmla="val -61106"/>
              <a:gd name="adj2" fmla="val -70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③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是回文串，返回</a:t>
            </a:r>
            <a:r>
              <a:rPr lang="en-US" altLang="zh-CN" dirty="0"/>
              <a:t>true</a:t>
            </a:r>
            <a:r>
              <a:rPr lang="zh-CN" altLang="en-US" dirty="0"/>
              <a:t>；否则返回</a:t>
            </a:r>
            <a:r>
              <a:rPr lang="en-US" altLang="zh-CN" dirty="0"/>
              <a:t>false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C7B2AF-AFF2-4680-87F8-B88E78D4C760}"/>
                  </a:ext>
                </a:extLst>
              </p:cNvPr>
              <p:cNvSpPr txBox="1"/>
              <p:nvPr/>
            </p:nvSpPr>
            <p:spPr>
              <a:xfrm>
                <a:off x="5620012" y="3676571"/>
                <a:ext cx="6186681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 res()</a:t>
                </a:r>
                <a:r>
                  <a:rPr lang="zh-CN" altLang="en-US" dirty="0"/>
                  <a:t>方法的正确性保证！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C7B2AF-AFF2-4680-87F8-B88E78D4C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12" y="3676571"/>
                <a:ext cx="6186681" cy="369332"/>
              </a:xfrm>
              <a:prstGeom prst="rect">
                <a:avLst/>
              </a:prstGeom>
              <a:blipFill>
                <a:blip r:embed="rId5"/>
                <a:stretch>
                  <a:fillRect l="-787" t="-6349" b="-22222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4C9E59F-3A6E-4BE5-A10B-D40825FD7F77}"/>
                  </a:ext>
                </a:extLst>
              </p:cNvPr>
              <p:cNvSpPr txBox="1"/>
              <p:nvPr/>
            </p:nvSpPr>
            <p:spPr>
              <a:xfrm>
                <a:off x="5620012" y="4609392"/>
                <a:ext cx="6186681" cy="1477328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③: </a:t>
                </a:r>
              </a:p>
              <a:p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equal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返回</m:t>
                    </m:r>
                  </m:oMath>
                </a14:m>
                <a:r>
                  <a:rPr lang="en-US" altLang="zh-CN" dirty="0"/>
                  <a:t>true</a:t>
                </a:r>
                <a:r>
                  <a:rPr lang="zh-CN" altLang="en-US" dirty="0"/>
                  <a:t>，则由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equal</m:t>
                    </m:r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()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正确性可知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en-US" dirty="0"/>
                  <a:t>，由于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𝐫𝐞𝐯𝐞𝐫𝐬𝐞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由回文串的定义可知，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为回文串；</a:t>
                </a:r>
                <a:endParaRPr lang="en-US" altLang="zh-CN" dirty="0"/>
              </a:p>
              <a:p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equal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返回</m:t>
                    </m:r>
                  </m:oMath>
                </a14:m>
                <a:r>
                  <a:rPr lang="en-US" altLang="zh-CN" dirty="0"/>
                  <a:t>false</a:t>
                </a:r>
                <a:r>
                  <a:rPr lang="zh-CN" altLang="en-US" dirty="0"/>
                  <a:t>，则由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equal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()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正确性可知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en-US" dirty="0"/>
                  <a:t>，由于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𝐫𝐞𝐯𝐞𝐫𝐬𝐞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，由回文串的定义可知，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不是回文串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4C9E59F-3A6E-4BE5-A10B-D40825FD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12" y="4609392"/>
                <a:ext cx="6186681" cy="1477328"/>
              </a:xfrm>
              <a:prstGeom prst="rect">
                <a:avLst/>
              </a:prstGeom>
              <a:blipFill>
                <a:blip r:embed="rId6"/>
                <a:stretch>
                  <a:fillRect l="-787" t="-1639" r="-4425" b="-532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7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93471-5400-467E-A3AE-9281BAE5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</a:t>
            </a:r>
            <a:r>
              <a:rPr lang="en-US" altLang="zh-CN" dirty="0"/>
              <a:t>Hoare Logic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D63F328-B3DB-4B53-9714-2ECA388B9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61" y="1850495"/>
            <a:ext cx="409135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D4BFCC-BFA1-44D7-BA21-153E68C8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20" y="4878887"/>
            <a:ext cx="5244442" cy="6886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537F7-075C-4BE1-B2A7-12F813CF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719" y="2074158"/>
            <a:ext cx="5244442" cy="1656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B7D044-8880-45DB-8F45-3881C7C86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718" y="3859086"/>
            <a:ext cx="5265829" cy="9226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DB1CE4-F34B-4B43-A821-E8B633875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19" y="5661330"/>
            <a:ext cx="5244442" cy="5963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3C7B1A-5026-4DFD-8FFE-C1E33A661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669" y="267215"/>
            <a:ext cx="6351220" cy="1384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41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5AD866-E16E-4990-A7C1-39E7E53E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"/>
            <a:ext cx="12192000" cy="1232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C93C0B-6F57-4151-8477-E0CE5D8E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240"/>
            <a:ext cx="12192000" cy="31429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F07DFC-FF70-4DC8-B286-4CC4CA2F5BA9}"/>
              </a:ext>
            </a:extLst>
          </p:cNvPr>
          <p:cNvSpPr txBox="1"/>
          <p:nvPr/>
        </p:nvSpPr>
        <p:spPr>
          <a:xfrm>
            <a:off x="3877451" y="861908"/>
            <a:ext cx="2466110" cy="369332"/>
          </a:xfrm>
          <a:prstGeom prst="wedgeRectCallout">
            <a:avLst>
              <a:gd name="adj1" fmla="val -83710"/>
              <a:gd name="adj2" fmla="val 1434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① </a:t>
            </a:r>
            <a:r>
              <a:rPr lang="en-US" altLang="zh-CN" dirty="0"/>
              <a:t>S</a:t>
            </a:r>
            <a:r>
              <a:rPr lang="zh-CN" altLang="en-US" dirty="0"/>
              <a:t>是字符串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715355-40BA-4EA4-A1E7-D38EA1D171C2}"/>
                  </a:ext>
                </a:extLst>
              </p:cNvPr>
              <p:cNvSpPr txBox="1"/>
              <p:nvPr/>
            </p:nvSpPr>
            <p:spPr>
              <a:xfrm>
                <a:off x="6789107" y="492576"/>
                <a:ext cx="5116882" cy="646331"/>
              </a:xfrm>
              <a:prstGeom prst="wedgeRectCallout">
                <a:avLst>
                  <a:gd name="adj1" fmla="val -93169"/>
                  <a:gd name="adj2" fmla="val 16969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[1~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𝐫𝐞𝐯𝐞𝐫𝐬𝐞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err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𝑙𝑒𝑛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𝑙𝑒𝑛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715355-40BA-4EA4-A1E7-D38EA1D17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07" y="492576"/>
                <a:ext cx="5116882" cy="646331"/>
              </a:xfrm>
              <a:prstGeom prst="wedgeRectCallout">
                <a:avLst>
                  <a:gd name="adj1" fmla="val -93169"/>
                  <a:gd name="adj2" fmla="val 169698"/>
                </a:avLst>
              </a:prstGeom>
              <a:blipFill>
                <a:blip r:embed="rId4"/>
                <a:stretch>
                  <a:fillRect t="-2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对话气泡: 圆角矩形 1">
                <a:extLst>
                  <a:ext uri="{FF2B5EF4-FFF2-40B4-BE49-F238E27FC236}">
                    <a16:creationId xmlns:a16="http://schemas.microsoft.com/office/drawing/2014/main" id="{D26DCCF4-A757-4EE7-9F54-E654B9CD5504}"/>
                  </a:ext>
                </a:extLst>
              </p:cNvPr>
              <p:cNvSpPr/>
              <p:nvPr/>
            </p:nvSpPr>
            <p:spPr>
              <a:xfrm>
                <a:off x="250520" y="1301834"/>
                <a:ext cx="1308969" cy="463463"/>
              </a:xfrm>
              <a:prstGeom prst="wedgeRoundRectCallout">
                <a:avLst>
                  <a:gd name="adj1" fmla="val 84789"/>
                  <a:gd name="adj2" fmla="val 16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对话气泡: 圆角矩形 1">
                <a:extLst>
                  <a:ext uri="{FF2B5EF4-FFF2-40B4-BE49-F238E27FC236}">
                    <a16:creationId xmlns:a16="http://schemas.microsoft.com/office/drawing/2014/main" id="{D26DCCF4-A757-4EE7-9F54-E654B9CD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1301834"/>
                <a:ext cx="1308969" cy="463463"/>
              </a:xfrm>
              <a:prstGeom prst="wedgeRoundRectCallout">
                <a:avLst>
                  <a:gd name="adj1" fmla="val 84789"/>
                  <a:gd name="adj2" fmla="val 168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E41C7C07-7A25-4E0B-B3EF-31057578EB84}"/>
                  </a:ext>
                </a:extLst>
              </p:cNvPr>
              <p:cNvSpPr/>
              <p:nvPr/>
            </p:nvSpPr>
            <p:spPr>
              <a:xfrm>
                <a:off x="7805802" y="2401410"/>
                <a:ext cx="1308969" cy="463463"/>
              </a:xfrm>
              <a:prstGeom prst="wedgeRoundRectCallout">
                <a:avLst>
                  <a:gd name="adj1" fmla="val 53688"/>
                  <a:gd name="adj2" fmla="val -8885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E41C7C07-7A25-4E0B-B3EF-31057578E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02" y="2401410"/>
                <a:ext cx="1308969" cy="463463"/>
              </a:xfrm>
              <a:prstGeom prst="wedgeRoundRectCallout">
                <a:avLst>
                  <a:gd name="adj1" fmla="val 53688"/>
                  <a:gd name="adj2" fmla="val -88851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56DC08-2D33-42DB-B585-F1AD43CE572A}"/>
                  </a:ext>
                </a:extLst>
              </p:cNvPr>
              <p:cNvSpPr txBox="1"/>
              <p:nvPr/>
            </p:nvSpPr>
            <p:spPr>
              <a:xfrm>
                <a:off x="654110" y="4589039"/>
                <a:ext cx="11189250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时成立，当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r>
                  <a:rPr lang="zh-CN" altLang="en-US" dirty="0"/>
                  <a:t>上一轮执行</a:t>
                </a:r>
                <a:endParaRPr lang="en-US" altLang="zh-CN" dirty="0"/>
              </a:p>
              <a:p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head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last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/>
                <a:r>
                  <a:rPr lang="zh-CN" altLang="en-US" dirty="0"/>
                  <a:t>所以，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1~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pitchFamily="18" charset="0"/>
                      </a:rPr>
                      <m:t>𝐫𝐞𝐯𝐞𝐫𝐬𝐞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𝑙𝑒𝑛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𝑙𝑒𝑛</m:t>
                            </m:r>
                          </m:e>
                        </m:d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dirty="0">
                          <a:latin typeface="Cambria Math" panose="02040503050406030204" pitchFamily="18" charset="0"/>
                        </a:rPr>
                        <m:t>𝐫𝐞𝐯𝐞𝐫𝐬𝐞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err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𝑙𝑒𝑛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𝑙𝑒𝑛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𝐭𝐚𝐢𝐥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𝐭𝐚𝐢𝐥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𝑙𝑒𝑛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+2,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𝐚𝐥𝐥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𝐛𝐮𝐭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𝐥𝐚𝐬𝐭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𝐭𝐚𝐢𝐥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𝐚𝐥𝐥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𝐛𝐮𝐭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>
                          <a:latin typeface="Cambria Math" panose="02040503050406030204" pitchFamily="18" charset="0"/>
                        </a:rPr>
                        <m:t>𝐥𝐚𝐬𝐭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𝑙𝑒𝑛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+2,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𝑙𝑒𝑛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56DC08-2D33-42DB-B585-F1AD43CE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10" y="4589039"/>
                <a:ext cx="11189250" cy="2066976"/>
              </a:xfrm>
              <a:prstGeom prst="rect">
                <a:avLst/>
              </a:prstGeom>
              <a:blipFill>
                <a:blip r:embed="rId7"/>
                <a:stretch>
                  <a:fillRect l="-436" t="-1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E2657E4F-3B4F-4C97-A9FF-E0F6EA4BAA4A}"/>
              </a:ext>
            </a:extLst>
          </p:cNvPr>
          <p:cNvSpPr/>
          <p:nvPr/>
        </p:nvSpPr>
        <p:spPr>
          <a:xfrm>
            <a:off x="5173249" y="2004164"/>
            <a:ext cx="4114800" cy="933189"/>
          </a:xfrm>
          <a:prstGeom prst="round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9D9850A-2C90-420E-B2B0-E776EB20277D}"/>
              </a:ext>
            </a:extLst>
          </p:cNvPr>
          <p:cNvSpPr/>
          <p:nvPr/>
        </p:nvSpPr>
        <p:spPr>
          <a:xfrm>
            <a:off x="2002076" y="4895078"/>
            <a:ext cx="1066800" cy="340292"/>
          </a:xfrm>
          <a:prstGeom prst="round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  <p:bldP spid="10" grpId="0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5AD866-E16E-4990-A7C1-39E7E53E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"/>
            <a:ext cx="12192000" cy="1232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C93C0B-6F57-4151-8477-E0CE5D8E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240"/>
            <a:ext cx="12192000" cy="31429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F07DFC-FF70-4DC8-B286-4CC4CA2F5BA9}"/>
              </a:ext>
            </a:extLst>
          </p:cNvPr>
          <p:cNvSpPr txBox="1"/>
          <p:nvPr/>
        </p:nvSpPr>
        <p:spPr>
          <a:xfrm>
            <a:off x="3877451" y="861908"/>
            <a:ext cx="2466110" cy="369332"/>
          </a:xfrm>
          <a:prstGeom prst="wedgeRectCallout">
            <a:avLst>
              <a:gd name="adj1" fmla="val -106567"/>
              <a:gd name="adj2" fmla="val -362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① </a:t>
            </a:r>
            <a:r>
              <a:rPr lang="en-US" altLang="zh-CN" dirty="0"/>
              <a:t>S</a:t>
            </a:r>
            <a:r>
              <a:rPr lang="zh-CN" altLang="en-US" dirty="0"/>
              <a:t>是字符串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715355-40BA-4EA4-A1E7-D38EA1D171C2}"/>
                  </a:ext>
                </a:extLst>
              </p:cNvPr>
              <p:cNvSpPr txBox="1"/>
              <p:nvPr/>
            </p:nvSpPr>
            <p:spPr>
              <a:xfrm>
                <a:off x="6789107" y="492576"/>
                <a:ext cx="5116882" cy="646331"/>
              </a:xfrm>
              <a:prstGeom prst="wedgeRectCallout">
                <a:avLst>
                  <a:gd name="adj1" fmla="val -93169"/>
                  <a:gd name="adj2" fmla="val 16969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[1~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𝐫𝐞𝐯𝐞𝐫𝐬𝐞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err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𝑙𝑒𝑛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𝑙𝑒𝑛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715355-40BA-4EA4-A1E7-D38EA1D17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07" y="492576"/>
                <a:ext cx="5116882" cy="646331"/>
              </a:xfrm>
              <a:prstGeom prst="wedgeRectCallout">
                <a:avLst>
                  <a:gd name="adj1" fmla="val -93169"/>
                  <a:gd name="adj2" fmla="val 169698"/>
                </a:avLst>
              </a:prstGeom>
              <a:blipFill>
                <a:blip r:embed="rId4"/>
                <a:stretch>
                  <a:fillRect t="-2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对话气泡: 圆角矩形 1">
                <a:extLst>
                  <a:ext uri="{FF2B5EF4-FFF2-40B4-BE49-F238E27FC236}">
                    <a16:creationId xmlns:a16="http://schemas.microsoft.com/office/drawing/2014/main" id="{D26DCCF4-A757-4EE7-9F54-E654B9CD5504}"/>
                  </a:ext>
                </a:extLst>
              </p:cNvPr>
              <p:cNvSpPr/>
              <p:nvPr/>
            </p:nvSpPr>
            <p:spPr>
              <a:xfrm>
                <a:off x="250520" y="1301834"/>
                <a:ext cx="1308969" cy="463463"/>
              </a:xfrm>
              <a:prstGeom prst="wedgeRoundRectCallout">
                <a:avLst>
                  <a:gd name="adj1" fmla="val 84789"/>
                  <a:gd name="adj2" fmla="val 16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对话气泡: 圆角矩形 1">
                <a:extLst>
                  <a:ext uri="{FF2B5EF4-FFF2-40B4-BE49-F238E27FC236}">
                    <a16:creationId xmlns:a16="http://schemas.microsoft.com/office/drawing/2014/main" id="{D26DCCF4-A757-4EE7-9F54-E654B9CD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1301834"/>
                <a:ext cx="1308969" cy="463463"/>
              </a:xfrm>
              <a:prstGeom prst="wedgeRoundRectCallout">
                <a:avLst>
                  <a:gd name="adj1" fmla="val 84789"/>
                  <a:gd name="adj2" fmla="val 168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E41C7C07-7A25-4E0B-B3EF-31057578EB84}"/>
                  </a:ext>
                </a:extLst>
              </p:cNvPr>
              <p:cNvSpPr/>
              <p:nvPr/>
            </p:nvSpPr>
            <p:spPr>
              <a:xfrm>
                <a:off x="7805802" y="2401410"/>
                <a:ext cx="1308969" cy="463463"/>
              </a:xfrm>
              <a:prstGeom prst="wedgeRoundRectCallout">
                <a:avLst>
                  <a:gd name="adj1" fmla="val 53688"/>
                  <a:gd name="adj2" fmla="val -8885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对话气泡: 圆角矩形 8">
                <a:extLst>
                  <a:ext uri="{FF2B5EF4-FFF2-40B4-BE49-F238E27FC236}">
                    <a16:creationId xmlns:a16="http://schemas.microsoft.com/office/drawing/2014/main" id="{E41C7C07-7A25-4E0B-B3EF-31057578E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02" y="2401410"/>
                <a:ext cx="1308969" cy="463463"/>
              </a:xfrm>
              <a:prstGeom prst="wedgeRoundRectCallout">
                <a:avLst>
                  <a:gd name="adj1" fmla="val 53688"/>
                  <a:gd name="adj2" fmla="val -88851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56DC08-2D33-42DB-B585-F1AD43CE572A}"/>
                  </a:ext>
                </a:extLst>
              </p:cNvPr>
              <p:cNvSpPr txBox="1"/>
              <p:nvPr/>
            </p:nvSpPr>
            <p:spPr>
              <a:xfrm>
                <a:off x="654110" y="4589039"/>
                <a:ext cx="111892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②</a:t>
                </a:r>
                <a:r>
                  <a:rPr lang="en-US" altLang="zh-CN" dirty="0"/>
                  <a:t>: </a:t>
                </a:r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时成立，当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r>
                  <a:rPr lang="zh-CN" altLang="en-US" dirty="0"/>
                  <a:t>上一轮执行</a:t>
                </a:r>
                <a:endParaRPr lang="en-US" altLang="zh-CN" dirty="0"/>
              </a:p>
              <a:p>
                <a:r>
                  <a:rPr lang="zh-CN" altLang="en-US" dirty="0"/>
                  <a:t>除了</a:t>
                </a:r>
                <a:r>
                  <a:rPr lang="en-US" altLang="zh-CN" dirty="0"/>
                  <a:t>E</a:t>
                </a:r>
                <a:r>
                  <a:rPr lang="zh-CN" altLang="en-US" dirty="0"/>
                  <a:t>之外，所有变量值没有改变，</a:t>
                </a:r>
                <a:r>
                  <a:rPr lang="en-US" altLang="zh-CN" dirty="0"/>
                  <a:t>Assert②</a:t>
                </a:r>
                <a:r>
                  <a:rPr lang="zh-CN" altLang="en-US" dirty="0"/>
                  <a:t>保持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56DC08-2D33-42DB-B585-F1AD43CE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10" y="4589039"/>
                <a:ext cx="11189250" cy="923330"/>
              </a:xfrm>
              <a:prstGeom prst="rect">
                <a:avLst/>
              </a:prstGeom>
              <a:blipFill>
                <a:blip r:embed="rId7"/>
                <a:stretch>
                  <a:fillRect l="-436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E2657E4F-3B4F-4C97-A9FF-E0F6EA4BAA4A}"/>
              </a:ext>
            </a:extLst>
          </p:cNvPr>
          <p:cNvSpPr/>
          <p:nvPr/>
        </p:nvSpPr>
        <p:spPr>
          <a:xfrm>
            <a:off x="5173249" y="2004164"/>
            <a:ext cx="4114800" cy="933189"/>
          </a:xfrm>
          <a:prstGeom prst="round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9D9850A-2C90-420E-B2B0-E776EB20277D}"/>
              </a:ext>
            </a:extLst>
          </p:cNvPr>
          <p:cNvSpPr/>
          <p:nvPr/>
        </p:nvSpPr>
        <p:spPr>
          <a:xfrm>
            <a:off x="2002076" y="4895078"/>
            <a:ext cx="1066800" cy="340292"/>
          </a:xfrm>
          <a:prstGeom prst="roundRect">
            <a:avLst/>
          </a:prstGeom>
          <a:solidFill>
            <a:srgbClr val="C0000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C925A0E-1D01-422C-9814-42F042D5E3FA}"/>
              </a:ext>
            </a:extLst>
          </p:cNvPr>
          <p:cNvSpPr/>
          <p:nvPr/>
        </p:nvSpPr>
        <p:spPr>
          <a:xfrm>
            <a:off x="2002076" y="2388374"/>
            <a:ext cx="2876812" cy="367351"/>
          </a:xfrm>
          <a:prstGeom prst="roundRect">
            <a:avLst/>
          </a:prstGeom>
          <a:solidFill>
            <a:srgbClr val="C0000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69B14BC-9791-4477-9C92-4649E23846CF}"/>
              </a:ext>
            </a:extLst>
          </p:cNvPr>
          <p:cNvSpPr/>
          <p:nvPr/>
        </p:nvSpPr>
        <p:spPr>
          <a:xfrm>
            <a:off x="6343561" y="4696844"/>
            <a:ext cx="3601233" cy="7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C000"/>
                </a:solidFill>
              </a:rPr>
              <a:t>持续运行，不会退出循环</a:t>
            </a:r>
            <a:endParaRPr lang="en-US" altLang="zh-CN" b="1" dirty="0">
              <a:solidFill>
                <a:srgbClr val="FFC000"/>
              </a:solidFill>
            </a:endParaRPr>
          </a:p>
          <a:p>
            <a:pPr algn="ctr"/>
            <a:r>
              <a:rPr lang="zh-CN" altLang="en-US" b="1" dirty="0">
                <a:solidFill>
                  <a:srgbClr val="FFC000"/>
                </a:solidFill>
              </a:rPr>
              <a:t>程序不会终止</a:t>
            </a:r>
          </a:p>
        </p:txBody>
      </p:sp>
    </p:spTree>
    <p:extLst>
      <p:ext uri="{BB962C8B-B14F-4D97-AF65-F5344CB8AC3E}">
        <p14:creationId xmlns:p14="http://schemas.microsoft.com/office/powerpoint/2010/main" val="35687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6989BF-E636-4D5F-BEF0-E5588BAA9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18636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0ED719-B6FB-4413-A418-B9E64232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4" y="1911928"/>
            <a:ext cx="4278550" cy="44196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6219E0B8-332D-4BE1-8A6E-2A32533578DE}"/>
              </a:ext>
            </a:extLst>
          </p:cNvPr>
          <p:cNvSpPr/>
          <p:nvPr/>
        </p:nvSpPr>
        <p:spPr>
          <a:xfrm>
            <a:off x="2685879" y="3341717"/>
            <a:ext cx="1287676" cy="289466"/>
          </a:xfrm>
          <a:prstGeom prst="roundRect">
            <a:avLst/>
          </a:prstGeom>
          <a:solidFill>
            <a:srgbClr val="C00000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2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1124</Words>
  <Application>Microsoft Office PowerPoint</Application>
  <PresentationFormat>宽屏</PresentationFormat>
  <Paragraphs>91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Office 主题​​</vt:lpstr>
      <vt:lpstr>问题求解 习题讲解</vt:lpstr>
      <vt:lpstr>PowerPoint 演示文稿</vt:lpstr>
      <vt:lpstr>PowerPoint 演示文稿</vt:lpstr>
      <vt:lpstr>PowerPoint 演示文稿</vt:lpstr>
      <vt:lpstr>PowerPoint 演示文稿</vt:lpstr>
      <vt:lpstr>回顾Hoare Logic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问题求解 习题讲解</dc:title>
  <dc:creator>ma jun</dc:creator>
  <cp:lastModifiedBy>ma jun</cp:lastModifiedBy>
  <cp:revision>59</cp:revision>
  <dcterms:created xsi:type="dcterms:W3CDTF">2020-02-29T12:17:15Z</dcterms:created>
  <dcterms:modified xsi:type="dcterms:W3CDTF">2020-03-03T02:15:35Z</dcterms:modified>
</cp:coreProperties>
</file>