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Brooks’ theorem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171870691 </a:t>
            </a:r>
            <a:r>
              <a:rPr lang="zh-CN" altLang="en-US" dirty="0" smtClean="0"/>
              <a:t>张廷昊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25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>
              <a:xfrm>
                <a:off x="913774" y="551492"/>
                <a:ext cx="10364451" cy="81599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altLang="zh-CN" sz="2400" dirty="0" smtClean="0"/>
                  <a:t>For </a:t>
                </a:r>
                <a14:m>
                  <m:oMath xmlns:m="http://schemas.openxmlformats.org/officeDocument/2006/math"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zh-CN" altLang="en-US" sz="2400">
                        <a:latin typeface="Cambria Math" panose="02040503050406030204" pitchFamily="18" charset="0"/>
                      </a:rPr>
                      <m:t>≥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zh-CN" altLang="en-US" sz="240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13774" y="551492"/>
                <a:ext cx="10364451" cy="815990"/>
              </a:xfrm>
              <a:blipFill>
                <a:blip r:embed="rId2"/>
                <a:stretch>
                  <a:fillRect l="-9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449860"/>
                <a:ext cx="10363826" cy="4341340"/>
              </a:xfrm>
            </p:spPr>
            <p:txBody>
              <a:bodyPr/>
              <a:lstStyle/>
              <a:p>
                <a:r>
                  <a:rPr lang="en-US" altLang="zh-CN" dirty="0" smtClean="0"/>
                  <a:t>Case 3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zh-CN" altLang="en-US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zh-CN" altLang="en-US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/>
                  <a:t>is connected for every pair of non-adjacent vertices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altLang="zh-CN" dirty="0"/>
                  <a:t>and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.</a:t>
                </a: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449860"/>
                <a:ext cx="10363826" cy="4341340"/>
              </a:xfrm>
              <a:blipFill>
                <a:blip r:embed="rId3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774" y="2452309"/>
            <a:ext cx="5672138" cy="3792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06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PETERSON GRAPH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713875" y="2186184"/>
            <a:ext cx="4518822" cy="33960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矩形 4"/>
              <p:cNvSpPr/>
              <p:nvPr/>
            </p:nvSpPr>
            <p:spPr>
              <a:xfrm>
                <a:off x="6700036" y="3019145"/>
                <a:ext cx="30869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4000" i="1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zh-CN" altLang="en-US" sz="40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4000" i="1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zh-CN" altLang="en-US" sz="4000" i="0">
                          <a:latin typeface="Cambria Math" panose="02040503050406030204" pitchFamily="18" charset="0"/>
                        </a:rPr>
                        <m:t>)≤3</m:t>
                      </m:r>
                    </m:oMath>
                  </m:oMathPara>
                </a14:m>
                <a:endParaRPr lang="zh-CN" altLang="en-US" sz="4000" dirty="0"/>
              </a:p>
            </p:txBody>
          </p:sp>
        </mc:Choice>
        <mc:Fallback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036" y="3019145"/>
                <a:ext cx="308690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858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361327" y="2744431"/>
                <a:ext cx="10660388" cy="279803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CN" altLang="en-US" sz="3200" i="1">
                        <a:latin typeface="Cambria Math" panose="02040503050406030204" pitchFamily="18" charset="0"/>
                      </a:rPr>
                      <m:t>𝜒</m:t>
                    </m:r>
                    <m:r>
                      <a:rPr lang="zh-CN" altLang="en-US" sz="3200">
                        <a:latin typeface="Cambria Math" panose="02040503050406030204" pitchFamily="18" charset="0"/>
                      </a:rPr>
                      <m:t>(</m:t>
                    </m:r>
                    <m:r>
                      <a:rPr lang="zh-CN" altLang="en-US" sz="32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zh-CN" altLang="en-US" sz="3200">
                        <a:latin typeface="Cambria Math" panose="02040503050406030204" pitchFamily="18" charset="0"/>
                      </a:rPr>
                      <m:t>)≤</m:t>
                    </m:r>
                    <m:r>
                      <a:rPr lang="zh-CN" altLang="en-US" sz="3200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zh-CN" altLang="en-US" sz="3200">
                        <a:latin typeface="Cambria Math" panose="02040503050406030204" pitchFamily="18" charset="0"/>
                      </a:rPr>
                      <m:t>(</m:t>
                    </m:r>
                    <m:r>
                      <a:rPr lang="zh-CN" altLang="en-US" sz="32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zh-CN" altLang="en-US" sz="3200">
                        <a:latin typeface="Cambria Math" panose="02040503050406030204" pitchFamily="18" charset="0"/>
                      </a:rPr>
                      <m:t>)+1</m:t>
                    </m:r>
                  </m:oMath>
                </a14:m>
                <a:r>
                  <a:rPr lang="zh-CN" altLang="en-US" sz="3200" dirty="0"/>
                  <a:t> </a:t>
                </a:r>
                <a:r>
                  <a:rPr lang="en-US" altLang="zh-CN" sz="3200" dirty="0" smtClean="0"/>
                  <a:t>for any graph</a:t>
                </a:r>
                <a:endParaRPr lang="zh-CN" altLang="en-US" sz="32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361327" y="2744431"/>
                <a:ext cx="10660388" cy="2798032"/>
              </a:xfrm>
              <a:blipFill>
                <a:blip r:embed="rId2"/>
                <a:stretch>
                  <a:fillRect t="-6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14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810" y="1977082"/>
            <a:ext cx="11106398" cy="256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7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74" y="1598141"/>
            <a:ext cx="11147387" cy="38782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/>
                <a:r>
                  <a:rPr lang="en-US" altLang="zh-CN" dirty="0" smtClean="0"/>
                  <a:t>Assumption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𝛥</m:t>
                      </m:r>
                      <m:d>
                        <m:dPr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zh-CN" altLang="en-US">
                          <a:latin typeface="Cambria Math" panose="02040503050406030204" pitchFamily="18" charset="0"/>
                        </a:rPr>
                        <m:t>≥3</m:t>
                      </m:r>
                    </m:oMath>
                  </m:oMathPara>
                </a14:m>
                <a:endParaRPr lang="en-US" altLang="zh-CN" dirty="0" smtClean="0"/>
              </a:p>
              <a:p>
                <a:pPr/>
                <a:r>
                  <a:rPr lang="en-US" altLang="zh-CN" i="1" dirty="0" smtClean="0">
                    <a:latin typeface="Cambria Math" panose="02040503050406030204" pitchFamily="18" charset="0"/>
                  </a:rPr>
                  <a:t>Method</a:t>
                </a:r>
              </a:p>
              <a:p>
                <a:pPr marL="0" indent="0" algn="ctr">
                  <a:buNone/>
                </a:pPr>
                <a:r>
                  <a:rPr lang="en-US" altLang="zh-CN" i="1" dirty="0" smtClean="0">
                    <a:latin typeface="Cambria Math" panose="02040503050406030204" pitchFamily="18" charset="0"/>
                  </a:rPr>
                  <a:t>Induction</a:t>
                </a: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en-US" altLang="zh-CN" dirty="0" smtClean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3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4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210962"/>
                <a:ext cx="10363826" cy="4580237"/>
              </a:xfrm>
            </p:spPr>
            <p:txBody>
              <a:bodyPr/>
              <a:lstStyle/>
              <a:p>
                <a:pPr/>
                <a:r>
                  <a:rPr lang="en-US" altLang="zh-CN" dirty="0" smtClean="0"/>
                  <a:t>Induction ON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altLang="zh-CN" b="0" i="0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𝐹𝑜𝑟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𝑒𝑎𝑐h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, Induction on N </a:t>
                </a:r>
              </a:p>
              <a:p>
                <a:r>
                  <a:rPr lang="en-US" altLang="zh-CN" dirty="0" smtClean="0"/>
                  <a:t>Inductive hypothesis</a:t>
                </a:r>
              </a:p>
              <a:p>
                <a:pPr lvl="1"/>
                <a:r>
                  <a:rPr lang="en-US" altLang="zh-CN" dirty="0" smtClean="0"/>
                  <a:t>For all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𝛥</m:t>
                        </m:r>
                      </m:e>
                      <m:sup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𝛥</m:t>
                    </m:r>
                  </m:oMath>
                </a14:m>
                <a:r>
                  <a:rPr lang="en-US" altLang="zh-CN" dirty="0" smtClean="0"/>
                  <a:t> , theorem holds</a:t>
                </a:r>
              </a:p>
              <a:p>
                <a:pPr marL="457200" lvl="1" indent="0">
                  <a:buNone/>
                </a:pPr>
                <a:endParaRPr lang="en-US" altLang="zh-CN" dirty="0"/>
              </a:p>
              <a:p>
                <a:pPr marL="457200" lvl="1" indent="0">
                  <a:buNone/>
                </a:pPr>
                <a:endParaRPr lang="en-US" altLang="zh-CN" dirty="0"/>
              </a:p>
              <a:p>
                <a:endParaRPr lang="en-US" altLang="zh-CN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210962"/>
                <a:ext cx="10363826" cy="4580237"/>
              </a:xfrm>
              <a:blipFill>
                <a:blip r:embed="rId2"/>
                <a:stretch>
                  <a:fillRect l="-5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04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626076"/>
                <a:ext cx="10363826" cy="5165123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400" dirty="0" smtClean="0"/>
                  <a:t>Induction on N</a:t>
                </a:r>
              </a:p>
              <a:p>
                <a:pPr lvl="1"/>
                <a:r>
                  <a:rPr lang="en-US" altLang="zh-CN" sz="2400" dirty="0" smtClean="0"/>
                  <a:t>Basic step </a:t>
                </a:r>
                <a14:m>
                  <m:oMath xmlns:m="http://schemas.openxmlformats.org/officeDocument/2006/math"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zh-CN" alt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zh-CN" altLang="en-US" sz="2400">
                        <a:latin typeface="Cambria Math" panose="02040503050406030204" pitchFamily="18" charset="0"/>
                      </a:rPr>
                      <m:t>+1</m:t>
                    </m:r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sz="2400" dirty="0" smtClean="0"/>
              </a:p>
              <a:p>
                <a:pPr lvl="2"/>
                <a:r>
                  <a:rPr lang="en-US" altLang="zh-CN" sz="2400" dirty="0" smtClean="0"/>
                  <a:t>Same color for two NON-ADJACNED vertices</a:t>
                </a:r>
              </a:p>
              <a:p>
                <a:pPr lvl="1"/>
                <a:endParaRPr lang="en-US" altLang="zh-CN" sz="2600" dirty="0" smtClean="0"/>
              </a:p>
              <a:p>
                <a:pPr lvl="3"/>
                <a:endParaRPr lang="en-US" altLang="zh-CN" sz="2200" dirty="0" smtClean="0"/>
              </a:p>
              <a:p>
                <a:pPr marL="0" indent="0">
                  <a:buNone/>
                </a:pPr>
                <a:r>
                  <a:rPr lang="en-US" altLang="zh-CN" sz="2200" dirty="0" smtClean="0"/>
                  <a:t>	</a:t>
                </a:r>
                <a:endParaRPr lang="en-US" altLang="zh-CN" sz="2800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626076"/>
                <a:ext cx="10363826" cy="5165123"/>
              </a:xfrm>
              <a:blipFill>
                <a:blip r:embed="rId2"/>
                <a:stretch>
                  <a:fillRect l="-824" t="-1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141" y="2541157"/>
            <a:ext cx="7930859" cy="325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3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>
              <a:xfrm>
                <a:off x="913774" y="551492"/>
                <a:ext cx="10364451" cy="81599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altLang="zh-CN" sz="2400" dirty="0" smtClean="0"/>
                  <a:t>For </a:t>
                </a:r>
                <a14:m>
                  <m:oMath xmlns:m="http://schemas.openxmlformats.org/officeDocument/2006/math"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zh-CN" altLang="en-US" sz="2400">
                        <a:latin typeface="Cambria Math" panose="02040503050406030204" pitchFamily="18" charset="0"/>
                      </a:rPr>
                      <m:t>≥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zh-CN" altLang="en-US" sz="240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13774" y="551492"/>
                <a:ext cx="10364451" cy="815990"/>
              </a:xfrm>
              <a:blipFill>
                <a:blip r:embed="rId2"/>
                <a:stretch>
                  <a:fillRect l="-9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449860"/>
                <a:ext cx="10363826" cy="434134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400" dirty="0" smtClean="0"/>
                  <a:t>Case 1</a:t>
                </a:r>
              </a:p>
              <a:p>
                <a:pPr lvl="1"/>
                <a:r>
                  <a:rPr lang="en-US" altLang="zh-CN" sz="2400" dirty="0" smtClean="0"/>
                  <a:t>There is a vertex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CN" sz="2400" dirty="0" smtClean="0"/>
                  <a:t> </a:t>
                </a:r>
                <a:r>
                  <a:rPr lang="en-US" altLang="zh-CN" sz="2400" dirty="0"/>
                  <a:t>such that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zh-CN" altLang="en-US" sz="2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CN" sz="2400" dirty="0" smtClean="0"/>
                  <a:t>  </a:t>
                </a:r>
                <a:r>
                  <a:rPr lang="en-US" altLang="zh-CN" sz="2400" dirty="0"/>
                  <a:t>is disconnected.</a:t>
                </a:r>
                <a:endParaRPr lang="en-US" altLang="zh-CN" sz="2400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449860"/>
                <a:ext cx="10363826" cy="4341340"/>
              </a:xfrm>
              <a:blipFill>
                <a:blip r:embed="rId3"/>
                <a:stretch>
                  <a:fillRect l="-824" t="-1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886" y="2723495"/>
            <a:ext cx="5501440" cy="295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6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>
              <a:xfrm>
                <a:off x="913774" y="551492"/>
                <a:ext cx="10364451" cy="81599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altLang="zh-CN" sz="2400" dirty="0" smtClean="0"/>
                  <a:t>For </a:t>
                </a:r>
                <a14:m>
                  <m:oMath xmlns:m="http://schemas.openxmlformats.org/officeDocument/2006/math"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zh-CN" altLang="en-US" sz="2400">
                        <a:latin typeface="Cambria Math" panose="02040503050406030204" pitchFamily="18" charset="0"/>
                      </a:rPr>
                      <m:t>≥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zh-CN" altLang="en-US" sz="240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13774" y="551492"/>
                <a:ext cx="10364451" cy="815990"/>
              </a:xfrm>
              <a:blipFill>
                <a:blip r:embed="rId2"/>
                <a:stretch>
                  <a:fillRect l="-9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449860"/>
                <a:ext cx="10363826" cy="4341340"/>
              </a:xfrm>
            </p:spPr>
            <p:txBody>
              <a:bodyPr/>
              <a:lstStyle/>
              <a:p>
                <a:r>
                  <a:rPr lang="en-US" altLang="zh-CN" dirty="0" smtClean="0"/>
                  <a:t>Case 2</a:t>
                </a:r>
              </a:p>
              <a:p>
                <a:pPr/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zh-CN" altLang="en-US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zh-CN" dirty="0" smtClean="0"/>
                  <a:t>  </a:t>
                </a:r>
                <a:r>
                  <a:rPr lang="en-US" altLang="zh-CN" dirty="0"/>
                  <a:t>is connected for all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, </a:t>
                </a:r>
                <a:r>
                  <a:rPr lang="en-US" altLang="zh-CN" dirty="0"/>
                  <a:t>but there are two non-adjacent vertices</a:t>
                </a:r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altLang="zh-CN" dirty="0"/>
                  <a:t>and</a:t>
                </a:r>
                <a:r>
                  <a:rPr lang="en-US" altLang="zh-CN" dirty="0" smtClean="0"/>
                  <a:t> 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zh-CN" altLang="en-US" dirty="0"/>
              </a:p>
              <a:p>
                <a:pPr marL="0" indent="0">
                  <a:buNone/>
                </a:pPr>
                <a:r>
                  <a:rPr lang="en-US" altLang="zh-CN" dirty="0" smtClean="0"/>
                  <a:t>such that 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zh-CN" altLang="en-US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zh-CN" altLang="en-US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zh-CN" dirty="0" smtClean="0"/>
                  <a:t>  </a:t>
                </a:r>
                <a:r>
                  <a:rPr lang="en-US" altLang="zh-CN" dirty="0"/>
                  <a:t>is disconnected.</a:t>
                </a:r>
                <a:endParaRPr lang="en-US" altLang="zh-CN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449860"/>
                <a:ext cx="10363826" cy="4341340"/>
              </a:xfrm>
              <a:blipFill>
                <a:blip r:embed="rId3"/>
                <a:stretch>
                  <a:fillRect l="-6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774" y="3127797"/>
            <a:ext cx="4995109" cy="314168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5486" y="3098056"/>
            <a:ext cx="2370025" cy="26519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2345" y="3127797"/>
            <a:ext cx="2613987" cy="260680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625486" y="5322408"/>
            <a:ext cx="84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G1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1214832" y="5322408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151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Special condition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913775" y="2214694"/>
            <a:ext cx="6618875" cy="380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6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水滴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水滴</Template>
  <TotalTime>82</TotalTime>
  <Words>160</Words>
  <Application>Microsoft Office PowerPoint</Application>
  <PresentationFormat>宽屏</PresentationFormat>
  <Paragraphs>33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Arial</vt:lpstr>
      <vt:lpstr>Cambria Math</vt:lpstr>
      <vt:lpstr>Tw Cen MT</vt:lpstr>
      <vt:lpstr>水滴</vt:lpstr>
      <vt:lpstr>Brooks’ theorem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For n≥Δ+2</vt:lpstr>
      <vt:lpstr>For n≥Δ+2</vt:lpstr>
      <vt:lpstr>Special condition</vt:lpstr>
      <vt:lpstr>For n≥Δ+2</vt:lpstr>
      <vt:lpstr>PETERSON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Brooks’ theorem</dc:title>
  <dc:creator>张 廷昊</dc:creator>
  <cp:lastModifiedBy>张 廷昊</cp:lastModifiedBy>
  <cp:revision>9</cp:revision>
  <dcterms:created xsi:type="dcterms:W3CDTF">2018-12-16T15:27:20Z</dcterms:created>
  <dcterms:modified xsi:type="dcterms:W3CDTF">2018-12-16T16:49:20Z</dcterms:modified>
</cp:coreProperties>
</file>