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71" r:id="rId4"/>
    <p:sldId id="270" r:id="rId5"/>
    <p:sldId id="272" r:id="rId6"/>
    <p:sldId id="273" r:id="rId7"/>
    <p:sldId id="275" r:id="rId8"/>
    <p:sldId id="274" r:id="rId9"/>
    <p:sldId id="276" r:id="rId10"/>
    <p:sldId id="277" r:id="rId11"/>
    <p:sldId id="278" r:id="rId12"/>
    <p:sldId id="279" r:id="rId13"/>
    <p:sldId id="260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林 荣恩" initials="林" lastIdx="1" clrIdx="0">
    <p:extLst>
      <p:ext uri="{19B8F6BF-5375-455C-9EA6-DF929625EA0E}">
        <p15:presenceInfo xmlns:p15="http://schemas.microsoft.com/office/powerpoint/2012/main" userId="0239837f97d43c2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15EB2-042E-48B0-AF9E-D30A2C1CC387}" type="datetimeFigureOut">
              <a:rPr lang="zh-CN" altLang="en-US" smtClean="0"/>
              <a:t>2020/11/6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AA512-73B6-49A5-A9FB-B49EF9208E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6513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5AA512-73B6-49A5-A9FB-B49EF9208E9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40336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5AA512-73B6-49A5-A9FB-B49EF9208E9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7792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5AA512-73B6-49A5-A9FB-B49EF9208E9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9960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Relax </a:t>
            </a:r>
            <a:r>
              <a:rPr lang="zh-CN" altLang="en-US" dirty="0"/>
              <a:t>会把后面 </a:t>
            </a:r>
            <a:r>
              <a:rPr lang="en-US" altLang="zh-CN" dirty="0"/>
              <a:t>Bucket </a:t>
            </a:r>
            <a:r>
              <a:rPr lang="zh-CN" altLang="en-US" dirty="0"/>
              <a:t>的点往前推；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5AA512-73B6-49A5-A9FB-B49EF9208E9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3497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5AA512-73B6-49A5-A9FB-B49EF9208E9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2270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5AA512-73B6-49A5-A9FB-B49EF9208E9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7822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像</a:t>
            </a:r>
            <a:r>
              <a:rPr lang="en-US" altLang="zh-CN"/>
              <a:t> </a:t>
            </a:r>
            <a:r>
              <a:rPr lang="en-US" altLang="zh-CN" dirty="0"/>
              <a:t>Dijk </a:t>
            </a:r>
            <a:r>
              <a:rPr lang="zh-CN" altLang="en-US" dirty="0"/>
              <a:t>一样说明，</a:t>
            </a:r>
            <a:r>
              <a:rPr lang="en-US" altLang="zh-CN" dirty="0"/>
              <a:t>Re-insertion </a:t>
            </a:r>
            <a:r>
              <a:rPr lang="zh-CN" altLang="en-US" dirty="0"/>
              <a:t>与 </a:t>
            </a:r>
            <a:r>
              <a:rPr lang="en-US" altLang="zh-CN" dirty="0"/>
              <a:t>C_\Delta </a:t>
            </a:r>
            <a:r>
              <a:rPr lang="zh-CN" altLang="en-US" dirty="0"/>
              <a:t>中元素存在单射</a:t>
            </a:r>
            <a:r>
              <a:rPr lang="en-US" altLang="zh-CN" dirty="0"/>
              <a:t>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5AA512-73B6-49A5-A9FB-B49EF9208E9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728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5AA512-73B6-49A5-A9FB-B49EF9208E9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4916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每块中最多更新次数 </a:t>
            </a:r>
            <a:r>
              <a:rPr lang="en-US" altLang="zh-CN" dirty="0"/>
              <a:t>(Parallel; Bellman-Ford); log</a:t>
            </a:r>
            <a:r>
              <a:rPr lang="zh-CN" altLang="en-US" dirty="0"/>
              <a:t>可能来自</a:t>
            </a:r>
            <a:r>
              <a:rPr lang="en-US" altLang="zh-CN" dirty="0"/>
              <a:t>PRAM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5AA512-73B6-49A5-A9FB-B49EF9208E9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3089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为什么不超过</a:t>
            </a:r>
            <a:r>
              <a:rPr lang="en-US" altLang="zh-CN" dirty="0"/>
              <a:t>n?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5AA512-73B6-49A5-A9FB-B49EF9208E9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401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E0A22B-CB97-4AD6-8966-9F6FADC07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3FA2767-51F5-4563-AE22-0D49408951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433FBC-287B-4338-804C-7624FD56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1-6B13-417F-AEC0-7FB8310AD26E}" type="datetimeFigureOut">
              <a:rPr lang="zh-CN" altLang="en-US" smtClean="0"/>
              <a:t>2020/11/6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912878-788C-4789-BB2F-24F1806D5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54A800-DA00-45BD-8EA3-FFBBEF9B5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93-56E2-4412-A79B-1AE78D75B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530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4D32D7-B999-4FEF-B969-57456613F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19F2650-1389-4EE6-9C70-5D9D015F2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9C37EE0-D07F-4AF8-A8D8-D0DC84850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2E8B1A7-6C35-46A8-BE05-1D7DB4751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1-6B13-417F-AEC0-7FB8310AD26E}" type="datetimeFigureOut">
              <a:rPr lang="zh-CN" altLang="en-US" smtClean="0"/>
              <a:t>2020/11/6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4CDD1C8-6156-4925-97B3-A213DFCCF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6A738B9-28CB-4BB7-8183-2BE4C1D4F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93-56E2-4412-A79B-1AE78D75B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083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6F5F83-97FD-4B2E-AA27-16B7EDE51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D348926-5F9D-4B8A-820A-CD7DB893E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CC99D7-77DB-4DD7-82A8-EB106AD46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1-6B13-417F-AEC0-7FB8310AD26E}" type="datetimeFigureOut">
              <a:rPr lang="zh-CN" altLang="en-US" smtClean="0"/>
              <a:t>2020/11/6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AFD28C-25AC-46C4-8774-C6B583BFF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6AC317-47DD-4070-8516-868286042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93-56E2-4412-A79B-1AE78D75B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1467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DF6A30A-BB91-487B-9FB0-8C8832F4D1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558254C-6651-4892-BE19-0C58BEB88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E0B8D5-BC0A-4A7C-BF2E-9BD1E0D1A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1-6B13-417F-AEC0-7FB8310AD26E}" type="datetimeFigureOut">
              <a:rPr lang="zh-CN" altLang="en-US" smtClean="0"/>
              <a:t>2020/11/6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91D60C-A348-4937-B2E5-12DEC3B8F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E023EA-FFEF-4993-B040-0BC9065BF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93-56E2-4412-A79B-1AE78D75B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387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565690-7FEB-4DDE-98C6-5518DA55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00C7909-F0D5-47FF-80E3-27C102CAB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1-6B13-417F-AEC0-7FB8310AD26E}" type="datetimeFigureOut">
              <a:rPr lang="zh-CN" altLang="en-US" smtClean="0"/>
              <a:t>2020/11/6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05098F0-5F48-45DE-84D6-58F278905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C9C5677-8593-4CDC-806B-BFA97A8BA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93-56E2-4412-A79B-1AE78D75B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43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3D7A4E-7E4D-4171-AF4E-B2F1E8B2C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C04CF4-2305-4C1D-80B2-00647786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CA93BF-F58E-4F61-B4FF-FE2D0C668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1-6B13-417F-AEC0-7FB8310AD26E}" type="datetimeFigureOut">
              <a:rPr lang="zh-CN" altLang="en-US" smtClean="0"/>
              <a:t>2020/11/6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D68E31-BD59-406E-92EF-2B76933EB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A415DF-9EDF-4285-8BBA-967F5F496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93-56E2-4412-A79B-1AE78D75B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83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3D7A4E-7E4D-4171-AF4E-B2F1E8B2CD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9995263" cy="239258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1">
                    <a:lumMod val="50000"/>
                  </a:schemeClr>
                </a:solidFill>
                <a:latin typeface="Sitka Text" panose="02000505000000020004" pitchFamily="2" charset="0"/>
              </a:defRPr>
            </a:lvl1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C04CF4-2305-4C1D-80B2-006477865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6217"/>
            <a:ext cx="10515600" cy="4330745"/>
          </a:xfrm>
        </p:spPr>
        <p:txBody>
          <a:bodyPr/>
          <a:lstStyle>
            <a:lvl1pPr>
              <a:defRPr>
                <a:latin typeface="Sitka Text" panose="02000505000000020004" pitchFamily="2" charset="0"/>
              </a:defRPr>
            </a:lvl1pPr>
            <a:lvl2pPr>
              <a:defRPr>
                <a:latin typeface="Sitka Text" panose="02000505000000020004" pitchFamily="2" charset="0"/>
              </a:defRPr>
            </a:lvl2pPr>
            <a:lvl3pPr>
              <a:defRPr>
                <a:latin typeface="Sitka Text" panose="02000505000000020004" pitchFamily="2" charset="0"/>
              </a:defRPr>
            </a:lvl3pPr>
            <a:lvl4pPr>
              <a:defRPr>
                <a:latin typeface="Sitka Text" panose="02000505000000020004" pitchFamily="2" charset="0"/>
              </a:defRPr>
            </a:lvl4pPr>
            <a:lvl5pPr>
              <a:defRPr>
                <a:latin typeface="Sitka Text" panose="02000505000000020004" pitchFamily="2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CA93BF-F58E-4F61-B4FF-FE2D0C668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1-6B13-417F-AEC0-7FB8310AD26E}" type="datetimeFigureOut">
              <a:rPr lang="zh-CN" altLang="en-US" smtClean="0"/>
              <a:t>2020/11/6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D68E31-BD59-406E-92EF-2B76933EB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A415DF-9EDF-4285-8BBA-967F5F496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93-56E2-4412-A79B-1AE78D75BFB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>
            <a:extLst>
              <a:ext uri="{FF2B5EF4-FFF2-40B4-BE49-F238E27FC236}">
                <a16:creationId xmlns:a16="http://schemas.microsoft.com/office/drawing/2014/main" id="{F92AC1E8-EA18-4535-BA20-8287E37811C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739889"/>
            <a:ext cx="11101388" cy="818016"/>
          </a:xfrm>
        </p:spPr>
        <p:txBody>
          <a:bodyPr>
            <a:normAutofit/>
          </a:bodyPr>
          <a:lstStyle>
            <a:lvl1pPr marL="0" indent="0">
              <a:buNone/>
              <a:defRPr sz="4400">
                <a:latin typeface="Sitka Text" panose="02000505000000020004" pitchFamily="2" charset="0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4218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14025B-A5F1-44D7-8868-2B9E5CE00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5421A29-BD95-494A-B2C0-2B7A6D02B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BBE537-BE4D-4620-83F0-785EDE976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1-6B13-417F-AEC0-7FB8310AD26E}" type="datetimeFigureOut">
              <a:rPr lang="zh-CN" altLang="en-US" smtClean="0"/>
              <a:t>2020/11/6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4DC0BF-D9AA-4EE7-A7F3-FA45A87E9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A5803D-7CC4-488D-848C-791A38D96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93-56E2-4412-A79B-1AE78D75B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3670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311404-983F-4B02-8A03-8DBF7C11A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DC54DB-F95E-4614-8AE2-C97E3B32DE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D665077-5977-4A99-BEC6-9AB6E33444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05EC66F-7D67-4FA9-B672-5C2CF2593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1-6B13-417F-AEC0-7FB8310AD26E}" type="datetimeFigureOut">
              <a:rPr lang="zh-CN" altLang="en-US" smtClean="0"/>
              <a:t>2020/11/6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4745981-886B-4E44-B857-F254254D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D2B52B5-6CAA-4078-BC1C-908D0908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93-56E2-4412-A79B-1AE78D75B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C67FF6-0A3A-498B-8921-F3A5508A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36BE26F-84A2-4E06-8DCB-98EA42A78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10C4E6C-44D9-49F4-9484-6312C0780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8491CD7-D34C-4485-B75B-D4C1EA0B9B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025A1C1-49C8-4F23-BDD5-B6D10487D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870B156-A53E-4539-9BA4-55148A509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1-6B13-417F-AEC0-7FB8310AD26E}" type="datetimeFigureOut">
              <a:rPr lang="zh-CN" altLang="en-US" smtClean="0"/>
              <a:t>2020/11/6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912D442-D706-486B-9EAB-0C51F83EC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7CC11CB-35D4-475C-9EA7-DF05B60B3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93-56E2-4412-A79B-1AE78D75B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7155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19FEFB-2CAB-47E6-A462-FEF22C86A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A796958-E38A-4708-9395-1BFECA8C0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1-6B13-417F-AEC0-7FB8310AD26E}" type="datetimeFigureOut">
              <a:rPr lang="zh-CN" altLang="en-US" smtClean="0"/>
              <a:t>2020/11/6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4952865-C918-4573-BEE6-31326F56B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FD65E24-6A1F-4C68-ADBF-36659EE5A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93-56E2-4412-A79B-1AE78D75B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927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A4F555B-D150-4DC7-A9B0-66412E275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1-6B13-417F-AEC0-7FB8310AD26E}" type="datetimeFigureOut">
              <a:rPr lang="zh-CN" altLang="en-US" smtClean="0"/>
              <a:t>2020/11/6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453845E-7C68-432D-BC10-CB08A824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672E139-DF30-47D6-A5A6-62F5729A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93-56E2-4412-A79B-1AE78D75B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278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3E9C2E-629F-401A-8BDB-9F7FC862E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F3C2A4-8472-4A12-B4CD-668BD418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ED539A4-E99E-46A7-AE92-D3C703FAA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9721194-93C7-4554-92DB-C9AAD9CA9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1-6B13-417F-AEC0-7FB8310AD26E}" type="datetimeFigureOut">
              <a:rPr lang="zh-CN" altLang="en-US" smtClean="0"/>
              <a:t>2020/11/6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9D681B0-30C5-49A8-B278-B09810B4B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B8D1ABA-27B0-46CA-B3FD-F988EF873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6993-56E2-4412-A79B-1AE78D75B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17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4F0DF15-F7E8-4AF1-8253-42635A63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56B702B-D17F-412F-9069-9D60A692E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E71831-A5FE-4A03-808E-1EE73DCBA3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AE181-6B13-417F-AEC0-7FB8310AD26E}" type="datetimeFigureOut">
              <a:rPr lang="zh-CN" altLang="en-US" smtClean="0"/>
              <a:t>2020/11/6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9B81B9-645E-4D66-B947-E571C5A68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6FB5123-E724-428A-92C7-5D10B47782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B6993-56E2-4412-A79B-1AE78D75B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106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A28F9-96A5-44FD-A8F6-DD74E604BD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8033" y="1122363"/>
            <a:ext cx="9398524" cy="2387600"/>
          </a:xfrm>
        </p:spPr>
        <p:txBody>
          <a:bodyPr/>
          <a:lstStyle/>
          <a:p>
            <a:r>
              <a:rPr lang="en-US" altLang="zh-CN" dirty="0">
                <a:latin typeface="Sitka Text" panose="02000505000000020004" pitchFamily="2" charset="0"/>
              </a:rPr>
              <a:t>Delta Stepping Algorithm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F8C72C-5D67-49F1-B2B2-BB1AB93F81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林荣恩</a:t>
            </a:r>
            <a:endParaRPr lang="en-US" altLang="zh-CN" dirty="0">
              <a:latin typeface="KaiTi" panose="02010609060101010101" pitchFamily="49" charset="-122"/>
              <a:ea typeface="KaiTi" panose="02010609060101010101" pitchFamily="49" charset="-122"/>
              <a:cs typeface="+mj-cs"/>
            </a:endParaRPr>
          </a:p>
          <a:p>
            <a:r>
              <a:rPr lang="en-US" altLang="zh-CN" dirty="0">
                <a:latin typeface="Sitka Text" panose="02000505000000020004" pitchFamily="2" charset="0"/>
                <a:ea typeface="华文楷体" panose="02010600040101010101" pitchFamily="2" charset="-122"/>
                <a:cs typeface="+mj-cs"/>
              </a:rPr>
              <a:t>Nanjing University</a:t>
            </a:r>
          </a:p>
        </p:txBody>
      </p:sp>
    </p:spTree>
    <p:extLst>
      <p:ext uri="{BB962C8B-B14F-4D97-AF65-F5344CB8AC3E}">
        <p14:creationId xmlns:p14="http://schemas.microsoft.com/office/powerpoint/2010/main" val="239694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A28F9-96A5-44FD-A8F6-DD74E604B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Sitka Text" panose="02000505000000020004" pitchFamily="2" charset="0"/>
              </a:rPr>
              <a:t>Parallel !</a:t>
            </a:r>
            <a:endParaRPr lang="zh-CN" altLang="en-US" dirty="0">
              <a:latin typeface="Sitka Text" panose="02000505000000020004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ED8248A5-B59D-40B8-81AD-BBBF0766BF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b="0" dirty="0">
                    <a:latin typeface="Sitka Text" panose="02000505000000020004" pitchFamily="2" charset="0"/>
                  </a:rPr>
                  <a:t>Parallel </a:t>
                </a:r>
                <a:r>
                  <a:rPr lang="en-US" altLang="zh-CN" b="0" dirty="0">
                    <a:latin typeface="Edwardian Script ITC" panose="030303020407070D0804" pitchFamily="66" charset="0"/>
                  </a:rPr>
                  <a:t>vs</a:t>
                </a:r>
                <a:r>
                  <a:rPr lang="en-US" altLang="zh-CN" dirty="0">
                    <a:latin typeface="Edwardian Script ITC" panose="030303020407070D0804" pitchFamily="66" charset="0"/>
                  </a:rPr>
                  <a:t>.</a:t>
                </a:r>
                <a:r>
                  <a:rPr lang="en-US" altLang="zh-CN" b="0" dirty="0">
                    <a:latin typeface="Sitka Text" panose="02000505000000020004" pitchFamily="2" charset="0"/>
                  </a:rPr>
                  <a:t> Sequential</a:t>
                </a:r>
              </a:p>
              <a:p>
                <a:r>
                  <a:rPr lang="en-US" altLang="zh-CN" b="1" dirty="0">
                    <a:latin typeface="Sitka Text" panose="02000505000000020004" pitchFamily="2" charset="0"/>
                  </a:rPr>
                  <a:t>Concurrently</a:t>
                </a:r>
                <a:r>
                  <a:rPr lang="en-US" altLang="zh-CN" dirty="0">
                    <a:latin typeface="Sitka Text" panose="02000505000000020004" pitchFamily="2" charset="0"/>
                  </a:rPr>
                  <a:t> remove all nodes in the current bucket</a:t>
                </a:r>
              </a:p>
              <a:p>
                <a:pPr lvl="1"/>
                <a:r>
                  <a:rPr lang="en-US" altLang="zh-CN" b="0" dirty="0">
                    <a:latin typeface="Sitka Text" panose="02000505000000020004" pitchFamily="2" charset="0"/>
                  </a:rPr>
                  <a:t>PRAM</a:t>
                </a:r>
              </a:p>
              <a:p>
                <a:pPr lvl="1"/>
                <a:r>
                  <a:rPr lang="en-US" altLang="zh-CN" b="0" dirty="0">
                    <a:latin typeface="Sitka Text" panose="02000505000000020004" pitchFamily="2" charset="0"/>
                  </a:rPr>
                  <a:t>PU 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altLang="zh-CN" b="0" dirty="0">
                  <a:latin typeface="Sitka Text" panose="02000505000000020004" pitchFamily="2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Δ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altLang="zh-CN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b="0" i="1" dirty="0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dirty="0" smtClean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 :</m:t>
                            </m:r>
                            <m:sSup>
                              <m:sSupPr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 altLang="zh-CN" b="0" i="0" dirty="0" smtClean="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</m:sup>
                            </m:sSup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m:rPr>
                                <m:lit/>
                              </m:r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{</m:t>
                            </m:r>
                            <m:sSup>
                              <m:sSupPr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 altLang="zh-CN" b="0" i="0" dirty="0" smtClean="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</m:sup>
                            </m:sSup>
                            <m:r>
                              <m:rPr>
                                <m:lit/>
                              </m:r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}</m:t>
                            </m:r>
                          </m:e>
                        </m:d>
                      </m:e>
                    </m:func>
                  </m:oMath>
                </a14:m>
                <a:endParaRPr lang="en-US" altLang="zh-CN" b="0" dirty="0">
                  <a:latin typeface="Sitka Text" panose="02000505000000020004" pitchFamily="2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Δ</m:t>
                        </m:r>
                      </m:den>
                    </m:f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𝑑𝑙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Δ</m:t>
                        </m:r>
                      </m:sub>
                    </m:sSub>
                  </m:oMath>
                </a14:m>
                <a:endParaRPr lang="en-US" altLang="zh-CN" b="0" dirty="0">
                  <a:latin typeface="Sitka Text" panose="02000505000000020004" pitchFamily="2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altLang="zh-CN" b="0" dirty="0">
                    <a:latin typeface="Sitka Text" panose="02000505000000020004" pitchFamily="2" charset="0"/>
                  </a:rPr>
                  <a:t> : maximal degree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Δ</m:t>
                        </m:r>
                      </m:den>
                    </m:f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𝑑𝑙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Δ</m:t>
                        </m:r>
                      </m:sub>
                    </m:sSub>
                    <m:func>
                      <m:func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altLang="zh-CN" b="0" dirty="0">
                  <a:latin typeface="Sitka Text" panose="02000505000000020004" pitchFamily="2" charset="0"/>
                </a:endParaRPr>
              </a:p>
            </p:txBody>
          </p:sp>
        </mc:Choice>
        <mc:Fallback xmlns="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ED8248A5-B59D-40B8-81AD-BBBF0766BF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6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580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A28F9-96A5-44FD-A8F6-DD74E604B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Sitka Text" panose="02000505000000020004" pitchFamily="2" charset="0"/>
              </a:rPr>
              <a:t>Parallel !</a:t>
            </a:r>
            <a:endParaRPr lang="zh-CN" altLang="en-US" dirty="0">
              <a:latin typeface="Sitka Text" panose="02000505000000020004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ED8248A5-B59D-40B8-81AD-BBBF0766BF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Δ</m:t>
                        </m:r>
                      </m:den>
                    </m:f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𝑑𝑙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Δ</m:t>
                        </m:r>
                      </m:sub>
                    </m:sSub>
                    <m:func>
                      <m:func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altLang="zh-CN" b="0" dirty="0">
                  <a:latin typeface="Sitka Text" panose="02000505000000020004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dirty="0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dirty="0" smtClean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dirty="0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dirty="0" smtClean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r>
                                      <a:rPr lang="en-US" altLang="zh-CN" b="0" i="1" dirty="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f>
                              <m:fPr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altLang="zh-CN" b="0" i="0" dirty="0" smtClean="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</m:den>
                            </m:f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zh-CN" b="0" i="0" dirty="0" smtClean="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altLang="zh-CN" b="0" i="0" dirty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den>
                        </m:f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altLang="zh-CN" b="0" dirty="0">
                  <a:latin typeface="Sitka Text" panose="02000505000000020004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den>
                        </m:f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</m:den>
                        </m:f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</m:sub>
                        </m:sSub>
                        <m:func>
                          <m:func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altLang="zh-CN">
                                <a:latin typeface="Cambria Math" panose="02040503050406030204" pitchFamily="18" charset="0"/>
                              </a:rPr>
                              <m:t>Δ</m:t>
                            </m:r>
                          </m:den>
                        </m:f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>
                                <a:latin typeface="Cambria Math" panose="02040503050406030204" pitchFamily="18" charset="0"/>
                              </a:rPr>
                              <m:t>Δ</m:t>
                            </m:r>
                          </m:sub>
                        </m:sSub>
                        <m:func>
                          <m:func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altLang="zh-CN" b="0" dirty="0">
                  <a:latin typeface="Sitka Text" panose="02000505000000020004" pitchFamily="2" charset="0"/>
                </a:endParaRPr>
              </a:p>
              <a:p>
                <a:endParaRPr lang="en-US" altLang="zh-CN" b="0" dirty="0">
                  <a:latin typeface="Sitka Text" panose="02000505000000020004" pitchFamily="2" charset="0"/>
                </a:endParaRPr>
              </a:p>
              <a:p>
                <a:endParaRPr lang="en-US" altLang="zh-CN" b="0" dirty="0">
                  <a:latin typeface="Sitka Text" panose="02000505000000020004" pitchFamily="2" charset="0"/>
                </a:endParaRPr>
              </a:p>
            </p:txBody>
          </p:sp>
        </mc:Choice>
        <mc:Fallback xmlns="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ED8248A5-B59D-40B8-81AD-BBBF0766BF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74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A28F9-96A5-44FD-A8F6-DD74E604B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Sitka Text" panose="02000505000000020004" pitchFamily="2" charset="0"/>
              </a:rPr>
              <a:t>Other Results</a:t>
            </a:r>
            <a:endParaRPr lang="zh-CN" altLang="en-US" dirty="0">
              <a:latin typeface="Sitka Text" panose="02000505000000020004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ED8248A5-B59D-40B8-81AD-BBBF0766BF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>
                    <a:latin typeface="Sitka Text" panose="02000505000000020004" pitchFamily="2" charset="0"/>
                  </a:rPr>
                  <a:t>Special Case</a:t>
                </a:r>
              </a:p>
              <a:p>
                <a:pPr lvl="1"/>
                <a:r>
                  <a:rPr lang="en-US" altLang="zh-CN" dirty="0">
                    <a:latin typeface="Sitka Text" panose="02000505000000020004" pitchFamily="2" charset="0"/>
                  </a:rPr>
                  <a:t>Random edge weights uniformly distributed in 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[0,1]</m:t>
                    </m:r>
                  </m:oMath>
                </a14:m>
                <a:endParaRPr lang="en-US" altLang="zh-CN" dirty="0">
                  <a:latin typeface="Sitka Text" panose="02000505000000020004" pitchFamily="2" charset="0"/>
                </a:endParaRPr>
              </a:p>
              <a:p>
                <a:pPr lvl="1"/>
                <a:r>
                  <a:rPr lang="en-US" altLang="zh-CN" dirty="0">
                    <a:latin typeface="Sitka Text" panose="02000505000000020004" pitchFamily="2" charset="0"/>
                  </a:rPr>
                  <a:t>Sequential</a:t>
                </a: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den>
                        </m:f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𝑑𝐿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>
                  <a:latin typeface="Sitka Text" panose="02000505000000020004" pitchFamily="2" charset="0"/>
                </a:endParaRPr>
              </a:p>
              <a:p>
                <a:pPr lvl="1"/>
                <a:r>
                  <a:rPr lang="en-US" altLang="zh-CN" b="0" dirty="0">
                    <a:latin typeface="Sitka Text" panose="02000505000000020004" pitchFamily="2" charset="0"/>
                  </a:rPr>
                  <a:t>Parallel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func>
                          <m:func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altLang="zh-CN" dirty="0">
                  <a:latin typeface="Sitka Text" panose="02000505000000020004" pitchFamily="2" charset="0"/>
                </a:endParaRPr>
              </a:p>
              <a:p>
                <a:r>
                  <a:rPr lang="en-US" altLang="zh-CN" dirty="0">
                    <a:latin typeface="Sitka Text" panose="02000505000000020004" pitchFamily="2" charset="0"/>
                  </a:rPr>
                  <a:t>Tricks</a:t>
                </a:r>
              </a:p>
              <a:p>
                <a:pPr lvl="1"/>
                <a:r>
                  <a:rPr lang="en-US" altLang="zh-CN" dirty="0">
                    <a:latin typeface="Sitka Text" panose="02000505000000020004" pitchFamily="2" charset="0"/>
                  </a:rPr>
                  <a:t>Semi-sort</a:t>
                </a:r>
              </a:p>
              <a:p>
                <a:pPr lvl="1"/>
                <a:r>
                  <a:rPr lang="en-US" altLang="zh-CN" dirty="0">
                    <a:latin typeface="Sitka Text" panose="02000505000000020004" pitchFamily="2" charset="0"/>
                  </a:rPr>
                  <a:t>Find Short-cuts</a:t>
                </a:r>
              </a:p>
              <a:p>
                <a:endParaRPr lang="en-US" altLang="zh-CN" dirty="0">
                  <a:latin typeface="Sitka Text" panose="02000505000000020004" pitchFamily="2" charset="0"/>
                </a:endParaRPr>
              </a:p>
              <a:p>
                <a:endParaRPr lang="en-US" altLang="zh-CN" b="0" dirty="0">
                  <a:latin typeface="Sitka Text" panose="02000505000000020004" pitchFamily="2" charset="0"/>
                </a:endParaRPr>
              </a:p>
              <a:p>
                <a:pPr lvl="1"/>
                <a:endParaRPr lang="en-US" altLang="zh-CN" dirty="0">
                  <a:latin typeface="Sitka Text" panose="02000505000000020004" pitchFamily="2" charset="0"/>
                </a:endParaRPr>
              </a:p>
              <a:p>
                <a:pPr marL="457200" lvl="1" indent="0">
                  <a:buNone/>
                </a:pPr>
                <a:endParaRPr lang="en-US" altLang="zh-CN" b="0" dirty="0">
                  <a:latin typeface="Sitka Text" panose="02000505000000020004" pitchFamily="2" charset="0"/>
                </a:endParaRPr>
              </a:p>
            </p:txBody>
          </p:sp>
        </mc:Choice>
        <mc:Fallback xmlns="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ED8248A5-B59D-40B8-81AD-BBBF0766BF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823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BF268F29-BD72-4492-9DA5-EEA322D9AC3D}"/>
              </a:ext>
            </a:extLst>
          </p:cNvPr>
          <p:cNvSpPr txBox="1"/>
          <p:nvPr/>
        </p:nvSpPr>
        <p:spPr>
          <a:xfrm>
            <a:off x="4792598" y="2762847"/>
            <a:ext cx="26068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>
                <a:latin typeface="Sitka Text" panose="02000505000000020004" pitchFamily="2" charset="0"/>
              </a:rPr>
              <a:t>Q &amp; A</a:t>
            </a:r>
            <a:endParaRPr lang="zh-CN" altLang="en-US" sz="7200" dirty="0">
              <a:latin typeface="Sitka Tex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411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A28F9-96A5-44FD-A8F6-DD74E604B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Sitka Text" panose="02000505000000020004" pitchFamily="2" charset="0"/>
              </a:rPr>
              <a:t>Single-source Shortest Paths Problem</a:t>
            </a:r>
            <a:endParaRPr lang="zh-CN" altLang="en-US" dirty="0">
              <a:latin typeface="Sitka Text" panose="02000505000000020004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1EE8A0E-947A-4C5C-8D39-A9CCC611B7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altLang="zh-CN" dirty="0">
                  <a:latin typeface="Sitka Text" panose="02000505000000020004" pitchFamily="2" charset="0"/>
                </a:endParaRPr>
              </a:p>
              <a:p>
                <a:r>
                  <a:rPr lang="en-US" altLang="zh-CN" dirty="0">
                    <a:latin typeface="Sitka Text" panose="02000505000000020004" pitchFamily="2" charset="0"/>
                  </a:rPr>
                  <a:t>Bellman-Ford</a:t>
                </a:r>
              </a:p>
              <a:p>
                <a:pPr lvl="1"/>
                <a:r>
                  <a:rPr lang="en-US" altLang="zh-CN" dirty="0">
                    <a:latin typeface="Sitka Text" panose="02000505000000020004" pitchFamily="2" charset="0"/>
                  </a:rPr>
                  <a:t>Relax, relax, and relax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𝑛𝑚</m:t>
                    </m:r>
                  </m:oMath>
                </a14:m>
                <a:r>
                  <a:rPr lang="en-US" altLang="zh-CN" dirty="0">
                    <a:latin typeface="Sitka Text" panose="02000505000000020004" pitchFamily="2" charset="0"/>
                  </a:rPr>
                  <a:t> Relaxations</a:t>
                </a:r>
              </a:p>
              <a:p>
                <a:pPr lvl="1"/>
                <a:r>
                  <a:rPr lang="en-US" altLang="zh-CN" dirty="0">
                    <a:latin typeface="Sitka Text" panose="02000505000000020004" pitchFamily="2" charset="0"/>
                  </a:rPr>
                  <a:t>FILO (SPFA)</a:t>
                </a:r>
              </a:p>
              <a:p>
                <a:r>
                  <a:rPr lang="en-US" altLang="zh-CN" dirty="0">
                    <a:latin typeface="Sitka Text" panose="02000505000000020004" pitchFamily="2" charset="0"/>
                  </a:rPr>
                  <a:t>Dijkstra</a:t>
                </a:r>
              </a:p>
              <a:p>
                <a:pPr lvl="1"/>
                <a:r>
                  <a:rPr lang="en-US" altLang="zh-CN" dirty="0">
                    <a:latin typeface="Sitka Text" panose="02000505000000020004" pitchFamily="2" charset="0"/>
                  </a:rPr>
                  <a:t>Select the node with the minimal *.d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>
                  <a:latin typeface="Sitka Text" panose="02000505000000020004" pitchFamily="2" charset="0"/>
                </a:endParaRPr>
              </a:p>
              <a:p>
                <a:r>
                  <a:rPr lang="en-US" altLang="zh-CN" dirty="0">
                    <a:latin typeface="Sitka Text" panose="02000505000000020004" pitchFamily="2" charset="0"/>
                  </a:rPr>
                  <a:t>?</a:t>
                </a:r>
              </a:p>
              <a:p>
                <a:pPr lvl="1"/>
                <a:r>
                  <a:rPr lang="en-US" altLang="zh-CN" dirty="0">
                    <a:latin typeface="Sitka Text" panose="02000505000000020004" pitchFamily="2" charset="0"/>
                  </a:rPr>
                  <a:t>Bellman-Ford + Dijkstra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1EE8A0E-947A-4C5C-8D39-A9CCC611B7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695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A28F9-96A5-44FD-A8F6-DD74E604B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Sitka Text" panose="02000505000000020004" pitchFamily="2" charset="0"/>
              </a:rPr>
              <a:t>Delta Stepping Algorithm</a:t>
            </a:r>
            <a:endParaRPr lang="zh-CN" altLang="en-US" dirty="0">
              <a:latin typeface="Sitka Text" panose="02000505000000020004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ED8248A5-B59D-40B8-81AD-BBBF0766BF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endParaRPr lang="en-US" altLang="zh-CN" b="0" dirty="0">
                  <a:latin typeface="Sitka Text" panose="02000505000000020004" pitchFamily="2" charset="0"/>
                </a:endParaRPr>
              </a:p>
              <a:p>
                <a:r>
                  <a:rPr lang="en-US" altLang="zh-CN" dirty="0">
                    <a:latin typeface="Sitka Text" panose="02000505000000020004" pitchFamily="2" charset="0"/>
                  </a:rPr>
                  <a:t>Bucket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∈ [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)}</m:t>
                    </m:r>
                  </m:oMath>
                </a14:m>
                <a:endParaRPr lang="en-US" altLang="zh-CN" dirty="0">
                  <a:latin typeface="Sitka Text" panose="02000505000000020004" pitchFamily="2" charset="0"/>
                </a:endParaRPr>
              </a:p>
              <a:p>
                <a:r>
                  <a:rPr lang="en-US" altLang="zh-CN" dirty="0">
                    <a:latin typeface="Sitka Text" panose="02000505000000020004" pitchFamily="2" charset="0"/>
                  </a:rPr>
                  <a:t>Outline</a:t>
                </a:r>
              </a:p>
              <a:p>
                <a:pPr lvl="1"/>
                <a:r>
                  <a:rPr lang="en-US" altLang="zh-CN" dirty="0">
                    <a:latin typeface="Sitka Text" panose="02000505000000020004" pitchFamily="2" charset="0"/>
                  </a:rPr>
                  <a:t>Bucket by bucket</a:t>
                </a:r>
              </a:p>
              <a:p>
                <a:pPr lvl="1"/>
                <a:r>
                  <a:rPr lang="en-US" altLang="zh-CN" dirty="0">
                    <a:latin typeface="Sitka Text" panose="02000505000000020004" pitchFamily="2" charset="0"/>
                  </a:rPr>
                  <a:t>*.d in considered buckets remains unchanged</a:t>
                </a:r>
              </a:p>
              <a:p>
                <a:pPr lvl="1"/>
                <a:r>
                  <a:rPr lang="en-US" altLang="zh-CN" dirty="0">
                    <a:latin typeface="Sitka Text" panose="02000505000000020004" pitchFamily="2" charset="0"/>
                  </a:rPr>
                  <a:t>Relax all outgoing edges in the current bucket</a:t>
                </a:r>
              </a:p>
              <a:p>
                <a:pPr lvl="1"/>
                <a:r>
                  <a:rPr lang="en-US" altLang="zh-CN" dirty="0">
                    <a:latin typeface="Sitka Text" panose="02000505000000020004" pitchFamily="2" charset="0"/>
                  </a:rPr>
                  <a:t>Relax: Insertion/Delete/Re-insertion</a:t>
                </a:r>
              </a:p>
              <a:p>
                <a:endParaRPr lang="zh-CN" altLang="en-US" dirty="0">
                  <a:latin typeface="Sitka Text" panose="02000505000000020004" pitchFamily="2" charset="0"/>
                </a:endParaRPr>
              </a:p>
            </p:txBody>
          </p:sp>
        </mc:Choice>
        <mc:Fallback xmlns="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ED8248A5-B59D-40B8-81AD-BBBF0766BF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08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A28F9-96A5-44FD-A8F6-DD74E604B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Sitka Text" panose="02000505000000020004" pitchFamily="2" charset="0"/>
              </a:rPr>
              <a:t>Example</a:t>
            </a:r>
            <a:endParaRPr lang="zh-CN" altLang="en-US" dirty="0">
              <a:latin typeface="Sitka Text" panose="02000505000000020004" pitchFamily="2" charset="0"/>
            </a:endParaRPr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864EF799-8342-4302-BDAD-88EF5DEDE6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915" y="2436063"/>
            <a:ext cx="3790498" cy="2988176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107C4993-FA45-422B-A290-48F3F3284600}"/>
                  </a:ext>
                </a:extLst>
              </p:cNvPr>
              <p:cNvSpPr txBox="1"/>
              <p:nvPr/>
            </p:nvSpPr>
            <p:spPr>
              <a:xfrm>
                <a:off x="2315813" y="3329986"/>
                <a:ext cx="2100703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400" b="0" i="0" dirty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altLang="zh-CN" sz="2400" b="0" i="0" dirty="0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altLang="zh-CN" sz="2400" dirty="0">
                  <a:latin typeface="Sitka Text" panose="02000505000000020004" pitchFamily="2" charset="0"/>
                </a:endParaRPr>
              </a:p>
              <a:p>
                <a:r>
                  <a:rPr lang="en-US" altLang="zh-CN" sz="2400" dirty="0">
                    <a:latin typeface="Sitka Text" panose="02000505000000020004" pitchFamily="2" charset="0"/>
                  </a:rPr>
                  <a:t>Light: 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altLang="zh-CN" sz="2400" b="0" i="0" dirty="0" smtClean="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endParaRPr lang="en-US" altLang="zh-CN" sz="2400" dirty="0">
                  <a:latin typeface="Sitka Text" panose="02000505000000020004" pitchFamily="2" charset="0"/>
                </a:endParaRPr>
              </a:p>
              <a:p>
                <a:r>
                  <a:rPr lang="en-US" altLang="zh-CN" sz="2400" dirty="0">
                    <a:latin typeface="Sitka Text" panose="02000505000000020004" pitchFamily="2" charset="0"/>
                  </a:rPr>
                  <a:t>Heavy: 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m:rPr>
                        <m:sty m:val="p"/>
                      </m:rPr>
                      <a:rPr lang="en-US" altLang="zh-CN" sz="2400" b="0" i="0" dirty="0" smtClean="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endParaRPr lang="zh-CN" altLang="en-US" sz="2400" dirty="0">
                  <a:latin typeface="Sitka Text" panose="02000505000000020004" pitchFamily="2" charset="0"/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107C4993-FA45-422B-A290-48F3F32846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5813" y="3329986"/>
                <a:ext cx="2100703" cy="1200329"/>
              </a:xfrm>
              <a:prstGeom prst="rect">
                <a:avLst/>
              </a:prstGeom>
              <a:blipFill>
                <a:blip r:embed="rId3"/>
                <a:stretch>
                  <a:fillRect l="-4651" b="-106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40EFFE16-1DE3-482A-A145-43CF139F2D44}"/>
              </a:ext>
            </a:extLst>
          </p:cNvPr>
          <p:cNvCxnSpPr>
            <a:cxnSpLocks/>
          </p:cNvCxnSpPr>
          <p:nvPr/>
        </p:nvCxnSpPr>
        <p:spPr>
          <a:xfrm>
            <a:off x="7888077" y="3963201"/>
            <a:ext cx="1002535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EA82A13D-C50B-468F-B272-719636ABDF8F}"/>
              </a:ext>
            </a:extLst>
          </p:cNvPr>
          <p:cNvCxnSpPr>
            <a:cxnSpLocks/>
          </p:cNvCxnSpPr>
          <p:nvPr/>
        </p:nvCxnSpPr>
        <p:spPr>
          <a:xfrm>
            <a:off x="6577069" y="2639342"/>
            <a:ext cx="868496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485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A28F9-96A5-44FD-A8F6-DD74E604B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Sitka Text" panose="02000505000000020004" pitchFamily="2" charset="0"/>
              </a:rPr>
              <a:t>(Aborted)</a:t>
            </a:r>
            <a:endParaRPr lang="zh-CN" altLang="en-US" dirty="0">
              <a:latin typeface="Sitka Text" panose="02000505000000020004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表格 10">
                <a:extLst>
                  <a:ext uri="{FF2B5EF4-FFF2-40B4-BE49-F238E27FC236}">
                    <a16:creationId xmlns:a16="http://schemas.microsoft.com/office/drawing/2014/main" id="{A717A48B-EA5D-415C-99DC-09E0C94EF3D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121002" y="1675761"/>
              <a:ext cx="9796712" cy="1463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94821">
                      <a:extLst>
                        <a:ext uri="{9D8B030D-6E8A-4147-A177-3AD203B41FA5}">
                          <a16:colId xmlns:a16="http://schemas.microsoft.com/office/drawing/2014/main" val="2282224802"/>
                        </a:ext>
                      </a:extLst>
                    </a:gridCol>
                    <a:gridCol w="594821">
                      <a:extLst>
                        <a:ext uri="{9D8B030D-6E8A-4147-A177-3AD203B41FA5}">
                          <a16:colId xmlns:a16="http://schemas.microsoft.com/office/drawing/2014/main" val="3921326235"/>
                        </a:ext>
                      </a:extLst>
                    </a:gridCol>
                    <a:gridCol w="594821">
                      <a:extLst>
                        <a:ext uri="{9D8B030D-6E8A-4147-A177-3AD203B41FA5}">
                          <a16:colId xmlns:a16="http://schemas.microsoft.com/office/drawing/2014/main" val="240485040"/>
                        </a:ext>
                      </a:extLst>
                    </a:gridCol>
                    <a:gridCol w="594821">
                      <a:extLst>
                        <a:ext uri="{9D8B030D-6E8A-4147-A177-3AD203B41FA5}">
                          <a16:colId xmlns:a16="http://schemas.microsoft.com/office/drawing/2014/main" val="2048211283"/>
                        </a:ext>
                      </a:extLst>
                    </a:gridCol>
                    <a:gridCol w="594821">
                      <a:extLst>
                        <a:ext uri="{9D8B030D-6E8A-4147-A177-3AD203B41FA5}">
                          <a16:colId xmlns:a16="http://schemas.microsoft.com/office/drawing/2014/main" val="1601886163"/>
                        </a:ext>
                      </a:extLst>
                    </a:gridCol>
                    <a:gridCol w="594821">
                      <a:extLst>
                        <a:ext uri="{9D8B030D-6E8A-4147-A177-3AD203B41FA5}">
                          <a16:colId xmlns:a16="http://schemas.microsoft.com/office/drawing/2014/main" val="3656153795"/>
                        </a:ext>
                      </a:extLst>
                    </a:gridCol>
                    <a:gridCol w="594821">
                      <a:extLst>
                        <a:ext uri="{9D8B030D-6E8A-4147-A177-3AD203B41FA5}">
                          <a16:colId xmlns:a16="http://schemas.microsoft.com/office/drawing/2014/main" val="104866866"/>
                        </a:ext>
                      </a:extLst>
                    </a:gridCol>
                    <a:gridCol w="594821">
                      <a:extLst>
                        <a:ext uri="{9D8B030D-6E8A-4147-A177-3AD203B41FA5}">
                          <a16:colId xmlns:a16="http://schemas.microsoft.com/office/drawing/2014/main" val="2661902704"/>
                        </a:ext>
                      </a:extLst>
                    </a:gridCol>
                    <a:gridCol w="1033278">
                      <a:extLst>
                        <a:ext uri="{9D8B030D-6E8A-4147-A177-3AD203B41FA5}">
                          <a16:colId xmlns:a16="http://schemas.microsoft.com/office/drawing/2014/main" val="2433686848"/>
                        </a:ext>
                      </a:extLst>
                    </a:gridCol>
                    <a:gridCol w="1272685">
                      <a:extLst>
                        <a:ext uri="{9D8B030D-6E8A-4147-A177-3AD203B41FA5}">
                          <a16:colId xmlns:a16="http://schemas.microsoft.com/office/drawing/2014/main" val="3272372239"/>
                        </a:ext>
                      </a:extLst>
                    </a:gridCol>
                    <a:gridCol w="1348684">
                      <a:extLst>
                        <a:ext uri="{9D8B030D-6E8A-4147-A177-3AD203B41FA5}">
                          <a16:colId xmlns:a16="http://schemas.microsoft.com/office/drawing/2014/main" val="2577200148"/>
                        </a:ext>
                      </a:extLst>
                    </a:gridCol>
                    <a:gridCol w="1383497">
                      <a:extLst>
                        <a:ext uri="{9D8B030D-6E8A-4147-A177-3AD203B41FA5}">
                          <a16:colId xmlns:a16="http://schemas.microsoft.com/office/drawing/2014/main" val="969629576"/>
                        </a:ext>
                      </a:extLst>
                    </a:gridCol>
                  </a:tblGrid>
                  <a:tr h="331391">
                    <a:tc rowSpan="4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*.d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latin typeface="Sitka Text" panose="02000505000000020004" pitchFamily="2" charset="0"/>
                            </a:rPr>
                            <a:t>A</a:t>
                          </a:r>
                          <a:endParaRPr lang="zh-CN" altLang="en-US" dirty="0">
                            <a:latin typeface="Sitka Text" panose="02000505000000020004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latin typeface="Sitka Text" panose="02000505000000020004" pitchFamily="2" charset="0"/>
                            </a:rPr>
                            <a:t>B</a:t>
                          </a:r>
                          <a:endParaRPr lang="zh-CN" altLang="en-US" dirty="0">
                            <a:latin typeface="Sitka Text" panose="02000505000000020004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latin typeface="Sitka Text" panose="02000505000000020004" pitchFamily="2" charset="0"/>
                            </a:rPr>
                            <a:t>C</a:t>
                          </a:r>
                          <a:endParaRPr lang="zh-CN" altLang="en-US" dirty="0">
                            <a:latin typeface="Sitka Text" panose="02000505000000020004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latin typeface="Sitka Text" panose="02000505000000020004" pitchFamily="2" charset="0"/>
                            </a:rPr>
                            <a:t>D</a:t>
                          </a:r>
                          <a:endParaRPr lang="zh-CN" altLang="en-US" dirty="0">
                            <a:latin typeface="Sitka Text" panose="02000505000000020004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latin typeface="Sitka Text" panose="02000505000000020004" pitchFamily="2" charset="0"/>
                            </a:rPr>
                            <a:t>E</a:t>
                          </a:r>
                          <a:endParaRPr lang="zh-CN" altLang="en-US" dirty="0">
                            <a:latin typeface="Sitka Text" panose="02000505000000020004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latin typeface="Sitka Text" panose="02000505000000020004" pitchFamily="2" charset="0"/>
                            </a:rPr>
                            <a:t>F</a:t>
                          </a:r>
                          <a:endParaRPr lang="zh-CN" altLang="en-US" dirty="0">
                            <a:latin typeface="Sitka Text" panose="02000505000000020004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latin typeface="Sitka Text" panose="02000505000000020004" pitchFamily="2" charset="0"/>
                            </a:rPr>
                            <a:t>G</a:t>
                          </a:r>
                          <a:endParaRPr lang="zh-CN" altLang="en-US" dirty="0">
                            <a:latin typeface="Sitka Text" panose="02000505000000020004" pitchFamily="2" charset="0"/>
                          </a:endParaRPr>
                        </a:p>
                      </a:txBody>
                      <a:tcPr/>
                    </a:tc>
                    <a:tc rowSpan="4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latin typeface="Sitka Text" panose="02000505000000020004" pitchFamily="2" charset="0"/>
                            </a:rPr>
                            <a:t>B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1" i="0" smtClean="0">
                                    <a:latin typeface="Cambria Math" panose="02040503050406030204" pitchFamily="18" charset="0"/>
                                  </a:rPr>
                                  <m:t>𝚫</m:t>
                                </m:r>
                                <m:r>
                                  <a:rPr lang="en-US" altLang="zh-CN" b="1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zh-CN" b="1" i="0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zh-CN" altLang="en-US" dirty="0">
                            <a:latin typeface="Sitka Text" panose="02000505000000020004" pitchFamily="2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latin typeface="Sitka Text" panose="02000505000000020004" pitchFamily="2" charset="0"/>
                            </a:rPr>
                            <a:t>[0,2]</a:t>
                          </a:r>
                          <a:endParaRPr lang="zh-CN" altLang="en-US" dirty="0">
                            <a:latin typeface="Sitka Text" panose="02000505000000020004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latin typeface="Sitka Text" panose="02000505000000020004" pitchFamily="2" charset="0"/>
                            </a:rPr>
                            <a:t>[3,5]</a:t>
                          </a:r>
                          <a:endParaRPr lang="zh-CN" altLang="en-US" dirty="0">
                            <a:latin typeface="Sitka Text" panose="02000505000000020004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latin typeface="Sitka Text" panose="02000505000000020004" pitchFamily="2" charset="0"/>
                            </a:rPr>
                            <a:t>[6,8]</a:t>
                          </a:r>
                          <a:endParaRPr lang="zh-CN" altLang="en-US" dirty="0">
                            <a:latin typeface="Sitka Text" panose="02000505000000020004" pitchFamily="2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49454948"/>
                      </a:ext>
                    </a:extLst>
                  </a:tr>
                  <a:tr h="331391"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83913177"/>
                      </a:ext>
                    </a:extLst>
                  </a:tr>
                  <a:tr h="331391"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6356980"/>
                      </a:ext>
                    </a:extLst>
                  </a:tr>
                  <a:tr h="331391"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9277821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表格 10">
                <a:extLst>
                  <a:ext uri="{FF2B5EF4-FFF2-40B4-BE49-F238E27FC236}">
                    <a16:creationId xmlns:a16="http://schemas.microsoft.com/office/drawing/2014/main" id="{A717A48B-EA5D-415C-99DC-09E0C94EF3D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121002" y="1675761"/>
              <a:ext cx="9796712" cy="1463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94821">
                      <a:extLst>
                        <a:ext uri="{9D8B030D-6E8A-4147-A177-3AD203B41FA5}">
                          <a16:colId xmlns:a16="http://schemas.microsoft.com/office/drawing/2014/main" val="2282224802"/>
                        </a:ext>
                      </a:extLst>
                    </a:gridCol>
                    <a:gridCol w="594821">
                      <a:extLst>
                        <a:ext uri="{9D8B030D-6E8A-4147-A177-3AD203B41FA5}">
                          <a16:colId xmlns:a16="http://schemas.microsoft.com/office/drawing/2014/main" val="3921326235"/>
                        </a:ext>
                      </a:extLst>
                    </a:gridCol>
                    <a:gridCol w="594821">
                      <a:extLst>
                        <a:ext uri="{9D8B030D-6E8A-4147-A177-3AD203B41FA5}">
                          <a16:colId xmlns:a16="http://schemas.microsoft.com/office/drawing/2014/main" val="240485040"/>
                        </a:ext>
                      </a:extLst>
                    </a:gridCol>
                    <a:gridCol w="594821">
                      <a:extLst>
                        <a:ext uri="{9D8B030D-6E8A-4147-A177-3AD203B41FA5}">
                          <a16:colId xmlns:a16="http://schemas.microsoft.com/office/drawing/2014/main" val="2048211283"/>
                        </a:ext>
                      </a:extLst>
                    </a:gridCol>
                    <a:gridCol w="594821">
                      <a:extLst>
                        <a:ext uri="{9D8B030D-6E8A-4147-A177-3AD203B41FA5}">
                          <a16:colId xmlns:a16="http://schemas.microsoft.com/office/drawing/2014/main" val="1601886163"/>
                        </a:ext>
                      </a:extLst>
                    </a:gridCol>
                    <a:gridCol w="594821">
                      <a:extLst>
                        <a:ext uri="{9D8B030D-6E8A-4147-A177-3AD203B41FA5}">
                          <a16:colId xmlns:a16="http://schemas.microsoft.com/office/drawing/2014/main" val="3656153795"/>
                        </a:ext>
                      </a:extLst>
                    </a:gridCol>
                    <a:gridCol w="594821">
                      <a:extLst>
                        <a:ext uri="{9D8B030D-6E8A-4147-A177-3AD203B41FA5}">
                          <a16:colId xmlns:a16="http://schemas.microsoft.com/office/drawing/2014/main" val="104866866"/>
                        </a:ext>
                      </a:extLst>
                    </a:gridCol>
                    <a:gridCol w="594821">
                      <a:extLst>
                        <a:ext uri="{9D8B030D-6E8A-4147-A177-3AD203B41FA5}">
                          <a16:colId xmlns:a16="http://schemas.microsoft.com/office/drawing/2014/main" val="2661902704"/>
                        </a:ext>
                      </a:extLst>
                    </a:gridCol>
                    <a:gridCol w="1033278">
                      <a:extLst>
                        <a:ext uri="{9D8B030D-6E8A-4147-A177-3AD203B41FA5}">
                          <a16:colId xmlns:a16="http://schemas.microsoft.com/office/drawing/2014/main" val="2433686848"/>
                        </a:ext>
                      </a:extLst>
                    </a:gridCol>
                    <a:gridCol w="1272685">
                      <a:extLst>
                        <a:ext uri="{9D8B030D-6E8A-4147-A177-3AD203B41FA5}">
                          <a16:colId xmlns:a16="http://schemas.microsoft.com/office/drawing/2014/main" val="3272372239"/>
                        </a:ext>
                      </a:extLst>
                    </a:gridCol>
                    <a:gridCol w="1348684">
                      <a:extLst>
                        <a:ext uri="{9D8B030D-6E8A-4147-A177-3AD203B41FA5}">
                          <a16:colId xmlns:a16="http://schemas.microsoft.com/office/drawing/2014/main" val="2577200148"/>
                        </a:ext>
                      </a:extLst>
                    </a:gridCol>
                    <a:gridCol w="1383497">
                      <a:extLst>
                        <a:ext uri="{9D8B030D-6E8A-4147-A177-3AD203B41FA5}">
                          <a16:colId xmlns:a16="http://schemas.microsoft.com/office/drawing/2014/main" val="969629576"/>
                        </a:ext>
                      </a:extLst>
                    </a:gridCol>
                  </a:tblGrid>
                  <a:tr h="365760">
                    <a:tc rowSpan="4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*.d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latin typeface="Sitka Text" panose="02000505000000020004" pitchFamily="2" charset="0"/>
                            </a:rPr>
                            <a:t>A</a:t>
                          </a:r>
                          <a:endParaRPr lang="zh-CN" altLang="en-US" dirty="0">
                            <a:latin typeface="Sitka Text" panose="02000505000000020004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latin typeface="Sitka Text" panose="02000505000000020004" pitchFamily="2" charset="0"/>
                            </a:rPr>
                            <a:t>B</a:t>
                          </a:r>
                          <a:endParaRPr lang="zh-CN" altLang="en-US" dirty="0">
                            <a:latin typeface="Sitka Text" panose="02000505000000020004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latin typeface="Sitka Text" panose="02000505000000020004" pitchFamily="2" charset="0"/>
                            </a:rPr>
                            <a:t>C</a:t>
                          </a:r>
                          <a:endParaRPr lang="zh-CN" altLang="en-US" dirty="0">
                            <a:latin typeface="Sitka Text" panose="02000505000000020004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latin typeface="Sitka Text" panose="02000505000000020004" pitchFamily="2" charset="0"/>
                            </a:rPr>
                            <a:t>D</a:t>
                          </a:r>
                          <a:endParaRPr lang="zh-CN" altLang="en-US" dirty="0">
                            <a:latin typeface="Sitka Text" panose="02000505000000020004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latin typeface="Sitka Text" panose="02000505000000020004" pitchFamily="2" charset="0"/>
                            </a:rPr>
                            <a:t>E</a:t>
                          </a:r>
                          <a:endParaRPr lang="zh-CN" altLang="en-US" dirty="0">
                            <a:latin typeface="Sitka Text" panose="02000505000000020004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latin typeface="Sitka Text" panose="02000505000000020004" pitchFamily="2" charset="0"/>
                            </a:rPr>
                            <a:t>F</a:t>
                          </a:r>
                          <a:endParaRPr lang="zh-CN" altLang="en-US" dirty="0">
                            <a:latin typeface="Sitka Text" panose="02000505000000020004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latin typeface="Sitka Text" panose="02000505000000020004" pitchFamily="2" charset="0"/>
                            </a:rPr>
                            <a:t>G</a:t>
                          </a:r>
                          <a:endParaRPr lang="zh-CN" altLang="en-US" dirty="0">
                            <a:latin typeface="Sitka Text" panose="02000505000000020004" pitchFamily="2" charset="0"/>
                          </a:endParaRPr>
                        </a:p>
                      </a:txBody>
                      <a:tcPr/>
                    </a:tc>
                    <a:tc rowSpan="4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60000" t="-2075" r="-389412" b="-4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latin typeface="Sitka Text" panose="02000505000000020004" pitchFamily="2" charset="0"/>
                            </a:rPr>
                            <a:t>[0,2]</a:t>
                          </a:r>
                          <a:endParaRPr lang="zh-CN" altLang="en-US" dirty="0">
                            <a:latin typeface="Sitka Text" panose="02000505000000020004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latin typeface="Sitka Text" panose="02000505000000020004" pitchFamily="2" charset="0"/>
                            </a:rPr>
                            <a:t>[3,5]</a:t>
                          </a:r>
                          <a:endParaRPr lang="zh-CN" altLang="en-US" dirty="0">
                            <a:latin typeface="Sitka Text" panose="02000505000000020004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latin typeface="Sitka Text" panose="02000505000000020004" pitchFamily="2" charset="0"/>
                            </a:rPr>
                            <a:t>[6,8]</a:t>
                          </a:r>
                          <a:endParaRPr lang="zh-CN" altLang="en-US" dirty="0">
                            <a:latin typeface="Sitka Text" panose="02000505000000020004" pitchFamily="2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49454948"/>
                      </a:ext>
                    </a:extLst>
                  </a:tr>
                  <a:tr h="365760"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02062" t="-106557" r="-1461856" b="-2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106557" r="-1346939" b="-2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300000" t="-106557" r="-1246939" b="-2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04124" t="-106557" r="-1159794" b="-2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98980" t="-106557" r="-1047959" b="-2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605155" t="-106557" r="-958763" b="-2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697959" t="-106557" r="-848980" b="-213115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55502" t="-106557" r="-216746" b="-2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83913177"/>
                      </a:ext>
                    </a:extLst>
                  </a:tr>
                  <a:tr h="365760"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02062" t="-210000" r="-1461856" b="-1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210000" r="-1346939" b="-1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300000" t="-210000" r="-1246939" b="-1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04124" t="-210000" r="-1159794" b="-1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98980" t="-210000" r="-1047959" b="-1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605155" t="-210000" r="-958763" b="-1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697959" t="-210000" r="-848980" b="-11666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55502" t="-210000" r="-216746" b="-1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25339" t="-210000" r="-104977" b="-1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6356980"/>
                      </a:ext>
                    </a:extLst>
                  </a:tr>
                  <a:tr h="365760"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02062" t="-310000" r="-1461856" b="-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310000" r="-1346939" b="-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300000" t="-310000" r="-1246939" b="-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04124" t="-310000" r="-1159794" b="-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98980" t="-310000" r="-1047959" b="-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605155" t="-310000" r="-958763" b="-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697959" t="-310000" r="-848980" b="-1666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608811" t="-310000" r="-2203" b="-1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277821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45312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A28F9-96A5-44FD-A8F6-DD74E604B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Sitka Text" panose="02000505000000020004" pitchFamily="2" charset="0"/>
              </a:rPr>
              <a:t>Comparison</a:t>
            </a:r>
            <a:endParaRPr lang="zh-CN" altLang="en-US" dirty="0">
              <a:latin typeface="Sitka Text" panose="02000505000000020004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ED8248A5-B59D-40B8-81AD-BBBF0766BF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b="0" dirty="0">
                    <a:latin typeface="Sitka Text" panose="02000505000000020004" pitchFamily="2" charset="0"/>
                  </a:rPr>
                  <a:t>Special Cases</a:t>
                </a:r>
                <a:endParaRPr lang="en-US" altLang="zh-CN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zh-CN" b="0" dirty="0">
                    <a:latin typeface="Sitka Text" panose="02000505000000020004" pitchFamily="2" charset="0"/>
                  </a:rPr>
                  <a:t> : Dijkstra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⁡(∗.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b="0" dirty="0">
                    <a:latin typeface="Sitka Text" panose="02000505000000020004" pitchFamily="2" charset="0"/>
                  </a:rPr>
                  <a:t> : Bellman-Ford</a:t>
                </a:r>
              </a:p>
              <a:p>
                <a:endParaRPr lang="zh-CN" altLang="en-US" dirty="0">
                  <a:latin typeface="Sitka Text" panose="02000505000000020004" pitchFamily="2" charset="0"/>
                </a:endParaRPr>
              </a:p>
            </p:txBody>
          </p:sp>
        </mc:Choice>
        <mc:Fallback xmlns="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ED8248A5-B59D-40B8-81AD-BBBF0766BF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675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A28F9-96A5-44FD-A8F6-DD74E604B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Sitka Text" panose="02000505000000020004" pitchFamily="2" charset="0"/>
              </a:rPr>
              <a:t>Space Complexity</a:t>
            </a:r>
            <a:endParaRPr lang="zh-CN" altLang="en-US" dirty="0">
              <a:latin typeface="Sitka Text" panose="02000505000000020004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ED8248A5-B59D-40B8-81AD-BBBF0766BF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>
                    <a:latin typeface="Sitka Text" panose="02000505000000020004" pitchFamily="2" charset="0"/>
                  </a:rPr>
                  <a:t>At most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⌈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lim>
                            </m:limLow>
                          </m:fName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func>
                      </m:num>
                      <m:den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⌉</m:t>
                    </m:r>
                  </m:oMath>
                </a14:m>
                <a:r>
                  <a:rPr lang="zh-CN" altLang="en-US" dirty="0">
                    <a:latin typeface="Sitka Text" panose="02000505000000020004" pitchFamily="2" charset="0"/>
                  </a:rPr>
                  <a:t> </a:t>
                </a:r>
                <a:r>
                  <a:rPr lang="en-US" altLang="zh-CN" dirty="0">
                    <a:latin typeface="Sitka Text" panose="02000505000000020004" pitchFamily="2" charset="0"/>
                  </a:rPr>
                  <a:t>buckets</a:t>
                </a:r>
                <a:endParaRPr lang="zh-CN" altLang="en-US" dirty="0">
                  <a:latin typeface="Sitka Text" panose="02000505000000020004" pitchFamily="2" charset="0"/>
                </a:endParaRPr>
              </a:p>
            </p:txBody>
          </p:sp>
        </mc:Choice>
        <mc:Fallback xmlns="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ED8248A5-B59D-40B8-81AD-BBBF0766BF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12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781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A28F9-96A5-44FD-A8F6-DD74E604B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Sitka Text" panose="02000505000000020004" pitchFamily="2" charset="0"/>
              </a:rPr>
              <a:t>Time Complexity*</a:t>
            </a:r>
            <a:endParaRPr lang="zh-CN" altLang="en-US" dirty="0">
              <a:latin typeface="Sitka Text" panose="02000505000000020004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ED8248A5-B59D-40B8-81AD-BBBF0766BF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b="0" i="0" dirty="0">
                    <a:latin typeface="Sitka Text" panose="02000505000000020004" pitchFamily="2" charset="0"/>
                  </a:rPr>
                  <a:t>Notation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∗.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</m:e>
                    </m:func>
                  </m:oMath>
                </a14:m>
                <a:endParaRPr lang="en-US" altLang="zh-CN" b="0" dirty="0">
                  <a:latin typeface="Sitka Text" panose="02000505000000020004" pitchFamily="2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altLang="zh-CN" b="0" dirty="0">
                    <a:latin typeface="Sitka Text" panose="02000505000000020004" pitchFamily="2" charset="0"/>
                  </a:rPr>
                  <a:t>-path)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Δ</m:t>
                        </m:r>
                      </m:sup>
                    </m:sSup>
                  </m:oMath>
                </a14:m>
                <a:r>
                  <a:rPr lang="en-US" altLang="zh-CN" b="0" dirty="0">
                    <a:latin typeface="Sitka Text" panose="02000505000000020004" pitchFamily="2" charset="0"/>
                  </a:rPr>
                  <a:t> 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endParaRPr lang="en-US" altLang="zh-CN" b="0" dirty="0">
                  <a:latin typeface="Sitka Text" panose="02000505000000020004" pitchFamily="2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Δ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 :∃</m:t>
                        </m:r>
                        <m:sSup>
                          <m:sSup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altLang="zh-CN" dirty="0">
                                <a:latin typeface="Cambria Math" panose="02040503050406030204" pitchFamily="18" charset="0"/>
                              </a:rPr>
                              <m:t>Δ</m:t>
                            </m:r>
                          </m:sup>
                        </m:s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</m:e>
                    </m:d>
                  </m:oMath>
                </a14:m>
                <a:endParaRPr lang="en-US" altLang="zh-CN" b="0" dirty="0">
                  <a:latin typeface="Sitka Text" panose="02000505000000020004" pitchFamily="2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 :</m:t>
                        </m:r>
                        <m:d>
                          <m:d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∈</m:t>
                        </m:r>
                        <m:sSub>
                          <m:sSub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b="0" i="0" dirty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zh-CN" altLang="en-US"/>
                          <m:t>∧</m:t>
                        </m:r>
                        <m:d>
                          <m:d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is</m:t>
                        </m:r>
                        <m:r>
                          <m:rPr>
                            <m:nor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light</m:t>
                        </m:r>
                      </m:e>
                    </m:d>
                  </m:oMath>
                </a14:m>
                <a:endParaRPr lang="en-US" altLang="zh-CN" b="0" dirty="0">
                  <a:latin typeface="Sitka Text" panose="02000505000000020004" pitchFamily="2" charset="0"/>
                </a:endParaRPr>
              </a:p>
              <a:p>
                <a:pPr lvl="1"/>
                <a:endParaRPr lang="en-US" altLang="zh-CN" b="0" dirty="0">
                  <a:latin typeface="Sitka Text" panose="02000505000000020004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dirty="0">
                  <a:latin typeface="Sitka Text" panose="02000505000000020004" pitchFamily="2" charset="0"/>
                </a:endParaRPr>
              </a:p>
            </p:txBody>
          </p:sp>
        </mc:Choice>
        <mc:Fallback xmlns="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ED8248A5-B59D-40B8-81AD-BBBF0766BF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标注: 线形(无边框) 2">
            <a:extLst>
              <a:ext uri="{FF2B5EF4-FFF2-40B4-BE49-F238E27FC236}">
                <a16:creationId xmlns:a16="http://schemas.microsoft.com/office/drawing/2014/main" id="{0EE3003A-5614-4364-A3DF-A6E193D418D5}"/>
              </a:ext>
            </a:extLst>
          </p:cNvPr>
          <p:cNvSpPr/>
          <p:nvPr/>
        </p:nvSpPr>
        <p:spPr>
          <a:xfrm>
            <a:off x="3506771" y="5802853"/>
            <a:ext cx="2130458" cy="509047"/>
          </a:xfrm>
          <a:prstGeom prst="callout1">
            <a:avLst>
              <a:gd name="adj1" fmla="val 15046"/>
              <a:gd name="adj2" fmla="val 44764"/>
              <a:gd name="adj3" fmla="val -68982"/>
              <a:gd name="adj4" fmla="val -13996"/>
            </a:avLst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Sitka Text" panose="02000505000000020004" pitchFamily="2" charset="0"/>
              </a:rPr>
              <a:t>Re-insertion</a:t>
            </a:r>
            <a:endParaRPr lang="zh-CN" altLang="en-US" dirty="0">
              <a:latin typeface="Sitka Text" panose="02000505000000020004" pitchFamily="2" charset="0"/>
            </a:endParaRPr>
          </a:p>
        </p:txBody>
      </p:sp>
      <p:sp>
        <p:nvSpPr>
          <p:cNvPr id="6" name="标注: 线形(无边框) 5">
            <a:extLst>
              <a:ext uri="{FF2B5EF4-FFF2-40B4-BE49-F238E27FC236}">
                <a16:creationId xmlns:a16="http://schemas.microsoft.com/office/drawing/2014/main" id="{C58176B8-EE42-4A24-96E3-B7F20BC7D5A8}"/>
              </a:ext>
            </a:extLst>
          </p:cNvPr>
          <p:cNvSpPr/>
          <p:nvPr/>
        </p:nvSpPr>
        <p:spPr>
          <a:xfrm>
            <a:off x="5903142" y="5802853"/>
            <a:ext cx="2130458" cy="509047"/>
          </a:xfrm>
          <a:prstGeom prst="callout1">
            <a:avLst>
              <a:gd name="adj1" fmla="val 7638"/>
              <a:gd name="adj2" fmla="val 52729"/>
              <a:gd name="adj3" fmla="val -70834"/>
              <a:gd name="adj4" fmla="val -64881"/>
            </a:avLst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Sitka Text" panose="02000505000000020004" pitchFamily="2" charset="0"/>
              </a:rPr>
              <a:t>Re-relaxation</a:t>
            </a:r>
            <a:endParaRPr lang="zh-CN" altLang="en-US" dirty="0">
              <a:latin typeface="Sitka Text" panose="02000505000000020004" pitchFamily="2" charset="0"/>
            </a:endParaRPr>
          </a:p>
        </p:txBody>
      </p:sp>
      <p:sp>
        <p:nvSpPr>
          <p:cNvPr id="8" name="标注: 线形(无边框) 7">
            <a:extLst>
              <a:ext uri="{FF2B5EF4-FFF2-40B4-BE49-F238E27FC236}">
                <a16:creationId xmlns:a16="http://schemas.microsoft.com/office/drawing/2014/main" id="{8492126B-2652-4DA3-86F0-31D5678DCA44}"/>
              </a:ext>
            </a:extLst>
          </p:cNvPr>
          <p:cNvSpPr/>
          <p:nvPr/>
        </p:nvSpPr>
        <p:spPr>
          <a:xfrm>
            <a:off x="1243357" y="5802853"/>
            <a:ext cx="2130458" cy="509047"/>
          </a:xfrm>
          <a:prstGeom prst="callout1">
            <a:avLst>
              <a:gd name="adj1" fmla="val 15046"/>
              <a:gd name="adj2" fmla="val 49631"/>
              <a:gd name="adj3" fmla="val -87501"/>
              <a:gd name="adj4" fmla="val 49278"/>
            </a:avLst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Sitka Text" panose="02000505000000020004" pitchFamily="2" charset="0"/>
              </a:rPr>
              <a:t>Heavy-Relaxation</a:t>
            </a:r>
            <a:endParaRPr lang="zh-CN" altLang="en-US" dirty="0">
              <a:latin typeface="Sitka Tex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12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A28F9-96A5-44FD-A8F6-DD74E604B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Sitka Text" panose="02000505000000020004" pitchFamily="2" charset="0"/>
              </a:rPr>
              <a:t>Comparison</a:t>
            </a:r>
            <a:endParaRPr lang="zh-CN" altLang="en-US" dirty="0">
              <a:latin typeface="Sitka Text" panose="02000505000000020004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ED8248A5-B59D-40B8-81AD-BBBF0766BF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altLang="zh-CN" b="0" dirty="0">
                    <a:latin typeface="Sitka Text" panose="02000505000000020004" pitchFamily="2" charset="0"/>
                  </a:rPr>
                  <a:t> 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</m:sub>
                            </m:sSub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b>
                            </m:sSub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</m:den>
                        </m:f>
                      </m:e>
                    </m:d>
                  </m:oMath>
                </a14:m>
                <a:endParaRPr lang="en-US" altLang="zh-CN" b="0" dirty="0">
                  <a:latin typeface="Sitka Text" panose="02000505000000020004" pitchFamily="2" charset="0"/>
                </a:endParaRPr>
              </a:p>
              <a:p>
                <a:pPr lvl="1"/>
                <a:r>
                  <a:rPr lang="en-US" altLang="zh-CN" b="0" dirty="0">
                    <a:latin typeface="Sitka Text" panose="02000505000000020004" pitchFamily="2" charset="0"/>
                  </a:rPr>
                  <a:t>Select a good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altLang="zh-CN" b="0" dirty="0">
                    <a:latin typeface="Sitka Text" panose="02000505000000020004" pitchFamily="2" charset="0"/>
                  </a:rPr>
                  <a:t> (e.g.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altLang="zh-CN" b="0" dirty="0">
                    <a:latin typeface="Sitka Text" panose="02000505000000020004" pitchFamily="2" charset="0"/>
                  </a:rPr>
                  <a:t>)</a:t>
                </a:r>
              </a:p>
              <a:p>
                <a:r>
                  <a:rPr lang="en-US" altLang="zh-CN" dirty="0">
                    <a:latin typeface="Sitka Text" panose="02000505000000020004" pitchFamily="2" charset="0"/>
                  </a:rPr>
                  <a:t>Bellman-Ford 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>
                  <a:latin typeface="Sitka Text" panose="02000505000000020004" pitchFamily="2" charset="0"/>
                </a:endParaRPr>
              </a:p>
              <a:p>
                <a:r>
                  <a:rPr lang="en-US" altLang="zh-CN" dirty="0">
                    <a:latin typeface="Sitka Text" panose="02000505000000020004" pitchFamily="2" charset="0"/>
                  </a:rPr>
                  <a:t>Dijkstra 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>
                    <a:latin typeface="Sitka Text" panose="02000505000000020004" pitchFamily="2" charset="0"/>
                  </a:rPr>
                  <a:t> </a:t>
                </a:r>
                <a:r>
                  <a:rPr lang="en-US" altLang="zh-CN" dirty="0">
                    <a:latin typeface="Sitka Text" panose="02000505000000020004" pitchFamily="2" charset="0"/>
                  </a:rPr>
                  <a:t>!</a:t>
                </a:r>
              </a:p>
              <a:p>
                <a:endParaRPr lang="en-US" altLang="zh-CN" dirty="0">
                  <a:latin typeface="Sitka Text" panose="02000505000000020004" pitchFamily="2" charset="0"/>
                </a:endParaRPr>
              </a:p>
              <a:p>
                <a:r>
                  <a:rPr lang="en-US" altLang="zh-CN" dirty="0">
                    <a:latin typeface="Sitka Text" panose="02000505000000020004" pitchFamily="2" charset="0"/>
                  </a:rPr>
                  <a:t>“Se</a:t>
                </a:r>
                <a:r>
                  <a:rPr lang="en-US" altLang="zh-CN" b="0" dirty="0">
                    <a:latin typeface="Sitka Text" panose="02000505000000020004" pitchFamily="2" charset="0"/>
                  </a:rPr>
                  <a:t>quential</a:t>
                </a:r>
                <a:r>
                  <a:rPr lang="en-US" altLang="zh-CN" dirty="0">
                    <a:latin typeface="Sitka Text" panose="02000505000000020004" pitchFamily="2" charset="0"/>
                  </a:rPr>
                  <a:t>”</a:t>
                </a:r>
                <a:endParaRPr lang="zh-CN" altLang="en-US" dirty="0">
                  <a:latin typeface="Sitka Text" panose="02000505000000020004" pitchFamily="2" charset="0"/>
                </a:endParaRPr>
              </a:p>
            </p:txBody>
          </p:sp>
        </mc:Choice>
        <mc:Fallback xmlns="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ED8248A5-B59D-40B8-81AD-BBBF0766BF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1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1690319C-9ABD-42E8-914C-C7F21900FE01}"/>
                  </a:ext>
                </a:extLst>
              </p:cNvPr>
              <p:cNvSpPr txBox="1"/>
              <p:nvPr/>
            </p:nvSpPr>
            <p:spPr>
              <a:xfrm>
                <a:off x="6575808" y="549089"/>
                <a:ext cx="5141792" cy="9576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zh-CN" i="1" dirty="0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dirty="0" smtClean="0">
                              <a:latin typeface="Cambria Math" panose="02040503050406030204" pitchFamily="18" charset="0"/>
                            </a:rPr>
                            <m:t>max</m:t>
                          </m:r>
                          <m:r>
                            <a:rPr lang="en-US" altLang="zh-CN" b="0" i="0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∗.</m:t>
                              </m:r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altLang="zh-CN" b="0" dirty="0">
                  <a:latin typeface="Sitka Text" panose="02000505000000020004" pitchFamily="2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b="0" i="0" dirty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 :∃</m:t>
                          </m:r>
                          <m:sSup>
                            <m:sSupPr>
                              <m:ctrlP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altLang="zh-CN" dirty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sup>
                          </m:s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altLang="zh-CN" b="0" dirty="0">
                  <a:latin typeface="Sitka Text" panose="02000505000000020004" pitchFamily="2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b="0" i="0" dirty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altLang="zh-CN" b="0" i="0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d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d>
                            <m:dPr>
                              <m:ctrlP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CN" b="0" i="0" dirty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zh-CN" altLang="en-US"/>
                            <m:t>∧</m:t>
                          </m:r>
                          <m:d>
                            <m:dPr>
                              <m:ctrlP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d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zh-CN" b="0" i="0" dirty="0" smtClean="0">
                              <a:latin typeface="Cambria Math" panose="02040503050406030204" pitchFamily="18" charset="0"/>
                            </a:rPr>
                            <m:t>is</m:t>
                          </m:r>
                          <m:r>
                            <m:rPr>
                              <m:nor/>
                            </m:rPr>
                            <a:rPr lang="en-US" altLang="zh-CN" b="0" i="0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zh-CN" b="0" i="0" dirty="0" smtClean="0">
                              <a:latin typeface="Cambria Math" panose="02040503050406030204" pitchFamily="18" charset="0"/>
                            </a:rPr>
                            <m:t>light</m:t>
                          </m:r>
                        </m:e>
                      </m:d>
                    </m:oMath>
                  </m:oMathPara>
                </a14:m>
                <a:endParaRPr lang="en-US" altLang="zh-CN" b="0" dirty="0">
                  <a:latin typeface="Sitka Text" panose="02000505000000020004" pitchFamily="2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1690319C-9ABD-42E8-914C-C7F21900FE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808" y="549089"/>
                <a:ext cx="5141792" cy="957634"/>
              </a:xfrm>
              <a:prstGeom prst="rect">
                <a:avLst/>
              </a:prstGeom>
              <a:blipFill>
                <a:blip r:embed="rId4"/>
                <a:stretch>
                  <a:fillRect b="-57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312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419</Words>
  <Application>Microsoft Office PowerPoint</Application>
  <PresentationFormat>宽屏</PresentationFormat>
  <Paragraphs>135</Paragraphs>
  <Slides>13</Slides>
  <Notes>10</Notes>
  <HiddenSlides>1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KaiTi</vt:lpstr>
      <vt:lpstr>等线</vt:lpstr>
      <vt:lpstr>等线 Light</vt:lpstr>
      <vt:lpstr>华文楷体</vt:lpstr>
      <vt:lpstr>Arial</vt:lpstr>
      <vt:lpstr>Cambria Math</vt:lpstr>
      <vt:lpstr>Edwardian Script ITC</vt:lpstr>
      <vt:lpstr>Sitka Text</vt:lpstr>
      <vt:lpstr>Office 主题​​</vt:lpstr>
      <vt:lpstr>Delta Stepping Algorithm</vt:lpstr>
      <vt:lpstr>Single-source Shortest Paths Problem</vt:lpstr>
      <vt:lpstr>Delta Stepping Algorithm</vt:lpstr>
      <vt:lpstr>Example</vt:lpstr>
      <vt:lpstr>(Aborted)</vt:lpstr>
      <vt:lpstr>Comparison</vt:lpstr>
      <vt:lpstr>Space Complexity</vt:lpstr>
      <vt:lpstr>Time Complexity*</vt:lpstr>
      <vt:lpstr>Comparison</vt:lpstr>
      <vt:lpstr>Parallel !</vt:lpstr>
      <vt:lpstr>Parallel !</vt:lpstr>
      <vt:lpstr>Other Results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林 荣恩</dc:creator>
  <cp:lastModifiedBy>林 荣恩</cp:lastModifiedBy>
  <cp:revision>204</cp:revision>
  <dcterms:created xsi:type="dcterms:W3CDTF">2020-05-21T13:59:13Z</dcterms:created>
  <dcterms:modified xsi:type="dcterms:W3CDTF">2020-11-06T03:18:35Z</dcterms:modified>
</cp:coreProperties>
</file>