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2" r:id="rId2"/>
    <p:sldId id="305" r:id="rId3"/>
    <p:sldId id="277" r:id="rId4"/>
    <p:sldId id="312" r:id="rId5"/>
    <p:sldId id="331" r:id="rId6"/>
    <p:sldId id="333" r:id="rId7"/>
    <p:sldId id="332" r:id="rId8"/>
    <p:sldId id="334" r:id="rId9"/>
    <p:sldId id="336" r:id="rId10"/>
    <p:sldId id="348" r:id="rId11"/>
    <p:sldId id="339" r:id="rId12"/>
    <p:sldId id="338" r:id="rId13"/>
    <p:sldId id="337" r:id="rId14"/>
    <p:sldId id="341" r:id="rId15"/>
    <p:sldId id="342" r:id="rId16"/>
    <p:sldId id="343" r:id="rId17"/>
    <p:sldId id="346" r:id="rId18"/>
    <p:sldId id="344" r:id="rId19"/>
    <p:sldId id="345" r:id="rId20"/>
    <p:sldId id="32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00"/>
    <a:srgbClr val="404040"/>
    <a:srgbClr val="7F7F7F"/>
    <a:srgbClr val="E8D7B8"/>
    <a:srgbClr val="D9C8AC"/>
    <a:srgbClr val="7AD1B7"/>
    <a:srgbClr val="84B49A"/>
    <a:srgbClr val="96B5EE"/>
    <a:srgbClr val="CEDDF7"/>
    <a:srgbClr val="9BD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612" autoAdjust="0"/>
  </p:normalViewPr>
  <p:slideViewPr>
    <p:cSldViewPr snapToGrid="0">
      <p:cViewPr varScale="1">
        <p:scale>
          <a:sx n="77" d="100"/>
          <a:sy n="77" d="100"/>
        </p:scale>
        <p:origin x="86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387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仿宋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仿宋" panose="02010609060101010101" charset="-122"/>
              </a:defRPr>
            </a:lvl1pPr>
          </a:lstStyle>
          <a:p>
            <a:fld id="{9510E745-F699-43C2-9540-DC86FA995BBE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仿宋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仿宋" panose="02010609060101010101" charset="-122"/>
              </a:defRPr>
            </a:lvl1pPr>
          </a:lstStyle>
          <a:p>
            <a:fld id="{7746B39F-60C5-4185-B80B-F85AE638C1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37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仿宋" panose="0201060906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仿宋" panose="0201060906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仿宋" panose="0201060906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仿宋" panose="0201060906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仿宋" panose="0201060906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2E30-3799-47A2-8F1C-D13A942F8CA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两条边的平均值小于最小值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B39F-60C5-4185-B80B-F85AE638C14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37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两条边的平均值小于最小值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B39F-60C5-4185-B80B-F85AE638C14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27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831427" y="641479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仿宋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仿宋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仿宋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仿宋" panose="0201060906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仿宋" panose="0201060906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仿宋" panose="0201060906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仿宋" panose="0201060906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仿宋" panose="0201060906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仿宋" panose="0201060906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273147" y="1769839"/>
                <a:ext cx="964570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88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仿宋" panose="02010609060101010101" charset="-122"/>
                        </a:rPr>
                        <m:t>∆</m:t>
                      </m:r>
                      <m:r>
                        <a:rPr lang="en-US" altLang="zh-CN" sz="8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仿宋" panose="02010609060101010101" charset="-122"/>
                          <a:cs typeface="仿宋" panose="02010609060101010101" charset="-122"/>
                        </a:rPr>
                        <m:t>𝑇𝑆𝑃</m:t>
                      </m:r>
                      <m:r>
                        <a:rPr lang="zh-CN" altLang="en-US" sz="8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仿宋" panose="02010609060101010101" charset="-122"/>
                          <a:cs typeface="仿宋" panose="02010609060101010101" charset="-122"/>
                        </a:rPr>
                        <m:t>近似算法</m:t>
                      </m:r>
                    </m:oMath>
                  </m:oMathPara>
                </a14:m>
                <a:endParaRPr lang="zh-CN" altLang="en-US" sz="8800" dirty="0">
                  <a:solidFill>
                    <a:schemeClr val="bg1">
                      <a:lumMod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147" y="1769839"/>
                <a:ext cx="9645706" cy="1446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任意多边形 21">
            <a:extLst>
              <a:ext uri="{FF2B5EF4-FFF2-40B4-BE49-F238E27FC236}">
                <a16:creationId xmlns:a16="http://schemas.microsoft.com/office/drawing/2014/main" id="{D4EE93DD-CB40-42DD-B820-7B5C89DBCA58}"/>
              </a:ext>
            </a:extLst>
          </p:cNvPr>
          <p:cNvSpPr/>
          <p:nvPr/>
        </p:nvSpPr>
        <p:spPr>
          <a:xfrm>
            <a:off x="2382309" y="4364886"/>
            <a:ext cx="3439886" cy="1367916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匡亚明学院</a:t>
            </a:r>
            <a:endParaRPr lang="en-US" altLang="zh-CN" sz="2400" b="1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  王腾</a:t>
            </a:r>
            <a:endParaRPr lang="en-US" altLang="zh-CN" sz="2400" b="1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171240540</a:t>
            </a:r>
          </a:p>
        </p:txBody>
      </p:sp>
      <p:sp>
        <p:nvSpPr>
          <p:cNvPr id="14" name="任意多边形 21">
            <a:extLst>
              <a:ext uri="{FF2B5EF4-FFF2-40B4-BE49-F238E27FC236}">
                <a16:creationId xmlns:a16="http://schemas.microsoft.com/office/drawing/2014/main" id="{6527F204-4BBE-4615-9598-463F4502D37C}"/>
              </a:ext>
            </a:extLst>
          </p:cNvPr>
          <p:cNvSpPr/>
          <p:nvPr/>
        </p:nvSpPr>
        <p:spPr>
          <a:xfrm>
            <a:off x="8447237" y="4756984"/>
            <a:ext cx="3439886" cy="1367916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2019/5/27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6305" y="340995"/>
            <a:ext cx="64633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two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任意多边形 18"/>
              <p:cNvSpPr/>
              <p:nvPr/>
            </p:nvSpPr>
            <p:spPr>
              <a:xfrm>
                <a:off x="1644129" y="336216"/>
                <a:ext cx="4419256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400" b="1" dirty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+mn-ea"/>
                        <a:sym typeface="+mn-lt"/>
                      </a:rPr>
                      <m:t>判断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仿宋" panose="02010609060101010101" charset="-122"/>
                      </a:rPr>
                      <m:t>∆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𝑻𝑺𝑷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是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NPO(level)</a:t>
                </a:r>
                <a:endParaRPr lang="zh-CN" altLang="en-US" sz="24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任意多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29" y="336216"/>
                <a:ext cx="4419256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980" b="-294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15DDA6BA-D800-4638-A007-93D6F1F71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" y="1732689"/>
            <a:ext cx="10105344" cy="27599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0BD4124-3F60-4615-9D24-E9FAE3A128A4}"/>
                  </a:ext>
                </a:extLst>
              </p:cNvPr>
              <p:cNvSpPr/>
              <p:nvPr/>
            </p:nvSpPr>
            <p:spPr>
              <a:xfrm>
                <a:off x="1644129" y="4978578"/>
                <a:ext cx="6551530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altLang="zh-CN" sz="2400" dirty="0">
                    <a:ea typeface="仿宋" panose="02010609060101010101" charset="-122"/>
                    <a:cs typeface="+mn-ea"/>
                    <a:sym typeface="+mn-lt"/>
                  </a:rPr>
                  <a:t>So,</a:t>
                </a:r>
                <a:r>
                  <a:rPr lang="en-US" altLang="zh-CN" sz="2400" b="1" dirty="0">
                    <a:ea typeface="仿宋" panose="02010609060101010101" charset="-122"/>
                    <a:cs typeface="+mn-ea"/>
                    <a:sym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仿宋" panose="02010609060101010101" charset="-122"/>
                      </a:rPr>
                      <m:t>∆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𝑻𝑺𝑷</m:t>
                    </m:r>
                  </m:oMath>
                </a14:m>
                <a:r>
                  <a:rPr lang="en-US" altLang="zh-CN" sz="2400" b="1" dirty="0"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 belong to NPO(III) exactly !</a:t>
                </a:r>
                <a:endParaRPr lang="en-US" altLang="zh-CN" sz="2400" b="1" dirty="0"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0BD4124-3F60-4615-9D24-E9FAE3A12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29" y="4978578"/>
                <a:ext cx="6551530" cy="424732"/>
              </a:xfrm>
              <a:prstGeom prst="rect">
                <a:avLst/>
              </a:prstGeom>
              <a:blipFill>
                <a:blip r:embed="rId4"/>
                <a:stretch>
                  <a:fillRect l="-1490" t="-26087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3570A48-526A-456D-869C-2C15F484A6E7}"/>
              </a:ext>
            </a:extLst>
          </p:cNvPr>
          <p:cNvCxnSpPr/>
          <p:nvPr/>
        </p:nvCxnSpPr>
        <p:spPr>
          <a:xfrm>
            <a:off x="4522304" y="3806687"/>
            <a:ext cx="3558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59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2417" y="340995"/>
            <a:ext cx="95410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three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任意多边形 18"/>
              <p:cNvSpPr/>
              <p:nvPr/>
            </p:nvSpPr>
            <p:spPr>
              <a:xfrm>
                <a:off x="1644128" y="336216"/>
                <a:ext cx="2128881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+mn-ea"/>
                        <a:sym typeface="+mn-lt"/>
                      </a:rPr>
                      <m:t>Q</m:t>
                    </m: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uestion</a:t>
                </a:r>
                <a:endParaRPr lang="zh-CN" altLang="en-US" sz="24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任意多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28" y="336216"/>
                <a:ext cx="2128881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980" b="-294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任意多边形 18">
                <a:extLst>
                  <a:ext uri="{FF2B5EF4-FFF2-40B4-BE49-F238E27FC236}">
                    <a16:creationId xmlns:a16="http://schemas.microsoft.com/office/drawing/2014/main" id="{C4B17401-59A8-4058-8098-04D046C58BE3}"/>
                  </a:ext>
                </a:extLst>
              </p:cNvPr>
              <p:cNvSpPr/>
              <p:nvPr/>
            </p:nvSpPr>
            <p:spPr>
              <a:xfrm>
                <a:off x="439361" y="777787"/>
                <a:ext cx="6979961" cy="1755995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上述算法能说明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仿宋" panose="02010609060101010101" charset="-122"/>
                      </a:rPr>
                      <m:t>∆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𝑻𝑺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𝑷</m:t>
                    </m:r>
                  </m:oMath>
                </a14:m>
                <a:r>
                  <a:rPr lang="zh-CN" altLang="en-US" sz="2400" b="1" dirty="0"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属于</a:t>
                </a:r>
                <a:r>
                  <a:rPr lang="en-US" altLang="zh-CN" sz="2400" b="1" dirty="0"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NPO(II)</a:t>
                </a:r>
                <a:r>
                  <a:rPr lang="zh-CN" altLang="en-US" sz="2400" b="1" dirty="0"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吗？</a:t>
                </a:r>
                <a:endParaRPr lang="en-US" altLang="zh-CN" sz="2400" b="1" dirty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1" name="任意多边形 18">
                <a:extLst>
                  <a:ext uri="{FF2B5EF4-FFF2-40B4-BE49-F238E27FC236}">
                    <a16:creationId xmlns:a16="http://schemas.microsoft.com/office/drawing/2014/main" id="{C4B17401-59A8-4058-8098-04D046C58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61" y="777787"/>
                <a:ext cx="6979961" cy="1755995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4188E8D5-C2DE-402F-8247-59F91CDE46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15"/>
          <a:stretch/>
        </p:blipFill>
        <p:spPr>
          <a:xfrm>
            <a:off x="603914" y="2046906"/>
            <a:ext cx="9725529" cy="131250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04F970-436D-4148-BD1C-4C4CB0A35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70" y="3379811"/>
            <a:ext cx="9441122" cy="260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4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2417" y="340995"/>
            <a:ext cx="95410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three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任意多边形 18"/>
              <p:cNvSpPr/>
              <p:nvPr/>
            </p:nvSpPr>
            <p:spPr>
              <a:xfrm>
                <a:off x="1413309" y="355460"/>
                <a:ext cx="2128881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仿宋" panose="02010609060101010101" charset="-122"/>
                          <a:cs typeface="+mn-ea"/>
                          <a:sym typeface="+mn-lt"/>
                        </a:rPr>
                        <m:t>Answer</m:t>
                      </m:r>
                    </m:oMath>
                  </m:oMathPara>
                </a14:m>
                <a:endParaRPr lang="zh-CN" altLang="en-US" sz="24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任意多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309" y="355460"/>
                <a:ext cx="2128881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 18">
            <a:extLst>
              <a:ext uri="{FF2B5EF4-FFF2-40B4-BE49-F238E27FC236}">
                <a16:creationId xmlns:a16="http://schemas.microsoft.com/office/drawing/2014/main" id="{C4B17401-59A8-4058-8098-04D046C58BE3}"/>
              </a:ext>
            </a:extLst>
          </p:cNvPr>
          <p:cNvSpPr/>
          <p:nvPr/>
        </p:nvSpPr>
        <p:spPr>
          <a:xfrm>
            <a:off x="439361" y="777787"/>
            <a:ext cx="6979961" cy="1755995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No!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04F970-436D-4148-BD1C-4C4CB0A35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81" y="1866063"/>
            <a:ext cx="9441122" cy="26075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5CDA433-771D-407B-99E2-AAF8435C1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4592505"/>
            <a:ext cx="8720532" cy="1270785"/>
          </a:xfrm>
          <a:prstGeom prst="rect">
            <a:avLst/>
          </a:prstGeom>
        </p:spPr>
      </p:pic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1C4C13EA-5525-4B63-A59E-994580369D69}"/>
              </a:ext>
            </a:extLst>
          </p:cNvPr>
          <p:cNvSpPr/>
          <p:nvPr/>
        </p:nvSpPr>
        <p:spPr>
          <a:xfrm>
            <a:off x="4190260" y="2528525"/>
            <a:ext cx="4199138" cy="409984"/>
          </a:xfrm>
          <a:custGeom>
            <a:avLst/>
            <a:gdLst>
              <a:gd name="connsiteX0" fmla="*/ 0 w 4199138"/>
              <a:gd name="connsiteY0" fmla="*/ 383351 h 409984"/>
              <a:gd name="connsiteX1" fmla="*/ 1526959 w 4199138"/>
              <a:gd name="connsiteY1" fmla="*/ 392228 h 409984"/>
              <a:gd name="connsiteX2" fmla="*/ 2281561 w 4199138"/>
              <a:gd name="connsiteY2" fmla="*/ 392228 h 409984"/>
              <a:gd name="connsiteX3" fmla="*/ 2308194 w 4199138"/>
              <a:gd name="connsiteY3" fmla="*/ 338962 h 409984"/>
              <a:gd name="connsiteX4" fmla="*/ 2317072 w 4199138"/>
              <a:gd name="connsiteY4" fmla="*/ 312329 h 409984"/>
              <a:gd name="connsiteX5" fmla="*/ 2317072 w 4199138"/>
              <a:gd name="connsiteY5" fmla="*/ 170287 h 409984"/>
              <a:gd name="connsiteX6" fmla="*/ 2254928 w 4199138"/>
              <a:gd name="connsiteY6" fmla="*/ 125898 h 409984"/>
              <a:gd name="connsiteX7" fmla="*/ 2201662 w 4199138"/>
              <a:gd name="connsiteY7" fmla="*/ 99265 h 409984"/>
              <a:gd name="connsiteX8" fmla="*/ 2095130 w 4199138"/>
              <a:gd name="connsiteY8" fmla="*/ 81510 h 409984"/>
              <a:gd name="connsiteX9" fmla="*/ 2068497 w 4199138"/>
              <a:gd name="connsiteY9" fmla="*/ 72632 h 409984"/>
              <a:gd name="connsiteX10" fmla="*/ 1917577 w 4199138"/>
              <a:gd name="connsiteY10" fmla="*/ 45999 h 409984"/>
              <a:gd name="connsiteX11" fmla="*/ 1873189 w 4199138"/>
              <a:gd name="connsiteY11" fmla="*/ 37122 h 409984"/>
              <a:gd name="connsiteX12" fmla="*/ 1846556 w 4199138"/>
              <a:gd name="connsiteY12" fmla="*/ 28244 h 409984"/>
              <a:gd name="connsiteX13" fmla="*/ 1748901 w 4199138"/>
              <a:gd name="connsiteY13" fmla="*/ 19366 h 409984"/>
              <a:gd name="connsiteX14" fmla="*/ 1349406 w 4199138"/>
              <a:gd name="connsiteY14" fmla="*/ 19366 h 409984"/>
              <a:gd name="connsiteX15" fmla="*/ 1269507 w 4199138"/>
              <a:gd name="connsiteY15" fmla="*/ 54877 h 409984"/>
              <a:gd name="connsiteX16" fmla="*/ 1225119 w 4199138"/>
              <a:gd name="connsiteY16" fmla="*/ 63755 h 409984"/>
              <a:gd name="connsiteX17" fmla="*/ 1207363 w 4199138"/>
              <a:gd name="connsiteY17" fmla="*/ 81510 h 409984"/>
              <a:gd name="connsiteX18" fmla="*/ 1154097 w 4199138"/>
              <a:gd name="connsiteY18" fmla="*/ 99265 h 409984"/>
              <a:gd name="connsiteX19" fmla="*/ 1127464 w 4199138"/>
              <a:gd name="connsiteY19" fmla="*/ 117021 h 409984"/>
              <a:gd name="connsiteX20" fmla="*/ 1074198 w 4199138"/>
              <a:gd name="connsiteY20" fmla="*/ 170287 h 409984"/>
              <a:gd name="connsiteX21" fmla="*/ 1083076 w 4199138"/>
              <a:gd name="connsiteY21" fmla="*/ 259063 h 409984"/>
              <a:gd name="connsiteX22" fmla="*/ 1162975 w 4199138"/>
              <a:gd name="connsiteY22" fmla="*/ 356718 h 409984"/>
              <a:gd name="connsiteX23" fmla="*/ 1242874 w 4199138"/>
              <a:gd name="connsiteY23" fmla="*/ 383351 h 409984"/>
              <a:gd name="connsiteX24" fmla="*/ 1296140 w 4199138"/>
              <a:gd name="connsiteY24" fmla="*/ 401106 h 409984"/>
              <a:gd name="connsiteX25" fmla="*/ 1322773 w 4199138"/>
              <a:gd name="connsiteY25" fmla="*/ 409984 h 409984"/>
              <a:gd name="connsiteX26" fmla="*/ 4199138 w 4199138"/>
              <a:gd name="connsiteY26" fmla="*/ 409984 h 40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99138" h="409984">
                <a:moveTo>
                  <a:pt x="0" y="383351"/>
                </a:moveTo>
                <a:lnTo>
                  <a:pt x="1526959" y="392228"/>
                </a:lnTo>
                <a:cubicBezTo>
                  <a:pt x="2246394" y="398174"/>
                  <a:pt x="1930196" y="415653"/>
                  <a:pt x="2281561" y="392228"/>
                </a:cubicBezTo>
                <a:cubicBezTo>
                  <a:pt x="2303876" y="325285"/>
                  <a:pt x="2273775" y="407801"/>
                  <a:pt x="2308194" y="338962"/>
                </a:cubicBezTo>
                <a:cubicBezTo>
                  <a:pt x="2312379" y="330592"/>
                  <a:pt x="2314113" y="321207"/>
                  <a:pt x="2317072" y="312329"/>
                </a:cubicBezTo>
                <a:cubicBezTo>
                  <a:pt x="2323915" y="264428"/>
                  <a:pt x="2335720" y="218771"/>
                  <a:pt x="2317072" y="170287"/>
                </a:cubicBezTo>
                <a:cubicBezTo>
                  <a:pt x="2301006" y="128516"/>
                  <a:pt x="2282873" y="139870"/>
                  <a:pt x="2254928" y="125898"/>
                </a:cubicBezTo>
                <a:cubicBezTo>
                  <a:pt x="2220015" y="108442"/>
                  <a:pt x="2238850" y="106703"/>
                  <a:pt x="2201662" y="99265"/>
                </a:cubicBezTo>
                <a:cubicBezTo>
                  <a:pt x="2166361" y="92205"/>
                  <a:pt x="2129283" y="92895"/>
                  <a:pt x="2095130" y="81510"/>
                </a:cubicBezTo>
                <a:cubicBezTo>
                  <a:pt x="2086252" y="78551"/>
                  <a:pt x="2077576" y="74902"/>
                  <a:pt x="2068497" y="72632"/>
                </a:cubicBezTo>
                <a:cubicBezTo>
                  <a:pt x="2034598" y="64157"/>
                  <a:pt x="1929742" y="48432"/>
                  <a:pt x="1917577" y="45999"/>
                </a:cubicBezTo>
                <a:cubicBezTo>
                  <a:pt x="1902781" y="43040"/>
                  <a:pt x="1887827" y="40782"/>
                  <a:pt x="1873189" y="37122"/>
                </a:cubicBezTo>
                <a:cubicBezTo>
                  <a:pt x="1864110" y="34852"/>
                  <a:pt x="1855820" y="29567"/>
                  <a:pt x="1846556" y="28244"/>
                </a:cubicBezTo>
                <a:cubicBezTo>
                  <a:pt x="1814199" y="23621"/>
                  <a:pt x="1781453" y="22325"/>
                  <a:pt x="1748901" y="19366"/>
                </a:cubicBezTo>
                <a:cubicBezTo>
                  <a:pt x="1595560" y="-11300"/>
                  <a:pt x="1663456" y="-1116"/>
                  <a:pt x="1349406" y="19366"/>
                </a:cubicBezTo>
                <a:cubicBezTo>
                  <a:pt x="1271181" y="24468"/>
                  <a:pt x="1320171" y="35878"/>
                  <a:pt x="1269507" y="54877"/>
                </a:cubicBezTo>
                <a:cubicBezTo>
                  <a:pt x="1255379" y="60175"/>
                  <a:pt x="1239915" y="60796"/>
                  <a:pt x="1225119" y="63755"/>
                </a:cubicBezTo>
                <a:cubicBezTo>
                  <a:pt x="1219200" y="69673"/>
                  <a:pt x="1214849" y="77767"/>
                  <a:pt x="1207363" y="81510"/>
                </a:cubicBezTo>
                <a:cubicBezTo>
                  <a:pt x="1190623" y="89880"/>
                  <a:pt x="1154097" y="99265"/>
                  <a:pt x="1154097" y="99265"/>
                </a:cubicBezTo>
                <a:cubicBezTo>
                  <a:pt x="1145219" y="105184"/>
                  <a:pt x="1135439" y="109932"/>
                  <a:pt x="1127464" y="117021"/>
                </a:cubicBezTo>
                <a:cubicBezTo>
                  <a:pt x="1108697" y="133703"/>
                  <a:pt x="1074198" y="170287"/>
                  <a:pt x="1074198" y="170287"/>
                </a:cubicBezTo>
                <a:cubicBezTo>
                  <a:pt x="1077157" y="199879"/>
                  <a:pt x="1074205" y="230677"/>
                  <a:pt x="1083076" y="259063"/>
                </a:cubicBezTo>
                <a:cubicBezTo>
                  <a:pt x="1088146" y="275285"/>
                  <a:pt x="1144730" y="350636"/>
                  <a:pt x="1162975" y="356718"/>
                </a:cubicBezTo>
                <a:lnTo>
                  <a:pt x="1242874" y="383351"/>
                </a:lnTo>
                <a:lnTo>
                  <a:pt x="1296140" y="401106"/>
                </a:lnTo>
                <a:cubicBezTo>
                  <a:pt x="1305018" y="404065"/>
                  <a:pt x="1313415" y="409984"/>
                  <a:pt x="1322773" y="409984"/>
                </a:cubicBezTo>
                <a:lnTo>
                  <a:pt x="4199138" y="409984"/>
                </a:lnTo>
              </a:path>
            </a:pathLst>
          </a:custGeom>
          <a:ln w="34925">
            <a:solidFill>
              <a:srgbClr val="FE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3BDB786-D6C9-4CC5-AE74-3F5EB022C0E2}"/>
              </a:ext>
            </a:extLst>
          </p:cNvPr>
          <p:cNvCxnSpPr/>
          <p:nvPr/>
        </p:nvCxnSpPr>
        <p:spPr>
          <a:xfrm>
            <a:off x="5680953" y="4902740"/>
            <a:ext cx="3638145" cy="0"/>
          </a:xfrm>
          <a:prstGeom prst="line">
            <a:avLst/>
          </a:prstGeom>
          <a:ln w="28575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C86BA73-5C22-4804-A4DC-01ABE5091DF6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819150" y="5227898"/>
            <a:ext cx="386883" cy="0"/>
          </a:xfrm>
          <a:prstGeom prst="line">
            <a:avLst/>
          </a:prstGeom>
          <a:ln w="28575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315951ED-CB52-4649-80D5-1C71A7663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61" y="1987686"/>
            <a:ext cx="11281088" cy="3081051"/>
          </a:xfrm>
          <a:prstGeom prst="rect">
            <a:avLst/>
          </a:prstGeom>
        </p:spPr>
      </p:pic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A8508D8-299F-4AB1-89AF-906566453D86}"/>
              </a:ext>
            </a:extLst>
          </p:cNvPr>
          <p:cNvCxnSpPr>
            <a:cxnSpLocks/>
          </p:cNvCxnSpPr>
          <p:nvPr/>
        </p:nvCxnSpPr>
        <p:spPr>
          <a:xfrm>
            <a:off x="4831189" y="4293704"/>
            <a:ext cx="4014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2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39361" y="340995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four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任意多边形 18"/>
              <p:cNvSpPr/>
              <p:nvPr/>
            </p:nvSpPr>
            <p:spPr>
              <a:xfrm>
                <a:off x="1038336" y="376904"/>
                <a:ext cx="5028357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仿宋" panose="02010609060101010101" charset="-122"/>
                        </a:rPr>
                        <m:t>∆</m:t>
                      </m:r>
                      <m:r>
                        <a:rPr lang="en-US" altLang="zh-CN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仿宋" panose="02010609060101010101" charset="-122"/>
                          <a:cs typeface="仿宋" panose="02010609060101010101" charset="-122"/>
                        </a:rPr>
                        <m:t>𝑻𝑺𝑷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latin typeface="仿宋" panose="02010609060101010101" charset="-122"/>
                          <a:ea typeface="仿宋" panose="02010609060101010101" charset="-122"/>
                          <a:cs typeface="+mn-ea"/>
                          <a:sym typeface="+mn-lt"/>
                        </a:rPr>
                        <m:t>—</m:t>
                      </m:r>
                      <m:r>
                        <m:rPr>
                          <m:nor/>
                        </m:rP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+mn-ea"/>
                          <a:sym typeface="+mn-lt"/>
                        </a:rPr>
                        <m:t>近似算法</m:t>
                      </m:r>
                    </m:oMath>
                  </m:oMathPara>
                </a14:m>
                <a:endParaRPr lang="zh-CN" altLang="en-US" sz="24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任意多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36" y="376904"/>
                <a:ext cx="5028357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1089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任意多边形 18">
                <a:extLst>
                  <a:ext uri="{FF2B5EF4-FFF2-40B4-BE49-F238E27FC236}">
                    <a16:creationId xmlns:a16="http://schemas.microsoft.com/office/drawing/2014/main" id="{C4B17401-59A8-4058-8098-04D046C58BE3}"/>
                  </a:ext>
                </a:extLst>
              </p:cNvPr>
              <p:cNvSpPr/>
              <p:nvPr/>
            </p:nvSpPr>
            <p:spPr>
              <a:xfrm>
                <a:off x="1623060" y="1586906"/>
                <a:ext cx="9185163" cy="3309413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+mn-ea"/>
                        <a:sym typeface="+mn-lt"/>
                      </a:rPr>
                      <m:t>Prim</m:t>
                    </m:r>
                  </m:oMath>
                </a14:m>
                <a:r>
                  <a:rPr lang="zh-CN" altLang="en-US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生成</a:t>
                </a:r>
                <a:r>
                  <a:rPr lang="en-US" altLang="zh-CN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(</a:t>
                </a:r>
                <a:r>
                  <a:rPr lang="en-US" altLang="zh-CN" sz="3200" b="1" dirty="0" err="1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G,c</a:t>
                </a:r>
                <a:r>
                  <a:rPr lang="en-US" altLang="zh-CN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)</a:t>
                </a:r>
                <a:r>
                  <a:rPr lang="zh-CN" altLang="en-US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的最小生成树</a:t>
                </a:r>
                <a:r>
                  <a:rPr lang="en-US" altLang="zh-CN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M</a:t>
                </a:r>
              </a:p>
              <a:p>
                <a:pPr marL="342900" lvl="1" indent="-34290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设</a:t>
                </a:r>
                <a:r>
                  <a:rPr lang="en-US" altLang="zh-CN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T</a:t>
                </a:r>
                <a:r>
                  <a:rPr lang="en-US" altLang="zh-CN" sz="3200" b="1" baseline="30000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* </a:t>
                </a:r>
                <a:r>
                  <a:rPr lang="zh-CN" altLang="en-US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是最优</a:t>
                </a:r>
                <a:r>
                  <a:rPr lang="en-US" altLang="zh-CN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TSP</a:t>
                </a:r>
                <a:r>
                  <a:rPr lang="zh-CN" altLang="en-US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回路</a:t>
                </a:r>
                <a:endParaRPr lang="en-US" altLang="zh-CN" sz="32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  <a:p>
                <a:pPr marL="342900" lvl="1" indent="-34290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取</a:t>
                </a:r>
                <a:r>
                  <a:rPr lang="en-US" altLang="zh-CN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M</a:t>
                </a:r>
                <a:r>
                  <a:rPr lang="zh-CN" altLang="en-US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中度为奇数的顶点集合</a:t>
                </a:r>
                <a:r>
                  <a:rPr lang="en-US" altLang="zh-CN" sz="3200" b="1" i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O</a:t>
                </a:r>
              </a:p>
              <a:p>
                <a:pPr marL="342900" lvl="1" indent="-34290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在</a:t>
                </a:r>
                <a:r>
                  <a:rPr lang="en-US" altLang="zh-CN" sz="3200" b="1" i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O</a:t>
                </a:r>
                <a:r>
                  <a:rPr lang="zh-CN" altLang="en-US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上找最小完美匹配</a:t>
                </a:r>
                <a:r>
                  <a:rPr lang="en-US" altLang="zh-CN" sz="3200" b="1" i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P</a:t>
                </a:r>
              </a:p>
              <a:p>
                <a:pPr marL="342900" lvl="1" indent="-34290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由</a:t>
                </a:r>
                <a:r>
                  <a:rPr lang="en-US" altLang="zh-CN" sz="3200" b="1" i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P </a:t>
                </a:r>
                <a:r>
                  <a:rPr lang="zh-CN" altLang="en-US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和</a:t>
                </a:r>
                <a:r>
                  <a:rPr lang="en-US" altLang="zh-CN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M</a:t>
                </a:r>
                <a:r>
                  <a:rPr lang="en-US" altLang="zh-CN" sz="3200" b="1" baseline="30000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 </a:t>
                </a:r>
                <a:r>
                  <a:rPr lang="zh-CN" altLang="en-US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构建欧拉回路</a:t>
                </a:r>
                <a:r>
                  <a:rPr lang="en-US" altLang="zh-CN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L</a:t>
                </a:r>
              </a:p>
              <a:p>
                <a:pPr marL="342900" lvl="1" indent="-34290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L</a:t>
                </a:r>
                <a:r>
                  <a:rPr lang="zh-CN" altLang="en-US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上进行“抄近路”（即把经过两次的边和</a:t>
                </a:r>
                <a:r>
                  <a:rPr lang="en-US" altLang="zh-CN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M</a:t>
                </a:r>
                <a:r>
                  <a:rPr lang="zh-CN" altLang="en-US" sz="32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中一条边用三角不等式替换）得到哈密顿回路</a:t>
                </a:r>
              </a:p>
            </p:txBody>
          </p:sp>
        </mc:Choice>
        <mc:Fallback>
          <p:sp>
            <p:nvSpPr>
              <p:cNvPr id="11" name="任意多边形 18">
                <a:extLst>
                  <a:ext uri="{FF2B5EF4-FFF2-40B4-BE49-F238E27FC236}">
                    <a16:creationId xmlns:a16="http://schemas.microsoft.com/office/drawing/2014/main" id="{C4B17401-59A8-4058-8098-04D046C58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060" y="1586906"/>
                <a:ext cx="9185163" cy="3309413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7735" b="-93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3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9E750E34-D678-481D-BA39-572194618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68" y="1251251"/>
            <a:ext cx="3264831" cy="24892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5984A3B-9850-4A4F-BBCE-A80665820A35}"/>
                  </a:ext>
                </a:extLst>
              </p:cNvPr>
              <p:cNvSpPr/>
              <p:nvPr/>
            </p:nvSpPr>
            <p:spPr>
              <a:xfrm>
                <a:off x="960805" y="4189119"/>
                <a:ext cx="245549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sz="3200" dirty="0"/>
                  <a:t>=MST(G)</a:t>
                </a:r>
                <a:endParaRPr lang="zh-CN" altLang="en-US" dirty="0"/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5984A3B-9850-4A4F-BBCE-A80665820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05" y="4189119"/>
                <a:ext cx="2455495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0668732F-B906-4993-A3F1-2F8CB0006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699" y="1125264"/>
            <a:ext cx="3595989" cy="2615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BD6B655-FC6D-45DB-9FA4-0EAA8B383839}"/>
                  </a:ext>
                </a:extLst>
              </p:cNvPr>
              <p:cNvSpPr/>
              <p:nvPr/>
            </p:nvSpPr>
            <p:spPr>
              <a:xfrm>
                <a:off x="5041901" y="4178579"/>
                <a:ext cx="1219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仿宋" panose="02010609060101010101" charset="-122"/>
                        <a:cs typeface="+mn-ea"/>
                        <a:sym typeface="+mn-lt"/>
                      </a:rPr>
                      <m:t>𝑶</m:t>
                    </m:r>
                  </m:oMath>
                </a14:m>
                <a:r>
                  <a:rPr lang="en-US" altLang="zh-CN" sz="3200" dirty="0"/>
                  <a:t>=S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BD6B655-FC6D-45DB-9FA4-0EAA8B383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901" y="4178579"/>
                <a:ext cx="1219200" cy="584775"/>
              </a:xfrm>
              <a:prstGeom prst="rect">
                <a:avLst/>
              </a:prstGeom>
              <a:blipFill>
                <a:blip r:embed="rId5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9C191EC2-719A-4F34-B7A6-2F54C464D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4530" y="1017715"/>
            <a:ext cx="3923370" cy="3032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E2FCA27-B284-4AE3-8452-9B8C51C45D51}"/>
                  </a:ext>
                </a:extLst>
              </p:cNvPr>
              <p:cNvSpPr/>
              <p:nvPr/>
            </p:nvSpPr>
            <p:spPr>
              <a:xfrm>
                <a:off x="8566614" y="4178578"/>
                <a:ext cx="245549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E2FCA27-B284-4AE3-8452-9B8C51C45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614" y="4178578"/>
                <a:ext cx="245549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FAB2C7D5-69F1-4898-B2DD-732D831796B1}"/>
              </a:ext>
            </a:extLst>
          </p:cNvPr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B7FBDAE1-3338-425F-AC4B-2876F9F52F0C}"/>
                </a:ext>
              </a:extLst>
            </p:cNvPr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40053100-A2A2-4200-BD8D-C23C526782AA}"/>
                </a:ext>
              </a:extLst>
            </p:cNvPr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19D6B602-DFB2-45F4-99A4-8DB93B09B797}"/>
              </a:ext>
            </a:extLst>
          </p:cNvPr>
          <p:cNvSpPr txBox="1"/>
          <p:nvPr/>
        </p:nvSpPr>
        <p:spPr>
          <a:xfrm>
            <a:off x="439361" y="340995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four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任意多边形 18">
                <a:extLst>
                  <a:ext uri="{FF2B5EF4-FFF2-40B4-BE49-F238E27FC236}">
                    <a16:creationId xmlns:a16="http://schemas.microsoft.com/office/drawing/2014/main" id="{1EEA0ABF-7BF9-41D6-AE93-71874D2856FB}"/>
                  </a:ext>
                </a:extLst>
              </p:cNvPr>
              <p:cNvSpPr/>
              <p:nvPr/>
            </p:nvSpPr>
            <p:spPr>
              <a:xfrm>
                <a:off x="1038336" y="376904"/>
                <a:ext cx="5028357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仿宋" panose="02010609060101010101" charset="-122"/>
                        </a:rPr>
                        <m:t>∆</m:t>
                      </m:r>
                      <m:r>
                        <a:rPr lang="en-US" altLang="zh-CN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仿宋" panose="02010609060101010101" charset="-122"/>
                          <a:cs typeface="仿宋" panose="02010609060101010101" charset="-122"/>
                        </a:rPr>
                        <m:t>𝑻𝑺𝑷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latin typeface="仿宋" panose="02010609060101010101" charset="-122"/>
                          <a:ea typeface="仿宋" panose="02010609060101010101" charset="-122"/>
                          <a:cs typeface="+mn-ea"/>
                          <a:sym typeface="+mn-lt"/>
                        </a:rPr>
                        <m:t>—</m:t>
                      </m:r>
                      <m:r>
                        <m:rPr>
                          <m:nor/>
                        </m:rP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+mn-ea"/>
                          <a:sym typeface="+mn-lt"/>
                        </a:rPr>
                        <m:t>近似算法</m:t>
                      </m:r>
                    </m:oMath>
                  </m:oMathPara>
                </a14:m>
                <a:endParaRPr lang="zh-CN" altLang="en-US" sz="24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1" name="任意多边形 18">
                <a:extLst>
                  <a:ext uri="{FF2B5EF4-FFF2-40B4-BE49-F238E27FC236}">
                    <a16:creationId xmlns:a16="http://schemas.microsoft.com/office/drawing/2014/main" id="{1EEA0ABF-7BF9-41D6-AE93-71874D2856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36" y="376904"/>
                <a:ext cx="5028357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t="-1089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7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E2FCA27-B284-4AE3-8452-9B8C51C45D51}"/>
                  </a:ext>
                </a:extLst>
              </p:cNvPr>
              <p:cNvSpPr/>
              <p:nvPr/>
            </p:nvSpPr>
            <p:spPr>
              <a:xfrm>
                <a:off x="5544014" y="2844225"/>
                <a:ext cx="245549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E2FCA27-B284-4AE3-8452-9B8C51C45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014" y="2844225"/>
                <a:ext cx="245549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0E3F5831-7666-42E7-B431-2F0775D4D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033" y="1287967"/>
            <a:ext cx="4508682" cy="3541365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0C36F89E-EBEE-427F-918E-3469C080647D}"/>
              </a:ext>
            </a:extLst>
          </p:cNvPr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B3ACB44-B083-49A9-8629-078D935F376C}"/>
                </a:ext>
              </a:extLst>
            </p:cNvPr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B54B0DE-F77B-477B-AFB2-E011B44D7DA6}"/>
                </a:ext>
              </a:extLst>
            </p:cNvPr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685569A3-07BA-4937-A7AA-CFE14272CD04}"/>
              </a:ext>
            </a:extLst>
          </p:cNvPr>
          <p:cNvSpPr txBox="1"/>
          <p:nvPr/>
        </p:nvSpPr>
        <p:spPr>
          <a:xfrm>
            <a:off x="439361" y="340995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four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任意多边形 18">
                <a:extLst>
                  <a:ext uri="{FF2B5EF4-FFF2-40B4-BE49-F238E27FC236}">
                    <a16:creationId xmlns:a16="http://schemas.microsoft.com/office/drawing/2014/main" id="{3673C95F-3B56-4D8B-8E5F-0E8EE306BB27}"/>
                  </a:ext>
                </a:extLst>
              </p:cNvPr>
              <p:cNvSpPr/>
              <p:nvPr/>
            </p:nvSpPr>
            <p:spPr>
              <a:xfrm>
                <a:off x="1038336" y="376904"/>
                <a:ext cx="5028357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仿宋" panose="02010609060101010101" charset="-122"/>
                        </a:rPr>
                        <m:t>∆</m:t>
                      </m:r>
                      <m:r>
                        <a:rPr lang="en-US" altLang="zh-CN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仿宋" panose="02010609060101010101" charset="-122"/>
                          <a:cs typeface="仿宋" panose="02010609060101010101" charset="-122"/>
                        </a:rPr>
                        <m:t>𝑻𝑺𝑷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latin typeface="仿宋" panose="02010609060101010101" charset="-122"/>
                          <a:ea typeface="仿宋" panose="02010609060101010101" charset="-122"/>
                          <a:cs typeface="+mn-ea"/>
                          <a:sym typeface="+mn-lt"/>
                        </a:rPr>
                        <m:t>—</m:t>
                      </m:r>
                      <m:r>
                        <m:rPr>
                          <m:nor/>
                        </m:rP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+mn-ea"/>
                          <a:sym typeface="+mn-lt"/>
                        </a:rPr>
                        <m:t>近似算法</m:t>
                      </m:r>
                    </m:oMath>
                  </m:oMathPara>
                </a14:m>
                <a:endParaRPr lang="zh-CN" altLang="en-US" sz="24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1" name="任意多边形 18">
                <a:extLst>
                  <a:ext uri="{FF2B5EF4-FFF2-40B4-BE49-F238E27FC236}">
                    <a16:creationId xmlns:a16="http://schemas.microsoft.com/office/drawing/2014/main" id="{3673C95F-3B56-4D8B-8E5F-0E8EE306B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36" y="376904"/>
                <a:ext cx="5028357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1089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372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5C402106-32D7-4ED1-B60D-1353AB4613BF}"/>
              </a:ext>
            </a:extLst>
          </p:cNvPr>
          <p:cNvSpPr/>
          <p:nvPr/>
        </p:nvSpPr>
        <p:spPr>
          <a:xfrm>
            <a:off x="1465580" y="1457937"/>
            <a:ext cx="92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i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 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是</a:t>
            </a:r>
            <a:r>
              <a:rPr lang="en-US" altLang="zh-CN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M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的所有奇数度点，可见</a:t>
            </a:r>
            <a:r>
              <a:rPr lang="en-US" altLang="zh-CN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|</a:t>
            </a:r>
            <a:r>
              <a:rPr lang="en-US" altLang="zh-CN" sz="3600" b="1" i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 </a:t>
            </a:r>
            <a:r>
              <a:rPr lang="en-US" altLang="zh-CN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|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为偶数</a:t>
            </a:r>
            <a:endParaRPr lang="zh-CN" altLang="en-US" sz="36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4AA82B4-68F1-445B-B036-9BDCD3ECE44A}"/>
              </a:ext>
            </a:extLst>
          </p:cNvPr>
          <p:cNvSpPr/>
          <p:nvPr/>
        </p:nvSpPr>
        <p:spPr>
          <a:xfrm>
            <a:off x="1465580" y="2353781"/>
            <a:ext cx="6680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i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 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是</a:t>
            </a:r>
            <a:r>
              <a:rPr lang="en-US" altLang="zh-CN" sz="3600" b="1" i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 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上的最小完美匹配</a:t>
            </a:r>
            <a:endParaRPr lang="zh-CN" altLang="en-US" sz="36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E097903-063A-4455-8682-A592ED28DFFD}"/>
              </a:ext>
            </a:extLst>
          </p:cNvPr>
          <p:cNvSpPr/>
          <p:nvPr/>
        </p:nvSpPr>
        <p:spPr>
          <a:xfrm>
            <a:off x="1366730" y="3240115"/>
            <a:ext cx="6680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令</a:t>
            </a:r>
            <a:r>
              <a:rPr lang="en-US" altLang="zh-CN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</a:t>
            </a:r>
            <a:r>
              <a:rPr lang="en-US" altLang="zh-CN" sz="3600" b="1" baseline="30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*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是</a:t>
            </a:r>
            <a:r>
              <a:rPr lang="en-US" altLang="zh-CN" sz="3600" b="1" i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 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上的最优</a:t>
            </a:r>
            <a:r>
              <a:rPr lang="en-US" altLang="zh-CN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TSP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回路</a:t>
            </a:r>
            <a:endParaRPr lang="zh-CN" altLang="en-US" sz="36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9CEC933-1F71-4D1E-940A-6AD08AAEDCAC}"/>
              </a:ext>
            </a:extLst>
          </p:cNvPr>
          <p:cNvSpPr/>
          <p:nvPr/>
        </p:nvSpPr>
        <p:spPr>
          <a:xfrm>
            <a:off x="1465580" y="4137482"/>
            <a:ext cx="9771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</a:t>
            </a:r>
            <a:r>
              <a:rPr lang="en-US" altLang="zh-CN" sz="3600" b="1" baseline="-25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1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和</a:t>
            </a:r>
            <a:r>
              <a:rPr lang="en-US" altLang="zh-CN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</a:t>
            </a:r>
            <a:r>
              <a:rPr lang="en-US" altLang="zh-CN" sz="3600" b="1" baseline="-25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2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是交替选择</a:t>
            </a:r>
            <a:r>
              <a:rPr lang="en-US" altLang="zh-CN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</a:t>
            </a:r>
            <a:r>
              <a:rPr lang="en-US" altLang="zh-CN" sz="3600" b="1" baseline="30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*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上的边得到的完美匹配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7761ADC-296E-4092-889F-F50BDF76F4BE}"/>
                  </a:ext>
                </a:extLst>
              </p:cNvPr>
              <p:cNvSpPr/>
              <p:nvPr/>
            </p:nvSpPr>
            <p:spPr>
              <a:xfrm>
                <a:off x="1366730" y="5076897"/>
                <a:ext cx="630301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3600" dirty="0"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用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仿宋" panose="02010609060101010101" charset="-122"/>
                        <a:cs typeface="+mn-ea"/>
                        <a:sym typeface="+mn-lt"/>
                      </a:rPr>
                      <m:t>𝑑</m:t>
                    </m:r>
                  </m:oMath>
                </a14:m>
                <a:r>
                  <a:rPr lang="zh-CN" altLang="en-US" sz="3600" dirty="0"/>
                  <a:t>表示权重函数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zh-CN" sz="3600" b="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7761ADC-296E-4092-889F-F50BDF76F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730" y="5076897"/>
                <a:ext cx="6303010" cy="646331"/>
              </a:xfrm>
              <a:prstGeom prst="rect">
                <a:avLst/>
              </a:prstGeom>
              <a:blipFill>
                <a:blip r:embed="rId2"/>
                <a:stretch>
                  <a:fillRect l="-2901" t="-19811" b="-301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>
            <a:extLst>
              <a:ext uri="{FF2B5EF4-FFF2-40B4-BE49-F238E27FC236}">
                <a16:creationId xmlns:a16="http://schemas.microsoft.com/office/drawing/2014/main" id="{A1EA64BF-23E3-4EBC-828D-7B8AF2E13C66}"/>
              </a:ext>
            </a:extLst>
          </p:cNvPr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F6651F56-BE26-4E44-BD64-E248D760E1D5}"/>
                </a:ext>
              </a:extLst>
            </p:cNvPr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0DE6FFAB-F9FC-4F12-8A51-0AB095A26F8D}"/>
                </a:ext>
              </a:extLst>
            </p:cNvPr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A7426336-950F-4548-84EB-471BE40294D9}"/>
              </a:ext>
            </a:extLst>
          </p:cNvPr>
          <p:cNvSpPr txBox="1"/>
          <p:nvPr/>
        </p:nvSpPr>
        <p:spPr>
          <a:xfrm>
            <a:off x="439361" y="340995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four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任意多边形 18">
                <a:extLst>
                  <a:ext uri="{FF2B5EF4-FFF2-40B4-BE49-F238E27FC236}">
                    <a16:creationId xmlns:a16="http://schemas.microsoft.com/office/drawing/2014/main" id="{D29B3913-8BFE-4299-9297-E2AE6E42FAA0}"/>
                  </a:ext>
                </a:extLst>
              </p:cNvPr>
              <p:cNvSpPr/>
              <p:nvPr/>
            </p:nvSpPr>
            <p:spPr>
              <a:xfrm>
                <a:off x="1038336" y="376904"/>
                <a:ext cx="5028357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仿宋" panose="02010609060101010101" charset="-122"/>
                        </a:rPr>
                        <m:t>∆</m:t>
                      </m:r>
                      <m:r>
                        <a:rPr lang="en-US" altLang="zh-CN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仿宋" panose="02010609060101010101" charset="-122"/>
                          <a:cs typeface="仿宋" panose="02010609060101010101" charset="-122"/>
                        </a:rPr>
                        <m:t>𝑻𝑺𝑷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latin typeface="仿宋" panose="02010609060101010101" charset="-122"/>
                          <a:ea typeface="仿宋" panose="02010609060101010101" charset="-122"/>
                          <a:cs typeface="+mn-ea"/>
                          <a:sym typeface="+mn-lt"/>
                        </a:rPr>
                        <m:t>—</m:t>
                      </m:r>
                      <m:r>
                        <m:rPr>
                          <m:nor/>
                        </m:rP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+mn-ea"/>
                          <a:sym typeface="+mn-lt"/>
                        </a:rPr>
                        <m:t>近似算法</m:t>
                      </m:r>
                    </m:oMath>
                  </m:oMathPara>
                </a14:m>
                <a:endParaRPr lang="zh-CN" altLang="en-US" sz="24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46" name="任意多边形 18">
                <a:extLst>
                  <a:ext uri="{FF2B5EF4-FFF2-40B4-BE49-F238E27FC236}">
                    <a16:creationId xmlns:a16="http://schemas.microsoft.com/office/drawing/2014/main" id="{D29B3913-8BFE-4299-9297-E2AE6E42F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36" y="376904"/>
                <a:ext cx="5028357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1089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786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流程图: 接点 14">
            <a:extLst>
              <a:ext uri="{FF2B5EF4-FFF2-40B4-BE49-F238E27FC236}">
                <a16:creationId xmlns:a16="http://schemas.microsoft.com/office/drawing/2014/main" id="{EF388B46-586B-4C61-B9BA-043AA0A2865B}"/>
              </a:ext>
            </a:extLst>
          </p:cNvPr>
          <p:cNvSpPr/>
          <p:nvPr/>
        </p:nvSpPr>
        <p:spPr>
          <a:xfrm>
            <a:off x="5289197" y="1525625"/>
            <a:ext cx="658501" cy="6480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接点 15">
            <a:extLst>
              <a:ext uri="{FF2B5EF4-FFF2-40B4-BE49-F238E27FC236}">
                <a16:creationId xmlns:a16="http://schemas.microsoft.com/office/drawing/2014/main" id="{E43110E6-82FE-4421-8243-DE55AC273CF4}"/>
              </a:ext>
            </a:extLst>
          </p:cNvPr>
          <p:cNvSpPr/>
          <p:nvPr/>
        </p:nvSpPr>
        <p:spPr>
          <a:xfrm>
            <a:off x="2122563" y="3401002"/>
            <a:ext cx="658501" cy="6480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>
            <a:extLst>
              <a:ext uri="{FF2B5EF4-FFF2-40B4-BE49-F238E27FC236}">
                <a16:creationId xmlns:a16="http://schemas.microsoft.com/office/drawing/2014/main" id="{F35F609B-7AB1-40F9-82BD-79CE537C15F1}"/>
              </a:ext>
            </a:extLst>
          </p:cNvPr>
          <p:cNvSpPr/>
          <p:nvPr/>
        </p:nvSpPr>
        <p:spPr>
          <a:xfrm>
            <a:off x="7906576" y="3401002"/>
            <a:ext cx="658501" cy="6480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流程图: 接点 18">
            <a:extLst>
              <a:ext uri="{FF2B5EF4-FFF2-40B4-BE49-F238E27FC236}">
                <a16:creationId xmlns:a16="http://schemas.microsoft.com/office/drawing/2014/main" id="{101ACF45-599C-4692-AF12-D41775EE093F}"/>
              </a:ext>
            </a:extLst>
          </p:cNvPr>
          <p:cNvSpPr/>
          <p:nvPr/>
        </p:nvSpPr>
        <p:spPr>
          <a:xfrm>
            <a:off x="1815964" y="5225793"/>
            <a:ext cx="658501" cy="6480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接点 22">
            <a:extLst>
              <a:ext uri="{FF2B5EF4-FFF2-40B4-BE49-F238E27FC236}">
                <a16:creationId xmlns:a16="http://schemas.microsoft.com/office/drawing/2014/main" id="{AE04994A-6A41-4E78-8F5E-D902D51AA030}"/>
              </a:ext>
            </a:extLst>
          </p:cNvPr>
          <p:cNvSpPr/>
          <p:nvPr/>
        </p:nvSpPr>
        <p:spPr>
          <a:xfrm>
            <a:off x="6406977" y="5322482"/>
            <a:ext cx="658501" cy="6576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接点 24">
            <a:extLst>
              <a:ext uri="{FF2B5EF4-FFF2-40B4-BE49-F238E27FC236}">
                <a16:creationId xmlns:a16="http://schemas.microsoft.com/office/drawing/2014/main" id="{494A5B5C-D581-4516-9230-2B48D2E98C13}"/>
              </a:ext>
            </a:extLst>
          </p:cNvPr>
          <p:cNvSpPr/>
          <p:nvPr/>
        </p:nvSpPr>
        <p:spPr>
          <a:xfrm>
            <a:off x="3815505" y="5324828"/>
            <a:ext cx="658501" cy="6576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连接符: 曲线 26">
            <a:extLst>
              <a:ext uri="{FF2B5EF4-FFF2-40B4-BE49-F238E27FC236}">
                <a16:creationId xmlns:a16="http://schemas.microsoft.com/office/drawing/2014/main" id="{5907DCA3-8596-4CCB-9F12-94873E31E81D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10800000" flipV="1">
            <a:off x="2451815" y="1849660"/>
            <a:ext cx="2837383" cy="1551342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E57E3E27-F844-4CDB-861D-C282CA2192CA}"/>
              </a:ext>
            </a:extLst>
          </p:cNvPr>
          <p:cNvCxnSpPr>
            <a:cxnSpLocks/>
            <a:stCxn id="25" idx="6"/>
            <a:endCxn id="23" idx="2"/>
          </p:cNvCxnSpPr>
          <p:nvPr/>
        </p:nvCxnSpPr>
        <p:spPr>
          <a:xfrm flipV="1">
            <a:off x="4474006" y="5651292"/>
            <a:ext cx="1932971" cy="2346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连接符: 曲线 30">
            <a:extLst>
              <a:ext uri="{FF2B5EF4-FFF2-40B4-BE49-F238E27FC236}">
                <a16:creationId xmlns:a16="http://schemas.microsoft.com/office/drawing/2014/main" id="{EBB02352-D850-4102-80FD-5E7E4E4C1CC7}"/>
              </a:ext>
            </a:extLst>
          </p:cNvPr>
          <p:cNvCxnSpPr>
            <a:cxnSpLocks/>
            <a:stCxn id="23" idx="6"/>
            <a:endCxn id="18" idx="4"/>
          </p:cNvCxnSpPr>
          <p:nvPr/>
        </p:nvCxnSpPr>
        <p:spPr>
          <a:xfrm flipV="1">
            <a:off x="7065478" y="4049072"/>
            <a:ext cx="1170349" cy="1602220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连接符: 曲线 31">
            <a:extLst>
              <a:ext uri="{FF2B5EF4-FFF2-40B4-BE49-F238E27FC236}">
                <a16:creationId xmlns:a16="http://schemas.microsoft.com/office/drawing/2014/main" id="{CE8F451B-C460-4893-BC65-8BED7B330D35}"/>
              </a:ext>
            </a:extLst>
          </p:cNvPr>
          <p:cNvCxnSpPr>
            <a:cxnSpLocks/>
            <a:stCxn id="18" idx="0"/>
            <a:endCxn id="15" idx="6"/>
          </p:cNvCxnSpPr>
          <p:nvPr/>
        </p:nvCxnSpPr>
        <p:spPr>
          <a:xfrm rot="16200000" flipV="1">
            <a:off x="6316092" y="1481266"/>
            <a:ext cx="1551342" cy="2288129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504F7780-DEAD-4B6E-B9DF-4DFDEFDBC6BE}"/>
              </a:ext>
            </a:extLst>
          </p:cNvPr>
          <p:cNvSpPr txBox="1"/>
          <p:nvPr/>
        </p:nvSpPr>
        <p:spPr>
          <a:xfrm>
            <a:off x="2279242" y="3494203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F8055A9-4D11-461D-B43B-D8F977FBB9ED}"/>
              </a:ext>
            </a:extLst>
          </p:cNvPr>
          <p:cNvSpPr txBox="1"/>
          <p:nvPr/>
        </p:nvSpPr>
        <p:spPr>
          <a:xfrm>
            <a:off x="5437930" y="1596277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F42ABBF-9D7F-40A8-B24E-570D20785E29}"/>
              </a:ext>
            </a:extLst>
          </p:cNvPr>
          <p:cNvSpPr txBox="1"/>
          <p:nvPr/>
        </p:nvSpPr>
        <p:spPr>
          <a:xfrm>
            <a:off x="3940074" y="5443721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4</a:t>
            </a:r>
            <a:endParaRPr lang="zh-CN" altLang="en-US" sz="2400" b="1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3421B94-1ED0-42FA-9858-6304CA68DCB4}"/>
              </a:ext>
            </a:extLst>
          </p:cNvPr>
          <p:cNvSpPr txBox="1"/>
          <p:nvPr/>
        </p:nvSpPr>
        <p:spPr>
          <a:xfrm>
            <a:off x="6595766" y="5443720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5</a:t>
            </a:r>
            <a:endParaRPr lang="zh-CN" altLang="en-US" sz="2400" b="1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3296AA5-DBD8-4F9A-BBE2-8B9F6A594107}"/>
              </a:ext>
            </a:extLst>
          </p:cNvPr>
          <p:cNvSpPr txBox="1"/>
          <p:nvPr/>
        </p:nvSpPr>
        <p:spPr>
          <a:xfrm>
            <a:off x="8063254" y="3500486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6</a:t>
            </a:r>
            <a:endParaRPr lang="zh-CN" altLang="en-US" sz="2400" b="1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BDD24E9-157A-498B-9E81-8D9902797D9D}"/>
              </a:ext>
            </a:extLst>
          </p:cNvPr>
          <p:cNvSpPr txBox="1"/>
          <p:nvPr/>
        </p:nvSpPr>
        <p:spPr>
          <a:xfrm>
            <a:off x="1972742" y="5344598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cxnSp>
        <p:nvCxnSpPr>
          <p:cNvPr id="39" name="连接符: 曲线 38">
            <a:extLst>
              <a:ext uri="{FF2B5EF4-FFF2-40B4-BE49-F238E27FC236}">
                <a16:creationId xmlns:a16="http://schemas.microsoft.com/office/drawing/2014/main" id="{605901F6-97C4-4EE7-A491-0851E1A45568}"/>
              </a:ext>
            </a:extLst>
          </p:cNvPr>
          <p:cNvCxnSpPr>
            <a:cxnSpLocks/>
            <a:stCxn id="16" idx="2"/>
            <a:endCxn id="19" idx="2"/>
          </p:cNvCxnSpPr>
          <p:nvPr/>
        </p:nvCxnSpPr>
        <p:spPr>
          <a:xfrm rot="10800000" flipV="1">
            <a:off x="1815965" y="3725036"/>
            <a:ext cx="306599" cy="1824791"/>
          </a:xfrm>
          <a:prstGeom prst="curvedConnector3">
            <a:avLst>
              <a:gd name="adj1" fmla="val 174560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连接符: 曲线 39">
            <a:extLst>
              <a:ext uri="{FF2B5EF4-FFF2-40B4-BE49-F238E27FC236}">
                <a16:creationId xmlns:a16="http://schemas.microsoft.com/office/drawing/2014/main" id="{E04CE165-309D-4606-85BE-5B7319B7A0FA}"/>
              </a:ext>
            </a:extLst>
          </p:cNvPr>
          <p:cNvCxnSpPr>
            <a:cxnSpLocks/>
            <a:stCxn id="19" idx="4"/>
            <a:endCxn id="25" idx="4"/>
          </p:cNvCxnSpPr>
          <p:nvPr/>
        </p:nvCxnSpPr>
        <p:spPr>
          <a:xfrm rot="16200000" flipH="1">
            <a:off x="3090693" y="4928384"/>
            <a:ext cx="108585" cy="1999541"/>
          </a:xfrm>
          <a:prstGeom prst="curvedConnector3">
            <a:avLst>
              <a:gd name="adj1" fmla="val 310526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4271F062-8AA3-46D5-B767-08E863A8E399}"/>
              </a:ext>
            </a:extLst>
          </p:cNvPr>
          <p:cNvSpPr/>
          <p:nvPr/>
        </p:nvSpPr>
        <p:spPr>
          <a:xfrm>
            <a:off x="8764231" y="1664993"/>
            <a:ext cx="16962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</a:t>
            </a:r>
            <a:r>
              <a:rPr lang="en-US" altLang="zh-CN" sz="4400" b="1" baseline="-25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1</a:t>
            </a:r>
            <a:r>
              <a:rPr lang="zh-CN" altLang="en-US" sz="44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和</a:t>
            </a:r>
            <a:r>
              <a:rPr lang="en-US" altLang="zh-CN" sz="44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</a:t>
            </a:r>
            <a:r>
              <a:rPr lang="en-US" altLang="zh-CN" sz="4400" b="1" baseline="-25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2</a:t>
            </a:r>
            <a:endParaRPr lang="zh-CN" altLang="en-US" sz="4400" dirty="0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E253400-0997-4BC2-AA55-8DF41EDB3356}"/>
              </a:ext>
            </a:extLst>
          </p:cNvPr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127BBCD3-C2CF-4157-9695-D6070729357A}"/>
                </a:ext>
              </a:extLst>
            </p:cNvPr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11321AAD-EB81-43DA-BABA-FA27DC0D40CB}"/>
                </a:ext>
              </a:extLst>
            </p:cNvPr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960CB1AA-09E2-42D6-BE0A-1852AE6BAD14}"/>
              </a:ext>
            </a:extLst>
          </p:cNvPr>
          <p:cNvSpPr txBox="1"/>
          <p:nvPr/>
        </p:nvSpPr>
        <p:spPr>
          <a:xfrm>
            <a:off x="439361" y="340995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four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任意多边形 18">
                <a:extLst>
                  <a:ext uri="{FF2B5EF4-FFF2-40B4-BE49-F238E27FC236}">
                    <a16:creationId xmlns:a16="http://schemas.microsoft.com/office/drawing/2014/main" id="{AF773DF4-C6C7-4ACD-938E-DDF7E0B9A1E5}"/>
                  </a:ext>
                </a:extLst>
              </p:cNvPr>
              <p:cNvSpPr/>
              <p:nvPr/>
            </p:nvSpPr>
            <p:spPr>
              <a:xfrm>
                <a:off x="1038336" y="376904"/>
                <a:ext cx="5028357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仿宋" panose="02010609060101010101" charset="-122"/>
                        </a:rPr>
                        <m:t>∆</m:t>
                      </m:r>
                      <m:r>
                        <a:rPr lang="en-US" altLang="zh-CN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仿宋" panose="02010609060101010101" charset="-122"/>
                          <a:cs typeface="仿宋" panose="02010609060101010101" charset="-122"/>
                        </a:rPr>
                        <m:t>𝑻𝑺𝑷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latin typeface="仿宋" panose="02010609060101010101" charset="-122"/>
                          <a:ea typeface="仿宋" panose="02010609060101010101" charset="-122"/>
                          <a:cs typeface="+mn-ea"/>
                          <a:sym typeface="+mn-lt"/>
                        </a:rPr>
                        <m:t>—</m:t>
                      </m:r>
                      <m:r>
                        <m:rPr>
                          <m:nor/>
                        </m:rP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+mn-ea"/>
                          <a:sym typeface="+mn-lt"/>
                        </a:rPr>
                        <m:t>近似算法</m:t>
                      </m:r>
                    </m:oMath>
                  </m:oMathPara>
                </a14:m>
                <a:endParaRPr lang="zh-CN" altLang="en-US" sz="24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49" name="任意多边形 18">
                <a:extLst>
                  <a:ext uri="{FF2B5EF4-FFF2-40B4-BE49-F238E27FC236}">
                    <a16:creationId xmlns:a16="http://schemas.microsoft.com/office/drawing/2014/main" id="{AF773DF4-C6C7-4ACD-938E-DDF7E0B9A1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36" y="376904"/>
                <a:ext cx="5028357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1089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449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DD1CDF85-B375-42D1-9FEA-04A237E6D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3217"/>
            <a:ext cx="5936257" cy="188430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CBF111E-9E6B-488B-8481-EEAFC76E29EE}"/>
              </a:ext>
            </a:extLst>
          </p:cNvPr>
          <p:cNvSpPr/>
          <p:nvPr/>
        </p:nvSpPr>
        <p:spPr>
          <a:xfrm>
            <a:off x="6413275" y="1820537"/>
            <a:ext cx="3788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是最小完美匹配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2D54421-2F3E-40B1-8938-7A909D58A890}"/>
              </a:ext>
            </a:extLst>
          </p:cNvPr>
          <p:cNvSpPr/>
          <p:nvPr/>
        </p:nvSpPr>
        <p:spPr>
          <a:xfrm>
            <a:off x="5605470" y="2343757"/>
            <a:ext cx="6399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</a:t>
            </a:r>
            <a:r>
              <a:rPr lang="en-US" altLang="zh-CN" sz="2800" b="1" baseline="-25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1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和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</a:t>
            </a:r>
            <a:r>
              <a:rPr lang="en-US" altLang="zh-CN" sz="2800" b="1" baseline="-25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2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的最小值必定小于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</a:t>
            </a:r>
            <a:r>
              <a:rPr lang="en-US" altLang="zh-CN" sz="2800" b="1" baseline="30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*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的平均值</a:t>
            </a:r>
            <a:endParaRPr lang="zh-CN" altLang="en-US" sz="28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CCF7FA3-7FE7-4E03-BBD4-8AB4B8A68972}"/>
              </a:ext>
            </a:extLst>
          </p:cNvPr>
          <p:cNvSpPr/>
          <p:nvPr/>
        </p:nvSpPr>
        <p:spPr>
          <a:xfrm>
            <a:off x="5407275" y="2828479"/>
            <a:ext cx="6399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将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T</a:t>
            </a:r>
            <a:r>
              <a:rPr lang="en-US" altLang="zh-CN" sz="2800" b="1" baseline="30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*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的所有偶数度顶点去掉得到</a:t>
            </a:r>
            <a:r>
              <a:rPr lang="en-US" altLang="zh-CN" sz="2800" b="1" i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 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上的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TSP</a:t>
            </a:r>
          </a:p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再加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</a:t>
            </a:r>
            <a:r>
              <a:rPr lang="en-US" altLang="zh-CN" sz="2800" b="1" baseline="30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*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是最优哈密顿回路可得。</a:t>
            </a:r>
            <a:endParaRPr lang="zh-CN" altLang="en-US" sz="28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2E5F87D-6771-4905-810E-89B252255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6" y="3537378"/>
            <a:ext cx="3095039" cy="224676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7EF0568-D412-438C-8E6F-7FCD9C3DC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889" y="3588264"/>
            <a:ext cx="3132555" cy="2308197"/>
          </a:xfrm>
          <a:prstGeom prst="rect">
            <a:avLst/>
          </a:prstGeom>
        </p:spPr>
      </p:pic>
      <p:sp>
        <p:nvSpPr>
          <p:cNvPr id="40" name="流程图: 接点 39">
            <a:extLst>
              <a:ext uri="{FF2B5EF4-FFF2-40B4-BE49-F238E27FC236}">
                <a16:creationId xmlns:a16="http://schemas.microsoft.com/office/drawing/2014/main" id="{0DB4D8BA-E88D-4C94-9B66-CF2FDA701C2B}"/>
              </a:ext>
            </a:extLst>
          </p:cNvPr>
          <p:cNvSpPr/>
          <p:nvPr/>
        </p:nvSpPr>
        <p:spPr>
          <a:xfrm>
            <a:off x="6194678" y="1129487"/>
            <a:ext cx="658501" cy="6480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流程图: 接点 40">
            <a:extLst>
              <a:ext uri="{FF2B5EF4-FFF2-40B4-BE49-F238E27FC236}">
                <a16:creationId xmlns:a16="http://schemas.microsoft.com/office/drawing/2014/main" id="{AD7EA854-BC25-4B1D-877A-C78CF1F4AB0D}"/>
              </a:ext>
            </a:extLst>
          </p:cNvPr>
          <p:cNvSpPr/>
          <p:nvPr/>
        </p:nvSpPr>
        <p:spPr>
          <a:xfrm>
            <a:off x="3028044" y="3004864"/>
            <a:ext cx="658501" cy="6480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流程图: 接点 41">
            <a:extLst>
              <a:ext uri="{FF2B5EF4-FFF2-40B4-BE49-F238E27FC236}">
                <a16:creationId xmlns:a16="http://schemas.microsoft.com/office/drawing/2014/main" id="{E9D6AE7E-1FEF-4BB6-9DE8-DF420B07F74B}"/>
              </a:ext>
            </a:extLst>
          </p:cNvPr>
          <p:cNvSpPr/>
          <p:nvPr/>
        </p:nvSpPr>
        <p:spPr>
          <a:xfrm>
            <a:off x="8812057" y="3004864"/>
            <a:ext cx="658501" cy="6480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流程图: 接点 42">
            <a:extLst>
              <a:ext uri="{FF2B5EF4-FFF2-40B4-BE49-F238E27FC236}">
                <a16:creationId xmlns:a16="http://schemas.microsoft.com/office/drawing/2014/main" id="{7A389F26-DF6A-40F2-85E3-B5A66D11CC61}"/>
              </a:ext>
            </a:extLst>
          </p:cNvPr>
          <p:cNvSpPr/>
          <p:nvPr/>
        </p:nvSpPr>
        <p:spPr>
          <a:xfrm>
            <a:off x="2721445" y="4829655"/>
            <a:ext cx="658501" cy="6480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流程图: 接点 43">
            <a:extLst>
              <a:ext uri="{FF2B5EF4-FFF2-40B4-BE49-F238E27FC236}">
                <a16:creationId xmlns:a16="http://schemas.microsoft.com/office/drawing/2014/main" id="{33EC7DF3-BF40-4F62-81DE-6748751A6293}"/>
              </a:ext>
            </a:extLst>
          </p:cNvPr>
          <p:cNvSpPr/>
          <p:nvPr/>
        </p:nvSpPr>
        <p:spPr>
          <a:xfrm>
            <a:off x="7312458" y="4926344"/>
            <a:ext cx="658501" cy="6576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流程图: 接点 44">
            <a:extLst>
              <a:ext uri="{FF2B5EF4-FFF2-40B4-BE49-F238E27FC236}">
                <a16:creationId xmlns:a16="http://schemas.microsoft.com/office/drawing/2014/main" id="{4E3423F5-DB23-444B-95C8-B481D9F28D9E}"/>
              </a:ext>
            </a:extLst>
          </p:cNvPr>
          <p:cNvSpPr/>
          <p:nvPr/>
        </p:nvSpPr>
        <p:spPr>
          <a:xfrm>
            <a:off x="4720986" y="4928690"/>
            <a:ext cx="658501" cy="6576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连接符: 曲线 45">
            <a:extLst>
              <a:ext uri="{FF2B5EF4-FFF2-40B4-BE49-F238E27FC236}">
                <a16:creationId xmlns:a16="http://schemas.microsoft.com/office/drawing/2014/main" id="{D0B281A3-E90B-4B4F-B091-C05C63927BC2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>
          <a:xfrm rot="10800000" flipV="1">
            <a:off x="3357296" y="1453522"/>
            <a:ext cx="2837383" cy="1551342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连接符: 曲线 46">
            <a:extLst>
              <a:ext uri="{FF2B5EF4-FFF2-40B4-BE49-F238E27FC236}">
                <a16:creationId xmlns:a16="http://schemas.microsoft.com/office/drawing/2014/main" id="{52D025EA-B2E9-4DC0-A40F-DD12BAB25758}"/>
              </a:ext>
            </a:extLst>
          </p:cNvPr>
          <p:cNvCxnSpPr>
            <a:cxnSpLocks/>
            <a:stCxn id="45" idx="6"/>
            <a:endCxn id="44" idx="2"/>
          </p:cNvCxnSpPr>
          <p:nvPr/>
        </p:nvCxnSpPr>
        <p:spPr>
          <a:xfrm flipV="1">
            <a:off x="5379487" y="5255154"/>
            <a:ext cx="1932971" cy="2346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连接符: 曲线 47">
            <a:extLst>
              <a:ext uri="{FF2B5EF4-FFF2-40B4-BE49-F238E27FC236}">
                <a16:creationId xmlns:a16="http://schemas.microsoft.com/office/drawing/2014/main" id="{0565F6C7-AC9F-4484-B8CA-DF8020B5971E}"/>
              </a:ext>
            </a:extLst>
          </p:cNvPr>
          <p:cNvCxnSpPr>
            <a:cxnSpLocks/>
            <a:stCxn id="44" idx="6"/>
            <a:endCxn id="42" idx="4"/>
          </p:cNvCxnSpPr>
          <p:nvPr/>
        </p:nvCxnSpPr>
        <p:spPr>
          <a:xfrm flipV="1">
            <a:off x="7970959" y="3652934"/>
            <a:ext cx="1170349" cy="1602220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连接符: 曲线 48">
            <a:extLst>
              <a:ext uri="{FF2B5EF4-FFF2-40B4-BE49-F238E27FC236}">
                <a16:creationId xmlns:a16="http://schemas.microsoft.com/office/drawing/2014/main" id="{8F305F41-9813-4B22-B3EA-7DA35EFD5CEE}"/>
              </a:ext>
            </a:extLst>
          </p:cNvPr>
          <p:cNvCxnSpPr>
            <a:cxnSpLocks/>
            <a:stCxn id="42" idx="0"/>
            <a:endCxn id="40" idx="6"/>
          </p:cNvCxnSpPr>
          <p:nvPr/>
        </p:nvCxnSpPr>
        <p:spPr>
          <a:xfrm rot="16200000" flipV="1">
            <a:off x="7221573" y="1085128"/>
            <a:ext cx="1551342" cy="2288129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9F9E1D5C-0773-48DD-A119-1B902C190BB6}"/>
              </a:ext>
            </a:extLst>
          </p:cNvPr>
          <p:cNvSpPr txBox="1"/>
          <p:nvPr/>
        </p:nvSpPr>
        <p:spPr>
          <a:xfrm>
            <a:off x="3184723" y="3098065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ED791654-F2D3-48D1-B565-75221E1207B7}"/>
              </a:ext>
            </a:extLst>
          </p:cNvPr>
          <p:cNvSpPr txBox="1"/>
          <p:nvPr/>
        </p:nvSpPr>
        <p:spPr>
          <a:xfrm>
            <a:off x="6343411" y="1200139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6337A96-5F8E-43E9-BE39-633E8E903C53}"/>
              </a:ext>
            </a:extLst>
          </p:cNvPr>
          <p:cNvSpPr txBox="1"/>
          <p:nvPr/>
        </p:nvSpPr>
        <p:spPr>
          <a:xfrm>
            <a:off x="4845555" y="5047583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4</a:t>
            </a:r>
            <a:endParaRPr lang="zh-CN" altLang="en-US" sz="2400" b="1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CB9463CE-7412-40B0-B74F-1136DAB1D404}"/>
              </a:ext>
            </a:extLst>
          </p:cNvPr>
          <p:cNvSpPr txBox="1"/>
          <p:nvPr/>
        </p:nvSpPr>
        <p:spPr>
          <a:xfrm>
            <a:off x="7501247" y="5047582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5</a:t>
            </a:r>
            <a:endParaRPr lang="zh-CN" altLang="en-US" sz="2400" b="1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1373580-81D0-4242-B77F-242FD4C4F935}"/>
              </a:ext>
            </a:extLst>
          </p:cNvPr>
          <p:cNvSpPr txBox="1"/>
          <p:nvPr/>
        </p:nvSpPr>
        <p:spPr>
          <a:xfrm>
            <a:off x="8968735" y="3104348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6</a:t>
            </a:r>
            <a:endParaRPr lang="zh-CN" altLang="en-US" sz="2400" b="1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3791F3DA-F63C-402C-B88D-A4DFFC6BBAD1}"/>
              </a:ext>
            </a:extLst>
          </p:cNvPr>
          <p:cNvSpPr txBox="1"/>
          <p:nvPr/>
        </p:nvSpPr>
        <p:spPr>
          <a:xfrm>
            <a:off x="2878223" y="4948460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cxnSp>
        <p:nvCxnSpPr>
          <p:cNvPr id="56" name="连接符: 曲线 55">
            <a:extLst>
              <a:ext uri="{FF2B5EF4-FFF2-40B4-BE49-F238E27FC236}">
                <a16:creationId xmlns:a16="http://schemas.microsoft.com/office/drawing/2014/main" id="{071A3D33-B735-4079-A9D5-393ECA2DC113}"/>
              </a:ext>
            </a:extLst>
          </p:cNvPr>
          <p:cNvCxnSpPr>
            <a:cxnSpLocks/>
            <a:stCxn id="41" idx="2"/>
            <a:endCxn id="43" idx="2"/>
          </p:cNvCxnSpPr>
          <p:nvPr/>
        </p:nvCxnSpPr>
        <p:spPr>
          <a:xfrm rot="10800000" flipV="1">
            <a:off x="2721446" y="3328898"/>
            <a:ext cx="306599" cy="1824791"/>
          </a:xfrm>
          <a:prstGeom prst="curvedConnector3">
            <a:avLst>
              <a:gd name="adj1" fmla="val 174560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连接符: 曲线 56">
            <a:extLst>
              <a:ext uri="{FF2B5EF4-FFF2-40B4-BE49-F238E27FC236}">
                <a16:creationId xmlns:a16="http://schemas.microsoft.com/office/drawing/2014/main" id="{2738D77F-EF91-4F9D-8D8E-D364B60F9FC3}"/>
              </a:ext>
            </a:extLst>
          </p:cNvPr>
          <p:cNvCxnSpPr>
            <a:cxnSpLocks/>
            <a:stCxn id="43" idx="4"/>
            <a:endCxn id="45" idx="4"/>
          </p:cNvCxnSpPr>
          <p:nvPr/>
        </p:nvCxnSpPr>
        <p:spPr>
          <a:xfrm rot="16200000" flipH="1">
            <a:off x="3996174" y="4532246"/>
            <a:ext cx="108585" cy="1999541"/>
          </a:xfrm>
          <a:prstGeom prst="curvedConnector3">
            <a:avLst>
              <a:gd name="adj1" fmla="val 310526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020C5D35-5558-4140-8B55-40237C841B31}"/>
              </a:ext>
            </a:extLst>
          </p:cNvPr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19523623-796B-4038-9E6C-89C4C4319EAE}"/>
                </a:ext>
              </a:extLst>
            </p:cNvPr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24F3A6EA-78A7-49D9-960F-2272831A01ED}"/>
                </a:ext>
              </a:extLst>
            </p:cNvPr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68FFD20A-BAEE-46A9-BF04-51D276262923}"/>
              </a:ext>
            </a:extLst>
          </p:cNvPr>
          <p:cNvSpPr txBox="1"/>
          <p:nvPr/>
        </p:nvSpPr>
        <p:spPr>
          <a:xfrm>
            <a:off x="439361" y="340995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four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任意多边形 18">
                <a:extLst>
                  <a:ext uri="{FF2B5EF4-FFF2-40B4-BE49-F238E27FC236}">
                    <a16:creationId xmlns:a16="http://schemas.microsoft.com/office/drawing/2014/main" id="{EDB657A5-2630-41C2-BFCA-ED3775B1376C}"/>
                  </a:ext>
                </a:extLst>
              </p:cNvPr>
              <p:cNvSpPr/>
              <p:nvPr/>
            </p:nvSpPr>
            <p:spPr>
              <a:xfrm>
                <a:off x="1038336" y="376904"/>
                <a:ext cx="5028357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仿宋" panose="02010609060101010101" charset="-122"/>
                        </a:rPr>
                        <m:t>∆</m:t>
                      </m:r>
                      <m:r>
                        <a:rPr lang="en-US" altLang="zh-CN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仿宋" panose="02010609060101010101" charset="-122"/>
                          <a:cs typeface="仿宋" panose="02010609060101010101" charset="-122"/>
                        </a:rPr>
                        <m:t>𝑻𝑺𝑷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latin typeface="仿宋" panose="02010609060101010101" charset="-122"/>
                          <a:ea typeface="仿宋" panose="02010609060101010101" charset="-122"/>
                          <a:cs typeface="+mn-ea"/>
                          <a:sym typeface="+mn-lt"/>
                        </a:rPr>
                        <m:t>—</m:t>
                      </m:r>
                      <m:r>
                        <m:rPr>
                          <m:nor/>
                        </m:rP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+mn-ea"/>
                          <a:sym typeface="+mn-lt"/>
                        </a:rPr>
                        <m:t>近似算法</m:t>
                      </m:r>
                    </m:oMath>
                  </m:oMathPara>
                </a14:m>
                <a:endParaRPr lang="zh-CN" altLang="en-US" sz="24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62" name="任意多边形 18">
                <a:extLst>
                  <a:ext uri="{FF2B5EF4-FFF2-40B4-BE49-F238E27FC236}">
                    <a16:creationId xmlns:a16="http://schemas.microsoft.com/office/drawing/2014/main" id="{EDB657A5-2630-41C2-BFCA-ED3775B137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36" y="376904"/>
                <a:ext cx="5028357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t="-1089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82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9678CAA-875F-42B7-830F-67AC0EDD5AA6}"/>
                  </a:ext>
                </a:extLst>
              </p:cNvPr>
              <p:cNvSpPr/>
              <p:nvPr/>
            </p:nvSpPr>
            <p:spPr>
              <a:xfrm>
                <a:off x="1206033" y="2316462"/>
                <a:ext cx="8197274" cy="737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d(P)+d(M)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  <a:sym typeface="+mn-lt"/>
                      </a:rPr>
                      <m:t>≤</m:t>
                    </m:r>
                    <m:d>
                      <m:dPr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fPr>
                          <m:num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ea"/>
                                <a:sym typeface="+mn-lt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ea"/>
                                <a:sym typeface="+mn-lt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ea"/>
                            <a:sym typeface="+mn-lt"/>
                          </a:rPr>
                          <m:t>+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ea"/>
                            <a:sym typeface="+mn-lt"/>
                          </a:rPr>
                          <m:t>𝟏</m:t>
                        </m:r>
                      </m:e>
                    </m:d>
                    <m:r>
                      <m:rPr>
                        <m:nor/>
                      </m:rPr>
                      <a:rPr lang="en-US" altLang="zh-CN" sz="2800" b="1" dirty="0">
                        <a:latin typeface="仿宋" panose="02010609060101010101" charset="-122"/>
                        <a:ea typeface="仿宋" panose="02010609060101010101" charset="-122"/>
                        <a:cs typeface="+mn-ea"/>
                        <a:sym typeface="+mn-lt"/>
                      </a:rPr>
                      <m:t>d</m:t>
                    </m:r>
                    <m:r>
                      <m:rPr>
                        <m:nor/>
                      </m:rPr>
                      <a:rPr lang="en-US" altLang="zh-CN" sz="2800" b="1" dirty="0">
                        <a:latin typeface="仿宋" panose="02010609060101010101" charset="-122"/>
                        <a:ea typeface="仿宋" panose="02010609060101010101" charset="-122"/>
                        <a:cs typeface="+mn-ea"/>
                        <a:sym typeface="+mn-lt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800" b="1" dirty="0">
                        <a:latin typeface="仿宋" panose="02010609060101010101" charset="-122"/>
                        <a:ea typeface="仿宋" panose="02010609060101010101" charset="-122"/>
                        <a:cs typeface="+mn-ea"/>
                        <a:sym typeface="+mn-lt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200" b="1" baseline="30000" dirty="0">
                        <a:latin typeface="仿宋" panose="02010609060101010101" charset="-122"/>
                        <a:ea typeface="仿宋" panose="02010609060101010101" charset="-122"/>
                        <a:cs typeface="+mn-ea"/>
                        <a:sym typeface="+mn-lt"/>
                      </a:rPr>
                      <m:t>*</m:t>
                    </m:r>
                    <m:r>
                      <m:rPr>
                        <m:nor/>
                      </m:rPr>
                      <a:rPr lang="en-US" altLang="zh-CN" sz="2800" b="1" dirty="0">
                        <a:latin typeface="仿宋" panose="02010609060101010101" charset="-122"/>
                        <a:ea typeface="仿宋" panose="02010609060101010101" charset="-122"/>
                        <a:cs typeface="+mn-ea"/>
                        <a:sym typeface="+mn-lt"/>
                      </a:rPr>
                      <m:t>)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  <a:ea typeface="仿宋" panose="02010609060101010101" charset="-122"/>
                        <a:cs typeface="+mn-ea"/>
                        <a:sym typeface="+mn-lt"/>
                      </a:rPr>
                      <m:t>=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ea"/>
                                <a:sym typeface="+mn-lt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ea"/>
                                <a:sym typeface="+mn-lt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ea"/>
                            <a:sym typeface="+mn-lt"/>
                          </a:rPr>
                          <m:t>+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ea"/>
                            <a:sym typeface="+mn-lt"/>
                          </a:rPr>
                          <m:t>𝟏</m:t>
                        </m:r>
                      </m:e>
                    </m:d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  <a:sym typeface="+mn-lt"/>
                      </a:rPr>
                      <m:t>𝑶𝒑𝒕</m:t>
                    </m:r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9678CAA-875F-42B7-830F-67AC0EDD5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033" y="2316462"/>
                <a:ext cx="8197274" cy="737189"/>
              </a:xfrm>
              <a:prstGeom prst="rect">
                <a:avLst/>
              </a:prstGeom>
              <a:blipFill>
                <a:blip r:embed="rId3"/>
                <a:stretch>
                  <a:fillRect l="-1561" b="-41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:a16="http://schemas.microsoft.com/office/drawing/2014/main" id="{DC2E210C-A00B-42ED-89B3-1A60B69CAA80}"/>
              </a:ext>
            </a:extLst>
          </p:cNvPr>
          <p:cNvSpPr/>
          <p:nvPr/>
        </p:nvSpPr>
        <p:spPr>
          <a:xfrm>
            <a:off x="3690652" y="3542740"/>
            <a:ext cx="1614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得证</a:t>
            </a:r>
            <a:endParaRPr lang="zh-CN" altLang="en-US" sz="2800" dirty="0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6B611A1-1BE8-419D-BED9-A01DB0DE80E7}"/>
              </a:ext>
            </a:extLst>
          </p:cNvPr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6E7DA5DF-C189-4ADD-B1FC-BAD05855C205}"/>
                </a:ext>
              </a:extLst>
            </p:cNvPr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82DEDEE3-8E1B-492A-8F5B-402CA4257ADF}"/>
                </a:ext>
              </a:extLst>
            </p:cNvPr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02127C9C-1339-44F2-AF93-89858AE096E0}"/>
              </a:ext>
            </a:extLst>
          </p:cNvPr>
          <p:cNvSpPr txBox="1"/>
          <p:nvPr/>
        </p:nvSpPr>
        <p:spPr>
          <a:xfrm>
            <a:off x="439361" y="340995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four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任意多边形 18">
                <a:extLst>
                  <a:ext uri="{FF2B5EF4-FFF2-40B4-BE49-F238E27FC236}">
                    <a16:creationId xmlns:a16="http://schemas.microsoft.com/office/drawing/2014/main" id="{71153BC8-A79B-4F30-A16D-BFDCC8600293}"/>
                  </a:ext>
                </a:extLst>
              </p:cNvPr>
              <p:cNvSpPr/>
              <p:nvPr/>
            </p:nvSpPr>
            <p:spPr>
              <a:xfrm>
                <a:off x="1038336" y="376904"/>
                <a:ext cx="5028357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仿宋" panose="02010609060101010101" charset="-122"/>
                        </a:rPr>
                        <m:t>∆</m:t>
                      </m:r>
                      <m:r>
                        <a:rPr lang="en-US" altLang="zh-CN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仿宋" panose="02010609060101010101" charset="-122"/>
                          <a:cs typeface="仿宋" panose="02010609060101010101" charset="-122"/>
                        </a:rPr>
                        <m:t>𝑻𝑺𝑷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仿宋" panose="02010609060101010101" charset="-122"/>
                              <a:cs typeface="+mn-ea"/>
                              <a:sym typeface="+mn-lt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latin typeface="仿宋" panose="02010609060101010101" charset="-122"/>
                          <a:ea typeface="仿宋" panose="02010609060101010101" charset="-122"/>
                          <a:cs typeface="+mn-ea"/>
                          <a:sym typeface="+mn-lt"/>
                        </a:rPr>
                        <m:t>—</m:t>
                      </m:r>
                      <m:r>
                        <m:rPr>
                          <m:nor/>
                        </m:rP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+mn-ea"/>
                          <a:sym typeface="+mn-lt"/>
                        </a:rPr>
                        <m:t>近似算法</m:t>
                      </m:r>
                    </m:oMath>
                  </m:oMathPara>
                </a14:m>
                <a:endParaRPr lang="zh-CN" altLang="en-US" sz="24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43" name="任意多边形 18">
                <a:extLst>
                  <a:ext uri="{FF2B5EF4-FFF2-40B4-BE49-F238E27FC236}">
                    <a16:creationId xmlns:a16="http://schemas.microsoft.com/office/drawing/2014/main" id="{71153BC8-A79B-4F30-A16D-BFDCC8600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36" y="376904"/>
                <a:ext cx="5028357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1089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57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01312"/>
            <a:ext cx="10515600" cy="1325563"/>
          </a:xfrm>
        </p:spPr>
        <p:txBody>
          <a:bodyPr/>
          <a:lstStyle/>
          <a:p>
            <a:r>
              <a:rPr lang="en-US" altLang="zh-CN" dirty="0"/>
              <a:t>Open topics: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710842"/>
            <a:ext cx="10515600" cy="1603375"/>
          </a:xfrm>
        </p:spPr>
        <p:txBody>
          <a:bodyPr/>
          <a:lstStyle/>
          <a:p>
            <a:r>
              <a:rPr lang="zh-CN" altLang="en-US" dirty="0"/>
              <a:t>找出一个</a:t>
            </a:r>
            <a:r>
              <a:rPr lang="el-GR" altLang="zh-CN" dirty="0"/>
              <a:t>Δ</a:t>
            </a:r>
            <a:r>
              <a:rPr lang="en-US" altLang="zh-CN" dirty="0"/>
              <a:t>-TSP</a:t>
            </a:r>
            <a:r>
              <a:rPr lang="zh-CN" altLang="en-US" dirty="0"/>
              <a:t>问题的近似解，并证明这个解的近似度界，说明这个问题是</a:t>
            </a:r>
            <a:r>
              <a:rPr lang="en-US" altLang="zh-CN" dirty="0"/>
              <a:t>NPO</a:t>
            </a:r>
            <a:r>
              <a:rPr lang="zh-CN" altLang="en-US" dirty="0"/>
              <a:t>的哪一类问题？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845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自然, 雨, 天空, 户外&#10;&#10;已生成极高可信度的说明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154" r="5152" b="65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615055" y="461645"/>
            <a:ext cx="4716780" cy="465899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  <a:alpha val="62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62957" y="975897"/>
            <a:ext cx="3103880" cy="3630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感</a:t>
            </a:r>
          </a:p>
          <a:p>
            <a:r>
              <a:rPr lang="zh-CN" altLang="en-US" sz="11500" dirty="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谢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729480" y="2033270"/>
            <a:ext cx="1795145" cy="1997710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图片包含 文字, 天空, 地图&#10;&#10;已生成极高可信度的说明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73"/>
          <a:stretch/>
        </p:blipFill>
        <p:spPr>
          <a:xfrm flipH="1" flipV="1">
            <a:off x="8006109" y="3161489"/>
            <a:ext cx="4171950" cy="3696511"/>
          </a:xfrm>
          <a:custGeom>
            <a:avLst/>
            <a:gdLst>
              <a:gd name="connsiteX0" fmla="*/ 1612080 w 4171950"/>
              <a:gd name="connsiteY0" fmla="*/ 3894038 h 3894038"/>
              <a:gd name="connsiteX1" fmla="*/ 0 w 4171950"/>
              <a:gd name="connsiteY1" fmla="*/ 3894038 h 3894038"/>
              <a:gd name="connsiteX2" fmla="*/ 0 w 4171950"/>
              <a:gd name="connsiteY2" fmla="*/ 0 h 3894038"/>
              <a:gd name="connsiteX3" fmla="*/ 4171950 w 4171950"/>
              <a:gd name="connsiteY3" fmla="*/ 0 h 3894038"/>
              <a:gd name="connsiteX4" fmla="*/ 4171950 w 4171950"/>
              <a:gd name="connsiteY4" fmla="*/ 1801895 h 3894038"/>
              <a:gd name="connsiteX5" fmla="*/ 2914876 w 4171950"/>
              <a:gd name="connsiteY5" fmla="*/ 1129304 h 3894038"/>
              <a:gd name="connsiteX6" fmla="*/ 2964280 w 4171950"/>
              <a:gd name="connsiteY6" fmla="*/ 2492217 h 3894038"/>
              <a:gd name="connsiteX7" fmla="*/ 1895588 w 4171950"/>
              <a:gd name="connsiteY7" fmla="*/ 3269757 h 3894038"/>
              <a:gd name="connsiteX8" fmla="*/ 1447800 w 4171950"/>
              <a:gd name="connsiteY8" fmla="*/ 2190750 h 3894038"/>
              <a:gd name="connsiteX9" fmla="*/ 1381125 w 4171950"/>
              <a:gd name="connsiteY9" fmla="*/ 2495550 h 3894038"/>
              <a:gd name="connsiteX10" fmla="*/ 800100 w 4171950"/>
              <a:gd name="connsiteY10" fmla="*/ 2428875 h 3894038"/>
              <a:gd name="connsiteX11" fmla="*/ 733425 w 4171950"/>
              <a:gd name="connsiteY11" fmla="*/ 2609850 h 3894038"/>
              <a:gd name="connsiteX12" fmla="*/ 2487264 w 4171950"/>
              <a:gd name="connsiteY12" fmla="*/ 3894038 h 3894038"/>
              <a:gd name="connsiteX13" fmla="*/ 2154664 w 4171950"/>
              <a:gd name="connsiteY13" fmla="*/ 3894038 h 3894038"/>
              <a:gd name="connsiteX14" fmla="*/ 1898380 w 4171950"/>
              <a:gd name="connsiteY14" fmla="*/ 3276484 h 3894038"/>
              <a:gd name="connsiteX15" fmla="*/ 2387892 w 4171950"/>
              <a:gd name="connsiteY15" fmla="*/ 3865947 h 389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1950" h="3894038">
                <a:moveTo>
                  <a:pt x="1612080" y="3894038"/>
                </a:moveTo>
                <a:lnTo>
                  <a:pt x="0" y="3894038"/>
                </a:lnTo>
                <a:lnTo>
                  <a:pt x="0" y="0"/>
                </a:lnTo>
                <a:lnTo>
                  <a:pt x="4171950" y="0"/>
                </a:lnTo>
                <a:lnTo>
                  <a:pt x="4171950" y="1801895"/>
                </a:lnTo>
                <a:lnTo>
                  <a:pt x="2914876" y="1129304"/>
                </a:lnTo>
                <a:lnTo>
                  <a:pt x="2964280" y="2492217"/>
                </a:lnTo>
                <a:lnTo>
                  <a:pt x="1895588" y="3269757"/>
                </a:lnTo>
                <a:lnTo>
                  <a:pt x="1447800" y="2190750"/>
                </a:lnTo>
                <a:lnTo>
                  <a:pt x="1381125" y="2495550"/>
                </a:lnTo>
                <a:lnTo>
                  <a:pt x="800100" y="2428875"/>
                </a:lnTo>
                <a:lnTo>
                  <a:pt x="733425" y="2609850"/>
                </a:lnTo>
                <a:close/>
                <a:moveTo>
                  <a:pt x="2487264" y="3894038"/>
                </a:moveTo>
                <a:lnTo>
                  <a:pt x="2154664" y="3894038"/>
                </a:lnTo>
                <a:lnTo>
                  <a:pt x="1898380" y="3276484"/>
                </a:lnTo>
                <a:lnTo>
                  <a:pt x="2387892" y="3865947"/>
                </a:lnTo>
                <a:close/>
              </a:path>
            </a:pathLst>
          </a:custGeom>
        </p:spPr>
      </p:pic>
      <p:pic>
        <p:nvPicPr>
          <p:cNvPr id="6" name="图片 5" descr="图片包含 文字, 天空, 地图&#10;&#10;已生成极高可信度的说明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652000" cy="6858000"/>
          </a:xfrm>
          <a:custGeom>
            <a:avLst/>
            <a:gdLst>
              <a:gd name="connsiteX0" fmla="*/ 0 w 9652000"/>
              <a:gd name="connsiteY0" fmla="*/ 0 h 6858000"/>
              <a:gd name="connsiteX1" fmla="*/ 9652000 w 9652000"/>
              <a:gd name="connsiteY1" fmla="*/ 0 h 6858000"/>
              <a:gd name="connsiteX2" fmla="*/ 9652000 w 9652000"/>
              <a:gd name="connsiteY2" fmla="*/ 3173414 h 6858000"/>
              <a:gd name="connsiteX3" fmla="*/ 6743700 w 9652000"/>
              <a:gd name="connsiteY3" fmla="*/ 1988878 h 6858000"/>
              <a:gd name="connsiteX4" fmla="*/ 6858000 w 9652000"/>
              <a:gd name="connsiteY4" fmla="*/ 4389178 h 6858000"/>
              <a:gd name="connsiteX5" fmla="*/ 4381500 w 9652000"/>
              <a:gd name="connsiteY5" fmla="*/ 5760778 h 6858000"/>
              <a:gd name="connsiteX6" fmla="*/ 5524500 w 9652000"/>
              <a:gd name="connsiteY6" fmla="*/ 6808528 h 6858000"/>
              <a:gd name="connsiteX7" fmla="*/ 5754400 w 9652000"/>
              <a:gd name="connsiteY7" fmla="*/ 6858000 h 6858000"/>
              <a:gd name="connsiteX8" fmla="*/ 0 w 965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2000" h="6858000">
                <a:moveTo>
                  <a:pt x="0" y="0"/>
                </a:moveTo>
                <a:lnTo>
                  <a:pt x="9652000" y="0"/>
                </a:lnTo>
                <a:lnTo>
                  <a:pt x="9652000" y="3173414"/>
                </a:lnTo>
                <a:lnTo>
                  <a:pt x="6743700" y="1988878"/>
                </a:lnTo>
                <a:lnTo>
                  <a:pt x="6858000" y="4389178"/>
                </a:lnTo>
                <a:lnTo>
                  <a:pt x="4381500" y="5760778"/>
                </a:lnTo>
                <a:lnTo>
                  <a:pt x="5524500" y="6808528"/>
                </a:lnTo>
                <a:lnTo>
                  <a:pt x="57544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2082745" y="2282303"/>
            <a:ext cx="35509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endParaRPr lang="en-US" altLang="zh-CN" sz="5400" spc="6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  <a:p>
            <a:pPr algn="dist"/>
            <a:r>
              <a:rPr lang="en-US" altLang="zh-CN" sz="5400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CONTENT</a:t>
            </a:r>
            <a:r>
              <a:rPr lang="en-US" altLang="zh-CN" sz="5400" b="1" spc="600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endParaRPr lang="zh-CN" altLang="en-US" sz="5400" b="1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dist"/>
            <a:endParaRPr lang="zh-CN" altLang="en-US" sz="5400" b="1" spc="600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任意多边形 18"/>
              <p:cNvSpPr/>
              <p:nvPr/>
            </p:nvSpPr>
            <p:spPr>
              <a:xfrm>
                <a:off x="6096000" y="1097111"/>
                <a:ext cx="4464549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仿宋" panose="02010609060101010101" charset="-122"/>
                  </a:rPr>
                  <a:t>找出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仿宋" panose="02010609060101010101" charset="-122"/>
                      </a:rPr>
                      <m:t>∆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𝑻𝑺𝑷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的一个近似解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A</a:t>
                </a:r>
                <a:endParaRPr lang="zh-CN" altLang="en-US" sz="24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" name="任意多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097111"/>
                <a:ext cx="4464549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t="-990" b="-396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: 圆角 8"/>
          <p:cNvSpPr/>
          <p:nvPr/>
        </p:nvSpPr>
        <p:spPr>
          <a:xfrm>
            <a:off x="5553448" y="1126545"/>
            <a:ext cx="536698" cy="5366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cs typeface="+mn-ea"/>
                <a:sym typeface="+mn-lt"/>
              </a:rPr>
              <a:t>00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3" name="矩形: 圆角 9"/>
          <p:cNvSpPr/>
          <p:nvPr/>
        </p:nvSpPr>
        <p:spPr>
          <a:xfrm>
            <a:off x="5553448" y="2157917"/>
            <a:ext cx="536698" cy="5366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cs typeface="+mn-ea"/>
                <a:sym typeface="+mn-lt"/>
              </a:rPr>
              <a:t>01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4" name="矩形: 圆角 10"/>
          <p:cNvSpPr/>
          <p:nvPr/>
        </p:nvSpPr>
        <p:spPr>
          <a:xfrm>
            <a:off x="5553448" y="3189289"/>
            <a:ext cx="536698" cy="5366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cs typeface="+mn-ea"/>
                <a:sym typeface="+mn-lt"/>
              </a:rPr>
              <a:t>10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1" name="任意多边形 18">
            <a:extLst>
              <a:ext uri="{FF2B5EF4-FFF2-40B4-BE49-F238E27FC236}">
                <a16:creationId xmlns:a16="http://schemas.microsoft.com/office/drawing/2014/main" id="{84ABB0F9-9A89-4CCA-92DE-F778857ADF9C}"/>
              </a:ext>
            </a:extLst>
          </p:cNvPr>
          <p:cNvSpPr/>
          <p:nvPr/>
        </p:nvSpPr>
        <p:spPr>
          <a:xfrm>
            <a:off x="6102302" y="2117012"/>
            <a:ext cx="4171950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/>
                </a:solidFill>
                <a:ea typeface="Cambria Math" panose="02040503050406030204" pitchFamily="18" charset="0"/>
                <a:cs typeface="仿宋" panose="02010609060101010101" charset="-122"/>
              </a:rPr>
              <a:t>证明</a:t>
            </a:r>
            <a:r>
              <a:rPr lang="en-US" altLang="zh-CN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的近似度界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任意多边形 18">
                <a:extLst>
                  <a:ext uri="{FF2B5EF4-FFF2-40B4-BE49-F238E27FC236}">
                    <a16:creationId xmlns:a16="http://schemas.microsoft.com/office/drawing/2014/main" id="{76187919-A9B2-4566-BECB-7719FB033261}"/>
                  </a:ext>
                </a:extLst>
              </p:cNvPr>
              <p:cNvSpPr/>
              <p:nvPr/>
            </p:nvSpPr>
            <p:spPr>
              <a:xfrm>
                <a:off x="6102302" y="3192160"/>
                <a:ext cx="4171950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400" b="1" dirty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+mn-ea"/>
                        <a:sym typeface="+mn-lt"/>
                      </a:rPr>
                      <m:t>判断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仿宋" panose="02010609060101010101" charset="-122"/>
                      </a:rPr>
                      <m:t>∆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𝑻𝑺𝑷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是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NPO(level)</a:t>
                </a:r>
                <a:endParaRPr lang="zh-CN" altLang="en-US" sz="24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2" name="任意多边形 18">
                <a:extLst>
                  <a:ext uri="{FF2B5EF4-FFF2-40B4-BE49-F238E27FC236}">
                    <a16:creationId xmlns:a16="http://schemas.microsoft.com/office/drawing/2014/main" id="{76187919-A9B2-4566-BECB-7719FB033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302" y="3192160"/>
                <a:ext cx="4171950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990" b="-396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: 圆角 10">
            <a:extLst>
              <a:ext uri="{FF2B5EF4-FFF2-40B4-BE49-F238E27FC236}">
                <a16:creationId xmlns:a16="http://schemas.microsoft.com/office/drawing/2014/main" id="{FE1FD9F8-5B51-4D0A-8E2A-79185BDA7FE8}"/>
              </a:ext>
            </a:extLst>
          </p:cNvPr>
          <p:cNvSpPr/>
          <p:nvPr/>
        </p:nvSpPr>
        <p:spPr>
          <a:xfrm>
            <a:off x="5550205" y="4235252"/>
            <a:ext cx="536698" cy="5366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cs typeface="+mn-ea"/>
                <a:sym typeface="+mn-lt"/>
              </a:rPr>
              <a:t>11</a:t>
            </a:r>
            <a:endParaRPr lang="zh-CN" altLang="en-US" b="1" dirty="0"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任意多边形 18">
                <a:extLst>
                  <a:ext uri="{FF2B5EF4-FFF2-40B4-BE49-F238E27FC236}">
                    <a16:creationId xmlns:a16="http://schemas.microsoft.com/office/drawing/2014/main" id="{1BE80651-6451-4AD5-97A8-B7F4AC659A6C}"/>
                  </a:ext>
                </a:extLst>
              </p:cNvPr>
              <p:cNvSpPr/>
              <p:nvPr/>
            </p:nvSpPr>
            <p:spPr>
              <a:xfrm>
                <a:off x="6145839" y="4194347"/>
                <a:ext cx="4171950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+mn-ea"/>
                        <a:sym typeface="+mn-lt"/>
                      </a:rPr>
                      <m:t>Q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and A</a:t>
                </a:r>
                <a:endParaRPr lang="zh-CN" altLang="en-US" sz="24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4" name="任意多边形 18">
                <a:extLst>
                  <a:ext uri="{FF2B5EF4-FFF2-40B4-BE49-F238E27FC236}">
                    <a16:creationId xmlns:a16="http://schemas.microsoft.com/office/drawing/2014/main" id="{1BE80651-6451-4AD5-97A8-B7F4AC659A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839" y="4194347"/>
                <a:ext cx="4171950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t="-980" b="-294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: 圆角 10">
            <a:extLst>
              <a:ext uri="{FF2B5EF4-FFF2-40B4-BE49-F238E27FC236}">
                <a16:creationId xmlns:a16="http://schemas.microsoft.com/office/drawing/2014/main" id="{C5F15823-DBB3-402D-AE31-DA4D64843E1A}"/>
              </a:ext>
            </a:extLst>
          </p:cNvPr>
          <p:cNvSpPr/>
          <p:nvPr/>
        </p:nvSpPr>
        <p:spPr>
          <a:xfrm>
            <a:off x="5550204" y="5214621"/>
            <a:ext cx="595635" cy="5366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cs typeface="+mn-ea"/>
                <a:sym typeface="+mn-lt"/>
              </a:rPr>
              <a:t>100</a:t>
            </a:r>
            <a:endParaRPr lang="zh-CN" altLang="en-US" b="1" dirty="0"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任意多边形 18">
                <a:extLst>
                  <a:ext uri="{FF2B5EF4-FFF2-40B4-BE49-F238E27FC236}">
                    <a16:creationId xmlns:a16="http://schemas.microsoft.com/office/drawing/2014/main" id="{D9F1C9F7-8D21-4009-8765-89D61FE14970}"/>
                  </a:ext>
                </a:extLst>
              </p:cNvPr>
              <p:cNvSpPr/>
              <p:nvPr/>
            </p:nvSpPr>
            <p:spPr>
              <a:xfrm>
                <a:off x="6242299" y="5173716"/>
                <a:ext cx="4171950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仿宋" panose="02010609060101010101" charset="-122"/>
                      </a:rPr>
                      <m:t>∆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𝑻𝑺𝑷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 </m:t>
                    </m:r>
                    <m:r>
                      <a:rPr lang="zh-CN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的</m:t>
                    </m:r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仿宋" panose="02010609060101010101" charset="-122"/>
                            <a:cs typeface="+mn-ea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仿宋" panose="02010609060101010101" charset="-122"/>
                            <a:cs typeface="+mn-ea"/>
                            <a:sym typeface="+mn-lt"/>
                          </a:rPr>
                          <m:t>𝟑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仿宋" panose="02010609060101010101" charset="-122"/>
                            <a:cs typeface="+mn-ea"/>
                            <a:sym typeface="+mn-lt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400" b="1" dirty="0"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—</a:t>
                </a:r>
                <a:r>
                  <a:rPr lang="zh-CN" altLang="en-US" sz="2400" b="1" dirty="0"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近似算法</a:t>
                </a:r>
                <a:endParaRPr lang="zh-CN" altLang="en-US" sz="24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6" name="任意多边形 18">
                <a:extLst>
                  <a:ext uri="{FF2B5EF4-FFF2-40B4-BE49-F238E27FC236}">
                    <a16:creationId xmlns:a16="http://schemas.microsoft.com/office/drawing/2014/main" id="{D9F1C9F7-8D21-4009-8765-89D61FE14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299" y="5173716"/>
                <a:ext cx="4171950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t="-1980" b="-297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39361" y="340995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任意多边形 18"/>
              <p:cNvSpPr/>
              <p:nvPr/>
            </p:nvSpPr>
            <p:spPr>
              <a:xfrm>
                <a:off x="1738453" y="304127"/>
                <a:ext cx="4419256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仿宋" panose="02010609060101010101" charset="-122"/>
                      </a:rPr>
                      <m:t>∆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𝑻𝑺𝑷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的一个近似解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A(</a:t>
                </a:r>
                <a:r>
                  <a:rPr lang="en-US" altLang="zh-CN" sz="2400" b="1" dirty="0" err="1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G,c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)</a:t>
                </a:r>
                <a:endParaRPr lang="zh-CN" altLang="en-US" sz="24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任意多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53" y="304127"/>
                <a:ext cx="4419256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990" b="-396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F0FE205-FBD1-4268-9E2E-AFA98367CBF4}"/>
                  </a:ext>
                </a:extLst>
              </p:cNvPr>
              <p:cNvSpPr/>
              <p:nvPr/>
            </p:nvSpPr>
            <p:spPr>
              <a:xfrm>
                <a:off x="819150" y="1767661"/>
                <a:ext cx="1052741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>
                    <a:ea typeface="Cambria Math" panose="02040503050406030204" pitchFamily="18" charset="0"/>
                    <a:cs typeface="仿宋" panose="02010609060101010101" charset="-122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仿宋" panose="02010609060101010101" charset="-122"/>
                      </a:rPr>
                      <m:t>∆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𝑻𝑺𝑷</m:t>
                    </m:r>
                  </m:oMath>
                </a14:m>
                <a:r>
                  <a:rPr lang="zh-CN" altLang="en-US" sz="2800" b="1" dirty="0"/>
                  <a:t>的每一个实例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b="1" dirty="0"/>
                  <a:t>是满足</a:t>
                </a:r>
                <a:endParaRPr lang="en-US" altLang="zh-CN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d>
                        <m:dPr>
                          <m:ctrlPr>
                            <a:rPr lang="en-US" altLang="zh-CN" sz="28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dirty="0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altLang="zh-CN" sz="2800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d>
                        <m:d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b="1" dirty="0"/>
              </a:p>
              <a:p>
                <a:r>
                  <a:rPr lang="en-US" altLang="zh-CN" sz="2800" b="1" dirty="0"/>
                  <a:t>			</a:t>
                </a:r>
                <a:r>
                  <a:rPr lang="zh-CN" altLang="en-US" sz="2800" b="1" dirty="0"/>
                  <a:t>的完全图</a:t>
                </a: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F0FE205-FBD1-4268-9E2E-AFA98367C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0" y="1767661"/>
                <a:ext cx="10527410" cy="1384995"/>
              </a:xfrm>
              <a:prstGeom prst="rect">
                <a:avLst/>
              </a:prstGeom>
              <a:blipFill>
                <a:blip r:embed="rId3"/>
                <a:stretch>
                  <a:fillRect t="-6608" b="-9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等腰三角形 71">
            <a:extLst>
              <a:ext uri="{FF2B5EF4-FFF2-40B4-BE49-F238E27FC236}">
                <a16:creationId xmlns:a16="http://schemas.microsoft.com/office/drawing/2014/main" id="{28822381-70A9-4979-8180-9060E0EF4729}"/>
              </a:ext>
            </a:extLst>
          </p:cNvPr>
          <p:cNvSpPr/>
          <p:nvPr/>
        </p:nvSpPr>
        <p:spPr>
          <a:xfrm>
            <a:off x="6702357" y="3346315"/>
            <a:ext cx="3908941" cy="936165"/>
          </a:xfrm>
          <a:prstGeom prst="triangle">
            <a:avLst/>
          </a:prstGeom>
          <a:solidFill>
            <a:schemeClr val="bg1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5BDE1F18-15B6-4BB0-B3B1-40E7DEEA7E28}"/>
                  </a:ext>
                </a:extLst>
              </p:cNvPr>
              <p:cNvSpPr txBox="1"/>
              <p:nvPr/>
            </p:nvSpPr>
            <p:spPr>
              <a:xfrm>
                <a:off x="7511246" y="3476183"/>
                <a:ext cx="1907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5BDE1F18-15B6-4BB0-B3B1-40E7DEEA7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246" y="3476183"/>
                <a:ext cx="190758" cy="276999"/>
              </a:xfrm>
              <a:prstGeom prst="rect">
                <a:avLst/>
              </a:prstGeom>
              <a:blipFill>
                <a:blip r:embed="rId4"/>
                <a:stretch>
                  <a:fillRect l="-32258" r="-32258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92794E7E-7E42-48F9-AB8F-A2C50A4DD909}"/>
                  </a:ext>
                </a:extLst>
              </p:cNvPr>
              <p:cNvSpPr txBox="1"/>
              <p:nvPr/>
            </p:nvSpPr>
            <p:spPr>
              <a:xfrm>
                <a:off x="10892922" y="4334832"/>
                <a:ext cx="29799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92794E7E-7E42-48F9-AB8F-A2C50A4DD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922" y="4334832"/>
                <a:ext cx="297995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BF8CF659-7377-49AE-88FC-B9D3A0635C60}"/>
                  </a:ext>
                </a:extLst>
              </p:cNvPr>
              <p:cNvSpPr txBox="1"/>
              <p:nvPr/>
            </p:nvSpPr>
            <p:spPr>
              <a:xfrm>
                <a:off x="6388133" y="4337639"/>
                <a:ext cx="1907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BF8CF659-7377-49AE-88FC-B9D3A0635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133" y="4337639"/>
                <a:ext cx="190758" cy="276999"/>
              </a:xfrm>
              <a:prstGeom prst="rect">
                <a:avLst/>
              </a:prstGeom>
              <a:blipFill>
                <a:blip r:embed="rId6"/>
                <a:stretch>
                  <a:fillRect l="-19355" r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4E5BD829-9C6A-48D9-831F-4FA3A527B08B}"/>
                  </a:ext>
                </a:extLst>
              </p:cNvPr>
              <p:cNvSpPr txBox="1"/>
              <p:nvPr/>
            </p:nvSpPr>
            <p:spPr>
              <a:xfrm>
                <a:off x="8539806" y="2972486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4E5BD829-9C6A-48D9-831F-4FA3A527B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806" y="2972486"/>
                <a:ext cx="234038" cy="276999"/>
              </a:xfrm>
              <a:prstGeom prst="rect">
                <a:avLst/>
              </a:prstGeom>
              <a:blipFill>
                <a:blip r:embed="rId7"/>
                <a:stretch>
                  <a:fillRect l="-15789" r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8DC11C54-4176-4A05-8CFA-5325F36BE97B}"/>
                  </a:ext>
                </a:extLst>
              </p:cNvPr>
              <p:cNvSpPr txBox="1"/>
              <p:nvPr/>
            </p:nvSpPr>
            <p:spPr>
              <a:xfrm>
                <a:off x="9669787" y="3468148"/>
                <a:ext cx="1907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8DC11C54-4176-4A05-8CFA-5325F36BE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787" y="3468148"/>
                <a:ext cx="190758" cy="276999"/>
              </a:xfrm>
              <a:prstGeom prst="rect">
                <a:avLst/>
              </a:prstGeom>
              <a:blipFill>
                <a:blip r:embed="rId8"/>
                <a:stretch>
                  <a:fillRect l="-31250" r="-28125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A6F968B6-8906-49D6-A135-C435038B631E}"/>
                  </a:ext>
                </a:extLst>
              </p:cNvPr>
              <p:cNvSpPr txBox="1"/>
              <p:nvPr/>
            </p:nvSpPr>
            <p:spPr>
              <a:xfrm>
                <a:off x="8561447" y="4476138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A6F968B6-8906-49D6-A135-C435038B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447" y="4476138"/>
                <a:ext cx="190757" cy="276999"/>
              </a:xfrm>
              <a:prstGeom prst="rect">
                <a:avLst/>
              </a:prstGeom>
              <a:blipFill>
                <a:blip r:embed="rId9"/>
                <a:stretch>
                  <a:fillRect l="-28125" r="-28125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39361" y="340995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任意多边形 18"/>
              <p:cNvSpPr/>
              <p:nvPr/>
            </p:nvSpPr>
            <p:spPr>
              <a:xfrm>
                <a:off x="1738452" y="304127"/>
                <a:ext cx="5014603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仿宋" panose="02010609060101010101" charset="-122"/>
                  </a:rPr>
                  <a:t>寻找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仿宋" panose="02010609060101010101" charset="-122"/>
                      </a:rPr>
                      <m:t>∆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𝑻𝑺𝑷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的一个近似解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A(</a:t>
                </a:r>
                <a:r>
                  <a:rPr lang="en-US" altLang="zh-CN" sz="2400" b="1" dirty="0" err="1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G,c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)</a:t>
                </a:r>
                <a:endParaRPr lang="zh-CN" altLang="en-US" sz="24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任意多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52" y="304127"/>
                <a:ext cx="5014603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990" b="-396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任意多边形 18">
            <a:extLst>
              <a:ext uri="{FF2B5EF4-FFF2-40B4-BE49-F238E27FC236}">
                <a16:creationId xmlns:a16="http://schemas.microsoft.com/office/drawing/2014/main" id="{C7D1345C-31AC-46B8-B5F1-9CC2F0B517A6}"/>
              </a:ext>
            </a:extLst>
          </p:cNvPr>
          <p:cNvSpPr/>
          <p:nvPr/>
        </p:nvSpPr>
        <p:spPr>
          <a:xfrm>
            <a:off x="1982546" y="897148"/>
            <a:ext cx="7757639" cy="1118459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b="1" dirty="0">
                <a:solidFill>
                  <a:schemeClr val="tx1"/>
                </a:solidFill>
                <a:ea typeface="仿宋" panose="02010609060101010101" charset="-122"/>
                <a:cs typeface="+mn-ea"/>
                <a:sym typeface="+mn-lt"/>
              </a:rPr>
              <a:t>1.	</a:t>
            </a:r>
            <a:r>
              <a:rPr lang="zh-CN" altLang="en-US" sz="2400" b="1" dirty="0">
                <a:solidFill>
                  <a:schemeClr val="tx1"/>
                </a:solidFill>
                <a:ea typeface="仿宋" panose="02010609060101010101" charset="-122"/>
                <a:cs typeface="+mn-ea"/>
                <a:sym typeface="+mn-lt"/>
              </a:rPr>
              <a:t>选取一个起始节点，</a:t>
            </a:r>
            <a:r>
              <a:rPr lang="en-US" altLang="zh-CN" sz="2400" b="1" dirty="0">
                <a:solidFill>
                  <a:schemeClr val="tx1"/>
                </a:solidFill>
                <a:ea typeface="仿宋" panose="02010609060101010101" charset="-122"/>
                <a:cs typeface="+mn-ea"/>
                <a:sym typeface="+mn-lt"/>
              </a:rPr>
              <a:t>prim</a:t>
            </a:r>
            <a:r>
              <a:rPr lang="zh-CN" altLang="en-US" sz="2400" b="1" dirty="0">
                <a:solidFill>
                  <a:schemeClr val="tx1"/>
                </a:solidFill>
                <a:ea typeface="仿宋" panose="02010609060101010101" charset="-122"/>
                <a:cs typeface="+mn-ea"/>
                <a:sym typeface="+mn-lt"/>
              </a:rPr>
              <a:t>算法生成最小生成树</a:t>
            </a:r>
            <a:r>
              <a:rPr lang="en-US" altLang="zh-CN" sz="2400" b="1" dirty="0">
                <a:solidFill>
                  <a:schemeClr val="tx1"/>
                </a:solidFill>
                <a:ea typeface="仿宋" panose="02010609060101010101" charset="-122"/>
                <a:cs typeface="+mn-ea"/>
                <a:sym typeface="+mn-lt"/>
              </a:rPr>
              <a:t>T</a:t>
            </a:r>
          </a:p>
          <a:p>
            <a:pPr lvl="1" indent="-4572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US" altLang="zh-CN" sz="2400" b="1" dirty="0">
              <a:solidFill>
                <a:schemeClr val="tx1"/>
              </a:solidFill>
              <a:ea typeface="仿宋" panose="02010609060101010101" charset="-122"/>
              <a:cs typeface="+mn-ea"/>
              <a:sym typeface="+mn-lt"/>
            </a:endParaRPr>
          </a:p>
          <a:p>
            <a:pPr lvl="1" indent="-4572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zh-CN" altLang="en-US" sz="2400" b="1" dirty="0">
              <a:solidFill>
                <a:schemeClr val="tx1"/>
              </a:solidFill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188" name="流程图: 接点 187">
            <a:extLst>
              <a:ext uri="{FF2B5EF4-FFF2-40B4-BE49-F238E27FC236}">
                <a16:creationId xmlns:a16="http://schemas.microsoft.com/office/drawing/2014/main" id="{92613A58-EA91-43F5-9345-ACBDA6F42E16}"/>
              </a:ext>
            </a:extLst>
          </p:cNvPr>
          <p:cNvSpPr/>
          <p:nvPr/>
        </p:nvSpPr>
        <p:spPr>
          <a:xfrm>
            <a:off x="5289197" y="1525625"/>
            <a:ext cx="658501" cy="6480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流程图: 接点 188">
            <a:extLst>
              <a:ext uri="{FF2B5EF4-FFF2-40B4-BE49-F238E27FC236}">
                <a16:creationId xmlns:a16="http://schemas.microsoft.com/office/drawing/2014/main" id="{BD7E077D-888C-464B-B378-F41DD9206179}"/>
              </a:ext>
            </a:extLst>
          </p:cNvPr>
          <p:cNvSpPr/>
          <p:nvPr/>
        </p:nvSpPr>
        <p:spPr>
          <a:xfrm>
            <a:off x="2122563" y="3401002"/>
            <a:ext cx="658501" cy="6480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流程图: 接点 189">
            <a:extLst>
              <a:ext uri="{FF2B5EF4-FFF2-40B4-BE49-F238E27FC236}">
                <a16:creationId xmlns:a16="http://schemas.microsoft.com/office/drawing/2014/main" id="{6FC9638C-ACF3-476D-9171-3C8E2FD8BD6F}"/>
              </a:ext>
            </a:extLst>
          </p:cNvPr>
          <p:cNvSpPr/>
          <p:nvPr/>
        </p:nvSpPr>
        <p:spPr>
          <a:xfrm>
            <a:off x="7906576" y="3401002"/>
            <a:ext cx="658501" cy="6480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流程图: 接点 190">
            <a:extLst>
              <a:ext uri="{FF2B5EF4-FFF2-40B4-BE49-F238E27FC236}">
                <a16:creationId xmlns:a16="http://schemas.microsoft.com/office/drawing/2014/main" id="{3907802E-76D8-4D76-B48A-68250EAE875D}"/>
              </a:ext>
            </a:extLst>
          </p:cNvPr>
          <p:cNvSpPr/>
          <p:nvPr/>
        </p:nvSpPr>
        <p:spPr>
          <a:xfrm>
            <a:off x="5179195" y="3401002"/>
            <a:ext cx="658501" cy="6480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2" name="直接箭头连接符 191">
            <a:extLst>
              <a:ext uri="{FF2B5EF4-FFF2-40B4-BE49-F238E27FC236}">
                <a16:creationId xmlns:a16="http://schemas.microsoft.com/office/drawing/2014/main" id="{568830AB-E432-40F1-A253-9CA0F73A10A6}"/>
              </a:ext>
            </a:extLst>
          </p:cNvPr>
          <p:cNvCxnSpPr>
            <a:cxnSpLocks/>
            <a:stCxn id="188" idx="4"/>
            <a:endCxn id="189" idx="0"/>
          </p:cNvCxnSpPr>
          <p:nvPr/>
        </p:nvCxnSpPr>
        <p:spPr>
          <a:xfrm flipH="1">
            <a:off x="2451814" y="2173695"/>
            <a:ext cx="3166634" cy="122730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箭头连接符 192">
            <a:extLst>
              <a:ext uri="{FF2B5EF4-FFF2-40B4-BE49-F238E27FC236}">
                <a16:creationId xmlns:a16="http://schemas.microsoft.com/office/drawing/2014/main" id="{44DBB466-A2A9-42BB-A400-2A5188A8386D}"/>
              </a:ext>
            </a:extLst>
          </p:cNvPr>
          <p:cNvCxnSpPr>
            <a:cxnSpLocks/>
            <a:stCxn id="188" idx="4"/>
            <a:endCxn id="191" idx="0"/>
          </p:cNvCxnSpPr>
          <p:nvPr/>
        </p:nvCxnSpPr>
        <p:spPr>
          <a:xfrm flipH="1">
            <a:off x="5508446" y="2173695"/>
            <a:ext cx="110002" cy="122730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箭头连接符 193">
            <a:extLst>
              <a:ext uri="{FF2B5EF4-FFF2-40B4-BE49-F238E27FC236}">
                <a16:creationId xmlns:a16="http://schemas.microsoft.com/office/drawing/2014/main" id="{760D1F1B-D62C-4735-A3D5-459DB2FAED0A}"/>
              </a:ext>
            </a:extLst>
          </p:cNvPr>
          <p:cNvCxnSpPr>
            <a:cxnSpLocks/>
            <a:stCxn id="188" idx="4"/>
            <a:endCxn id="190" idx="0"/>
          </p:cNvCxnSpPr>
          <p:nvPr/>
        </p:nvCxnSpPr>
        <p:spPr>
          <a:xfrm>
            <a:off x="5618448" y="2173695"/>
            <a:ext cx="2617379" cy="122730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流程图: 接点 194">
            <a:extLst>
              <a:ext uri="{FF2B5EF4-FFF2-40B4-BE49-F238E27FC236}">
                <a16:creationId xmlns:a16="http://schemas.microsoft.com/office/drawing/2014/main" id="{DD627E21-1D11-4CCE-A5AE-34F8FB4708AF}"/>
              </a:ext>
            </a:extLst>
          </p:cNvPr>
          <p:cNvSpPr/>
          <p:nvPr/>
        </p:nvSpPr>
        <p:spPr>
          <a:xfrm>
            <a:off x="6406977" y="5322482"/>
            <a:ext cx="658501" cy="6576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6" name="直接箭头连接符 195">
            <a:extLst>
              <a:ext uri="{FF2B5EF4-FFF2-40B4-BE49-F238E27FC236}">
                <a16:creationId xmlns:a16="http://schemas.microsoft.com/office/drawing/2014/main" id="{1126A7D6-DC5E-47A1-BE09-5134BFC0809E}"/>
              </a:ext>
            </a:extLst>
          </p:cNvPr>
          <p:cNvCxnSpPr>
            <a:cxnSpLocks/>
            <a:stCxn id="191" idx="4"/>
            <a:endCxn id="195" idx="0"/>
          </p:cNvCxnSpPr>
          <p:nvPr/>
        </p:nvCxnSpPr>
        <p:spPr>
          <a:xfrm>
            <a:off x="5508446" y="4049072"/>
            <a:ext cx="1227782" cy="127341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流程图: 接点 196">
            <a:extLst>
              <a:ext uri="{FF2B5EF4-FFF2-40B4-BE49-F238E27FC236}">
                <a16:creationId xmlns:a16="http://schemas.microsoft.com/office/drawing/2014/main" id="{47C1E801-EA18-4424-A86E-4C0A308AA78B}"/>
              </a:ext>
            </a:extLst>
          </p:cNvPr>
          <p:cNvSpPr/>
          <p:nvPr/>
        </p:nvSpPr>
        <p:spPr>
          <a:xfrm>
            <a:off x="3815505" y="5324828"/>
            <a:ext cx="658501" cy="6576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8" name="直接箭头连接符 197">
            <a:extLst>
              <a:ext uri="{FF2B5EF4-FFF2-40B4-BE49-F238E27FC236}">
                <a16:creationId xmlns:a16="http://schemas.microsoft.com/office/drawing/2014/main" id="{ED5508D4-313D-498E-804D-E2B779A33231}"/>
              </a:ext>
            </a:extLst>
          </p:cNvPr>
          <p:cNvCxnSpPr>
            <a:cxnSpLocks/>
            <a:stCxn id="191" idx="4"/>
            <a:endCxn id="197" idx="0"/>
          </p:cNvCxnSpPr>
          <p:nvPr/>
        </p:nvCxnSpPr>
        <p:spPr>
          <a:xfrm flipH="1">
            <a:off x="4144756" y="4049072"/>
            <a:ext cx="1363690" cy="127575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连接符: 曲线 198">
            <a:extLst>
              <a:ext uri="{FF2B5EF4-FFF2-40B4-BE49-F238E27FC236}">
                <a16:creationId xmlns:a16="http://schemas.microsoft.com/office/drawing/2014/main" id="{9068D7A9-6E3F-45F5-99E6-77864066A0B8}"/>
              </a:ext>
            </a:extLst>
          </p:cNvPr>
          <p:cNvCxnSpPr>
            <a:cxnSpLocks/>
            <a:stCxn id="188" idx="2"/>
            <a:endCxn id="189" idx="0"/>
          </p:cNvCxnSpPr>
          <p:nvPr/>
        </p:nvCxnSpPr>
        <p:spPr>
          <a:xfrm rot="10800000" flipV="1">
            <a:off x="2451815" y="1849660"/>
            <a:ext cx="2837383" cy="1551342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连接符: 曲线 199">
            <a:extLst>
              <a:ext uri="{FF2B5EF4-FFF2-40B4-BE49-F238E27FC236}">
                <a16:creationId xmlns:a16="http://schemas.microsoft.com/office/drawing/2014/main" id="{DD5D2147-B233-4457-A800-2F34138F39EF}"/>
              </a:ext>
            </a:extLst>
          </p:cNvPr>
          <p:cNvCxnSpPr>
            <a:cxnSpLocks/>
            <a:stCxn id="191" idx="2"/>
            <a:endCxn id="197" idx="0"/>
          </p:cNvCxnSpPr>
          <p:nvPr/>
        </p:nvCxnSpPr>
        <p:spPr>
          <a:xfrm rot="10800000" flipV="1">
            <a:off x="4144757" y="3725036"/>
            <a:ext cx="1034439" cy="1599791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连接符: 曲线 200">
            <a:extLst>
              <a:ext uri="{FF2B5EF4-FFF2-40B4-BE49-F238E27FC236}">
                <a16:creationId xmlns:a16="http://schemas.microsoft.com/office/drawing/2014/main" id="{768C1643-A0A7-4331-B445-413E7E0354FD}"/>
              </a:ext>
            </a:extLst>
          </p:cNvPr>
          <p:cNvCxnSpPr>
            <a:cxnSpLocks/>
            <a:stCxn id="189" idx="6"/>
            <a:endCxn id="191" idx="2"/>
          </p:cNvCxnSpPr>
          <p:nvPr/>
        </p:nvCxnSpPr>
        <p:spPr>
          <a:xfrm>
            <a:off x="2781064" y="3725037"/>
            <a:ext cx="2398131" cy="127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连接符: 曲线 201">
            <a:extLst>
              <a:ext uri="{FF2B5EF4-FFF2-40B4-BE49-F238E27FC236}">
                <a16:creationId xmlns:a16="http://schemas.microsoft.com/office/drawing/2014/main" id="{4DFDE89F-737E-42DC-BC02-8672C0FD2512}"/>
              </a:ext>
            </a:extLst>
          </p:cNvPr>
          <p:cNvCxnSpPr>
            <a:cxnSpLocks/>
            <a:stCxn id="197" idx="6"/>
            <a:endCxn id="195" idx="2"/>
          </p:cNvCxnSpPr>
          <p:nvPr/>
        </p:nvCxnSpPr>
        <p:spPr>
          <a:xfrm flipV="1">
            <a:off x="4474006" y="5651292"/>
            <a:ext cx="1932971" cy="2346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连接符: 曲线 202">
            <a:extLst>
              <a:ext uri="{FF2B5EF4-FFF2-40B4-BE49-F238E27FC236}">
                <a16:creationId xmlns:a16="http://schemas.microsoft.com/office/drawing/2014/main" id="{41E4D509-9DE3-4618-8E70-14A844DB1687}"/>
              </a:ext>
            </a:extLst>
          </p:cNvPr>
          <p:cNvCxnSpPr>
            <a:cxnSpLocks/>
            <a:stCxn id="195" idx="6"/>
            <a:endCxn id="190" idx="4"/>
          </p:cNvCxnSpPr>
          <p:nvPr/>
        </p:nvCxnSpPr>
        <p:spPr>
          <a:xfrm flipV="1">
            <a:off x="7065478" y="4049072"/>
            <a:ext cx="1170349" cy="1602220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连接符: 曲线 203">
            <a:extLst>
              <a:ext uri="{FF2B5EF4-FFF2-40B4-BE49-F238E27FC236}">
                <a16:creationId xmlns:a16="http://schemas.microsoft.com/office/drawing/2014/main" id="{E3C42EE2-B887-4A8A-8C62-4481D333F9E2}"/>
              </a:ext>
            </a:extLst>
          </p:cNvPr>
          <p:cNvCxnSpPr>
            <a:cxnSpLocks/>
            <a:stCxn id="190" idx="0"/>
            <a:endCxn id="188" idx="6"/>
          </p:cNvCxnSpPr>
          <p:nvPr/>
        </p:nvCxnSpPr>
        <p:spPr>
          <a:xfrm rot="16200000" flipV="1">
            <a:off x="6316092" y="1481266"/>
            <a:ext cx="1551342" cy="2288129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文本框 204">
            <a:extLst>
              <a:ext uri="{FF2B5EF4-FFF2-40B4-BE49-F238E27FC236}">
                <a16:creationId xmlns:a16="http://schemas.microsoft.com/office/drawing/2014/main" id="{A1B35FEA-B0FC-478D-8061-5DEEEF5DFB98}"/>
              </a:ext>
            </a:extLst>
          </p:cNvPr>
          <p:cNvSpPr txBox="1"/>
          <p:nvPr/>
        </p:nvSpPr>
        <p:spPr>
          <a:xfrm>
            <a:off x="2279242" y="3494203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206" name="文本框 205">
            <a:extLst>
              <a:ext uri="{FF2B5EF4-FFF2-40B4-BE49-F238E27FC236}">
                <a16:creationId xmlns:a16="http://schemas.microsoft.com/office/drawing/2014/main" id="{C1DBAECC-96EB-47F4-A3B0-917203457DD2}"/>
              </a:ext>
            </a:extLst>
          </p:cNvPr>
          <p:cNvSpPr txBox="1"/>
          <p:nvPr/>
        </p:nvSpPr>
        <p:spPr>
          <a:xfrm>
            <a:off x="5437930" y="1596277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  <p:sp>
        <p:nvSpPr>
          <p:cNvPr id="207" name="文本框 206">
            <a:extLst>
              <a:ext uri="{FF2B5EF4-FFF2-40B4-BE49-F238E27FC236}">
                <a16:creationId xmlns:a16="http://schemas.microsoft.com/office/drawing/2014/main" id="{15F8EBEB-C621-42DC-A958-35CCDF73C34E}"/>
              </a:ext>
            </a:extLst>
          </p:cNvPr>
          <p:cNvSpPr txBox="1"/>
          <p:nvPr/>
        </p:nvSpPr>
        <p:spPr>
          <a:xfrm>
            <a:off x="3940074" y="5443721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4</a:t>
            </a:r>
            <a:endParaRPr lang="zh-CN" altLang="en-US" sz="2400" b="1" dirty="0"/>
          </a:p>
        </p:txBody>
      </p:sp>
      <p:sp>
        <p:nvSpPr>
          <p:cNvPr id="208" name="文本框 207">
            <a:extLst>
              <a:ext uri="{FF2B5EF4-FFF2-40B4-BE49-F238E27FC236}">
                <a16:creationId xmlns:a16="http://schemas.microsoft.com/office/drawing/2014/main" id="{80777925-8BD7-4009-B477-35A2214358FE}"/>
              </a:ext>
            </a:extLst>
          </p:cNvPr>
          <p:cNvSpPr txBox="1"/>
          <p:nvPr/>
        </p:nvSpPr>
        <p:spPr>
          <a:xfrm>
            <a:off x="6595766" y="5443720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5</a:t>
            </a:r>
            <a:endParaRPr lang="zh-CN" altLang="en-US" sz="2400" b="1" dirty="0"/>
          </a:p>
        </p:txBody>
      </p:sp>
      <p:sp>
        <p:nvSpPr>
          <p:cNvPr id="209" name="文本框 208">
            <a:extLst>
              <a:ext uri="{FF2B5EF4-FFF2-40B4-BE49-F238E27FC236}">
                <a16:creationId xmlns:a16="http://schemas.microsoft.com/office/drawing/2014/main" id="{173E0922-1A49-4858-86F8-1D2DEA7E72DC}"/>
              </a:ext>
            </a:extLst>
          </p:cNvPr>
          <p:cNvSpPr txBox="1"/>
          <p:nvPr/>
        </p:nvSpPr>
        <p:spPr>
          <a:xfrm>
            <a:off x="8063254" y="3500486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6</a:t>
            </a:r>
            <a:endParaRPr lang="zh-CN" altLang="en-US" sz="2400" b="1" dirty="0"/>
          </a:p>
        </p:txBody>
      </p:sp>
      <p:sp>
        <p:nvSpPr>
          <p:cNvPr id="210" name="文本框 209">
            <a:extLst>
              <a:ext uri="{FF2B5EF4-FFF2-40B4-BE49-F238E27FC236}">
                <a16:creationId xmlns:a16="http://schemas.microsoft.com/office/drawing/2014/main" id="{B0EC687F-C528-44FA-AB5E-714B74A39A3D}"/>
              </a:ext>
            </a:extLst>
          </p:cNvPr>
          <p:cNvSpPr txBox="1"/>
          <p:nvPr/>
        </p:nvSpPr>
        <p:spPr>
          <a:xfrm>
            <a:off x="5335973" y="3519807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sp>
        <p:nvSpPr>
          <p:cNvPr id="216" name="矩形 215">
            <a:extLst>
              <a:ext uri="{FF2B5EF4-FFF2-40B4-BE49-F238E27FC236}">
                <a16:creationId xmlns:a16="http://schemas.microsoft.com/office/drawing/2014/main" id="{A501970E-8D35-4535-8A2C-DC9A85691DA5}"/>
              </a:ext>
            </a:extLst>
          </p:cNvPr>
          <p:cNvSpPr/>
          <p:nvPr/>
        </p:nvSpPr>
        <p:spPr>
          <a:xfrm>
            <a:off x="2174403" y="898560"/>
            <a:ext cx="6096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b="1" dirty="0">
                <a:ea typeface="仿宋" panose="02010609060101010101" charset="-122"/>
                <a:cs typeface="+mn-ea"/>
                <a:sym typeface="+mn-lt"/>
              </a:rPr>
              <a:t>2.	</a:t>
            </a:r>
            <a:r>
              <a:rPr lang="zh-CN" altLang="en-US" sz="2400" b="1" dirty="0">
                <a:ea typeface="仿宋" panose="02010609060101010101" charset="-122"/>
                <a:cs typeface="+mn-ea"/>
                <a:sym typeface="+mn-lt"/>
              </a:rPr>
              <a:t>前序遍历</a:t>
            </a:r>
            <a:r>
              <a:rPr lang="en-US" altLang="zh-CN" sz="2400" b="1" dirty="0">
                <a:ea typeface="仿宋" panose="02010609060101010101" charset="-122"/>
                <a:cs typeface="+mn-ea"/>
                <a:sym typeface="+mn-lt"/>
              </a:rPr>
              <a:t>T</a:t>
            </a:r>
            <a:r>
              <a:rPr lang="zh-CN" altLang="en-US" sz="2400" b="1" dirty="0">
                <a:ea typeface="仿宋" panose="02010609060101010101" charset="-122"/>
                <a:cs typeface="+mn-ea"/>
                <a:sym typeface="+mn-lt"/>
              </a:rPr>
              <a:t>得到一个顶点序列</a:t>
            </a:r>
            <a:r>
              <a:rPr lang="en-US" altLang="zh-CN" sz="2400" b="1" dirty="0">
                <a:ea typeface="仿宋" panose="02010609060101010101" charset="-122"/>
                <a:cs typeface="+mn-ea"/>
                <a:sym typeface="+mn-lt"/>
              </a:rPr>
              <a:t>1-n</a:t>
            </a:r>
          </a:p>
        </p:txBody>
      </p:sp>
      <p:sp>
        <p:nvSpPr>
          <p:cNvPr id="217" name="矩形 216">
            <a:extLst>
              <a:ext uri="{FF2B5EF4-FFF2-40B4-BE49-F238E27FC236}">
                <a16:creationId xmlns:a16="http://schemas.microsoft.com/office/drawing/2014/main" id="{8BAA91FC-1DAE-49B6-947C-E3604BE1FDCE}"/>
              </a:ext>
            </a:extLst>
          </p:cNvPr>
          <p:cNvSpPr/>
          <p:nvPr/>
        </p:nvSpPr>
        <p:spPr>
          <a:xfrm>
            <a:off x="2189579" y="881736"/>
            <a:ext cx="751623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b="1" dirty="0">
                <a:ea typeface="仿宋" panose="02010609060101010101" charset="-122"/>
                <a:cs typeface="+mn-ea"/>
                <a:sym typeface="+mn-lt"/>
              </a:rPr>
              <a:t>3.	</a:t>
            </a:r>
            <a:r>
              <a:rPr lang="zh-CN" altLang="en-US" sz="2400" b="1" dirty="0">
                <a:ea typeface="仿宋" panose="02010609060101010101" charset="-122"/>
                <a:cs typeface="+mn-ea"/>
                <a:sym typeface="+mn-lt"/>
              </a:rPr>
              <a:t>使得</a:t>
            </a:r>
            <a:r>
              <a:rPr lang="en-US" altLang="zh-CN" sz="2400" b="1" dirty="0">
                <a:ea typeface="仿宋" panose="02010609060101010101" charset="-122"/>
                <a:cs typeface="+mn-ea"/>
                <a:sym typeface="+mn-lt"/>
              </a:rPr>
              <a:t>(1,2,…,n,1)</a:t>
            </a:r>
            <a:r>
              <a:rPr lang="zh-CN" altLang="en-US" sz="2400" b="1" dirty="0">
                <a:ea typeface="仿宋" panose="02010609060101010101" charset="-122"/>
                <a:cs typeface="+mn-ea"/>
                <a:sym typeface="+mn-lt"/>
              </a:rPr>
              <a:t>为哈密顿回路</a:t>
            </a:r>
            <a:r>
              <a:rPr lang="en-US" altLang="zh-CN" sz="2400" b="1" dirty="0">
                <a:ea typeface="仿宋" panose="02010609060101010101" charset="-122"/>
                <a:cs typeface="+mn-ea"/>
                <a:sym typeface="+mn-lt"/>
              </a:rPr>
              <a:t>H</a:t>
            </a:r>
            <a:r>
              <a:rPr lang="zh-CN" altLang="en-US" sz="2400" b="1" dirty="0">
                <a:ea typeface="仿宋" panose="02010609060101010101" charset="-122"/>
                <a:cs typeface="+mn-ea"/>
                <a:sym typeface="+mn-lt"/>
              </a:rPr>
              <a:t>。</a:t>
            </a:r>
            <a:endParaRPr lang="en-US" altLang="zh-CN" sz="2400" b="1" dirty="0">
              <a:ea typeface="仿宋" panose="02010609060101010101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845339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7" grpId="1"/>
      <p:bldP spid="188" grpId="0" animBg="1"/>
      <p:bldP spid="189" grpId="0" animBg="1"/>
      <p:bldP spid="190" grpId="0" animBg="1"/>
      <p:bldP spid="191" grpId="0" animBg="1"/>
      <p:bldP spid="195" grpId="0" animBg="1"/>
      <p:bldP spid="197" grpId="0" animBg="1"/>
      <p:bldP spid="205" grpId="0"/>
      <p:bldP spid="206" grpId="0"/>
      <p:bldP spid="207" grpId="0"/>
      <p:bldP spid="208" grpId="0"/>
      <p:bldP spid="209" grpId="0"/>
      <p:bldP spid="210" grpId="0"/>
      <p:bldP spid="216" grpId="0"/>
      <p:bldP spid="216" grpId="1"/>
      <p:bldP spid="2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6305" y="340995"/>
            <a:ext cx="64633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one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的近似度界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矩形 163">
                <a:extLst>
                  <a:ext uri="{FF2B5EF4-FFF2-40B4-BE49-F238E27FC236}">
                    <a16:creationId xmlns:a16="http://schemas.microsoft.com/office/drawing/2014/main" id="{EA7B7061-AF90-4F60-8255-3286E274AFE6}"/>
                  </a:ext>
                </a:extLst>
              </p:cNvPr>
              <p:cNvSpPr/>
              <p:nvPr/>
            </p:nvSpPr>
            <p:spPr>
              <a:xfrm>
                <a:off x="1892637" y="889720"/>
                <a:ext cx="6455923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altLang="zh-CN" sz="2400" b="1" dirty="0">
                    <a:ea typeface="仿宋" panose="02010609060101010101" charset="-122"/>
                    <a:cs typeface="+mn-ea"/>
                    <a:sym typeface="+mn-lt"/>
                  </a:rPr>
                  <a:t>4.	</a:t>
                </a:r>
                <a:r>
                  <a:rPr lang="zh-CN" altLang="en-US" sz="2400" b="1" dirty="0">
                    <a:ea typeface="仿宋" panose="02010609060101010101" charset="-122"/>
                    <a:cs typeface="+mn-ea"/>
                    <a:sym typeface="+mn-lt"/>
                  </a:rPr>
                  <a:t>证明</a:t>
                </a:r>
                <a:r>
                  <a:rPr lang="en-US" altLang="zh-CN" sz="2400" b="1" dirty="0">
                    <a:ea typeface="仿宋" panose="02010609060101010101" charset="-122"/>
                    <a:cs typeface="+mn-ea"/>
                    <a:sym typeface="+mn-lt"/>
                  </a:rPr>
                  <a:t>c(H)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  <a:sym typeface="+mn-lt"/>
                      </a:rPr>
                      <m:t> 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  <a:sym typeface="+mn-lt"/>
                      </a:rPr>
                      <m:t>≤</m:t>
                    </m:r>
                  </m:oMath>
                </a14:m>
                <a:r>
                  <a:rPr lang="en-US" altLang="zh-CN" sz="2400" b="1" dirty="0">
                    <a:ea typeface="仿宋" panose="02010609060101010101" charset="-122"/>
                    <a:cs typeface="+mn-ea"/>
                    <a:sym typeface="+mn-lt"/>
                  </a:rPr>
                  <a:t> 2Opt</a:t>
                </a:r>
                <a:r>
                  <a:rPr lang="en-US" altLang="zh-CN" sz="2400" b="1" baseline="-25000" dirty="0">
                    <a:ea typeface="仿宋" panose="02010609060101010101" charset="-122"/>
                    <a:cs typeface="+mn-ea"/>
                    <a:sym typeface="+mn-lt"/>
                  </a:rPr>
                  <a:t>G</a:t>
                </a:r>
                <a:r>
                  <a:rPr lang="en-US" altLang="zh-CN" sz="2400" b="1" dirty="0">
                    <a:ea typeface="仿宋" panose="02010609060101010101" charset="-122"/>
                    <a:cs typeface="+mn-ea"/>
                    <a:sym typeface="+mn-lt"/>
                  </a:rPr>
                  <a:t>  </a:t>
                </a:r>
                <a:r>
                  <a:rPr lang="zh-CN" altLang="en-US" sz="2400" b="1" dirty="0">
                    <a:ea typeface="仿宋" panose="02010609060101010101" charset="-122"/>
                    <a:cs typeface="+mn-ea"/>
                    <a:sym typeface="+mn-lt"/>
                  </a:rPr>
                  <a:t>，得到</a:t>
                </a:r>
                <a:r>
                  <a:rPr lang="en-US" altLang="zh-CN" sz="2400" b="1" dirty="0">
                    <a:ea typeface="仿宋" panose="02010609060101010101" charset="-122"/>
                    <a:cs typeface="+mn-ea"/>
                    <a:sym typeface="+mn-lt"/>
                  </a:rPr>
                  <a:t>A</a:t>
                </a:r>
                <a:r>
                  <a:rPr lang="zh-CN" altLang="en-US" sz="2400" b="1" dirty="0">
                    <a:ea typeface="仿宋" panose="02010609060101010101" charset="-122"/>
                    <a:cs typeface="+mn-ea"/>
                    <a:sym typeface="+mn-lt"/>
                  </a:rPr>
                  <a:t>为</a:t>
                </a:r>
                <a:r>
                  <a:rPr lang="en-US" altLang="zh-CN" sz="2400" b="1" dirty="0">
                    <a:ea typeface="仿宋" panose="02010609060101010101" charset="-122"/>
                    <a:cs typeface="+mn-ea"/>
                    <a:sym typeface="+mn-lt"/>
                  </a:rPr>
                  <a:t>2-</a:t>
                </a:r>
                <a:r>
                  <a:rPr lang="zh-CN" altLang="en-US" sz="2400" b="1" dirty="0">
                    <a:ea typeface="仿宋" panose="02010609060101010101" charset="-122"/>
                    <a:cs typeface="+mn-ea"/>
                    <a:sym typeface="+mn-lt"/>
                  </a:rPr>
                  <a:t>近似算法</a:t>
                </a:r>
                <a:endParaRPr lang="en-US" altLang="zh-CN" sz="2400" b="1" dirty="0"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64" name="矩形 163">
                <a:extLst>
                  <a:ext uri="{FF2B5EF4-FFF2-40B4-BE49-F238E27FC236}">
                    <a16:creationId xmlns:a16="http://schemas.microsoft.com/office/drawing/2014/main" id="{EA7B7061-AF90-4F60-8255-3286E274A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37" y="889720"/>
                <a:ext cx="6455923" cy="424732"/>
              </a:xfrm>
              <a:prstGeom prst="rect">
                <a:avLst/>
              </a:prstGeom>
              <a:blipFill>
                <a:blip r:embed="rId2"/>
                <a:stretch>
                  <a:fillRect l="-1415" t="-25714" b="-3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53036ADF-020D-45BE-9B49-DA252D3E3D6C}"/>
              </a:ext>
            </a:extLst>
          </p:cNvPr>
          <p:cNvCxnSpPr/>
          <p:nvPr/>
        </p:nvCxnSpPr>
        <p:spPr>
          <a:xfrm flipH="1">
            <a:off x="5342354" y="6272271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流程图: 接点 58">
            <a:extLst>
              <a:ext uri="{FF2B5EF4-FFF2-40B4-BE49-F238E27FC236}">
                <a16:creationId xmlns:a16="http://schemas.microsoft.com/office/drawing/2014/main" id="{2498063F-53C7-40F4-921C-3E6ECF149C05}"/>
              </a:ext>
            </a:extLst>
          </p:cNvPr>
          <p:cNvSpPr/>
          <p:nvPr/>
        </p:nvSpPr>
        <p:spPr>
          <a:xfrm>
            <a:off x="3560981" y="1576010"/>
            <a:ext cx="658501" cy="6480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流程图: 接点 59">
            <a:extLst>
              <a:ext uri="{FF2B5EF4-FFF2-40B4-BE49-F238E27FC236}">
                <a16:creationId xmlns:a16="http://schemas.microsoft.com/office/drawing/2014/main" id="{5DED81B0-4468-4C26-87E3-0F13075A0870}"/>
              </a:ext>
            </a:extLst>
          </p:cNvPr>
          <p:cNvSpPr/>
          <p:nvPr/>
        </p:nvSpPr>
        <p:spPr>
          <a:xfrm>
            <a:off x="394347" y="3451387"/>
            <a:ext cx="658501" cy="6480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流程图: 接点 60">
            <a:extLst>
              <a:ext uri="{FF2B5EF4-FFF2-40B4-BE49-F238E27FC236}">
                <a16:creationId xmlns:a16="http://schemas.microsoft.com/office/drawing/2014/main" id="{0CCAB5D7-C39B-4965-9877-7D45F0850B24}"/>
              </a:ext>
            </a:extLst>
          </p:cNvPr>
          <p:cNvSpPr/>
          <p:nvPr/>
        </p:nvSpPr>
        <p:spPr>
          <a:xfrm>
            <a:off x="6178360" y="3451387"/>
            <a:ext cx="658501" cy="6480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流程图: 接点 61">
            <a:extLst>
              <a:ext uri="{FF2B5EF4-FFF2-40B4-BE49-F238E27FC236}">
                <a16:creationId xmlns:a16="http://schemas.microsoft.com/office/drawing/2014/main" id="{1B3EA112-CE13-4882-8947-DD459D81D7D5}"/>
              </a:ext>
            </a:extLst>
          </p:cNvPr>
          <p:cNvSpPr/>
          <p:nvPr/>
        </p:nvSpPr>
        <p:spPr>
          <a:xfrm>
            <a:off x="3450979" y="3451387"/>
            <a:ext cx="658501" cy="6480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3BD250A9-8E79-407F-A4F6-D64680A3B635}"/>
              </a:ext>
            </a:extLst>
          </p:cNvPr>
          <p:cNvCxnSpPr>
            <a:cxnSpLocks/>
            <a:stCxn id="59" idx="4"/>
            <a:endCxn id="60" idx="0"/>
          </p:cNvCxnSpPr>
          <p:nvPr/>
        </p:nvCxnSpPr>
        <p:spPr>
          <a:xfrm flipH="1">
            <a:off x="723598" y="2224080"/>
            <a:ext cx="3166634" cy="122730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4C25CF82-0A2E-46C8-B5E6-962F16011C2F}"/>
              </a:ext>
            </a:extLst>
          </p:cNvPr>
          <p:cNvCxnSpPr>
            <a:cxnSpLocks/>
            <a:stCxn id="59" idx="4"/>
            <a:endCxn id="62" idx="0"/>
          </p:cNvCxnSpPr>
          <p:nvPr/>
        </p:nvCxnSpPr>
        <p:spPr>
          <a:xfrm flipH="1">
            <a:off x="3780230" y="2224080"/>
            <a:ext cx="110002" cy="122730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CCFB86EF-9740-4A6E-870F-08E6304003F0}"/>
              </a:ext>
            </a:extLst>
          </p:cNvPr>
          <p:cNvCxnSpPr>
            <a:cxnSpLocks/>
            <a:stCxn id="59" idx="4"/>
            <a:endCxn id="61" idx="0"/>
          </p:cNvCxnSpPr>
          <p:nvPr/>
        </p:nvCxnSpPr>
        <p:spPr>
          <a:xfrm>
            <a:off x="3890232" y="2224080"/>
            <a:ext cx="2617379" cy="122730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流程图: 接点 65">
            <a:extLst>
              <a:ext uri="{FF2B5EF4-FFF2-40B4-BE49-F238E27FC236}">
                <a16:creationId xmlns:a16="http://schemas.microsoft.com/office/drawing/2014/main" id="{4BC1E6C4-1FB4-4342-A6B5-A852ACDA711C}"/>
              </a:ext>
            </a:extLst>
          </p:cNvPr>
          <p:cNvSpPr/>
          <p:nvPr/>
        </p:nvSpPr>
        <p:spPr>
          <a:xfrm>
            <a:off x="4678761" y="5372867"/>
            <a:ext cx="658501" cy="6576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2B6DAC25-1250-4932-9B6A-DD2BFA084565}"/>
              </a:ext>
            </a:extLst>
          </p:cNvPr>
          <p:cNvCxnSpPr>
            <a:cxnSpLocks/>
            <a:stCxn id="62" idx="4"/>
            <a:endCxn id="66" idx="0"/>
          </p:cNvCxnSpPr>
          <p:nvPr/>
        </p:nvCxnSpPr>
        <p:spPr>
          <a:xfrm>
            <a:off x="3780230" y="4099457"/>
            <a:ext cx="1227782" cy="127341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流程图: 接点 67">
            <a:extLst>
              <a:ext uri="{FF2B5EF4-FFF2-40B4-BE49-F238E27FC236}">
                <a16:creationId xmlns:a16="http://schemas.microsoft.com/office/drawing/2014/main" id="{304D29F9-5A66-4983-90F9-3A29D7726924}"/>
              </a:ext>
            </a:extLst>
          </p:cNvPr>
          <p:cNvSpPr/>
          <p:nvPr/>
        </p:nvSpPr>
        <p:spPr>
          <a:xfrm>
            <a:off x="2087289" y="5375213"/>
            <a:ext cx="658501" cy="6576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5D60D1ED-BCFB-41EF-AA57-EF9E83E8E104}"/>
              </a:ext>
            </a:extLst>
          </p:cNvPr>
          <p:cNvCxnSpPr>
            <a:cxnSpLocks/>
            <a:stCxn id="62" idx="4"/>
            <a:endCxn id="68" idx="0"/>
          </p:cNvCxnSpPr>
          <p:nvPr/>
        </p:nvCxnSpPr>
        <p:spPr>
          <a:xfrm flipH="1">
            <a:off x="2416540" y="4099457"/>
            <a:ext cx="1363690" cy="127575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连接符: 曲线 69">
            <a:extLst>
              <a:ext uri="{FF2B5EF4-FFF2-40B4-BE49-F238E27FC236}">
                <a16:creationId xmlns:a16="http://schemas.microsoft.com/office/drawing/2014/main" id="{8E64B89E-3739-480D-9636-A7688BF534CD}"/>
              </a:ext>
            </a:extLst>
          </p:cNvPr>
          <p:cNvCxnSpPr>
            <a:cxnSpLocks/>
            <a:stCxn id="59" idx="2"/>
            <a:endCxn id="60" idx="0"/>
          </p:cNvCxnSpPr>
          <p:nvPr/>
        </p:nvCxnSpPr>
        <p:spPr>
          <a:xfrm rot="10800000" flipV="1">
            <a:off x="723599" y="1900045"/>
            <a:ext cx="2837383" cy="1551342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连接符: 曲线 70">
            <a:extLst>
              <a:ext uri="{FF2B5EF4-FFF2-40B4-BE49-F238E27FC236}">
                <a16:creationId xmlns:a16="http://schemas.microsoft.com/office/drawing/2014/main" id="{FAEF4608-306C-4917-A9CC-5225FA47CCE7}"/>
              </a:ext>
            </a:extLst>
          </p:cNvPr>
          <p:cNvCxnSpPr>
            <a:cxnSpLocks/>
            <a:stCxn id="62" idx="2"/>
            <a:endCxn id="68" idx="0"/>
          </p:cNvCxnSpPr>
          <p:nvPr/>
        </p:nvCxnSpPr>
        <p:spPr>
          <a:xfrm rot="10800000" flipV="1">
            <a:off x="2416541" y="3775421"/>
            <a:ext cx="1034439" cy="1599791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连接符: 曲线 71">
            <a:extLst>
              <a:ext uri="{FF2B5EF4-FFF2-40B4-BE49-F238E27FC236}">
                <a16:creationId xmlns:a16="http://schemas.microsoft.com/office/drawing/2014/main" id="{B5F8D333-AA15-4EB1-A3A9-E384ADED4F39}"/>
              </a:ext>
            </a:extLst>
          </p:cNvPr>
          <p:cNvCxnSpPr>
            <a:cxnSpLocks/>
            <a:stCxn id="60" idx="6"/>
            <a:endCxn id="62" idx="2"/>
          </p:cNvCxnSpPr>
          <p:nvPr/>
        </p:nvCxnSpPr>
        <p:spPr>
          <a:xfrm>
            <a:off x="1052848" y="3775422"/>
            <a:ext cx="2398131" cy="127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连接符: 曲线 72">
            <a:extLst>
              <a:ext uri="{FF2B5EF4-FFF2-40B4-BE49-F238E27FC236}">
                <a16:creationId xmlns:a16="http://schemas.microsoft.com/office/drawing/2014/main" id="{A3A65C82-95E4-40E2-90C8-D0E95DCB7464}"/>
              </a:ext>
            </a:extLst>
          </p:cNvPr>
          <p:cNvCxnSpPr>
            <a:cxnSpLocks/>
            <a:stCxn id="68" idx="6"/>
            <a:endCxn id="66" idx="2"/>
          </p:cNvCxnSpPr>
          <p:nvPr/>
        </p:nvCxnSpPr>
        <p:spPr>
          <a:xfrm flipV="1">
            <a:off x="2745790" y="5701677"/>
            <a:ext cx="1932971" cy="2346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连接符: 曲线 73">
            <a:extLst>
              <a:ext uri="{FF2B5EF4-FFF2-40B4-BE49-F238E27FC236}">
                <a16:creationId xmlns:a16="http://schemas.microsoft.com/office/drawing/2014/main" id="{9D863392-C201-4D1B-AA8E-0EE5398C6A8C}"/>
              </a:ext>
            </a:extLst>
          </p:cNvPr>
          <p:cNvCxnSpPr>
            <a:cxnSpLocks/>
            <a:stCxn id="66" idx="6"/>
            <a:endCxn id="61" idx="4"/>
          </p:cNvCxnSpPr>
          <p:nvPr/>
        </p:nvCxnSpPr>
        <p:spPr>
          <a:xfrm flipV="1">
            <a:off x="5337262" y="4099457"/>
            <a:ext cx="1170349" cy="1602220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连接符: 曲线 74">
            <a:extLst>
              <a:ext uri="{FF2B5EF4-FFF2-40B4-BE49-F238E27FC236}">
                <a16:creationId xmlns:a16="http://schemas.microsoft.com/office/drawing/2014/main" id="{F12C8875-C43A-44A7-8F47-7F83050603FD}"/>
              </a:ext>
            </a:extLst>
          </p:cNvPr>
          <p:cNvCxnSpPr>
            <a:cxnSpLocks/>
            <a:stCxn id="61" idx="0"/>
            <a:endCxn id="59" idx="6"/>
          </p:cNvCxnSpPr>
          <p:nvPr/>
        </p:nvCxnSpPr>
        <p:spPr>
          <a:xfrm rot="16200000" flipV="1">
            <a:off x="4587876" y="1531651"/>
            <a:ext cx="1551342" cy="2288129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4FC55AD8-FECA-46F5-B03E-E4FD368B6096}"/>
              </a:ext>
            </a:extLst>
          </p:cNvPr>
          <p:cNvSpPr txBox="1"/>
          <p:nvPr/>
        </p:nvSpPr>
        <p:spPr>
          <a:xfrm>
            <a:off x="551026" y="3544588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75976BF0-554E-4F59-8355-0B025253D27F}"/>
              </a:ext>
            </a:extLst>
          </p:cNvPr>
          <p:cNvSpPr txBox="1"/>
          <p:nvPr/>
        </p:nvSpPr>
        <p:spPr>
          <a:xfrm>
            <a:off x="3709714" y="1646662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ED486C94-77A9-4826-AD9F-5457E99726DD}"/>
              </a:ext>
            </a:extLst>
          </p:cNvPr>
          <p:cNvSpPr txBox="1"/>
          <p:nvPr/>
        </p:nvSpPr>
        <p:spPr>
          <a:xfrm>
            <a:off x="2211858" y="5494106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4</a:t>
            </a:r>
            <a:endParaRPr lang="zh-CN" altLang="en-US" sz="2400" b="1" dirty="0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25FA9CA1-B643-40B1-BFBC-5B1B4AC52207}"/>
              </a:ext>
            </a:extLst>
          </p:cNvPr>
          <p:cNvSpPr txBox="1"/>
          <p:nvPr/>
        </p:nvSpPr>
        <p:spPr>
          <a:xfrm>
            <a:off x="4867550" y="5494105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5</a:t>
            </a:r>
            <a:endParaRPr lang="zh-CN" altLang="en-US" sz="2400" b="1" dirty="0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4BB1F79A-8CB1-42DD-9A94-D6028077B0E6}"/>
              </a:ext>
            </a:extLst>
          </p:cNvPr>
          <p:cNvSpPr txBox="1"/>
          <p:nvPr/>
        </p:nvSpPr>
        <p:spPr>
          <a:xfrm>
            <a:off x="6335038" y="3550871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6</a:t>
            </a:r>
            <a:endParaRPr lang="zh-CN" altLang="en-US" sz="2400" b="1" dirty="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1D790539-455C-4296-8B66-5195D4FC5251}"/>
              </a:ext>
            </a:extLst>
          </p:cNvPr>
          <p:cNvSpPr txBox="1"/>
          <p:nvPr/>
        </p:nvSpPr>
        <p:spPr>
          <a:xfrm>
            <a:off x="3607757" y="3570192"/>
            <a:ext cx="34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0995596F-4A94-4D3F-B707-43A6ED72D5A0}"/>
              </a:ext>
            </a:extLst>
          </p:cNvPr>
          <p:cNvCxnSpPr>
            <a:stCxn id="59" idx="2"/>
            <a:endCxn id="60" idx="0"/>
          </p:cNvCxnSpPr>
          <p:nvPr/>
        </p:nvCxnSpPr>
        <p:spPr>
          <a:xfrm flipH="1">
            <a:off x="723598" y="1900045"/>
            <a:ext cx="2837383" cy="1551342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590CCBE1-9BB5-4AFA-8696-A9514B1EBE47}"/>
              </a:ext>
            </a:extLst>
          </p:cNvPr>
          <p:cNvCxnSpPr>
            <a:cxnSpLocks/>
            <a:stCxn id="59" idx="4"/>
            <a:endCxn id="62" idx="7"/>
          </p:cNvCxnSpPr>
          <p:nvPr/>
        </p:nvCxnSpPr>
        <p:spPr>
          <a:xfrm>
            <a:off x="3890232" y="2224080"/>
            <a:ext cx="122813" cy="1322215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1B248243-2857-4804-ACEA-3104944B9371}"/>
              </a:ext>
            </a:extLst>
          </p:cNvPr>
          <p:cNvCxnSpPr>
            <a:cxnSpLocks/>
            <a:stCxn id="62" idx="3"/>
            <a:endCxn id="68" idx="0"/>
          </p:cNvCxnSpPr>
          <p:nvPr/>
        </p:nvCxnSpPr>
        <p:spPr>
          <a:xfrm flipH="1">
            <a:off x="2416540" y="4004549"/>
            <a:ext cx="1130874" cy="1370664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BFAB6BFA-E452-47AE-9FBE-01E31E9EEC77}"/>
              </a:ext>
            </a:extLst>
          </p:cNvPr>
          <p:cNvCxnSpPr>
            <a:cxnSpLocks/>
            <a:stCxn id="66" idx="0"/>
          </p:cNvCxnSpPr>
          <p:nvPr/>
        </p:nvCxnSpPr>
        <p:spPr>
          <a:xfrm flipH="1" flipV="1">
            <a:off x="3993310" y="4064485"/>
            <a:ext cx="1014702" cy="1308382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DA46D1DB-9B9A-4944-9CB4-B4702770B396}"/>
              </a:ext>
            </a:extLst>
          </p:cNvPr>
          <p:cNvCxnSpPr>
            <a:cxnSpLocks/>
            <a:stCxn id="61" idx="0"/>
            <a:endCxn id="59" idx="5"/>
          </p:cNvCxnSpPr>
          <p:nvPr/>
        </p:nvCxnSpPr>
        <p:spPr>
          <a:xfrm flipH="1" flipV="1">
            <a:off x="4123047" y="2129172"/>
            <a:ext cx="2384564" cy="1322215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矩形 99">
            <a:extLst>
              <a:ext uri="{FF2B5EF4-FFF2-40B4-BE49-F238E27FC236}">
                <a16:creationId xmlns:a16="http://schemas.microsoft.com/office/drawing/2014/main" id="{AE652D4B-E6CC-4A04-AC8A-D5F14B9B9898}"/>
              </a:ext>
            </a:extLst>
          </p:cNvPr>
          <p:cNvSpPr/>
          <p:nvPr/>
        </p:nvSpPr>
        <p:spPr>
          <a:xfrm>
            <a:off x="7261203" y="1665128"/>
            <a:ext cx="421375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ea typeface="仿宋" panose="02010609060101010101" charset="-122"/>
                <a:cs typeface="+mn-ea"/>
                <a:sym typeface="+mn-lt"/>
              </a:rPr>
              <a:t>黑边为前序遍历和回溯的路径</a:t>
            </a:r>
            <a:endParaRPr lang="en-US" altLang="zh-CN" sz="2400" b="1" dirty="0"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7A7137E6-F0AA-422E-A42D-9143E5506E45}"/>
              </a:ext>
            </a:extLst>
          </p:cNvPr>
          <p:cNvSpPr/>
          <p:nvPr/>
        </p:nvSpPr>
        <p:spPr>
          <a:xfrm>
            <a:off x="7305212" y="2158816"/>
            <a:ext cx="4213756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b="1" dirty="0">
                <a:ea typeface="仿宋" panose="02010609060101010101" charset="-122"/>
                <a:cs typeface="+mn-ea"/>
                <a:sym typeface="+mn-lt"/>
              </a:rPr>
              <a:t>1-&gt;2-&gt;1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b="1" dirty="0">
                <a:ea typeface="仿宋" panose="02010609060101010101" charset="-122"/>
                <a:cs typeface="+mn-ea"/>
                <a:sym typeface="+mn-lt"/>
              </a:rPr>
              <a:t>  -&gt;3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b="1" dirty="0">
                <a:ea typeface="仿宋" panose="02010609060101010101" charset="-122"/>
                <a:cs typeface="+mn-ea"/>
                <a:sym typeface="+mn-lt"/>
              </a:rPr>
              <a:t>  -&gt;4-&gt;3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b="1" dirty="0">
                <a:ea typeface="仿宋" panose="02010609060101010101" charset="-122"/>
                <a:cs typeface="+mn-ea"/>
                <a:sym typeface="+mn-lt"/>
              </a:rPr>
              <a:t>  -&gt;5-&gt;3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b="1" dirty="0">
                <a:ea typeface="仿宋" panose="02010609060101010101" charset="-122"/>
                <a:cs typeface="+mn-ea"/>
                <a:sym typeface="+mn-lt"/>
              </a:rPr>
              <a:t>  -&gt;1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b="1" dirty="0">
                <a:ea typeface="仿宋" panose="02010609060101010101" charset="-122"/>
                <a:cs typeface="+mn-ea"/>
                <a:sym typeface="+mn-lt"/>
              </a:rPr>
              <a:t>  -&gt;6-&gt;1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3CEA6CDF-7BD8-48C2-B02A-21AA2F6015BB}"/>
                  </a:ext>
                </a:extLst>
              </p:cNvPr>
              <p:cNvSpPr/>
              <p:nvPr/>
            </p:nvSpPr>
            <p:spPr>
              <a:xfrm>
                <a:off x="7499167" y="1776807"/>
                <a:ext cx="4213756" cy="81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sz="2400" b="1" dirty="0">
                    <a:ea typeface="仿宋" panose="02010609060101010101" charset="-122"/>
                    <a:cs typeface="+mn-ea"/>
                    <a:sym typeface="+mn-lt"/>
                  </a:rPr>
                  <a:t>设</a:t>
                </a:r>
                <a:r>
                  <a:rPr lang="en-US" altLang="zh-CN" sz="2400" b="1" dirty="0">
                    <a:ea typeface="仿宋" panose="02010609060101010101" charset="-122"/>
                    <a:cs typeface="+mn-ea"/>
                    <a:sym typeface="+mn-lt"/>
                  </a:rPr>
                  <a:t>LCA(x,x+1)=p</a:t>
                </a:r>
                <a:r>
                  <a:rPr lang="zh-CN" altLang="en-US" sz="2400" b="1" dirty="0">
                    <a:ea typeface="仿宋" panose="02010609060101010101" charset="-122"/>
                    <a:cs typeface="+mn-ea"/>
                    <a:sym typeface="+mn-lt"/>
                  </a:rPr>
                  <a:t>，可得</a:t>
                </a:r>
                <a:endParaRPr lang="en-US" altLang="zh-CN" sz="2400" b="1" dirty="0">
                  <a:ea typeface="仿宋" panose="02010609060101010101" charset="-122"/>
                  <a:cs typeface="+mn-ea"/>
                  <a:sym typeface="+mn-lt"/>
                </a:endParaRPr>
              </a:p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altLang="zh-CN" sz="2400" b="1" dirty="0">
                    <a:ea typeface="仿宋" panose="02010609060101010101" charset="-122"/>
                    <a:cs typeface="+mn-ea"/>
                    <a:sym typeface="+mn-lt"/>
                  </a:rPr>
                  <a:t>c(x,x+1)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  <a:sym typeface="+mn-lt"/>
                      </a:rPr>
                      <m:t>≤</m:t>
                    </m:r>
                  </m:oMath>
                </a14:m>
                <a:r>
                  <a:rPr lang="en-US" altLang="zh-CN" sz="2400" b="1" dirty="0">
                    <a:ea typeface="仿宋" panose="02010609060101010101" charset="-122"/>
                    <a:cs typeface="+mn-ea"/>
                    <a:sym typeface="+mn-lt"/>
                  </a:rPr>
                  <a:t>c(x,…,p)+c(p,x+1)</a:t>
                </a:r>
              </a:p>
            </p:txBody>
          </p:sp>
        </mc:Choice>
        <mc:Fallback xmlns=""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3CEA6CDF-7BD8-48C2-B02A-21AA2F601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167" y="1776807"/>
                <a:ext cx="4213756" cy="812530"/>
              </a:xfrm>
              <a:prstGeom prst="rect">
                <a:avLst/>
              </a:prstGeom>
              <a:blipFill>
                <a:blip r:embed="rId3"/>
                <a:stretch>
                  <a:fillRect l="-2171" t="-13433" b="-156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矩形 102">
            <a:extLst>
              <a:ext uri="{FF2B5EF4-FFF2-40B4-BE49-F238E27FC236}">
                <a16:creationId xmlns:a16="http://schemas.microsoft.com/office/drawing/2014/main" id="{DE7FA47A-2D31-4686-A95B-01B14932A5DB}"/>
              </a:ext>
            </a:extLst>
          </p:cNvPr>
          <p:cNvSpPr/>
          <p:nvPr/>
        </p:nvSpPr>
        <p:spPr>
          <a:xfrm>
            <a:off x="7276607" y="2704846"/>
            <a:ext cx="55598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ea typeface="仿宋" panose="02010609060101010101" charset="-122"/>
                <a:cs typeface="+mn-ea"/>
                <a:sym typeface="+mn-lt"/>
              </a:rPr>
              <a:t>遍历和回溯的过程经过每条边两次</a:t>
            </a:r>
            <a:endParaRPr lang="en-US" altLang="zh-CN" sz="2400" b="1" dirty="0">
              <a:ea typeface="仿宋" panose="02010609060101010101" charset="-122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5A6C46F1-DB24-4402-8DB9-EB0DCBFB24D2}"/>
                  </a:ext>
                </a:extLst>
              </p:cNvPr>
              <p:cNvSpPr/>
              <p:nvPr/>
            </p:nvSpPr>
            <p:spPr>
              <a:xfrm>
                <a:off x="6960483" y="3163927"/>
                <a:ext cx="5378959" cy="81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altLang="zh-CN" sz="2400" b="1" dirty="0">
                    <a:ea typeface="仿宋" panose="02010609060101010101" charset="-122"/>
                    <a:cs typeface="+mn-ea"/>
                    <a:sym typeface="+mn-lt"/>
                  </a:rPr>
                  <a:t>			</a:t>
                </a:r>
                <a:r>
                  <a:rPr lang="zh-CN" altLang="en-US" sz="2400" b="1" dirty="0">
                    <a:ea typeface="仿宋" panose="02010609060101010101" charset="-122"/>
                    <a:cs typeface="+mn-ea"/>
                    <a:sym typeface="+mn-lt"/>
                  </a:rPr>
                  <a:t>可得</a:t>
                </a:r>
                <a:endParaRPr lang="en-US" altLang="zh-CN" sz="2400" b="1" dirty="0">
                  <a:ea typeface="仿宋" panose="02010609060101010101" charset="-122"/>
                  <a:cs typeface="+mn-ea"/>
                  <a:sym typeface="+mn-lt"/>
                </a:endParaRPr>
              </a:p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altLang="zh-CN" sz="2400" b="1" dirty="0">
                    <a:ea typeface="仿宋" panose="02010609060101010101" charset="-122"/>
                    <a:cs typeface="+mn-ea"/>
                    <a:sym typeface="+mn-lt"/>
                  </a:rPr>
                  <a:t>c(1,2)+c(2,3)+…+c(n-1,n)+c(n,1)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  <a:sym typeface="+mn-lt"/>
                      </a:rPr>
                      <m:t>≤</m:t>
                    </m:r>
                  </m:oMath>
                </a14:m>
                <a:r>
                  <a:rPr lang="en-US" altLang="zh-CN" sz="2400" b="1" dirty="0">
                    <a:ea typeface="仿宋" panose="02010609060101010101" charset="-122"/>
                    <a:cs typeface="+mn-ea"/>
                    <a:sym typeface="+mn-lt"/>
                  </a:rPr>
                  <a:t>2c(T)</a:t>
                </a:r>
              </a:p>
            </p:txBody>
          </p:sp>
        </mc:Choice>
        <mc:Fallback xmlns=""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5A6C46F1-DB24-4402-8DB9-EB0DCBFB2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483" y="3163927"/>
                <a:ext cx="5378959" cy="812530"/>
              </a:xfrm>
              <a:prstGeom prst="rect">
                <a:avLst/>
              </a:prstGeom>
              <a:blipFill>
                <a:blip r:embed="rId4"/>
                <a:stretch>
                  <a:fillRect l="-1814" t="-13534" b="-16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130720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01" grpId="0"/>
      <p:bldP spid="101" grpId="1"/>
      <p:bldP spid="102" grpId="0"/>
      <p:bldP spid="103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6305" y="340995"/>
            <a:ext cx="64633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one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644129" y="336216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的近似度界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B1A3C4D7-0359-40EF-A1F9-4CB33CEB57B1}"/>
                  </a:ext>
                </a:extLst>
              </p:cNvPr>
              <p:cNvSpPr/>
              <p:nvPr/>
            </p:nvSpPr>
            <p:spPr>
              <a:xfrm>
                <a:off x="1811235" y="2014776"/>
                <a:ext cx="6455923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sz="2400" b="1" dirty="0">
                    <a:ea typeface="仿宋" panose="02010609060101010101" charset="-122"/>
                    <a:cs typeface="+mn-ea"/>
                    <a:sym typeface="+mn-lt"/>
                  </a:rPr>
                  <a:t>上述过程可得出</a:t>
                </a:r>
                <a:r>
                  <a:rPr lang="en-US" altLang="zh-CN" sz="2400" b="1" dirty="0">
                    <a:ea typeface="仿宋" panose="02010609060101010101" charset="-122"/>
                    <a:cs typeface="+mn-ea"/>
                    <a:sym typeface="+mn-lt"/>
                  </a:rPr>
                  <a:t>A(</a:t>
                </a:r>
                <a:r>
                  <a:rPr lang="en-US" altLang="zh-CN" sz="2400" b="1" dirty="0" err="1">
                    <a:ea typeface="仿宋" panose="02010609060101010101" charset="-122"/>
                    <a:cs typeface="+mn-ea"/>
                    <a:sym typeface="+mn-lt"/>
                  </a:rPr>
                  <a:t>G,c</a:t>
                </a:r>
                <a:r>
                  <a:rPr lang="en-US" altLang="zh-CN" sz="2400" b="1" dirty="0">
                    <a:ea typeface="仿宋" panose="02010609060101010101" charset="-122"/>
                    <a:cs typeface="+mn-ea"/>
                    <a:sym typeface="+mn-lt"/>
                  </a:rPr>
                  <a:t>)/</a:t>
                </a:r>
                <a:r>
                  <a:rPr lang="en-US" altLang="zh-CN" sz="2400" b="1" dirty="0" err="1">
                    <a:ea typeface="仿宋" panose="02010609060101010101" charset="-122"/>
                    <a:cs typeface="+mn-ea"/>
                    <a:sym typeface="+mn-lt"/>
                  </a:rPr>
                  <a:t>Opt</a:t>
                </a:r>
                <a:r>
                  <a:rPr lang="en-US" altLang="zh-CN" sz="2400" b="1" baseline="-25000" dirty="0">
                    <a:ea typeface="仿宋" panose="02010609060101010101" charset="-122"/>
                    <a:cs typeface="+mn-ea"/>
                    <a:sym typeface="+mn-lt"/>
                  </a:rPr>
                  <a:t>(</a:t>
                </a:r>
                <a:r>
                  <a:rPr lang="en-US" altLang="zh-CN" sz="2400" b="1" baseline="-25000" dirty="0" err="1">
                    <a:ea typeface="仿宋" panose="02010609060101010101" charset="-122"/>
                    <a:cs typeface="+mn-ea"/>
                    <a:sym typeface="+mn-lt"/>
                  </a:rPr>
                  <a:t>G,c</a:t>
                </a:r>
                <a:r>
                  <a:rPr lang="en-US" altLang="zh-CN" sz="2400" b="1" baseline="-25000" dirty="0">
                    <a:ea typeface="仿宋" panose="02010609060101010101" charset="-122"/>
                    <a:cs typeface="+mn-ea"/>
                    <a:sym typeface="+mn-lt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  <a:sym typeface="+mn-lt"/>
                      </a:rPr>
                      <m:t>   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  <a:sym typeface="+mn-lt"/>
                      </a:rPr>
                      <m:t>≤</m:t>
                    </m:r>
                  </m:oMath>
                </a14:m>
                <a:r>
                  <a:rPr lang="en-US" altLang="zh-CN" sz="2400" b="1" dirty="0">
                    <a:ea typeface="仿宋" panose="02010609060101010101" charset="-122"/>
                    <a:cs typeface="+mn-ea"/>
                    <a:sym typeface="+mn-lt"/>
                  </a:rPr>
                  <a:t>  2</a:t>
                </a:r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B1A3C4D7-0359-40EF-A1F9-4CB33CEB5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235" y="2014776"/>
                <a:ext cx="6455923" cy="424732"/>
              </a:xfrm>
              <a:prstGeom prst="rect">
                <a:avLst/>
              </a:prstGeom>
              <a:blipFill>
                <a:blip r:embed="rId2"/>
                <a:stretch>
                  <a:fillRect l="-1416" t="-26087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>
            <a:extLst>
              <a:ext uri="{FF2B5EF4-FFF2-40B4-BE49-F238E27FC236}">
                <a16:creationId xmlns:a16="http://schemas.microsoft.com/office/drawing/2014/main" id="{F6AFA975-39F5-4725-A481-A81EDE68679F}"/>
              </a:ext>
            </a:extLst>
          </p:cNvPr>
          <p:cNvSpPr/>
          <p:nvPr/>
        </p:nvSpPr>
        <p:spPr>
          <a:xfrm>
            <a:off x="1811235" y="2778369"/>
            <a:ext cx="322796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ea typeface="仿宋" panose="02010609060101010101" charset="-122"/>
                <a:cs typeface="+mn-ea"/>
                <a:sym typeface="+mn-lt"/>
              </a:rPr>
              <a:t>那么</a:t>
            </a:r>
            <a:r>
              <a:rPr lang="en-US" altLang="zh-CN" sz="2400" b="1" dirty="0">
                <a:ea typeface="仿宋" panose="02010609060101010101" charset="-122"/>
                <a:cs typeface="+mn-ea"/>
                <a:sym typeface="+mn-lt"/>
              </a:rPr>
              <a:t>A</a:t>
            </a:r>
            <a:r>
              <a:rPr lang="zh-CN" altLang="en-US" sz="2400" b="1" dirty="0">
                <a:ea typeface="仿宋" panose="02010609060101010101" charset="-122"/>
                <a:cs typeface="+mn-ea"/>
                <a:sym typeface="+mn-lt"/>
              </a:rPr>
              <a:t>是</a:t>
            </a:r>
            <a:r>
              <a:rPr lang="en-US" altLang="zh-CN" sz="2400" b="1" dirty="0">
                <a:ea typeface="仿宋" panose="02010609060101010101" charset="-122"/>
                <a:cs typeface="+mn-ea"/>
                <a:sym typeface="+mn-lt"/>
              </a:rPr>
              <a:t>2-</a:t>
            </a:r>
            <a:r>
              <a:rPr lang="zh-CN" altLang="en-US" sz="2400" b="1" dirty="0">
                <a:ea typeface="仿宋" panose="02010609060101010101" charset="-122"/>
                <a:cs typeface="+mn-ea"/>
                <a:sym typeface="+mn-lt"/>
              </a:rPr>
              <a:t>近似算法。</a:t>
            </a:r>
            <a:endParaRPr lang="en-US" altLang="zh-CN" sz="2400" b="1" dirty="0"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A76347F-D3C6-4F4B-A44F-F36FBFEDC008}"/>
              </a:ext>
            </a:extLst>
          </p:cNvPr>
          <p:cNvSpPr/>
          <p:nvPr/>
        </p:nvSpPr>
        <p:spPr>
          <a:xfrm>
            <a:off x="1811235" y="3730109"/>
            <a:ext cx="771702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b="1" dirty="0">
                <a:ea typeface="仿宋" panose="02010609060101010101" charset="-122"/>
                <a:cs typeface="+mn-ea"/>
                <a:sym typeface="+mn-lt"/>
              </a:rPr>
              <a:t>Time(prim)+Time(</a:t>
            </a:r>
            <a:r>
              <a:rPr lang="en-US" altLang="zh-CN" sz="2400" b="1" dirty="0" err="1">
                <a:ea typeface="仿宋" panose="02010609060101010101" charset="-122"/>
                <a:cs typeface="+mn-ea"/>
                <a:sym typeface="+mn-lt"/>
              </a:rPr>
              <a:t>dfs</a:t>
            </a:r>
            <a:r>
              <a:rPr lang="en-US" altLang="zh-CN" sz="2400" b="1" dirty="0">
                <a:ea typeface="仿宋" panose="02010609060101010101" charset="-122"/>
                <a:cs typeface="+mn-ea"/>
                <a:sym typeface="+mn-lt"/>
              </a:rPr>
              <a:t>)</a:t>
            </a:r>
            <a:r>
              <a:rPr lang="zh-CN" altLang="en-US" sz="2400" b="1" dirty="0">
                <a:ea typeface="仿宋" panose="02010609060101010101" charset="-122"/>
                <a:cs typeface="+mn-ea"/>
                <a:sym typeface="+mn-lt"/>
              </a:rPr>
              <a:t>为输入实例规模的多项式阶</a:t>
            </a:r>
            <a:endParaRPr lang="en-US" altLang="zh-CN" sz="2400" b="1" dirty="0">
              <a:ea typeface="仿宋" panose="02010609060101010101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594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6305" y="340995"/>
            <a:ext cx="64633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two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任意多边形 18"/>
              <p:cNvSpPr/>
              <p:nvPr/>
            </p:nvSpPr>
            <p:spPr>
              <a:xfrm>
                <a:off x="1644129" y="336216"/>
                <a:ext cx="4419256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400" b="1" dirty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+mn-ea"/>
                        <a:sym typeface="+mn-lt"/>
                      </a:rPr>
                      <m:t>判断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仿宋" panose="02010609060101010101" charset="-122"/>
                      </a:rPr>
                      <m:t>∆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𝑻𝑺𝑷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是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NPO(level)</a:t>
                </a:r>
                <a:endParaRPr lang="zh-CN" altLang="en-US" sz="24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任意多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29" y="336216"/>
                <a:ext cx="4419256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980" b="-294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15DDA6BA-D800-4638-A007-93D6F1F71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" y="1732689"/>
            <a:ext cx="10105344" cy="2759936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AC94BDD8-A0A1-4396-B36A-6DFABC391C03}"/>
              </a:ext>
            </a:extLst>
          </p:cNvPr>
          <p:cNvSpPr/>
          <p:nvPr/>
        </p:nvSpPr>
        <p:spPr>
          <a:xfrm>
            <a:off x="8897657" y="3677920"/>
            <a:ext cx="1059143" cy="579120"/>
          </a:xfrm>
          <a:custGeom>
            <a:avLst/>
            <a:gdLst>
              <a:gd name="connsiteX0" fmla="*/ 784823 w 1059143"/>
              <a:gd name="connsiteY0" fmla="*/ 0 h 579120"/>
              <a:gd name="connsiteX1" fmla="*/ 165063 w 1059143"/>
              <a:gd name="connsiteY1" fmla="*/ 10160 h 579120"/>
              <a:gd name="connsiteX2" fmla="*/ 73623 w 1059143"/>
              <a:gd name="connsiteY2" fmla="*/ 60960 h 579120"/>
              <a:gd name="connsiteX3" fmla="*/ 12663 w 1059143"/>
              <a:gd name="connsiteY3" fmla="*/ 121920 h 579120"/>
              <a:gd name="connsiteX4" fmla="*/ 12663 w 1059143"/>
              <a:gd name="connsiteY4" fmla="*/ 325120 h 579120"/>
              <a:gd name="connsiteX5" fmla="*/ 43143 w 1059143"/>
              <a:gd name="connsiteY5" fmla="*/ 416560 h 579120"/>
              <a:gd name="connsiteX6" fmla="*/ 53303 w 1059143"/>
              <a:gd name="connsiteY6" fmla="*/ 447040 h 579120"/>
              <a:gd name="connsiteX7" fmla="*/ 114263 w 1059143"/>
              <a:gd name="connsiteY7" fmla="*/ 497840 h 579120"/>
              <a:gd name="connsiteX8" fmla="*/ 154903 w 1059143"/>
              <a:gd name="connsiteY8" fmla="*/ 508000 h 579120"/>
              <a:gd name="connsiteX9" fmla="*/ 297143 w 1059143"/>
              <a:gd name="connsiteY9" fmla="*/ 528320 h 579120"/>
              <a:gd name="connsiteX10" fmla="*/ 337783 w 1059143"/>
              <a:gd name="connsiteY10" fmla="*/ 538480 h 579120"/>
              <a:gd name="connsiteX11" fmla="*/ 368263 w 1059143"/>
              <a:gd name="connsiteY11" fmla="*/ 548640 h 579120"/>
              <a:gd name="connsiteX12" fmla="*/ 429223 w 1059143"/>
              <a:gd name="connsiteY12" fmla="*/ 558800 h 579120"/>
              <a:gd name="connsiteX13" fmla="*/ 459703 w 1059143"/>
              <a:gd name="connsiteY13" fmla="*/ 568960 h 579120"/>
              <a:gd name="connsiteX14" fmla="*/ 500343 w 1059143"/>
              <a:gd name="connsiteY14" fmla="*/ 579120 h 579120"/>
              <a:gd name="connsiteX15" fmla="*/ 825463 w 1059143"/>
              <a:gd name="connsiteY15" fmla="*/ 568960 h 579120"/>
              <a:gd name="connsiteX16" fmla="*/ 855943 w 1059143"/>
              <a:gd name="connsiteY16" fmla="*/ 558800 h 579120"/>
              <a:gd name="connsiteX17" fmla="*/ 906743 w 1059143"/>
              <a:gd name="connsiteY17" fmla="*/ 548640 h 579120"/>
              <a:gd name="connsiteX18" fmla="*/ 977863 w 1059143"/>
              <a:gd name="connsiteY18" fmla="*/ 497840 h 579120"/>
              <a:gd name="connsiteX19" fmla="*/ 1018503 w 1059143"/>
              <a:gd name="connsiteY19" fmla="*/ 436880 h 579120"/>
              <a:gd name="connsiteX20" fmla="*/ 1038823 w 1059143"/>
              <a:gd name="connsiteY20" fmla="*/ 406400 h 579120"/>
              <a:gd name="connsiteX21" fmla="*/ 1059143 w 1059143"/>
              <a:gd name="connsiteY21" fmla="*/ 345440 h 579120"/>
              <a:gd name="connsiteX22" fmla="*/ 1048983 w 1059143"/>
              <a:gd name="connsiteY22" fmla="*/ 243840 h 579120"/>
              <a:gd name="connsiteX23" fmla="*/ 988023 w 1059143"/>
              <a:gd name="connsiteY23" fmla="*/ 182880 h 579120"/>
              <a:gd name="connsiteX24" fmla="*/ 916903 w 1059143"/>
              <a:gd name="connsiteY24" fmla="*/ 152400 h 579120"/>
              <a:gd name="connsiteX25" fmla="*/ 886423 w 1059143"/>
              <a:gd name="connsiteY25" fmla="*/ 132080 h 579120"/>
              <a:gd name="connsiteX26" fmla="*/ 825463 w 1059143"/>
              <a:gd name="connsiteY26" fmla="*/ 111760 h 579120"/>
              <a:gd name="connsiteX27" fmla="*/ 764503 w 1059143"/>
              <a:gd name="connsiteY27" fmla="*/ 81280 h 579120"/>
              <a:gd name="connsiteX28" fmla="*/ 713703 w 1059143"/>
              <a:gd name="connsiteY28" fmla="*/ 20320 h 579120"/>
              <a:gd name="connsiteX29" fmla="*/ 662903 w 1059143"/>
              <a:gd name="connsiteY29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59143" h="579120">
                <a:moveTo>
                  <a:pt x="784823" y="0"/>
                </a:moveTo>
                <a:lnTo>
                  <a:pt x="165063" y="10160"/>
                </a:lnTo>
                <a:cubicBezTo>
                  <a:pt x="138687" y="10984"/>
                  <a:pt x="81304" y="53279"/>
                  <a:pt x="73623" y="60960"/>
                </a:cubicBezTo>
                <a:lnTo>
                  <a:pt x="12663" y="121920"/>
                </a:lnTo>
                <a:cubicBezTo>
                  <a:pt x="-6368" y="217076"/>
                  <a:pt x="-1929" y="171905"/>
                  <a:pt x="12663" y="325120"/>
                </a:cubicBezTo>
                <a:cubicBezTo>
                  <a:pt x="21539" y="418322"/>
                  <a:pt x="13347" y="356968"/>
                  <a:pt x="43143" y="416560"/>
                </a:cubicBezTo>
                <a:cubicBezTo>
                  <a:pt x="47932" y="426139"/>
                  <a:pt x="47362" y="438129"/>
                  <a:pt x="53303" y="447040"/>
                </a:cubicBezTo>
                <a:cubicBezTo>
                  <a:pt x="63068" y="461687"/>
                  <a:pt x="96770" y="490343"/>
                  <a:pt x="114263" y="497840"/>
                </a:cubicBezTo>
                <a:cubicBezTo>
                  <a:pt x="127098" y="503341"/>
                  <a:pt x="141129" y="505704"/>
                  <a:pt x="154903" y="508000"/>
                </a:cubicBezTo>
                <a:cubicBezTo>
                  <a:pt x="202146" y="515874"/>
                  <a:pt x="250678" y="516704"/>
                  <a:pt x="297143" y="528320"/>
                </a:cubicBezTo>
                <a:cubicBezTo>
                  <a:pt x="310690" y="531707"/>
                  <a:pt x="324357" y="534644"/>
                  <a:pt x="337783" y="538480"/>
                </a:cubicBezTo>
                <a:cubicBezTo>
                  <a:pt x="348081" y="541422"/>
                  <a:pt x="357808" y="546317"/>
                  <a:pt x="368263" y="548640"/>
                </a:cubicBezTo>
                <a:cubicBezTo>
                  <a:pt x="388373" y="553109"/>
                  <a:pt x="409113" y="554331"/>
                  <a:pt x="429223" y="558800"/>
                </a:cubicBezTo>
                <a:cubicBezTo>
                  <a:pt x="439678" y="561123"/>
                  <a:pt x="449405" y="566018"/>
                  <a:pt x="459703" y="568960"/>
                </a:cubicBezTo>
                <a:cubicBezTo>
                  <a:pt x="473129" y="572796"/>
                  <a:pt x="486796" y="575733"/>
                  <a:pt x="500343" y="579120"/>
                </a:cubicBezTo>
                <a:cubicBezTo>
                  <a:pt x="608716" y="575733"/>
                  <a:pt x="717213" y="575146"/>
                  <a:pt x="825463" y="568960"/>
                </a:cubicBezTo>
                <a:cubicBezTo>
                  <a:pt x="836155" y="568349"/>
                  <a:pt x="845553" y="561397"/>
                  <a:pt x="855943" y="558800"/>
                </a:cubicBezTo>
                <a:cubicBezTo>
                  <a:pt x="872696" y="554612"/>
                  <a:pt x="889810" y="552027"/>
                  <a:pt x="906743" y="548640"/>
                </a:cubicBezTo>
                <a:cubicBezTo>
                  <a:pt x="921571" y="538754"/>
                  <a:pt x="968698" y="508151"/>
                  <a:pt x="977863" y="497840"/>
                </a:cubicBezTo>
                <a:cubicBezTo>
                  <a:pt x="994088" y="479587"/>
                  <a:pt x="1004956" y="457200"/>
                  <a:pt x="1018503" y="436880"/>
                </a:cubicBezTo>
                <a:cubicBezTo>
                  <a:pt x="1025276" y="426720"/>
                  <a:pt x="1034962" y="417984"/>
                  <a:pt x="1038823" y="406400"/>
                </a:cubicBezTo>
                <a:lnTo>
                  <a:pt x="1059143" y="345440"/>
                </a:lnTo>
                <a:cubicBezTo>
                  <a:pt x="1055756" y="311573"/>
                  <a:pt x="1056636" y="277004"/>
                  <a:pt x="1048983" y="243840"/>
                </a:cubicBezTo>
                <a:cubicBezTo>
                  <a:pt x="1043197" y="218769"/>
                  <a:pt x="1005250" y="193647"/>
                  <a:pt x="988023" y="182880"/>
                </a:cubicBezTo>
                <a:cubicBezTo>
                  <a:pt x="903456" y="130026"/>
                  <a:pt x="986039" y="186968"/>
                  <a:pt x="916903" y="152400"/>
                </a:cubicBezTo>
                <a:cubicBezTo>
                  <a:pt x="905981" y="146939"/>
                  <a:pt x="897581" y="137039"/>
                  <a:pt x="886423" y="132080"/>
                </a:cubicBezTo>
                <a:cubicBezTo>
                  <a:pt x="866850" y="123381"/>
                  <a:pt x="843285" y="123641"/>
                  <a:pt x="825463" y="111760"/>
                </a:cubicBezTo>
                <a:cubicBezTo>
                  <a:pt x="786072" y="85499"/>
                  <a:pt x="806567" y="95301"/>
                  <a:pt x="764503" y="81280"/>
                </a:cubicBezTo>
                <a:cubicBezTo>
                  <a:pt x="751555" y="61858"/>
                  <a:pt x="734765" y="32355"/>
                  <a:pt x="713703" y="20320"/>
                </a:cubicBezTo>
                <a:cubicBezTo>
                  <a:pt x="634452" y="-24966"/>
                  <a:pt x="694587" y="31684"/>
                  <a:pt x="662903" y="0"/>
                </a:cubicBezTo>
              </a:path>
            </a:pathLst>
          </a:custGeom>
          <a:noFill/>
          <a:ln w="539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3E00F1A2-A16A-4650-AD48-1C046B05C97C}"/>
              </a:ext>
            </a:extLst>
          </p:cNvPr>
          <p:cNvSpPr/>
          <p:nvPr/>
        </p:nvSpPr>
        <p:spPr>
          <a:xfrm>
            <a:off x="533774" y="1580625"/>
            <a:ext cx="1623500" cy="579120"/>
          </a:xfrm>
          <a:custGeom>
            <a:avLst/>
            <a:gdLst>
              <a:gd name="connsiteX0" fmla="*/ 784823 w 1059143"/>
              <a:gd name="connsiteY0" fmla="*/ 0 h 579120"/>
              <a:gd name="connsiteX1" fmla="*/ 165063 w 1059143"/>
              <a:gd name="connsiteY1" fmla="*/ 10160 h 579120"/>
              <a:gd name="connsiteX2" fmla="*/ 73623 w 1059143"/>
              <a:gd name="connsiteY2" fmla="*/ 60960 h 579120"/>
              <a:gd name="connsiteX3" fmla="*/ 12663 w 1059143"/>
              <a:gd name="connsiteY3" fmla="*/ 121920 h 579120"/>
              <a:gd name="connsiteX4" fmla="*/ 12663 w 1059143"/>
              <a:gd name="connsiteY4" fmla="*/ 325120 h 579120"/>
              <a:gd name="connsiteX5" fmla="*/ 43143 w 1059143"/>
              <a:gd name="connsiteY5" fmla="*/ 416560 h 579120"/>
              <a:gd name="connsiteX6" fmla="*/ 53303 w 1059143"/>
              <a:gd name="connsiteY6" fmla="*/ 447040 h 579120"/>
              <a:gd name="connsiteX7" fmla="*/ 114263 w 1059143"/>
              <a:gd name="connsiteY7" fmla="*/ 497840 h 579120"/>
              <a:gd name="connsiteX8" fmla="*/ 154903 w 1059143"/>
              <a:gd name="connsiteY8" fmla="*/ 508000 h 579120"/>
              <a:gd name="connsiteX9" fmla="*/ 297143 w 1059143"/>
              <a:gd name="connsiteY9" fmla="*/ 528320 h 579120"/>
              <a:gd name="connsiteX10" fmla="*/ 337783 w 1059143"/>
              <a:gd name="connsiteY10" fmla="*/ 538480 h 579120"/>
              <a:gd name="connsiteX11" fmla="*/ 368263 w 1059143"/>
              <a:gd name="connsiteY11" fmla="*/ 548640 h 579120"/>
              <a:gd name="connsiteX12" fmla="*/ 429223 w 1059143"/>
              <a:gd name="connsiteY12" fmla="*/ 558800 h 579120"/>
              <a:gd name="connsiteX13" fmla="*/ 459703 w 1059143"/>
              <a:gd name="connsiteY13" fmla="*/ 568960 h 579120"/>
              <a:gd name="connsiteX14" fmla="*/ 500343 w 1059143"/>
              <a:gd name="connsiteY14" fmla="*/ 579120 h 579120"/>
              <a:gd name="connsiteX15" fmla="*/ 825463 w 1059143"/>
              <a:gd name="connsiteY15" fmla="*/ 568960 h 579120"/>
              <a:gd name="connsiteX16" fmla="*/ 855943 w 1059143"/>
              <a:gd name="connsiteY16" fmla="*/ 558800 h 579120"/>
              <a:gd name="connsiteX17" fmla="*/ 906743 w 1059143"/>
              <a:gd name="connsiteY17" fmla="*/ 548640 h 579120"/>
              <a:gd name="connsiteX18" fmla="*/ 977863 w 1059143"/>
              <a:gd name="connsiteY18" fmla="*/ 497840 h 579120"/>
              <a:gd name="connsiteX19" fmla="*/ 1018503 w 1059143"/>
              <a:gd name="connsiteY19" fmla="*/ 436880 h 579120"/>
              <a:gd name="connsiteX20" fmla="*/ 1038823 w 1059143"/>
              <a:gd name="connsiteY20" fmla="*/ 406400 h 579120"/>
              <a:gd name="connsiteX21" fmla="*/ 1059143 w 1059143"/>
              <a:gd name="connsiteY21" fmla="*/ 345440 h 579120"/>
              <a:gd name="connsiteX22" fmla="*/ 1048983 w 1059143"/>
              <a:gd name="connsiteY22" fmla="*/ 243840 h 579120"/>
              <a:gd name="connsiteX23" fmla="*/ 988023 w 1059143"/>
              <a:gd name="connsiteY23" fmla="*/ 182880 h 579120"/>
              <a:gd name="connsiteX24" fmla="*/ 916903 w 1059143"/>
              <a:gd name="connsiteY24" fmla="*/ 152400 h 579120"/>
              <a:gd name="connsiteX25" fmla="*/ 886423 w 1059143"/>
              <a:gd name="connsiteY25" fmla="*/ 132080 h 579120"/>
              <a:gd name="connsiteX26" fmla="*/ 825463 w 1059143"/>
              <a:gd name="connsiteY26" fmla="*/ 111760 h 579120"/>
              <a:gd name="connsiteX27" fmla="*/ 764503 w 1059143"/>
              <a:gd name="connsiteY27" fmla="*/ 81280 h 579120"/>
              <a:gd name="connsiteX28" fmla="*/ 713703 w 1059143"/>
              <a:gd name="connsiteY28" fmla="*/ 20320 h 579120"/>
              <a:gd name="connsiteX29" fmla="*/ 662903 w 1059143"/>
              <a:gd name="connsiteY29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59143" h="579120">
                <a:moveTo>
                  <a:pt x="784823" y="0"/>
                </a:moveTo>
                <a:lnTo>
                  <a:pt x="165063" y="10160"/>
                </a:lnTo>
                <a:cubicBezTo>
                  <a:pt x="138687" y="10984"/>
                  <a:pt x="81304" y="53279"/>
                  <a:pt x="73623" y="60960"/>
                </a:cubicBezTo>
                <a:lnTo>
                  <a:pt x="12663" y="121920"/>
                </a:lnTo>
                <a:cubicBezTo>
                  <a:pt x="-6368" y="217076"/>
                  <a:pt x="-1929" y="171905"/>
                  <a:pt x="12663" y="325120"/>
                </a:cubicBezTo>
                <a:cubicBezTo>
                  <a:pt x="21539" y="418322"/>
                  <a:pt x="13347" y="356968"/>
                  <a:pt x="43143" y="416560"/>
                </a:cubicBezTo>
                <a:cubicBezTo>
                  <a:pt x="47932" y="426139"/>
                  <a:pt x="47362" y="438129"/>
                  <a:pt x="53303" y="447040"/>
                </a:cubicBezTo>
                <a:cubicBezTo>
                  <a:pt x="63068" y="461687"/>
                  <a:pt x="96770" y="490343"/>
                  <a:pt x="114263" y="497840"/>
                </a:cubicBezTo>
                <a:cubicBezTo>
                  <a:pt x="127098" y="503341"/>
                  <a:pt x="141129" y="505704"/>
                  <a:pt x="154903" y="508000"/>
                </a:cubicBezTo>
                <a:cubicBezTo>
                  <a:pt x="202146" y="515874"/>
                  <a:pt x="250678" y="516704"/>
                  <a:pt x="297143" y="528320"/>
                </a:cubicBezTo>
                <a:cubicBezTo>
                  <a:pt x="310690" y="531707"/>
                  <a:pt x="324357" y="534644"/>
                  <a:pt x="337783" y="538480"/>
                </a:cubicBezTo>
                <a:cubicBezTo>
                  <a:pt x="348081" y="541422"/>
                  <a:pt x="357808" y="546317"/>
                  <a:pt x="368263" y="548640"/>
                </a:cubicBezTo>
                <a:cubicBezTo>
                  <a:pt x="388373" y="553109"/>
                  <a:pt x="409113" y="554331"/>
                  <a:pt x="429223" y="558800"/>
                </a:cubicBezTo>
                <a:cubicBezTo>
                  <a:pt x="439678" y="561123"/>
                  <a:pt x="449405" y="566018"/>
                  <a:pt x="459703" y="568960"/>
                </a:cubicBezTo>
                <a:cubicBezTo>
                  <a:pt x="473129" y="572796"/>
                  <a:pt x="486796" y="575733"/>
                  <a:pt x="500343" y="579120"/>
                </a:cubicBezTo>
                <a:cubicBezTo>
                  <a:pt x="608716" y="575733"/>
                  <a:pt x="717213" y="575146"/>
                  <a:pt x="825463" y="568960"/>
                </a:cubicBezTo>
                <a:cubicBezTo>
                  <a:pt x="836155" y="568349"/>
                  <a:pt x="845553" y="561397"/>
                  <a:pt x="855943" y="558800"/>
                </a:cubicBezTo>
                <a:cubicBezTo>
                  <a:pt x="872696" y="554612"/>
                  <a:pt x="889810" y="552027"/>
                  <a:pt x="906743" y="548640"/>
                </a:cubicBezTo>
                <a:cubicBezTo>
                  <a:pt x="921571" y="538754"/>
                  <a:pt x="968698" y="508151"/>
                  <a:pt x="977863" y="497840"/>
                </a:cubicBezTo>
                <a:cubicBezTo>
                  <a:pt x="994088" y="479587"/>
                  <a:pt x="1004956" y="457200"/>
                  <a:pt x="1018503" y="436880"/>
                </a:cubicBezTo>
                <a:cubicBezTo>
                  <a:pt x="1025276" y="426720"/>
                  <a:pt x="1034962" y="417984"/>
                  <a:pt x="1038823" y="406400"/>
                </a:cubicBezTo>
                <a:lnTo>
                  <a:pt x="1059143" y="345440"/>
                </a:lnTo>
                <a:cubicBezTo>
                  <a:pt x="1055756" y="311573"/>
                  <a:pt x="1056636" y="277004"/>
                  <a:pt x="1048983" y="243840"/>
                </a:cubicBezTo>
                <a:cubicBezTo>
                  <a:pt x="1043197" y="218769"/>
                  <a:pt x="1005250" y="193647"/>
                  <a:pt x="988023" y="182880"/>
                </a:cubicBezTo>
                <a:cubicBezTo>
                  <a:pt x="903456" y="130026"/>
                  <a:pt x="986039" y="186968"/>
                  <a:pt x="916903" y="152400"/>
                </a:cubicBezTo>
                <a:cubicBezTo>
                  <a:pt x="905981" y="146939"/>
                  <a:pt x="897581" y="137039"/>
                  <a:pt x="886423" y="132080"/>
                </a:cubicBezTo>
                <a:cubicBezTo>
                  <a:pt x="866850" y="123381"/>
                  <a:pt x="843285" y="123641"/>
                  <a:pt x="825463" y="111760"/>
                </a:cubicBezTo>
                <a:cubicBezTo>
                  <a:pt x="786072" y="85499"/>
                  <a:pt x="806567" y="95301"/>
                  <a:pt x="764503" y="81280"/>
                </a:cubicBezTo>
                <a:cubicBezTo>
                  <a:pt x="751555" y="61858"/>
                  <a:pt x="734765" y="32355"/>
                  <a:pt x="713703" y="20320"/>
                </a:cubicBezTo>
                <a:cubicBezTo>
                  <a:pt x="634452" y="-24966"/>
                  <a:pt x="694587" y="31684"/>
                  <a:pt x="662903" y="0"/>
                </a:cubicBezTo>
              </a:path>
            </a:pathLst>
          </a:custGeom>
          <a:noFill/>
          <a:ln w="539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0BD4124-3F60-4615-9D24-E9FAE3A128A4}"/>
                  </a:ext>
                </a:extLst>
              </p:cNvPr>
              <p:cNvSpPr/>
              <p:nvPr/>
            </p:nvSpPr>
            <p:spPr>
              <a:xfrm>
                <a:off x="1644129" y="4978578"/>
                <a:ext cx="6551530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altLang="zh-CN" sz="2400" dirty="0">
                    <a:ea typeface="仿宋" panose="02010609060101010101" charset="-122"/>
                    <a:cs typeface="+mn-ea"/>
                    <a:sym typeface="+mn-lt"/>
                  </a:rPr>
                  <a:t>So,</a:t>
                </a:r>
                <a:r>
                  <a:rPr lang="en-US" altLang="zh-CN" sz="2400" b="1" dirty="0">
                    <a:ea typeface="仿宋" panose="02010609060101010101" charset="-122"/>
                    <a:cs typeface="+mn-ea"/>
                    <a:sym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仿宋" panose="02010609060101010101" charset="-122"/>
                      </a:rPr>
                      <m:t>∆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𝑻𝑺𝑷</m:t>
                    </m:r>
                  </m:oMath>
                </a14:m>
                <a:r>
                  <a:rPr lang="en-US" altLang="zh-CN" sz="2400" b="1" dirty="0"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 belong to NPO(III) exactly !</a:t>
                </a:r>
                <a:endParaRPr lang="en-US" altLang="zh-CN" sz="2400" b="1" dirty="0"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0BD4124-3F60-4615-9D24-E9FAE3A12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29" y="4978578"/>
                <a:ext cx="6551530" cy="424732"/>
              </a:xfrm>
              <a:prstGeom prst="rect">
                <a:avLst/>
              </a:prstGeom>
              <a:blipFill>
                <a:blip r:embed="rId4"/>
                <a:stretch>
                  <a:fillRect l="-1490" t="-26087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88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6305" y="340995"/>
            <a:ext cx="64633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two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任意多边形 18"/>
              <p:cNvSpPr/>
              <p:nvPr/>
            </p:nvSpPr>
            <p:spPr>
              <a:xfrm>
                <a:off x="1644129" y="336216"/>
                <a:ext cx="4419256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400" b="1" dirty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+mn-ea"/>
                        <a:sym typeface="+mn-lt"/>
                      </a:rPr>
                      <m:t>判断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仿宋" panose="02010609060101010101" charset="-122"/>
                      </a:rPr>
                      <m:t>∆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𝑻𝑺𝑷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是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NPO(III)</a:t>
                </a:r>
                <a:endParaRPr lang="zh-CN" altLang="en-US" sz="24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任意多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29" y="336216"/>
                <a:ext cx="4419256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980" b="-294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任意多边形 18">
                <a:extLst>
                  <a:ext uri="{FF2B5EF4-FFF2-40B4-BE49-F238E27FC236}">
                    <a16:creationId xmlns:a16="http://schemas.microsoft.com/office/drawing/2014/main" id="{BF9BEEF6-3919-49C5-A8F5-7C4991D2CDCE}"/>
                  </a:ext>
                </a:extLst>
              </p:cNvPr>
              <p:cNvSpPr/>
              <p:nvPr/>
            </p:nvSpPr>
            <p:spPr>
              <a:xfrm>
                <a:off x="1566754" y="2019788"/>
                <a:ext cx="7996346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其实有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仿宋" panose="02010609060101010101" charset="-122"/>
                            <a:cs typeface="+mn-ea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仿宋" panose="02010609060101010101" charset="-122"/>
                            <a:cs typeface="+mn-ea"/>
                            <a:sym typeface="+mn-lt"/>
                          </a:rPr>
                          <m:t>𝟑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仿宋" panose="02010609060101010101" charset="-122"/>
                            <a:cs typeface="+mn-ea"/>
                            <a:sym typeface="+mn-lt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—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近似算法，也是目前最好的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仿宋" panose="02010609060101010101" charset="-122"/>
                      </a:rPr>
                      <m:t>∆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𝑻𝑺𝑷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近似算法</a:t>
                </a:r>
              </a:p>
            </p:txBody>
          </p:sp>
        </mc:Choice>
        <mc:Fallback xmlns="">
          <p:sp>
            <p:nvSpPr>
              <p:cNvPr id="13" name="任意多边形 18">
                <a:extLst>
                  <a:ext uri="{FF2B5EF4-FFF2-40B4-BE49-F238E27FC236}">
                    <a16:creationId xmlns:a16="http://schemas.microsoft.com/office/drawing/2014/main" id="{BF9BEEF6-3919-49C5-A8F5-7C4991D2CD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754" y="2019788"/>
                <a:ext cx="7996346" cy="618508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980" b="-294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任意多边形 18">
                <a:extLst>
                  <a:ext uri="{FF2B5EF4-FFF2-40B4-BE49-F238E27FC236}">
                    <a16:creationId xmlns:a16="http://schemas.microsoft.com/office/drawing/2014/main" id="{3574422B-3BF6-4862-8B30-B91C289062A9}"/>
                  </a:ext>
                </a:extLst>
              </p:cNvPr>
              <p:cNvSpPr/>
              <p:nvPr/>
            </p:nvSpPr>
            <p:spPr>
              <a:xfrm>
                <a:off x="1566754" y="2767763"/>
                <a:ext cx="9952146" cy="1254423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52615" rIns="276440" bIns="152615" numCol="1" spcCol="1270" anchor="ctr" anchorCtr="0">
                <a:noAutofit/>
              </a:bodyPr>
              <a:lstStyle>
                <a:defPPr>
                  <a:defRPr lang="zh-CN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有论文指出有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仿宋" panose="02010609060101010101" charset="-122"/>
                            <a:cs typeface="+mn-ea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仿宋" panose="02010609060101010101" charset="-122"/>
                            <a:cs typeface="+mn-ea"/>
                            <a:sym typeface="+mn-lt"/>
                          </a:rPr>
                          <m:t>𝟑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仿宋" panose="02010609060101010101" charset="-122"/>
                            <a:cs typeface="+mn-ea"/>
                            <a:sym typeface="+mn-lt"/>
                          </a:rPr>
                          <m:t>𝟐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+mn-ea"/>
                        <a:sym typeface="+mn-lt"/>
                      </a:rPr>
                      <m:t>−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+mn-ea"/>
                        <a:sym typeface="+mn-lt"/>
                      </a:rPr>
                      <m:t>𝒇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+mn-ea"/>
                        <a:sym typeface="+mn-lt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+mn-ea"/>
                        <a:sym typeface="+mn-lt"/>
                      </a:rPr>
                      <m:t>𝒏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+mn-ea"/>
                        <a:sym typeface="+mn-lt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—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近似算法，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+mn-ea"/>
                        <a:sym typeface="+mn-lt"/>
                      </a:rPr>
                      <m:t>𝒇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+mn-ea"/>
                        <a:sym typeface="+mn-lt"/>
                      </a:rPr>
                      <m:t>(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+mn-ea"/>
                        <a:sym typeface="+mn-lt"/>
                      </a:rPr>
                      <m:t>𝒏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+mn-ea"/>
                        <a:sym typeface="+mn-lt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为一个确定的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+mn-ea"/>
                        <a:sym typeface="+mn-lt"/>
                      </a:rPr>
                      <m:t>𝒏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仿宋" panose="02010609060101010101" charset="-122"/>
                        <a:cs typeface="+mn-ea"/>
                        <a:sym typeface="+mn-lt"/>
                      </a:rPr>
                      <m:t> 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的分式</a:t>
                </a:r>
              </a:p>
            </p:txBody>
          </p:sp>
        </mc:Choice>
        <mc:Fallback xmlns="">
          <p:sp>
            <p:nvSpPr>
              <p:cNvPr id="16" name="任意多边形 18">
                <a:extLst>
                  <a:ext uri="{FF2B5EF4-FFF2-40B4-BE49-F238E27FC236}">
                    <a16:creationId xmlns:a16="http://schemas.microsoft.com/office/drawing/2014/main" id="{3574422B-3BF6-4862-8B30-B91C28906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754" y="2767763"/>
                <a:ext cx="9952146" cy="1254423"/>
              </a:xfrm>
              <a:custGeom>
                <a:avLst/>
                <a:gdLst>
                  <a:gd name="connsiteX0" fmla="*/ 98297 w 589768"/>
                  <a:gd name="connsiteY0" fmla="*/ 0 h 5346192"/>
                  <a:gd name="connsiteX1" fmla="*/ 491471 w 589768"/>
                  <a:gd name="connsiteY1" fmla="*/ 0 h 5346192"/>
                  <a:gd name="connsiteX2" fmla="*/ 589768 w 589768"/>
                  <a:gd name="connsiteY2" fmla="*/ 98297 h 5346192"/>
                  <a:gd name="connsiteX3" fmla="*/ 589768 w 589768"/>
                  <a:gd name="connsiteY3" fmla="*/ 5346192 h 5346192"/>
                  <a:gd name="connsiteX4" fmla="*/ 589768 w 589768"/>
                  <a:gd name="connsiteY4" fmla="*/ 5346192 h 5346192"/>
                  <a:gd name="connsiteX5" fmla="*/ 0 w 589768"/>
                  <a:gd name="connsiteY5" fmla="*/ 5346192 h 5346192"/>
                  <a:gd name="connsiteX6" fmla="*/ 0 w 589768"/>
                  <a:gd name="connsiteY6" fmla="*/ 5346192 h 5346192"/>
                  <a:gd name="connsiteX7" fmla="*/ 0 w 589768"/>
                  <a:gd name="connsiteY7" fmla="*/ 98297 h 5346192"/>
                  <a:gd name="connsiteX8" fmla="*/ 98297 w 589768"/>
                  <a:gd name="connsiteY8" fmla="*/ 0 h 53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768" h="5346192">
                    <a:moveTo>
                      <a:pt x="589768" y="891056"/>
                    </a:moveTo>
                    <a:lnTo>
                      <a:pt x="589768" y="4455136"/>
                    </a:lnTo>
                    <a:cubicBezTo>
                      <a:pt x="589768" y="4947251"/>
                      <a:pt x="584913" y="5346187"/>
                      <a:pt x="578924" y="5346187"/>
                    </a:cubicBezTo>
                    <a:lnTo>
                      <a:pt x="0" y="5346187"/>
                    </a:lnTo>
                    <a:lnTo>
                      <a:pt x="0" y="53461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78924" y="5"/>
                    </a:lnTo>
                    <a:cubicBezTo>
                      <a:pt x="584913" y="5"/>
                      <a:pt x="589768" y="398941"/>
                      <a:pt x="589768" y="891056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6D8F073-1C44-4553-8050-CCA21D24A1C9}"/>
                  </a:ext>
                </a:extLst>
              </p:cNvPr>
              <p:cNvSpPr txBox="1"/>
              <p:nvPr/>
            </p:nvSpPr>
            <p:spPr>
              <a:xfrm>
                <a:off x="839470" y="4423744"/>
                <a:ext cx="10147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2400" dirty="0"/>
                  <a:t>所以取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zh-CN" altLang="en-US" sz="2400" dirty="0"/>
                  <a:t>为</a:t>
                </a:r>
                <a:r>
                  <a:rPr lang="en-US" altLang="zh-CN" sz="2400" dirty="0"/>
                  <a:t>3/2</a:t>
                </a:r>
                <a:r>
                  <a:rPr lang="zh-CN" altLang="en-US" sz="2400" dirty="0"/>
                  <a:t>，对于任意</a:t>
                </a:r>
                <a:r>
                  <a:rPr lang="en-US" altLang="zh-CN" sz="2400" dirty="0"/>
                  <a:t>d&lt;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zh-CN" altLang="en-US" sz="2400" dirty="0"/>
                  <a:t>，没有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仿宋" panose="02010609060101010101" charset="-122"/>
                      </a:rPr>
                      <m:t>∆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𝑻𝑺𝑷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 </m:t>
                    </m:r>
                  </m:oMath>
                </a14:m>
                <a:r>
                  <a:rPr lang="zh-CN" altLang="en-US" sz="2400" dirty="0"/>
                  <a:t>的</a:t>
                </a:r>
                <a:r>
                  <a:rPr lang="en-US" altLang="zh-CN" sz="2400" dirty="0"/>
                  <a:t>d-</a:t>
                </a:r>
                <a:r>
                  <a:rPr lang="zh-CN" altLang="en-US" sz="2400" dirty="0"/>
                  <a:t>近似算法，则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仿宋" panose="02010609060101010101" charset="-122"/>
                      </a:rPr>
                      <m:t>∆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𝑻𝑺𝑷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ea typeface="仿宋" panose="02010609060101010101" charset="-122"/>
                        <a:cs typeface="仿宋" panose="02010609060101010101" charset="-122"/>
                      </a:rPr>
                      <m:t> </m:t>
                    </m:r>
                  </m:oMath>
                </a14:m>
                <a:r>
                  <a:rPr lang="zh-CN" altLang="en-US" sz="2400" dirty="0"/>
                  <a:t>是</a:t>
                </a:r>
                <a:r>
                  <a:rPr lang="en-US" altLang="zh-CN" sz="2400" dirty="0"/>
                  <a:t>NPO(III)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6D8F073-1C44-4553-8050-CCA21D24A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70" y="4423744"/>
                <a:ext cx="10147073" cy="369332"/>
              </a:xfrm>
              <a:prstGeom prst="rect">
                <a:avLst/>
              </a:prstGeom>
              <a:blipFill>
                <a:blip r:embed="rId5"/>
                <a:stretch>
                  <a:fillRect l="-1863" t="-33333" r="-901" b="-5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8004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697</Words>
  <Application>Microsoft Office PowerPoint</Application>
  <PresentationFormat>宽屏</PresentationFormat>
  <Paragraphs>139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仿宋</vt:lpstr>
      <vt:lpstr>Arial</vt:lpstr>
      <vt:lpstr>Calibri</vt:lpstr>
      <vt:lpstr>Calibri Light</vt:lpstr>
      <vt:lpstr>Cambria Math</vt:lpstr>
      <vt:lpstr>第一PPT，www.1ppt.com</vt:lpstr>
      <vt:lpstr>PowerPoint 演示文稿</vt:lpstr>
      <vt:lpstr>Open topics: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极简点线</dc:title>
  <dc:creator>第一PPT</dc:creator>
  <cp:keywords>www.1ppt.com</cp:keywords>
  <dc:description>www.1ppt.com</dc:description>
  <cp:lastModifiedBy>1106012623@qq.com</cp:lastModifiedBy>
  <cp:revision>307</cp:revision>
  <dcterms:created xsi:type="dcterms:W3CDTF">2018-07-10T18:03:00Z</dcterms:created>
  <dcterms:modified xsi:type="dcterms:W3CDTF">2019-05-27T08:27:38Z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  <property fmtid="{D5CDD505-2E9C-101B-9397-08002B2CF9AE}" pid="3" name="KSORubyTemplateID">
    <vt:lpwstr>2</vt:lpwstr>
  </property>
</Properties>
</file>