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123"/>
    <a:srgbClr val="202022"/>
    <a:srgbClr val="1C1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696C-4D5B-4C32-B617-D2FFF2A3FEC1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184F-13C8-454F-9D93-41E069C3D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40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696C-4D5B-4C32-B617-D2FFF2A3FEC1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184F-13C8-454F-9D93-41E069C3D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227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696C-4D5B-4C32-B617-D2FFF2A3FEC1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184F-13C8-454F-9D93-41E069C3D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587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696C-4D5B-4C32-B617-D2FFF2A3FEC1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184F-13C8-454F-9D93-41E069C3D57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759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696C-4D5B-4C32-B617-D2FFF2A3FEC1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184F-13C8-454F-9D93-41E069C3D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2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696C-4D5B-4C32-B617-D2FFF2A3FEC1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184F-13C8-454F-9D93-41E069C3D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2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696C-4D5B-4C32-B617-D2FFF2A3FEC1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184F-13C8-454F-9D93-41E069C3D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225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696C-4D5B-4C32-B617-D2FFF2A3FEC1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184F-13C8-454F-9D93-41E069C3D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665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696C-4D5B-4C32-B617-D2FFF2A3FEC1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184F-13C8-454F-9D93-41E069C3D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08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696C-4D5B-4C32-B617-D2FFF2A3FEC1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184F-13C8-454F-9D93-41E069C3D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616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696C-4D5B-4C32-B617-D2FFF2A3FEC1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184F-13C8-454F-9D93-41E069C3D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67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696C-4D5B-4C32-B617-D2FFF2A3FEC1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184F-13C8-454F-9D93-41E069C3D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85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696C-4D5B-4C32-B617-D2FFF2A3FEC1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184F-13C8-454F-9D93-41E069C3D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16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696C-4D5B-4C32-B617-D2FFF2A3FEC1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184F-13C8-454F-9D93-41E069C3D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17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696C-4D5B-4C32-B617-D2FFF2A3FEC1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184F-13C8-454F-9D93-41E069C3D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90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696C-4D5B-4C32-B617-D2FFF2A3FEC1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184F-13C8-454F-9D93-41E069C3D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878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696C-4D5B-4C32-B617-D2FFF2A3FEC1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184F-13C8-454F-9D93-41E069C3D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105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B71696C-4D5B-4C32-B617-D2FFF2A3FEC1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1EC184F-13C8-454F-9D93-41E069C3D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0819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CBD4E-E898-4219-99BF-BF167FEAB4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>
                <a:latin typeface="Comic Sans MS" panose="030F0702030302020204" pitchFamily="66" charset="0"/>
              </a:rPr>
              <a:t>Average-case Analysis of </a:t>
            </a:r>
            <a:r>
              <a:rPr lang="en-US" altLang="zh-CN" b="1" dirty="0" err="1">
                <a:latin typeface="Comic Sans MS" panose="030F0702030302020204" pitchFamily="66" charset="0"/>
              </a:rPr>
              <a:t>FindMax</a:t>
            </a:r>
            <a:endParaRPr lang="zh-CN" alt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16552CB-CD27-4D00-A7CB-D11520559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4108413"/>
            <a:ext cx="9440034" cy="1049867"/>
          </a:xfrm>
        </p:spPr>
        <p:txBody>
          <a:bodyPr/>
          <a:lstStyle/>
          <a:p>
            <a:r>
              <a:rPr lang="zh-CN" altLang="en-US" dirty="0">
                <a:latin typeface="Comic Sans MS" panose="030F0702030302020204" pitchFamily="66" charset="0"/>
              </a:rPr>
              <a:t>金前程</a:t>
            </a:r>
            <a:endParaRPr lang="en-US" altLang="zh-CN" dirty="0">
              <a:latin typeface="Comic Sans MS" panose="030F0702030302020204" pitchFamily="66" charset="0"/>
            </a:endParaRPr>
          </a:p>
          <a:p>
            <a:r>
              <a:rPr lang="en-US" altLang="zh-CN" dirty="0">
                <a:latin typeface="Comic Sans MS" panose="030F0702030302020204" pitchFamily="66" charset="0"/>
              </a:rPr>
              <a:t>2020. 4. 21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47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FD5B00-BD17-4E3C-9490-A76CE4BF1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Comic Sans MS" panose="030F0702030302020204" pitchFamily="66" charset="0"/>
              </a:rPr>
              <a:t>Unsigned Stirling Numbers of the First Kind </a:t>
            </a:r>
            <a:br>
              <a:rPr lang="en-US" altLang="zh-CN" dirty="0">
                <a:latin typeface="Comic Sans MS" panose="030F0702030302020204" pitchFamily="66" charset="0"/>
              </a:rPr>
            </a:br>
            <a:r>
              <a:rPr lang="en-US" altLang="zh-CN" sz="1800" dirty="0">
                <a:latin typeface="Comic Sans MS" panose="030F0702030302020204" pitchFamily="66" charset="0"/>
              </a:rPr>
              <a:t>(</a:t>
            </a:r>
            <a:r>
              <a:rPr lang="zh-CN" altLang="en-US" sz="1800" dirty="0">
                <a:latin typeface="Comic Sans MS" panose="030F0702030302020204" pitchFamily="66" charset="0"/>
              </a:rPr>
              <a:t>无符号第一类斯特林数</a:t>
            </a:r>
            <a:r>
              <a:rPr lang="en-US" altLang="zh-CN" sz="1800" dirty="0">
                <a:latin typeface="Comic Sans MS" panose="030F0702030302020204" pitchFamily="66" charset="0"/>
              </a:rPr>
              <a:t>)</a:t>
            </a:r>
            <a:endParaRPr lang="zh-CN" altLang="en-US" sz="18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8">
                <a:extLst>
                  <a:ext uri="{FF2B5EF4-FFF2-40B4-BE49-F238E27FC236}">
                    <a16:creationId xmlns:a16="http://schemas.microsoft.com/office/drawing/2014/main" id="{81F118AC-0A0B-415F-8474-80E8B96DFF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5522389"/>
                  </p:ext>
                </p:extLst>
              </p:nvPr>
            </p:nvGraphicFramePr>
            <p:xfrm>
              <a:off x="576444" y="2218785"/>
              <a:ext cx="5514232" cy="32480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9279">
                      <a:extLst>
                        <a:ext uri="{9D8B030D-6E8A-4147-A177-3AD203B41FA5}">
                          <a16:colId xmlns:a16="http://schemas.microsoft.com/office/drawing/2014/main" val="3659120012"/>
                        </a:ext>
                      </a:extLst>
                    </a:gridCol>
                    <a:gridCol w="689279">
                      <a:extLst>
                        <a:ext uri="{9D8B030D-6E8A-4147-A177-3AD203B41FA5}">
                          <a16:colId xmlns:a16="http://schemas.microsoft.com/office/drawing/2014/main" val="1452723456"/>
                        </a:ext>
                      </a:extLst>
                    </a:gridCol>
                    <a:gridCol w="689279">
                      <a:extLst>
                        <a:ext uri="{9D8B030D-6E8A-4147-A177-3AD203B41FA5}">
                          <a16:colId xmlns:a16="http://schemas.microsoft.com/office/drawing/2014/main" val="2317635854"/>
                        </a:ext>
                      </a:extLst>
                    </a:gridCol>
                    <a:gridCol w="689279">
                      <a:extLst>
                        <a:ext uri="{9D8B030D-6E8A-4147-A177-3AD203B41FA5}">
                          <a16:colId xmlns:a16="http://schemas.microsoft.com/office/drawing/2014/main" val="98037941"/>
                        </a:ext>
                      </a:extLst>
                    </a:gridCol>
                    <a:gridCol w="689279">
                      <a:extLst>
                        <a:ext uri="{9D8B030D-6E8A-4147-A177-3AD203B41FA5}">
                          <a16:colId xmlns:a16="http://schemas.microsoft.com/office/drawing/2014/main" val="3450432490"/>
                        </a:ext>
                      </a:extLst>
                    </a:gridCol>
                    <a:gridCol w="689279">
                      <a:extLst>
                        <a:ext uri="{9D8B030D-6E8A-4147-A177-3AD203B41FA5}">
                          <a16:colId xmlns:a16="http://schemas.microsoft.com/office/drawing/2014/main" val="3069794799"/>
                        </a:ext>
                      </a:extLst>
                    </a:gridCol>
                    <a:gridCol w="689279">
                      <a:extLst>
                        <a:ext uri="{9D8B030D-6E8A-4147-A177-3AD203B41FA5}">
                          <a16:colId xmlns:a16="http://schemas.microsoft.com/office/drawing/2014/main" val="3984932024"/>
                        </a:ext>
                      </a:extLst>
                    </a:gridCol>
                    <a:gridCol w="689279">
                      <a:extLst>
                        <a:ext uri="{9D8B030D-6E8A-4147-A177-3AD203B41FA5}">
                          <a16:colId xmlns:a16="http://schemas.microsoft.com/office/drawing/2014/main" val="37987898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: n\k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61997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6798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85781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92210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85828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4422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24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50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42213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120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274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225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85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87329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8">
                <a:extLst>
                  <a:ext uri="{FF2B5EF4-FFF2-40B4-BE49-F238E27FC236}">
                    <a16:creationId xmlns:a16="http://schemas.microsoft.com/office/drawing/2014/main" id="{81F118AC-0A0B-415F-8474-80E8B96DFF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5522389"/>
                  </p:ext>
                </p:extLst>
              </p:nvPr>
            </p:nvGraphicFramePr>
            <p:xfrm>
              <a:off x="576444" y="2218785"/>
              <a:ext cx="5514232" cy="32480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9279">
                      <a:extLst>
                        <a:ext uri="{9D8B030D-6E8A-4147-A177-3AD203B41FA5}">
                          <a16:colId xmlns:a16="http://schemas.microsoft.com/office/drawing/2014/main" val="3659120012"/>
                        </a:ext>
                      </a:extLst>
                    </a:gridCol>
                    <a:gridCol w="689279">
                      <a:extLst>
                        <a:ext uri="{9D8B030D-6E8A-4147-A177-3AD203B41FA5}">
                          <a16:colId xmlns:a16="http://schemas.microsoft.com/office/drawing/2014/main" val="1452723456"/>
                        </a:ext>
                      </a:extLst>
                    </a:gridCol>
                    <a:gridCol w="689279">
                      <a:extLst>
                        <a:ext uri="{9D8B030D-6E8A-4147-A177-3AD203B41FA5}">
                          <a16:colId xmlns:a16="http://schemas.microsoft.com/office/drawing/2014/main" val="2317635854"/>
                        </a:ext>
                      </a:extLst>
                    </a:gridCol>
                    <a:gridCol w="689279">
                      <a:extLst>
                        <a:ext uri="{9D8B030D-6E8A-4147-A177-3AD203B41FA5}">
                          <a16:colId xmlns:a16="http://schemas.microsoft.com/office/drawing/2014/main" val="98037941"/>
                        </a:ext>
                      </a:extLst>
                    </a:gridCol>
                    <a:gridCol w="689279">
                      <a:extLst>
                        <a:ext uri="{9D8B030D-6E8A-4147-A177-3AD203B41FA5}">
                          <a16:colId xmlns:a16="http://schemas.microsoft.com/office/drawing/2014/main" val="3450432490"/>
                        </a:ext>
                      </a:extLst>
                    </a:gridCol>
                    <a:gridCol w="689279">
                      <a:extLst>
                        <a:ext uri="{9D8B030D-6E8A-4147-A177-3AD203B41FA5}">
                          <a16:colId xmlns:a16="http://schemas.microsoft.com/office/drawing/2014/main" val="3069794799"/>
                        </a:ext>
                      </a:extLst>
                    </a:gridCol>
                    <a:gridCol w="689279">
                      <a:extLst>
                        <a:ext uri="{9D8B030D-6E8A-4147-A177-3AD203B41FA5}">
                          <a16:colId xmlns:a16="http://schemas.microsoft.com/office/drawing/2014/main" val="3984932024"/>
                        </a:ext>
                      </a:extLst>
                    </a:gridCol>
                    <a:gridCol w="689279">
                      <a:extLst>
                        <a:ext uri="{9D8B030D-6E8A-4147-A177-3AD203B41FA5}">
                          <a16:colId xmlns:a16="http://schemas.microsoft.com/office/drawing/2014/main" val="3798789821"/>
                        </a:ext>
                      </a:extLst>
                    </a:gridCol>
                  </a:tblGrid>
                  <a:tr h="65214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885" t="-4673" r="-705310" b="-4130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61997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6798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85781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92210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85828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4422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24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50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42213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120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274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225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85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87329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7DA122F-9FC7-4D87-ACEA-95F4D5D5702E}"/>
                  </a:ext>
                </a:extLst>
              </p:cNvPr>
              <p:cNvSpPr txBox="1"/>
              <p:nvPr/>
            </p:nvSpPr>
            <p:spPr>
              <a:xfrm>
                <a:off x="6310720" y="2959013"/>
                <a:ext cx="6540642" cy="3600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/>
                  <a:t>Definition (of one kind): the number  of permutations of n elements with k disjoint cycles.</a:t>
                </a:r>
              </a:p>
              <a:p>
                <a:r>
                  <a:rPr lang="en-US" altLang="zh-CN" sz="2800" dirty="0"/>
                  <a:t>Often denoted as c(n, k) 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8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eqArr>
                      </m:e>
                    </m:d>
                  </m:oMath>
                </a14:m>
                <a:endParaRPr lang="en-US" altLang="zh-CN" sz="2800" dirty="0"/>
              </a:p>
              <a:p>
                <a:endParaRPr lang="en-US" altLang="zh-CN" sz="2800" dirty="0"/>
              </a:p>
              <a:p>
                <a:endParaRPr lang="en-US" altLang="zh-CN" sz="2800" dirty="0"/>
              </a:p>
              <a:p>
                <a:endParaRPr lang="zh-CN" altLang="en-US" sz="28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7DA122F-9FC7-4D87-ACEA-95F4D5D57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720" y="2959013"/>
                <a:ext cx="6540642" cy="3600601"/>
              </a:xfrm>
              <a:prstGeom prst="rect">
                <a:avLst/>
              </a:prstGeom>
              <a:blipFill>
                <a:blip r:embed="rId3"/>
                <a:stretch>
                  <a:fillRect l="-1864" t="-1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196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BA14B675-DFAE-4D24-B156-21593960CE22}"/>
              </a:ext>
            </a:extLst>
          </p:cNvPr>
          <p:cNvSpPr txBox="1">
            <a:spLocks/>
          </p:cNvSpPr>
          <p:nvPr/>
        </p:nvSpPr>
        <p:spPr>
          <a:xfrm>
            <a:off x="7814625" y="2572205"/>
            <a:ext cx="3452932" cy="264671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Font typeface="Wingdings 2" charset="2"/>
              <a:buNone/>
            </a:pPr>
            <a:endParaRPr lang="zh-CN" altLang="en-US" sz="6000" dirty="0">
              <a:latin typeface="Comic Sans MS" panose="030F0702030302020204" pitchFamily="66" charset="0"/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1E45C93F-5E10-46F6-8068-305645412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Comic Sans MS" panose="030F0702030302020204" pitchFamily="66" charset="0"/>
              </a:rPr>
              <a:t>Unsigned Stirling Numbers of the First Kind </a:t>
            </a:r>
            <a:br>
              <a:rPr lang="en-US" altLang="zh-CN" dirty="0">
                <a:latin typeface="Comic Sans MS" panose="030F0702030302020204" pitchFamily="66" charset="0"/>
              </a:rPr>
            </a:br>
            <a:r>
              <a:rPr lang="en-US" altLang="zh-CN" sz="1800" dirty="0">
                <a:latin typeface="Comic Sans MS" panose="030F0702030302020204" pitchFamily="66" charset="0"/>
              </a:rPr>
              <a:t>(</a:t>
            </a:r>
            <a:r>
              <a:rPr lang="zh-CN" altLang="en-US" sz="1800" dirty="0">
                <a:latin typeface="Comic Sans MS" panose="030F0702030302020204" pitchFamily="66" charset="0"/>
              </a:rPr>
              <a:t>无符号第一类斯特林数</a:t>
            </a:r>
            <a:r>
              <a:rPr lang="en-US" altLang="zh-CN" sz="1800" dirty="0">
                <a:latin typeface="Comic Sans MS" panose="030F0702030302020204" pitchFamily="66" charset="0"/>
              </a:rPr>
              <a:t>)</a:t>
            </a:r>
            <a:endParaRPr lang="zh-CN" altLang="en-US" sz="18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D7722BB-A374-49F2-A630-B65680B06F5C}"/>
                  </a:ext>
                </a:extLst>
              </p:cNvPr>
              <p:cNvSpPr txBox="1"/>
              <p:nvPr/>
            </p:nvSpPr>
            <p:spPr>
              <a:xfrm>
                <a:off x="2787638" y="1692284"/>
                <a:ext cx="6606075" cy="1759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32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3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CN" sz="32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3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altLang="zh-CN" sz="32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CN" sz="3200" b="1" dirty="0"/>
                  <a:t> = 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32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3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e>
                            <m:r>
                              <a:rPr lang="en-US" altLang="zh-CN" sz="32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CN" sz="3200" b="1" dirty="0"/>
                  <a:t> +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32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3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e>
                            <m:r>
                              <a:rPr lang="en-US" altLang="zh-CN" sz="32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altLang="zh-CN" sz="3200" b="1" i="1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altLang="zh-CN" sz="3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zh-CN" altLang="en-US" b="1" dirty="0"/>
                  <a:t> </a:t>
                </a:r>
                <a:endParaRPr lang="en-US" altLang="zh-CN" b="1" dirty="0"/>
              </a:p>
              <a:p>
                <a:pPr algn="ctr"/>
                <a:endParaRPr lang="en-US" altLang="zh-CN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altLang="zh-CN" sz="3200" b="1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3200" b="1" i="1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altLang="zh-CN" sz="32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altLang="zh-CN" sz="32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32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3200" b="1" i="1">
                          <a:latin typeface="Cambria Math" panose="02040503050406030204" pitchFamily="18" charset="0"/>
                        </a:rPr>
                        <m:t>)∗</m:t>
                      </m:r>
                      <m:sSub>
                        <m:sSub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zh-CN" altLang="en-US" sz="3200" b="1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D7722BB-A374-49F2-A630-B65680B06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638" y="1692284"/>
                <a:ext cx="6606075" cy="17598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箭头: 下 9">
            <a:extLst>
              <a:ext uri="{FF2B5EF4-FFF2-40B4-BE49-F238E27FC236}">
                <a16:creationId xmlns:a16="http://schemas.microsoft.com/office/drawing/2014/main" id="{06913C01-6350-4E74-A90D-D9F87BCDCC0C}"/>
              </a:ext>
            </a:extLst>
          </p:cNvPr>
          <p:cNvSpPr/>
          <p:nvPr/>
        </p:nvSpPr>
        <p:spPr>
          <a:xfrm>
            <a:off x="5716362" y="3702942"/>
            <a:ext cx="748625" cy="86463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D41F676-F7CE-4933-9B6B-E94AAA2522EA}"/>
                  </a:ext>
                </a:extLst>
              </p:cNvPr>
              <p:cNvSpPr txBox="1"/>
              <p:nvPr/>
            </p:nvSpPr>
            <p:spPr>
              <a:xfrm>
                <a:off x="4966167" y="4951444"/>
                <a:ext cx="2249014" cy="838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sz="32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32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3200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32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3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e>
                            <m:r>
                              <a:rPr lang="en-US" altLang="zh-CN" sz="32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CN" sz="3200" dirty="0"/>
                  <a:t> </a:t>
                </a:r>
                <a:endParaRPr lang="zh-CN" altLang="en-US" sz="32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D41F676-F7CE-4933-9B6B-E94AAA252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167" y="4951444"/>
                <a:ext cx="2249014" cy="8387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866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FD5B00-BD17-4E3C-9490-A76CE4BF1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panose="030F0702030302020204" pitchFamily="66" charset="0"/>
              </a:rPr>
              <a:t>Generating Function</a:t>
            </a:r>
            <a:r>
              <a:rPr lang="en-US" altLang="zh-CN" sz="1600" dirty="0">
                <a:latin typeface="Comic Sans MS" panose="030F0702030302020204" pitchFamily="66" charset="0"/>
              </a:rPr>
              <a:t>(</a:t>
            </a:r>
            <a:r>
              <a:rPr lang="zh-CN" altLang="en-US" sz="1600" dirty="0">
                <a:latin typeface="Comic Sans MS" panose="030F0702030302020204" pitchFamily="66" charset="0"/>
              </a:rPr>
              <a:t>生成函数</a:t>
            </a:r>
            <a:r>
              <a:rPr lang="en-US" altLang="zh-CN" sz="1600" dirty="0">
                <a:latin typeface="Comic Sans MS" panose="030F0702030302020204" pitchFamily="66" charset="0"/>
              </a:rPr>
              <a:t>)</a:t>
            </a:r>
            <a:endParaRPr lang="zh-CN" altLang="en-US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8">
                <a:extLst>
                  <a:ext uri="{FF2B5EF4-FFF2-40B4-BE49-F238E27FC236}">
                    <a16:creationId xmlns:a16="http://schemas.microsoft.com/office/drawing/2014/main" id="{C726A77C-5357-476B-BF79-F893291D1A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9271585"/>
                  </p:ext>
                </p:extLst>
              </p:nvPr>
            </p:nvGraphicFramePr>
            <p:xfrm>
              <a:off x="576444" y="2084475"/>
              <a:ext cx="5514232" cy="36134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9279">
                      <a:extLst>
                        <a:ext uri="{9D8B030D-6E8A-4147-A177-3AD203B41FA5}">
                          <a16:colId xmlns:a16="http://schemas.microsoft.com/office/drawing/2014/main" val="3659120012"/>
                        </a:ext>
                      </a:extLst>
                    </a:gridCol>
                    <a:gridCol w="689279">
                      <a:extLst>
                        <a:ext uri="{9D8B030D-6E8A-4147-A177-3AD203B41FA5}">
                          <a16:colId xmlns:a16="http://schemas.microsoft.com/office/drawing/2014/main" val="1452723456"/>
                        </a:ext>
                      </a:extLst>
                    </a:gridCol>
                    <a:gridCol w="689279">
                      <a:extLst>
                        <a:ext uri="{9D8B030D-6E8A-4147-A177-3AD203B41FA5}">
                          <a16:colId xmlns:a16="http://schemas.microsoft.com/office/drawing/2014/main" val="2317635854"/>
                        </a:ext>
                      </a:extLst>
                    </a:gridCol>
                    <a:gridCol w="689279">
                      <a:extLst>
                        <a:ext uri="{9D8B030D-6E8A-4147-A177-3AD203B41FA5}">
                          <a16:colId xmlns:a16="http://schemas.microsoft.com/office/drawing/2014/main" val="98037941"/>
                        </a:ext>
                      </a:extLst>
                    </a:gridCol>
                    <a:gridCol w="689279">
                      <a:extLst>
                        <a:ext uri="{9D8B030D-6E8A-4147-A177-3AD203B41FA5}">
                          <a16:colId xmlns:a16="http://schemas.microsoft.com/office/drawing/2014/main" val="3450432490"/>
                        </a:ext>
                      </a:extLst>
                    </a:gridCol>
                    <a:gridCol w="689279">
                      <a:extLst>
                        <a:ext uri="{9D8B030D-6E8A-4147-A177-3AD203B41FA5}">
                          <a16:colId xmlns:a16="http://schemas.microsoft.com/office/drawing/2014/main" val="3069794799"/>
                        </a:ext>
                      </a:extLst>
                    </a:gridCol>
                    <a:gridCol w="689279">
                      <a:extLst>
                        <a:ext uri="{9D8B030D-6E8A-4147-A177-3AD203B41FA5}">
                          <a16:colId xmlns:a16="http://schemas.microsoft.com/office/drawing/2014/main" val="3984932024"/>
                        </a:ext>
                      </a:extLst>
                    </a:gridCol>
                    <a:gridCol w="689279">
                      <a:extLst>
                        <a:ext uri="{9D8B030D-6E8A-4147-A177-3AD203B41FA5}">
                          <a16:colId xmlns:a16="http://schemas.microsoft.com/office/drawing/2014/main" val="3798789821"/>
                        </a:ext>
                      </a:extLst>
                    </a:gridCol>
                  </a:tblGrid>
                  <a:tr h="72551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: n\k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6199762"/>
                      </a:ext>
                    </a:extLst>
                  </a:tr>
                  <a:tr h="4125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6798084"/>
                      </a:ext>
                    </a:extLst>
                  </a:tr>
                  <a:tr h="4125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8578127"/>
                      </a:ext>
                    </a:extLst>
                  </a:tr>
                  <a:tr h="4125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9221055"/>
                      </a:ext>
                    </a:extLst>
                  </a:tr>
                  <a:tr h="4125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8582846"/>
                      </a:ext>
                    </a:extLst>
                  </a:tr>
                  <a:tr h="4125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4422047"/>
                      </a:ext>
                    </a:extLst>
                  </a:tr>
                  <a:tr h="4125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24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50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4221325"/>
                      </a:ext>
                    </a:extLst>
                  </a:tr>
                  <a:tr h="4125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120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274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225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85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87329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8">
                <a:extLst>
                  <a:ext uri="{FF2B5EF4-FFF2-40B4-BE49-F238E27FC236}">
                    <a16:creationId xmlns:a16="http://schemas.microsoft.com/office/drawing/2014/main" id="{C726A77C-5357-476B-BF79-F893291D1A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9271585"/>
                  </p:ext>
                </p:extLst>
              </p:nvPr>
            </p:nvGraphicFramePr>
            <p:xfrm>
              <a:off x="576444" y="2084475"/>
              <a:ext cx="5514232" cy="36134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9279">
                      <a:extLst>
                        <a:ext uri="{9D8B030D-6E8A-4147-A177-3AD203B41FA5}">
                          <a16:colId xmlns:a16="http://schemas.microsoft.com/office/drawing/2014/main" val="3659120012"/>
                        </a:ext>
                      </a:extLst>
                    </a:gridCol>
                    <a:gridCol w="689279">
                      <a:extLst>
                        <a:ext uri="{9D8B030D-6E8A-4147-A177-3AD203B41FA5}">
                          <a16:colId xmlns:a16="http://schemas.microsoft.com/office/drawing/2014/main" val="1452723456"/>
                        </a:ext>
                      </a:extLst>
                    </a:gridCol>
                    <a:gridCol w="689279">
                      <a:extLst>
                        <a:ext uri="{9D8B030D-6E8A-4147-A177-3AD203B41FA5}">
                          <a16:colId xmlns:a16="http://schemas.microsoft.com/office/drawing/2014/main" val="2317635854"/>
                        </a:ext>
                      </a:extLst>
                    </a:gridCol>
                    <a:gridCol w="689279">
                      <a:extLst>
                        <a:ext uri="{9D8B030D-6E8A-4147-A177-3AD203B41FA5}">
                          <a16:colId xmlns:a16="http://schemas.microsoft.com/office/drawing/2014/main" val="98037941"/>
                        </a:ext>
                      </a:extLst>
                    </a:gridCol>
                    <a:gridCol w="689279">
                      <a:extLst>
                        <a:ext uri="{9D8B030D-6E8A-4147-A177-3AD203B41FA5}">
                          <a16:colId xmlns:a16="http://schemas.microsoft.com/office/drawing/2014/main" val="3450432490"/>
                        </a:ext>
                      </a:extLst>
                    </a:gridCol>
                    <a:gridCol w="689279">
                      <a:extLst>
                        <a:ext uri="{9D8B030D-6E8A-4147-A177-3AD203B41FA5}">
                          <a16:colId xmlns:a16="http://schemas.microsoft.com/office/drawing/2014/main" val="3069794799"/>
                        </a:ext>
                      </a:extLst>
                    </a:gridCol>
                    <a:gridCol w="689279">
                      <a:extLst>
                        <a:ext uri="{9D8B030D-6E8A-4147-A177-3AD203B41FA5}">
                          <a16:colId xmlns:a16="http://schemas.microsoft.com/office/drawing/2014/main" val="3984932024"/>
                        </a:ext>
                      </a:extLst>
                    </a:gridCol>
                    <a:gridCol w="689279">
                      <a:extLst>
                        <a:ext uri="{9D8B030D-6E8A-4147-A177-3AD203B41FA5}">
                          <a16:colId xmlns:a16="http://schemas.microsoft.com/office/drawing/2014/main" val="3798789821"/>
                        </a:ext>
                      </a:extLst>
                    </a:gridCol>
                  </a:tblGrid>
                  <a:tr h="72551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885" t="-4202" r="-705310" b="-4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6199762"/>
                      </a:ext>
                    </a:extLst>
                  </a:tr>
                  <a:tr h="4125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6798084"/>
                      </a:ext>
                    </a:extLst>
                  </a:tr>
                  <a:tr h="4125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8578127"/>
                      </a:ext>
                    </a:extLst>
                  </a:tr>
                  <a:tr h="4125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9221055"/>
                      </a:ext>
                    </a:extLst>
                  </a:tr>
                  <a:tr h="4125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8582846"/>
                      </a:ext>
                    </a:extLst>
                  </a:tr>
                  <a:tr h="4125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4422047"/>
                      </a:ext>
                    </a:extLst>
                  </a:tr>
                  <a:tr h="4125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24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50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4221325"/>
                      </a:ext>
                    </a:extLst>
                  </a:tr>
                  <a:tr h="4125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120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274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225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85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21212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87329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656C790-9006-44A8-AFDD-ECE29D76B4B6}"/>
                  </a:ext>
                </a:extLst>
              </p:cNvPr>
              <p:cNvSpPr txBox="1"/>
              <p:nvPr/>
            </p:nvSpPr>
            <p:spPr>
              <a:xfrm>
                <a:off x="7404705" y="2755641"/>
                <a:ext cx="3862852" cy="257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altLang="zh-CN" sz="32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en-US" altLang="zh-CN" sz="32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altLang="zh-CN" sz="32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altLang="zh-CN" sz="3200" b="1" dirty="0"/>
              </a:p>
              <a:p>
                <a:pPr algn="ctr"/>
                <a:r>
                  <a:rPr lang="en-US" altLang="zh-CN" sz="3200" b="1" dirty="0"/>
                  <a:t>…</a:t>
                </a:r>
                <a:endParaRPr lang="zh-CN" altLang="en-US" sz="3200" b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656C790-9006-44A8-AFDD-ECE29D76B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705" y="2755641"/>
                <a:ext cx="3862852" cy="2576859"/>
              </a:xfrm>
              <a:prstGeom prst="rect">
                <a:avLst/>
              </a:prstGeom>
              <a:blipFill>
                <a:blip r:embed="rId3"/>
                <a:stretch>
                  <a:fillRect b="-66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148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FD5B00-BD17-4E3C-9490-A76CE4BF1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panose="030F0702030302020204" pitchFamily="66" charset="0"/>
              </a:rPr>
              <a:t>Generating Function</a:t>
            </a:r>
            <a:endParaRPr lang="zh-CN" altLang="en-US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656C790-9006-44A8-AFDD-ECE29D76B4B6}"/>
                  </a:ext>
                </a:extLst>
              </p:cNvPr>
              <p:cNvSpPr txBox="1"/>
              <p:nvPr/>
            </p:nvSpPr>
            <p:spPr>
              <a:xfrm>
                <a:off x="2117504" y="1524000"/>
                <a:ext cx="7946343" cy="5283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zh-CN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CN" sz="32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altLang="zh-CN" sz="32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32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3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2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US" altLang="zh-CN" sz="32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CN" sz="3200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sz="32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32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altLang="zh-CN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zh-CN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3200" i="1" dirty="0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altLang="zh-CN" sz="32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200" i="1" dirty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CN" sz="32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sz="32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3200" i="1" dirty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altLang="zh-CN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zh-CN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3200" i="1" dirty="0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altLang="zh-CN" sz="32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sz="32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200" i="1" dirty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CN" sz="32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sz="32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CN" sz="32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32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32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altLang="zh-CN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3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3200" i="1" dirty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CN" sz="3200" i="1" dirty="0">
                              <a:latin typeface="Cambria Math" panose="02040503050406030204" pitchFamily="18" charset="0"/>
                            </a:rPr>
                            <m:t>+1)(</m:t>
                          </m:r>
                          <m:r>
                            <a:rPr lang="en-US" altLang="zh-CN" sz="3200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CN" sz="3200" b="0" i="1" dirty="0" smtClean="0">
                              <a:latin typeface="Cambria Math" panose="02040503050406030204" pitchFamily="18" charset="0"/>
                            </a:rPr>
                            <m:t>+2)…</m:t>
                          </m:r>
                          <m:d>
                            <m:dPr>
                              <m:ctrlPr>
                                <a:rPr lang="en-US" altLang="zh-CN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200" i="1" dirty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CN" sz="32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32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altLang="zh-CN" sz="3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3200" i="1" dirty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zh-CN" altLang="en-US" sz="3200" b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656C790-9006-44A8-AFDD-ECE29D76B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504" y="1524000"/>
                <a:ext cx="7946343" cy="52834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70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FD5B00-BD17-4E3C-9490-A76CE4BF1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751" y="323395"/>
            <a:ext cx="10353762" cy="970450"/>
          </a:xfrm>
        </p:spPr>
        <p:txBody>
          <a:bodyPr/>
          <a:lstStyle/>
          <a:p>
            <a:r>
              <a:rPr lang="en-US" altLang="zh-CN" dirty="0">
                <a:latin typeface="Comic Sans MS" panose="030F0702030302020204" pitchFamily="66" charset="0"/>
              </a:rPr>
              <a:t>Generating Function</a:t>
            </a:r>
            <a:endParaRPr lang="zh-CN" altLang="en-US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656C790-9006-44A8-AFDD-ECE29D76B4B6}"/>
                  </a:ext>
                </a:extLst>
              </p:cNvPr>
              <p:cNvSpPr txBox="1"/>
              <p:nvPr/>
            </p:nvSpPr>
            <p:spPr>
              <a:xfrm>
                <a:off x="898838" y="1293845"/>
                <a:ext cx="10383675" cy="614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latin typeface="Cambria Math" panose="02040503050406030204" pitchFamily="18" charset="0"/>
                  </a:rPr>
                  <a:t>forget about n for a while…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zh-CN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CN" sz="32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3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2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US" altLang="zh-CN" sz="32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CN" sz="3200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p>
                        <m:sSup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p>
                        <m:sSup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 …</m:t>
                      </m:r>
                    </m:oMath>
                  </m:oMathPara>
                </a14:m>
                <a:endParaRPr lang="en-US" altLang="zh-CN" sz="3200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altLang="zh-CN" sz="3200" b="1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32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p>
                        <m:sSup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altLang="zh-CN" sz="32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sSup>
                        <m:sSup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sz="3200" b="1" i="1">
                          <a:latin typeface="Cambria Math" panose="02040503050406030204" pitchFamily="18" charset="0"/>
                        </a:rPr>
                        <m:t> …</m:t>
                      </m:r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CN" sz="3200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32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sSup>
                        <m:sSup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altLang="zh-CN" sz="32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sSup>
                        <m:sSup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sz="3200" b="1" i="1">
                          <a:latin typeface="Cambria Math" panose="02040503050406030204" pitchFamily="18" charset="0"/>
                        </a:rPr>
                        <m:t> …</m:t>
                      </m:r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CN" sz="3200" b="1" i="1" dirty="0">
                  <a:latin typeface="Cambria Math" panose="02040503050406030204" pitchFamily="18" charset="0"/>
                </a:endParaRPr>
              </a:p>
              <a:p>
                <a:pPr algn="ctr"/>
                <a:endParaRPr lang="en-US" altLang="zh-CN" sz="3200" b="1" i="1" dirty="0">
                  <a:latin typeface="Cambria Math" panose="02040503050406030204" pitchFamily="18" charset="0"/>
                </a:endParaRPr>
              </a:p>
              <a:p>
                <a:pPr algn="ctr"/>
                <a:endParaRPr lang="en-US" altLang="zh-CN" sz="3200" b="1" i="1" dirty="0">
                  <a:latin typeface="Cambria Math" panose="02040503050406030204" pitchFamily="18" charset="0"/>
                </a:endParaRPr>
              </a:p>
              <a:p>
                <a:pPr algn="ctr"/>
                <a:endParaRPr lang="en-US" altLang="zh-CN" sz="32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656C790-9006-44A8-AFDD-ECE29D76B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38" y="1293845"/>
                <a:ext cx="10383675" cy="6143220"/>
              </a:xfrm>
              <a:prstGeom prst="rect">
                <a:avLst/>
              </a:prstGeom>
              <a:blipFill>
                <a:blip r:embed="rId2"/>
                <a:stretch>
                  <a:fillRect t="-12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188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FD5B00-BD17-4E3C-9490-A76CE4BF1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panose="030F0702030302020204" pitchFamily="66" charset="0"/>
              </a:rPr>
              <a:t>Generating Function</a:t>
            </a:r>
            <a:endParaRPr lang="zh-CN" altLang="en-US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656C790-9006-44A8-AFDD-ECE29D76B4B6}"/>
                  </a:ext>
                </a:extLst>
              </p:cNvPr>
              <p:cNvSpPr txBox="1"/>
              <p:nvPr/>
            </p:nvSpPr>
            <p:spPr>
              <a:xfrm>
                <a:off x="1411039" y="1524000"/>
                <a:ext cx="9359293" cy="4665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latin typeface="Cambria Math" panose="02040503050406030204" pitchFamily="18" charset="0"/>
                  </a:rPr>
                  <a:t>when z = 1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altLang="zh-CN" sz="3200" b="1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32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32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CN" sz="3200" b="1" i="1">
                          <a:latin typeface="Cambria Math" panose="02040503050406030204" pitchFamily="18" charset="0"/>
                        </a:rPr>
                        <m:t>…=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CN" sz="3200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altLang="zh-CN" sz="32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3200" b="1" i="1"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32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CN" sz="32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altLang="zh-CN" sz="3200" b="1" i="1">
                          <a:latin typeface="Cambria Math" panose="02040503050406030204" pitchFamily="18" charset="0"/>
                        </a:rPr>
                        <m:t>…=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CN" sz="3200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altLang="zh-CN" sz="32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altLang="zh-CN" sz="3200" b="1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CN" sz="3200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𝑨𝒗𝒆</m:t>
                          </m:r>
                        </m:e>
                        <m:sub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𝑽𝒂𝒓</m:t>
                          </m:r>
                        </m:e>
                        <m:sub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altLang="zh-CN" sz="3200" b="1" i="0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altLang="zh-CN" sz="3200" b="1" i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US" altLang="zh-CN" sz="32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altLang="zh-CN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altLang="zh-CN" sz="32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656C790-9006-44A8-AFDD-ECE29D76B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039" y="1524000"/>
                <a:ext cx="9359293" cy="4665893"/>
              </a:xfrm>
              <a:prstGeom prst="rect">
                <a:avLst/>
              </a:prstGeom>
              <a:blipFill>
                <a:blip r:embed="rId2"/>
                <a:stretch>
                  <a:fillRect t="-16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14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FD5B00-BD17-4E3C-9490-A76CE4BF1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panose="030F0702030302020204" pitchFamily="66" charset="0"/>
              </a:rPr>
              <a:t>Generating Function</a:t>
            </a:r>
            <a:endParaRPr lang="zh-CN" altLang="en-US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F5748C2-F957-4814-BFCB-D1FA31F05724}"/>
                  </a:ext>
                </a:extLst>
              </p:cNvPr>
              <p:cNvSpPr txBox="1"/>
              <p:nvPr/>
            </p:nvSpPr>
            <p:spPr>
              <a:xfrm>
                <a:off x="2036072" y="1841241"/>
                <a:ext cx="7761355" cy="40380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en-US" altLang="zh-CN" sz="2800" b="1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</m:oMath>
                  </m:oMathPara>
                </a14:m>
                <a:endParaRPr lang="en-US" altLang="zh-CN" sz="2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altLang="zh-CN" sz="2800" b="1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en-US" altLang="zh-CN" sz="2800" b="1" i="1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altLang="zh-CN" sz="2800" b="1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en-US" altLang="zh-CN" sz="2800" b="1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</m:oMath>
                  </m:oMathPara>
                </a14:m>
                <a:endParaRPr lang="en-US" altLang="zh-CN" sz="2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altLang="zh-CN" sz="2800" b="1" i="1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altLang="zh-CN" sz="2800" b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en-US" altLang="zh-CN" sz="2800" b="1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altLang="zh-CN" sz="2800" b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en-US" altLang="zh-CN" sz="2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altLang="zh-CN" sz="2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altLang="zh-CN" sz="2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𝑨𝒗𝒆</m:t>
                          </m:r>
                        </m:e>
                        <m:sub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altLang="zh-CN" sz="28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altLang="zh-CN" sz="2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8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altLang="zh-CN" sz="2800" b="1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F5748C2-F957-4814-BFCB-D1FA31F05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072" y="1841241"/>
                <a:ext cx="7761355" cy="40380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98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FD5B00-BD17-4E3C-9490-A76CE4BF1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panose="030F0702030302020204" pitchFamily="66" charset="0"/>
              </a:rPr>
              <a:t>Generating Function</a:t>
            </a:r>
            <a:endParaRPr lang="zh-CN" altLang="en-US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F5748C2-F957-4814-BFCB-D1FA31F05724}"/>
                  </a:ext>
                </a:extLst>
              </p:cNvPr>
              <p:cNvSpPr txBox="1"/>
              <p:nvPr/>
            </p:nvSpPr>
            <p:spPr>
              <a:xfrm>
                <a:off x="-72756" y="1473121"/>
                <a:ext cx="9987028" cy="2685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400" b="1" dirty="0"/>
                  <a:t>Assume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dirty="0"/>
                      <m:t>G</m:t>
                    </m:r>
                    <m:r>
                      <m:rPr>
                        <m:nor/>
                      </m:rPr>
                      <a:rPr lang="en-US" altLang="zh-CN" sz="2400" b="1" dirty="0"/>
                      <m:t>(</m:t>
                    </m:r>
                    <m:r>
                      <m:rPr>
                        <m:nor/>
                      </m:rPr>
                      <a:rPr lang="en-US" altLang="zh-CN" sz="2400" b="1" dirty="0"/>
                      <m:t>z</m:t>
                    </m:r>
                    <m:r>
                      <m:rPr>
                        <m:nor/>
                      </m:rPr>
                      <a:rPr lang="en-US" altLang="zh-CN" sz="2400" b="1" dirty="0"/>
                      <m:t>) = </m:t>
                    </m:r>
                    <m:r>
                      <m:rPr>
                        <m:nor/>
                      </m:rPr>
                      <a:rPr lang="en-US" altLang="zh-CN" sz="2400" b="1" dirty="0"/>
                      <m:t>g</m:t>
                    </m:r>
                    <m:r>
                      <m:rPr>
                        <m:nor/>
                      </m:rPr>
                      <a:rPr lang="en-US" altLang="zh-CN" sz="2400" b="1" dirty="0"/>
                      <m:t>(</m:t>
                    </m:r>
                    <m:r>
                      <m:rPr>
                        <m:nor/>
                      </m:rPr>
                      <a:rPr lang="en-US" altLang="zh-CN" sz="2400" b="1" dirty="0"/>
                      <m:t>z</m:t>
                    </m:r>
                    <m:r>
                      <m:rPr>
                        <m:nor/>
                      </m:rPr>
                      <a:rPr lang="en-US" altLang="zh-CN" sz="2400" b="1" dirty="0"/>
                      <m:t>)</m:t>
                    </m:r>
                    <m:r>
                      <m:rPr>
                        <m:nor/>
                      </m:rPr>
                      <a:rPr lang="en-US" altLang="zh-CN" sz="2400" b="1" dirty="0"/>
                      <m:t>h</m:t>
                    </m:r>
                    <m:r>
                      <m:rPr>
                        <m:nor/>
                      </m:rPr>
                      <a:rPr lang="en-US" altLang="zh-CN" sz="2400" b="1" dirty="0"/>
                      <m:t>(</m:t>
                    </m:r>
                    <m:r>
                      <m:rPr>
                        <m:nor/>
                      </m:rPr>
                      <a:rPr lang="en-US" altLang="zh-CN" sz="2400" b="1" dirty="0"/>
                      <m:t>z</m:t>
                    </m:r>
                    <m:r>
                      <m:rPr>
                        <m:nor/>
                      </m:rPr>
                      <a:rPr lang="en-US" altLang="zh-CN" sz="2400" b="1" dirty="0"/>
                      <m:t>), </m:t>
                    </m:r>
                    <m:r>
                      <m:rPr>
                        <m:nor/>
                      </m:rPr>
                      <a:rPr lang="en-US" altLang="zh-CN" sz="2400" b="1" dirty="0"/>
                      <m:t>g</m:t>
                    </m:r>
                    <m:r>
                      <m:rPr>
                        <m:nor/>
                      </m:rPr>
                      <a:rPr lang="en-US" altLang="zh-CN" sz="2400" b="1" dirty="0"/>
                      <m:t>(1) = </m:t>
                    </m:r>
                    <m:r>
                      <m:rPr>
                        <m:nor/>
                      </m:rPr>
                      <a:rPr lang="en-US" altLang="zh-CN" sz="2400" b="1" dirty="0"/>
                      <m:t>h</m:t>
                    </m:r>
                    <m:r>
                      <m:rPr>
                        <m:nor/>
                      </m:rPr>
                      <a:rPr lang="en-US" altLang="zh-CN" sz="2400" b="1" dirty="0"/>
                      <m:t>(1) = 1</m:t>
                    </m:r>
                  </m:oMath>
                </a14:m>
                <a:endParaRPr lang="en-US" altLang="zh-CN" sz="24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dirty="0"/>
                        <m:t>G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′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(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z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) = 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g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′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(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z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)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h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(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z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) + 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g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(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z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)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h</m:t>
                      </m:r>
                      <m:r>
                        <a:rPr lang="en-US" altLang="zh-CN" sz="2400" b="1" i="1" dirty="0" smtClean="0">
                          <a:latin typeface="Cambria Math" panose="02040503050406030204" pitchFamily="18" charset="0"/>
                        </a:rPr>
                        <m:t>′ 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(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z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)</m:t>
                      </m:r>
                    </m:oMath>
                  </m:oMathPara>
                </a14:m>
                <a:endParaRPr lang="en-US" altLang="zh-CN" sz="24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dirty="0"/>
                        <m:t>G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′′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(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z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) = 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g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′′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(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z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)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h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(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z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) + 2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g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′(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z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)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h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′(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z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) + 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g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(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z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)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h</m:t>
                      </m:r>
                      <m:r>
                        <a:rPr lang="en-US" altLang="zh-CN" sz="2400" b="1" i="1" dirty="0" smtClean="0">
                          <a:latin typeface="Cambria Math" panose="02040503050406030204" pitchFamily="18" charset="0"/>
                        </a:rPr>
                        <m:t>′′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(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z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)</m:t>
                      </m:r>
                    </m:oMath>
                  </m:oMathPara>
                </a14:m>
                <a:endParaRPr lang="en-US" altLang="zh-CN" sz="2400" b="1" dirty="0"/>
              </a:p>
              <a:p>
                <a:pPr algn="ctr"/>
                <a:endParaRPr lang="en-US" altLang="zh-CN" sz="24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dirty="0"/>
                        <m:t>G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′(1) = 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g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′(1)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h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(1) + 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g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(1)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h</m:t>
                      </m:r>
                      <m:r>
                        <a:rPr lang="en-US" altLang="zh-CN" sz="2400" b="1" i="1" dirty="0">
                          <a:latin typeface="Cambria Math" panose="02040503050406030204" pitchFamily="18" charset="0"/>
                        </a:rPr>
                        <m:t>’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(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1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)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 = 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g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′(1) + 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h</m:t>
                      </m:r>
                      <m:r>
                        <a:rPr lang="en-US" altLang="zh-CN" sz="2400" b="1" i="1" dirty="0" smtClean="0">
                          <a:latin typeface="Cambria Math" panose="02040503050406030204" pitchFamily="18" charset="0"/>
                        </a:rPr>
                        <m:t>’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(1)</m:t>
                      </m:r>
                    </m:oMath>
                  </m:oMathPara>
                </a14:m>
                <a:endParaRPr lang="en-US" altLang="zh-CN" sz="24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CN" sz="2400" b="1" dirty="0"/>
                            <m:t>G</m:t>
                          </m:r>
                          <m:r>
                            <m:rPr>
                              <m:nor/>
                            </m:rPr>
                            <a:rPr lang="en-US" altLang="zh-CN" sz="2400" b="1" dirty="0"/>
                            <m:t>′(1)</m:t>
                          </m:r>
                        </m:e>
                        <m:sup>
                          <m:r>
                            <a:rPr lang="en-US" altLang="zh-CN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CN" sz="2400" b="1" dirty="0"/>
                        <m:t> = </m:t>
                      </m:r>
                      <m:sSup>
                        <m:sSupPr>
                          <m:ctrlPr>
                            <a:rPr lang="en-US" altLang="zh-CN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CN" sz="2400" b="1" dirty="0"/>
                            <m:t>g</m:t>
                          </m:r>
                          <m:r>
                            <m:rPr>
                              <m:nor/>
                            </m:rPr>
                            <a:rPr lang="en-US" altLang="zh-CN" sz="2400" b="1" dirty="0"/>
                            <m:t>′(1)</m:t>
                          </m:r>
                        </m:e>
                        <m:sup>
                          <m:r>
                            <a:rPr lang="en-US" altLang="zh-CN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CN" sz="2400" b="1" i="0" dirty="0" smtClean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 </m:t>
                      </m:r>
                      <m:sSup>
                        <m:sSupPr>
                          <m:ctrlPr>
                            <a:rPr lang="en-US" altLang="zh-CN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CN" sz="2400" b="1" dirty="0"/>
                            <m:t>h</m:t>
                          </m:r>
                          <m:r>
                            <a:rPr lang="en-US" altLang="zh-CN" sz="2400" b="1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m:rPr>
                              <m:nor/>
                            </m:rPr>
                            <a:rPr lang="en-US" altLang="zh-CN" sz="2400" b="1" dirty="0"/>
                            <m:t>(1)</m:t>
                          </m:r>
                        </m:e>
                        <m:sup>
                          <m:r>
                            <a:rPr lang="en-US" altLang="zh-CN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altLang="zh-CN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dirty="0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altLang="zh-CN" sz="2400" b="1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CN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altLang="zh-CN" sz="2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altLang="zh-CN" sz="2400" b="1" i="1" dirty="0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altLang="zh-CN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dirty="0"/>
                        <m:t>G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′′(1) = 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g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′′(1)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h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(1) + 2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g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′(1)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h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′(1) + 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g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(1)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h</m:t>
                      </m:r>
                      <m:r>
                        <a:rPr lang="en-US" altLang="zh-CN" sz="2400" b="1" i="1" dirty="0">
                          <a:latin typeface="Cambria Math" panose="02040503050406030204" pitchFamily="18" charset="0"/>
                        </a:rPr>
                        <m:t>‘’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(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1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)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 = 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g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′′(1) + 2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g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′(1)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h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′(1) + 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h</m:t>
                      </m:r>
                      <m:r>
                        <m:rPr>
                          <m:nor/>
                        </m:rPr>
                        <a:rPr lang="en-US" altLang="zh-CN" sz="2400" b="1" i="0" dirty="0" smtClean="0"/>
                        <m:t>′′(1)</m:t>
                      </m:r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F5748C2-F957-4814-BFCB-D1FA31F05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756" y="1473121"/>
                <a:ext cx="9987028" cy="2685992"/>
              </a:xfrm>
              <a:prstGeom prst="rect">
                <a:avLst/>
              </a:prstGeom>
              <a:blipFill>
                <a:blip r:embed="rId2"/>
                <a:stretch>
                  <a:fillRect l="-244" t="-1818" r="-23810" b="-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4475DCE-72CA-4573-859E-CDD82921853E}"/>
                  </a:ext>
                </a:extLst>
              </p:cNvPr>
              <p:cNvSpPr txBox="1"/>
              <p:nvPr/>
            </p:nvSpPr>
            <p:spPr>
              <a:xfrm>
                <a:off x="1105031" y="4568114"/>
                <a:ext cx="10162526" cy="1303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b="1" dirty="0" smtClean="0"/>
                        <m:t>G</m:t>
                      </m:r>
                      <m:r>
                        <m:rPr>
                          <m:nor/>
                        </m:rPr>
                        <a:rPr lang="en-US" altLang="zh-CN" b="1" dirty="0" smtClean="0"/>
                        <m:t>′′(1) + </m:t>
                      </m:r>
                      <m:r>
                        <m:rPr>
                          <m:nor/>
                        </m:rPr>
                        <a:rPr lang="en-US" altLang="zh-CN" b="1" dirty="0" smtClean="0"/>
                        <m:t>G</m:t>
                      </m:r>
                      <m:r>
                        <m:rPr>
                          <m:nor/>
                        </m:rPr>
                        <a:rPr lang="en-US" altLang="zh-CN" b="1" dirty="0" smtClean="0"/>
                        <m:t>′(1) − </m:t>
                      </m:r>
                      <m:sSup>
                        <m:sSupPr>
                          <m:ctrlP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CN" b="1" dirty="0"/>
                            <m:t>G</m:t>
                          </m:r>
                          <m:r>
                            <m:rPr>
                              <m:nor/>
                            </m:rPr>
                            <a:rPr lang="en-US" altLang="zh-CN" b="1" dirty="0"/>
                            <m:t>′(1)</m:t>
                          </m:r>
                        </m:e>
                        <m:sup>
                          <m:r>
                            <a:rPr lang="en-US" altLang="zh-CN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b="1" i="0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US" altLang="zh-CN" b="1" dirty="0"/>
                        <m:t>g</m:t>
                      </m:r>
                      <m:r>
                        <m:rPr>
                          <m:nor/>
                        </m:rPr>
                        <a:rPr lang="en-US" altLang="zh-CN" b="1" dirty="0"/>
                        <m:t>′′(1) + 2</m:t>
                      </m:r>
                      <m:r>
                        <m:rPr>
                          <m:nor/>
                        </m:rPr>
                        <a:rPr lang="en-US" altLang="zh-CN" b="1" dirty="0"/>
                        <m:t>g</m:t>
                      </m:r>
                      <m:r>
                        <m:rPr>
                          <m:nor/>
                        </m:rPr>
                        <a:rPr lang="en-US" altLang="zh-CN" b="1" dirty="0"/>
                        <m:t>′(1)</m:t>
                      </m:r>
                      <m:r>
                        <m:rPr>
                          <m:nor/>
                        </m:rPr>
                        <a:rPr lang="en-US" altLang="zh-CN" b="1" dirty="0"/>
                        <m:t>h</m:t>
                      </m:r>
                      <m:r>
                        <m:rPr>
                          <m:nor/>
                        </m:rPr>
                        <a:rPr lang="en-US" altLang="zh-CN" b="1" dirty="0"/>
                        <m:t>′(1) + </m:t>
                      </m:r>
                      <m:r>
                        <m:rPr>
                          <m:nor/>
                        </m:rPr>
                        <a:rPr lang="en-US" altLang="zh-CN" b="1" dirty="0"/>
                        <m:t>h</m:t>
                      </m:r>
                      <m:r>
                        <m:rPr>
                          <m:nor/>
                        </m:rPr>
                        <a:rPr lang="en-US" altLang="zh-CN" b="1" dirty="0"/>
                        <m:t>′′(1) +</m:t>
                      </m:r>
                      <m:r>
                        <m:rPr>
                          <m:nor/>
                        </m:rPr>
                        <a:rPr lang="en-US" altLang="zh-CN" b="1" dirty="0"/>
                        <m:t>g</m:t>
                      </m:r>
                      <m:r>
                        <m:rPr>
                          <m:nor/>
                        </m:rPr>
                        <a:rPr lang="en-US" altLang="zh-CN" b="1" dirty="0"/>
                        <m:t>′(1) + </m:t>
                      </m:r>
                      <m:r>
                        <m:rPr>
                          <m:nor/>
                        </m:rPr>
                        <a:rPr lang="en-US" altLang="zh-CN" b="1" dirty="0"/>
                        <m:t>h</m:t>
                      </m:r>
                      <m:r>
                        <a:rPr lang="en-US" altLang="zh-CN" b="1" i="1" dirty="0">
                          <a:latin typeface="Cambria Math" panose="02040503050406030204" pitchFamily="18" charset="0"/>
                        </a:rPr>
                        <m:t>’</m:t>
                      </m:r>
                      <m:r>
                        <m:rPr>
                          <m:nor/>
                        </m:rPr>
                        <a:rPr lang="en-US" altLang="zh-CN" b="1" dirty="0"/>
                        <m:t>(1)</m:t>
                      </m:r>
                      <m:r>
                        <m:rPr>
                          <m:nor/>
                        </m:rPr>
                        <a:rPr lang="en-US" altLang="zh-CN" b="1" i="0" dirty="0" smtClean="0"/>
                        <m:t> −</m:t>
                      </m:r>
                      <m:sSup>
                        <m:sSupPr>
                          <m:ctrlPr>
                            <a:rPr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CN" b="1" dirty="0"/>
                            <m:t>g</m:t>
                          </m:r>
                          <m:r>
                            <m:rPr>
                              <m:nor/>
                            </m:rPr>
                            <a:rPr lang="en-US" altLang="zh-CN" b="1" dirty="0"/>
                            <m:t>′(1)</m:t>
                          </m:r>
                        </m:e>
                        <m:sup>
                          <m:r>
                            <a:rPr lang="en-US" altLang="zh-CN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CN" b="1" dirty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m:rPr>
                          <m:nor/>
                        </m:rPr>
                        <a:rPr lang="en-US" altLang="zh-CN" b="1" dirty="0"/>
                        <m:t> </m:t>
                      </m:r>
                      <m:sSup>
                        <m:sSupPr>
                          <m:ctrlPr>
                            <a:rPr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CN" b="1" dirty="0"/>
                            <m:t>h</m:t>
                          </m:r>
                          <m:r>
                            <a:rPr lang="en-US" altLang="zh-CN" b="1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m:rPr>
                              <m:nor/>
                            </m:rPr>
                            <a:rPr lang="en-US" altLang="zh-CN" b="1" dirty="0"/>
                            <m:t>(1)</m:t>
                          </m:r>
                        </m:e>
                        <m:sup>
                          <m:r>
                            <a:rPr lang="en-US" altLang="zh-CN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b="1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1" i="1" dirty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dirty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altLang="zh-CN" b="1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CN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altLang="zh-CN" b="1" i="1" dirty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altLang="zh-CN" b="1" i="1" dirty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altLang="zh-CN" b="1" i="1" dirty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CN" b="1" i="0" dirty="0" smtClean="0"/>
                          <m:t>g</m:t>
                        </m:r>
                        <m:r>
                          <m:rPr>
                            <m:nor/>
                          </m:rPr>
                          <a:rPr lang="en-US" altLang="zh-CN" b="1" dirty="0"/>
                          <m:t>′′(1) + </m:t>
                        </m:r>
                        <m:r>
                          <m:rPr>
                            <m:nor/>
                          </m:rPr>
                          <a:rPr lang="en-US" altLang="zh-CN" b="1" i="0" dirty="0" smtClean="0"/>
                          <m:t>g</m:t>
                        </m:r>
                        <m:r>
                          <m:rPr>
                            <m:nor/>
                          </m:rPr>
                          <a:rPr lang="en-US" altLang="zh-CN" b="1" dirty="0"/>
                          <m:t>′(1) − </m:t>
                        </m:r>
                        <m:sSup>
                          <m:sSupPr>
                            <m:ctrlPr>
                              <a:rPr lang="en-US" altLang="zh-CN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altLang="zh-CN" b="1" i="0" dirty="0" smtClean="0"/>
                              <m:t>g</m:t>
                            </m:r>
                            <m:r>
                              <m:rPr>
                                <m:nor/>
                              </m:rPr>
                              <a:rPr lang="en-US" altLang="zh-CN" b="1" dirty="0"/>
                              <m:t>′(1)</m:t>
                            </m:r>
                          </m:e>
                          <m:sup>
                            <m:r>
                              <a:rPr lang="en-US" altLang="zh-CN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altLang="zh-CN" b="1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b="1" i="0" dirty="0" smtClean="0"/>
                      <m:t>h</m:t>
                    </m:r>
                    <m:r>
                      <m:rPr>
                        <m:nor/>
                      </m:rPr>
                      <a:rPr lang="en-US" altLang="zh-CN" b="1" dirty="0"/>
                      <m:t>′′(1) + </m:t>
                    </m:r>
                    <m:r>
                      <m:rPr>
                        <m:nor/>
                      </m:rPr>
                      <a:rPr lang="en-US" altLang="zh-CN" b="1" i="0" dirty="0" smtClean="0"/>
                      <m:t>h</m:t>
                    </m:r>
                    <m:r>
                      <m:rPr>
                        <m:nor/>
                      </m:rPr>
                      <a:rPr lang="en-US" altLang="zh-CN" b="1" dirty="0"/>
                      <m:t>′(1) − </m:t>
                    </m:r>
                    <m:sSup>
                      <m:sSupPr>
                        <m:ctrlPr>
                          <a:rPr lang="en-US" altLang="zh-CN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b="1" i="0" dirty="0" smtClean="0"/>
                          <m:t>h</m:t>
                        </m:r>
                        <m:r>
                          <m:rPr>
                            <m:nor/>
                          </m:rPr>
                          <a:rPr lang="en-US" altLang="zh-CN" b="1" dirty="0"/>
                          <m:t>′(1)</m:t>
                        </m:r>
                      </m:e>
                      <m:sup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b="1" dirty="0"/>
                  <a:t>)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000" b="1" i="1" smtClean="0"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US" altLang="zh-CN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40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</m:d>
                      <m:r>
                        <a:rPr lang="en-US" altLang="zh-CN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4000" b="1" i="1" smtClean="0"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US" altLang="zh-CN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40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</m:d>
                      <m:r>
                        <a:rPr lang="en-US" altLang="zh-CN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4000" b="1" i="1" smtClean="0">
                          <a:latin typeface="Cambria Math" panose="02040503050406030204" pitchFamily="18" charset="0"/>
                        </a:rPr>
                        <m:t>𝑽𝒂𝒓</m:t>
                      </m:r>
                      <m:r>
                        <a:rPr lang="en-US" altLang="zh-CN" sz="4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40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altLang="zh-CN" sz="4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4000" b="1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4475DCE-72CA-4573-859E-CDD829218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031" y="4568114"/>
                <a:ext cx="10162526" cy="13037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382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FD5B00-BD17-4E3C-9490-A76CE4BF1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panose="030F0702030302020204" pitchFamily="66" charset="0"/>
              </a:rPr>
              <a:t>Generating Function</a:t>
            </a:r>
            <a:endParaRPr lang="zh-CN" altLang="en-US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F5748C2-F957-4814-BFCB-D1FA31F05724}"/>
                  </a:ext>
                </a:extLst>
              </p:cNvPr>
              <p:cNvSpPr txBox="1"/>
              <p:nvPr/>
            </p:nvSpPr>
            <p:spPr>
              <a:xfrm>
                <a:off x="1815916" y="1694653"/>
                <a:ext cx="8549520" cy="4553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latin typeface="Comic Sans MS" panose="030F0702030302020204" pitchFamily="66" charset="0"/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en-US" altLang="zh-CN" sz="2400" b="1" dirty="0">
                    <a:latin typeface="Comic Sans MS" panose="030F0702030302020204" pitchFamily="66" charset="0"/>
                  </a:rPr>
                  <a:t>,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en-US" altLang="zh-CN" sz="2400" b="1" dirty="0"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p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𝑨𝒗𝒆</m:t>
                          </m:r>
                        </m:e>
                        <m:sub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𝑭𝒏</m:t>
                          </m:r>
                        </m:sub>
                      </m:sSub>
                      <m:d>
                        <m:d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p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altLang="zh-CN" sz="2400" b="1" dirty="0"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𝑽𝒂𝒓</m:t>
                          </m:r>
                        </m:e>
                        <m:sub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𝑭𝒏</m:t>
                          </m:r>
                        </m:sub>
                      </m:sSub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sz="2400" b="1" dirty="0"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𝑽𝒂𝒓</m:t>
                          </m:r>
                        </m:e>
                        <m:sub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𝒈𝒏</m:t>
                          </m:r>
                        </m:sub>
                      </m:sSub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𝑽𝒂𝒓</m:t>
                              </m:r>
                            </m:e>
                            <m:sub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𝑭𝒌</m:t>
                              </m:r>
                            </m:sub>
                          </m:sSub>
                        </m:e>
                      </m:nary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den>
                          </m:f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 − </m:t>
                          </m:r>
                          <m:f>
                            <m:f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p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 − </m:t>
                      </m:r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altLang="zh-CN" sz="2400" b="1" dirty="0"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  <m:sup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p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altLang="zh-CN" sz="2400" b="1" dirty="0"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𝑫𝒆𝒗</m:t>
                          </m:r>
                        </m:e>
                        <m:sub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 − </m:t>
                          </m:r>
                          <m:sSup>
                            <m:sSup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CN" altLang="en-US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F5748C2-F957-4814-BFCB-D1FA31F05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916" y="1694653"/>
                <a:ext cx="8549520" cy="4553747"/>
              </a:xfrm>
              <a:prstGeom prst="rect">
                <a:avLst/>
              </a:prstGeom>
              <a:blipFill>
                <a:blip r:embed="rId2"/>
                <a:stretch>
                  <a:fillRect l="-11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61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FD5B00-BD17-4E3C-9490-A76CE4BF1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panose="030F0702030302020204" pitchFamily="66" charset="0"/>
              </a:rPr>
              <a:t>Result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307724-E075-4277-BEB7-63FD68F11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572205"/>
            <a:ext cx="3452932" cy="2646718"/>
          </a:xfrm>
        </p:spPr>
        <p:txBody>
          <a:bodyPr>
            <a:normAutofit fontScale="62500" lnSpcReduction="20000"/>
          </a:bodyPr>
          <a:lstStyle/>
          <a:p>
            <a:pPr marL="36900" indent="0" algn="ctr">
              <a:buNone/>
            </a:pPr>
            <a:r>
              <a:rPr lang="en-US" altLang="zh-CN" sz="6000" dirty="0">
                <a:latin typeface="Comic Sans MS" panose="030F0702030302020204" pitchFamily="66" charset="0"/>
              </a:rPr>
              <a:t>MIN</a:t>
            </a:r>
          </a:p>
          <a:p>
            <a:pPr marL="36900" indent="0" algn="ctr">
              <a:buNone/>
            </a:pPr>
            <a:r>
              <a:rPr lang="en-US" altLang="zh-CN" sz="6000" dirty="0">
                <a:latin typeface="Comic Sans MS" panose="030F0702030302020204" pitchFamily="66" charset="0"/>
              </a:rPr>
              <a:t>MAX</a:t>
            </a:r>
          </a:p>
          <a:p>
            <a:pPr marL="36900" indent="0" algn="ctr">
              <a:buNone/>
            </a:pPr>
            <a:r>
              <a:rPr lang="en-US" altLang="zh-CN" sz="6000" dirty="0">
                <a:latin typeface="Comic Sans MS" panose="030F0702030302020204" pitchFamily="66" charset="0"/>
              </a:rPr>
              <a:t>AVE</a:t>
            </a:r>
          </a:p>
          <a:p>
            <a:pPr marL="36900" indent="0" algn="ctr">
              <a:buNone/>
            </a:pPr>
            <a:r>
              <a:rPr lang="en-US" altLang="zh-CN" sz="6000" dirty="0">
                <a:latin typeface="Comic Sans MS" panose="030F0702030302020204" pitchFamily="66" charset="0"/>
              </a:rPr>
              <a:t>DEV</a:t>
            </a:r>
            <a:endParaRPr lang="zh-CN" altLang="en-US" sz="2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BA14B675-DFAE-4D24-B156-21593960CE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14625" y="2572205"/>
                <a:ext cx="3452932" cy="2646718"/>
              </a:xfrm>
              <a:prstGeom prst="rect">
                <a:avLst/>
              </a:prstGeom>
              <a:effectLst>
                <a:outerShdw blurRad="25400" dir="17880000">
                  <a:srgbClr val="000000">
                    <a:alpha val="46000"/>
                  </a:srgbClr>
                </a:outerShdw>
              </a:effectLst>
            </p:spPr>
            <p:txBody>
              <a:bodyPr vert="horz" lIns="91440" tIns="45720" rIns="91440" bIns="45720" rtlCol="0" anchor="t">
                <a:normAutofit fontScale="47500" lnSpcReduction="20000"/>
              </a:bodyPr>
              <a:lstStyle>
                <a:lvl1pPr marL="3429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20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2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"/>
                  <a:defRPr sz="18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026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6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86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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674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0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40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278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10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900" indent="0" algn="ctr">
                  <a:buFont typeface="Wingdings 2" charset="2"/>
                  <a:buNone/>
                </a:pPr>
                <a:r>
                  <a:rPr lang="en-US" altLang="zh-CN" sz="6000" dirty="0">
                    <a:latin typeface="Comic Sans MS" panose="030F0702030302020204" pitchFamily="66" charset="0"/>
                  </a:rPr>
                  <a:t>0</a:t>
                </a:r>
              </a:p>
              <a:p>
                <a:pPr marL="36900" indent="0" algn="ctr">
                  <a:buFont typeface="Wingdings 2" charset="2"/>
                  <a:buNone/>
                </a:pPr>
                <a:r>
                  <a:rPr lang="en-US" altLang="zh-CN" sz="6000" dirty="0">
                    <a:latin typeface="Comic Sans MS" panose="030F0702030302020204" pitchFamily="66" charset="0"/>
                  </a:rPr>
                  <a:t>n - 1 </a:t>
                </a: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6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60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altLang="zh-CN" sz="6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altLang="zh-CN" sz="6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60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altLang="zh-CN" sz="6000" b="1" dirty="0"/>
              </a:p>
              <a:p>
                <a:pPr marL="369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sz="6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zh-CN" sz="6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6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sz="6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sz="6000" i="1">
                              <a:latin typeface="Cambria Math" panose="02040503050406030204" pitchFamily="18" charset="0"/>
                            </a:rPr>
                            <m:t> − </m:t>
                          </m:r>
                          <m:sSup>
                            <m:sSupPr>
                              <m:ctrlPr>
                                <a:rPr lang="en-US" altLang="zh-CN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60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CN" sz="6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6000" i="1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CN" altLang="en-US" sz="6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BA14B675-DFAE-4D24-B156-21593960C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625" y="2572205"/>
                <a:ext cx="3452932" cy="26467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25400" dir="17880000">
                  <a:srgbClr val="000000">
                    <a:alpha val="46000"/>
                  </a:srgb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0C70BA1-0D8C-4436-BD6A-6D673F173BCD}"/>
                  </a:ext>
                </a:extLst>
              </p:cNvPr>
              <p:cNvSpPr txBox="1"/>
              <p:nvPr/>
            </p:nvSpPr>
            <p:spPr>
              <a:xfrm>
                <a:off x="4403740" y="5691674"/>
                <a:ext cx="3373872" cy="763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nary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0C70BA1-0D8C-4436-BD6A-6D673F173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740" y="5691674"/>
                <a:ext cx="3373872" cy="763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341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FD5B00-BD17-4E3C-9490-A76CE4BF1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panose="030F0702030302020204" pitchFamily="66" charset="0"/>
              </a:rPr>
              <a:t>Description of the Algorithm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D307724-E075-4277-BEB7-63FD68F11B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2572205"/>
                <a:ext cx="10353762" cy="2646718"/>
              </a:xfrm>
            </p:spPr>
            <p:txBody>
              <a:bodyPr>
                <a:normAutofit fontScale="77500" lnSpcReduction="20000"/>
              </a:bodyPr>
              <a:lstStyle/>
              <a:p>
                <a:pPr marL="36900" indent="0" algn="ctr">
                  <a:buNone/>
                </a:pPr>
                <a:r>
                  <a:rPr lang="en-US" altLang="zh-CN" sz="6000" dirty="0">
                    <a:latin typeface="Comic Sans MS" panose="030F0702030302020204" pitchFamily="66" charset="0"/>
                  </a:rPr>
                  <a:t>For X[1], X[2], … , X[n] and they are all different from each other, find m that </a:t>
                </a:r>
                <a:r>
                  <a:rPr lang="en-US" altLang="zh-CN" sz="6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 =</a:t>
                </a:r>
                <a:r>
                  <a:rPr lang="en-US" altLang="zh-CN" sz="60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60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sz="6000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6000" dirty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CN" sz="6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sz="6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altLang="zh-CN" sz="6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6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altLang="zh-CN" sz="6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lim>
                        </m:limLow>
                      </m:fName>
                      <m:e>
                        <m:r>
                          <a:rPr lang="en-US" altLang="zh-CN" sz="6000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sz="6000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CN" sz="60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6000" i="1" dirty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endParaRPr lang="zh-CN" altLang="en-US" sz="6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D307724-E075-4277-BEB7-63FD68F11B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2572205"/>
                <a:ext cx="10353762" cy="264671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74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FD5B00-BD17-4E3C-9490-A76CE4BF1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panose="030F0702030302020204" pitchFamily="66" charset="0"/>
              </a:rPr>
              <a:t>Reference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BA14B675-DFAE-4D24-B156-21593960CE22}"/>
              </a:ext>
            </a:extLst>
          </p:cNvPr>
          <p:cNvSpPr txBox="1">
            <a:spLocks/>
          </p:cNvSpPr>
          <p:nvPr/>
        </p:nvSpPr>
        <p:spPr>
          <a:xfrm>
            <a:off x="1017933" y="1943944"/>
            <a:ext cx="10145485" cy="264671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Font typeface="Wingdings 2" charset="2"/>
              <a:buNone/>
            </a:pPr>
            <a:r>
              <a:rPr lang="en-US" altLang="zh-CN" sz="2400" dirty="0">
                <a:latin typeface="Comic Sans MS" panose="030F0702030302020204" pitchFamily="66" charset="0"/>
              </a:rPr>
              <a:t>Stanford Lecture – Don </a:t>
            </a:r>
            <a:r>
              <a:rPr lang="en-US" altLang="zh-CN" sz="2400" dirty="0" err="1">
                <a:latin typeface="Comic Sans MS" panose="030F0702030302020204" pitchFamily="66" charset="0"/>
              </a:rPr>
              <a:t>Kruth</a:t>
            </a:r>
            <a:r>
              <a:rPr lang="en-US" altLang="zh-CN" sz="2400" dirty="0">
                <a:latin typeface="Comic Sans MS" panose="030F0702030302020204" pitchFamily="66" charset="0"/>
              </a:rPr>
              <a:t> – the Analysis of Algorithm</a:t>
            </a:r>
          </a:p>
          <a:p>
            <a:pPr marL="36900" indent="0" algn="ctr">
              <a:buFont typeface="Wingdings 2" charset="2"/>
              <a:buNone/>
            </a:pPr>
            <a:r>
              <a:rPr lang="en-US" altLang="zh-CN" sz="2400" dirty="0">
                <a:latin typeface="Comic Sans MS" panose="030F0702030302020204" pitchFamily="66" charset="0"/>
              </a:rPr>
              <a:t>Wikipedia – Stirling Numbers</a:t>
            </a:r>
          </a:p>
          <a:p>
            <a:pPr marL="36900" indent="0" algn="ctr">
              <a:buFont typeface="Wingdings 2" charset="2"/>
              <a:buNone/>
            </a:pPr>
            <a:r>
              <a:rPr lang="en-US" altLang="zh-CN" sz="2400" dirty="0">
                <a:latin typeface="Comic Sans MS" panose="030F0702030302020204" pitchFamily="66" charset="0"/>
              </a:rPr>
              <a:t>Wikipedia – Generating Function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470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FD5B00-BD17-4E3C-9490-A76CE4BF1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943775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Comic Sans MS" panose="030F0702030302020204" pitchFamily="66" charset="0"/>
              </a:rPr>
              <a:t>Thanks to the help of Teacher Wei and your listening !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7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9D5B22F9-35FA-4283-8A10-DF647059DE76}"/>
              </a:ext>
            </a:extLst>
          </p:cNvPr>
          <p:cNvSpPr txBox="1"/>
          <p:nvPr/>
        </p:nvSpPr>
        <p:spPr>
          <a:xfrm>
            <a:off x="1598986" y="606360"/>
            <a:ext cx="3046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latin typeface="Comic Sans MS" panose="030F0702030302020204" pitchFamily="66" charset="0"/>
              </a:rPr>
              <a:t>Flowchart</a:t>
            </a:r>
            <a:endParaRPr lang="zh-CN" altLang="en-US" sz="4800" dirty="0">
              <a:latin typeface="Comic Sans MS" panose="030F0702030302020204" pitchFamily="66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CB7E69A-1496-478B-A577-5399AF16B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683" y="1819379"/>
            <a:ext cx="3977640" cy="441198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18B1DC0-81CA-471C-850B-C0CACCC71CF1}"/>
              </a:ext>
            </a:extLst>
          </p:cNvPr>
          <p:cNvSpPr txBox="1"/>
          <p:nvPr/>
        </p:nvSpPr>
        <p:spPr>
          <a:xfrm>
            <a:off x="7493077" y="626641"/>
            <a:ext cx="34868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latin typeface="Comic Sans MS" panose="030F0702030302020204" pitchFamily="66" charset="0"/>
              </a:rPr>
              <a:t>Pseudocode</a:t>
            </a:r>
            <a:endParaRPr lang="zh-CN" altLang="en-US" sz="4800" dirty="0">
              <a:latin typeface="Comic Sans MS" panose="030F0702030302020204" pitchFamily="66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E74352F-D61B-45AD-A0A2-C0730841B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94" y="2206484"/>
            <a:ext cx="5948049" cy="374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0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2EB47B3-8909-408D-AB9C-66CA73500EE5}"/>
              </a:ext>
            </a:extLst>
          </p:cNvPr>
          <p:cNvSpPr txBox="1"/>
          <p:nvPr/>
        </p:nvSpPr>
        <p:spPr>
          <a:xfrm>
            <a:off x="8590383" y="1720840"/>
            <a:ext cx="271099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latin typeface="Comic Sans MS" panose="030F0702030302020204" pitchFamily="66" charset="0"/>
              </a:rPr>
              <a:t>Step1: 1</a:t>
            </a:r>
          </a:p>
          <a:p>
            <a:r>
              <a:rPr lang="en-US" altLang="zh-CN" sz="3600" dirty="0">
                <a:latin typeface="Comic Sans MS" panose="030F0702030302020204" pitchFamily="66" charset="0"/>
              </a:rPr>
              <a:t>Step2: 1</a:t>
            </a:r>
          </a:p>
          <a:p>
            <a:r>
              <a:rPr lang="en-US" altLang="zh-CN" sz="3600" dirty="0">
                <a:latin typeface="Comic Sans MS" panose="030F0702030302020204" pitchFamily="66" charset="0"/>
              </a:rPr>
              <a:t>Step3: n - 1</a:t>
            </a:r>
          </a:p>
          <a:p>
            <a:r>
              <a:rPr lang="en-US" altLang="zh-CN" sz="3600" dirty="0">
                <a:latin typeface="Comic Sans MS" panose="030F0702030302020204" pitchFamily="66" charset="0"/>
              </a:rPr>
              <a:t>Step4: A</a:t>
            </a:r>
          </a:p>
          <a:p>
            <a:r>
              <a:rPr lang="en-US" altLang="zh-CN" sz="3600" dirty="0">
                <a:latin typeface="Comic Sans MS" panose="030F0702030302020204" pitchFamily="66" charset="0"/>
              </a:rPr>
              <a:t>Step5: n – 1</a:t>
            </a:r>
          </a:p>
          <a:p>
            <a:r>
              <a:rPr lang="en-US" altLang="zh-CN" sz="3600" dirty="0">
                <a:latin typeface="Comic Sans MS" panose="030F0702030302020204" pitchFamily="66" charset="0"/>
              </a:rPr>
              <a:t>Step6: 1</a:t>
            </a:r>
            <a:endParaRPr lang="zh-CN" altLang="en-US" sz="3600" dirty="0">
              <a:latin typeface="Comic Sans MS" panose="030F0702030302020204" pitchFamily="66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A97B76F-506B-4839-8972-E8B5BB226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52" y="1112027"/>
            <a:ext cx="7367641" cy="463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3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FD5B00-BD17-4E3C-9490-A76CE4BF1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panose="030F0702030302020204" pitchFamily="66" charset="0"/>
              </a:rPr>
              <a:t>How to analyze A?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307724-E075-4277-BEB7-63FD68F11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572205"/>
            <a:ext cx="3452932" cy="2646718"/>
          </a:xfrm>
        </p:spPr>
        <p:txBody>
          <a:bodyPr>
            <a:normAutofit fontScale="62500" lnSpcReduction="20000"/>
          </a:bodyPr>
          <a:lstStyle/>
          <a:p>
            <a:pPr marL="36900" indent="0" algn="ctr">
              <a:buNone/>
            </a:pPr>
            <a:r>
              <a:rPr lang="en-US" altLang="zh-CN" sz="6000" dirty="0">
                <a:latin typeface="Comic Sans MS" panose="030F0702030302020204" pitchFamily="66" charset="0"/>
              </a:rPr>
              <a:t>MIN</a:t>
            </a:r>
          </a:p>
          <a:p>
            <a:pPr marL="36900" indent="0" algn="ctr">
              <a:buNone/>
            </a:pPr>
            <a:r>
              <a:rPr lang="en-US" altLang="zh-CN" sz="6000" dirty="0">
                <a:latin typeface="Comic Sans MS" panose="030F0702030302020204" pitchFamily="66" charset="0"/>
              </a:rPr>
              <a:t>MAX</a:t>
            </a:r>
          </a:p>
          <a:p>
            <a:pPr marL="36900" indent="0" algn="ctr">
              <a:buNone/>
            </a:pPr>
            <a:r>
              <a:rPr lang="en-US" altLang="zh-CN" sz="6000" dirty="0">
                <a:latin typeface="Comic Sans MS" panose="030F0702030302020204" pitchFamily="66" charset="0"/>
              </a:rPr>
              <a:t>AVE</a:t>
            </a:r>
            <a:r>
              <a:rPr lang="en-US" altLang="zh-CN" sz="2200" dirty="0">
                <a:latin typeface="Comic Sans MS" panose="030F0702030302020204" pitchFamily="66" charset="0"/>
              </a:rPr>
              <a:t>(</a:t>
            </a:r>
            <a:r>
              <a:rPr lang="zh-CN" altLang="en-US" sz="2200" dirty="0">
                <a:latin typeface="Comic Sans MS" panose="030F0702030302020204" pitchFamily="66" charset="0"/>
              </a:rPr>
              <a:t>平均值</a:t>
            </a:r>
            <a:r>
              <a:rPr lang="en-US" altLang="zh-CN" sz="2200" dirty="0">
                <a:latin typeface="Comic Sans MS" panose="030F0702030302020204" pitchFamily="66" charset="0"/>
              </a:rPr>
              <a:t>)</a:t>
            </a:r>
          </a:p>
          <a:p>
            <a:pPr marL="36900" indent="0" algn="ctr">
              <a:buNone/>
            </a:pPr>
            <a:r>
              <a:rPr lang="en-US" altLang="zh-CN" sz="6000" dirty="0">
                <a:latin typeface="Comic Sans MS" panose="030F0702030302020204" pitchFamily="66" charset="0"/>
              </a:rPr>
              <a:t>DEV</a:t>
            </a:r>
            <a:r>
              <a:rPr lang="en-US" altLang="zh-CN" sz="2200" dirty="0">
                <a:latin typeface="Comic Sans MS" panose="030F0702030302020204" pitchFamily="66" charset="0"/>
              </a:rPr>
              <a:t>(</a:t>
            </a:r>
            <a:r>
              <a:rPr lang="zh-CN" altLang="en-US" sz="2200" dirty="0">
                <a:latin typeface="Comic Sans MS" panose="030F0702030302020204" pitchFamily="66" charset="0"/>
              </a:rPr>
              <a:t>标准差</a:t>
            </a:r>
            <a:r>
              <a:rPr lang="en-US" altLang="zh-CN" sz="2200" dirty="0">
                <a:latin typeface="Comic Sans MS" panose="030F0702030302020204" pitchFamily="66" charset="0"/>
              </a:rPr>
              <a:t>)</a:t>
            </a:r>
            <a:endParaRPr lang="zh-CN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BA14B675-DFAE-4D24-B156-21593960CE22}"/>
              </a:ext>
            </a:extLst>
          </p:cNvPr>
          <p:cNvSpPr txBox="1">
            <a:spLocks/>
          </p:cNvSpPr>
          <p:nvPr/>
        </p:nvSpPr>
        <p:spPr>
          <a:xfrm>
            <a:off x="7814625" y="2572205"/>
            <a:ext cx="3452932" cy="264671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Font typeface="Wingdings 2" charset="2"/>
              <a:buNone/>
            </a:pPr>
            <a:r>
              <a:rPr lang="en-US" altLang="zh-CN" sz="6000" dirty="0">
                <a:latin typeface="Comic Sans MS" panose="030F0702030302020204" pitchFamily="66" charset="0"/>
              </a:rPr>
              <a:t>0</a:t>
            </a:r>
          </a:p>
          <a:p>
            <a:pPr marL="36900" indent="0" algn="ctr">
              <a:buFont typeface="Wingdings 2" charset="2"/>
              <a:buNone/>
            </a:pPr>
            <a:r>
              <a:rPr lang="en-US" altLang="zh-CN" sz="6000" dirty="0">
                <a:latin typeface="Comic Sans MS" panose="030F0702030302020204" pitchFamily="66" charset="0"/>
              </a:rPr>
              <a:t>n - 1 </a:t>
            </a:r>
          </a:p>
          <a:p>
            <a:pPr marL="36900" indent="0" algn="ctr">
              <a:buFont typeface="Wingdings 2" charset="2"/>
              <a:buNone/>
            </a:pPr>
            <a:r>
              <a:rPr lang="en-US" altLang="zh-CN" sz="6000" dirty="0">
                <a:latin typeface="Comic Sans MS" panose="030F0702030302020204" pitchFamily="66" charset="0"/>
              </a:rPr>
              <a:t>?</a:t>
            </a:r>
          </a:p>
          <a:p>
            <a:pPr marL="36900" indent="0" algn="ctr">
              <a:buFont typeface="Wingdings 2" charset="2"/>
              <a:buNone/>
            </a:pPr>
            <a:r>
              <a:rPr lang="en-US" altLang="zh-CN" sz="6000" dirty="0">
                <a:latin typeface="Comic Sans MS" panose="030F0702030302020204" pitchFamily="66" charset="0"/>
              </a:rPr>
              <a:t>?</a:t>
            </a:r>
            <a:endParaRPr lang="zh-CN" altLang="en-US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20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FD5B00-BD17-4E3C-9490-A76CE4BF1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61730"/>
            <a:ext cx="10353762" cy="970450"/>
          </a:xfrm>
        </p:spPr>
        <p:txBody>
          <a:bodyPr/>
          <a:lstStyle/>
          <a:p>
            <a:r>
              <a:rPr lang="en-US" altLang="zh-CN" dirty="0">
                <a:latin typeface="Comic Sans MS" panose="030F0702030302020204" pitchFamily="66" charset="0"/>
              </a:rPr>
              <a:t>Example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3ED16B8-D45B-45DD-8FD5-1A106AA8F3AB}"/>
              </a:ext>
            </a:extLst>
          </p:cNvPr>
          <p:cNvSpPr txBox="1"/>
          <p:nvPr/>
        </p:nvSpPr>
        <p:spPr>
          <a:xfrm>
            <a:off x="415266" y="1132180"/>
            <a:ext cx="398878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omic Sans MS" panose="030F0702030302020204" pitchFamily="66" charset="0"/>
              </a:rPr>
              <a:t>n = 3</a:t>
            </a:r>
          </a:p>
          <a:p>
            <a:pPr algn="ctr"/>
            <a:endParaRPr lang="en-US" altLang="zh-CN" sz="2400" dirty="0">
              <a:latin typeface="Comic Sans MS" panose="030F0702030302020204" pitchFamily="66" charset="0"/>
            </a:endParaRPr>
          </a:p>
          <a:p>
            <a:pPr algn="ctr"/>
            <a:r>
              <a:rPr lang="en-US" altLang="zh-CN" sz="2400" dirty="0">
                <a:latin typeface="Comic Sans MS" panose="030F0702030302020204" pitchFamily="66" charset="0"/>
              </a:rPr>
              <a:t>X = {1, 2, 3}    A = 0</a:t>
            </a:r>
          </a:p>
          <a:p>
            <a:pPr algn="ctr"/>
            <a:endParaRPr lang="en-US" altLang="zh-CN" sz="2400" dirty="0">
              <a:latin typeface="Comic Sans MS" panose="030F0702030302020204" pitchFamily="66" charset="0"/>
            </a:endParaRPr>
          </a:p>
          <a:p>
            <a:pPr algn="ctr"/>
            <a:r>
              <a:rPr lang="en-US" altLang="zh-CN" sz="2400" dirty="0">
                <a:latin typeface="Comic Sans MS" panose="030F0702030302020204" pitchFamily="66" charset="0"/>
              </a:rPr>
              <a:t>X = {1, </a:t>
            </a:r>
            <a:r>
              <a:rPr lang="en-US" altLang="zh-CN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3</a:t>
            </a:r>
            <a:r>
              <a:rPr lang="en-US" altLang="zh-CN" sz="2400" dirty="0">
                <a:latin typeface="Comic Sans MS" panose="030F0702030302020204" pitchFamily="66" charset="0"/>
              </a:rPr>
              <a:t>, 2}    A = 1</a:t>
            </a:r>
          </a:p>
          <a:p>
            <a:pPr algn="ctr"/>
            <a:endParaRPr lang="en-US" altLang="zh-CN" sz="2400" dirty="0">
              <a:latin typeface="Comic Sans MS" panose="030F0702030302020204" pitchFamily="66" charset="0"/>
            </a:endParaRPr>
          </a:p>
          <a:p>
            <a:pPr algn="ctr"/>
            <a:r>
              <a:rPr lang="en-US" altLang="zh-CN" sz="2400" dirty="0">
                <a:latin typeface="Comic Sans MS" panose="030F0702030302020204" pitchFamily="66" charset="0"/>
              </a:rPr>
              <a:t>X = {2, 1, 3}    A = 0</a:t>
            </a:r>
          </a:p>
          <a:p>
            <a:pPr algn="ctr"/>
            <a:endParaRPr lang="en-US" altLang="zh-CN" sz="2400" dirty="0">
              <a:latin typeface="Comic Sans MS" panose="030F0702030302020204" pitchFamily="66" charset="0"/>
            </a:endParaRPr>
          </a:p>
          <a:p>
            <a:pPr algn="ctr"/>
            <a:r>
              <a:rPr lang="en-US" altLang="zh-CN" sz="2400" dirty="0">
                <a:latin typeface="Comic Sans MS" panose="030F0702030302020204" pitchFamily="66" charset="0"/>
              </a:rPr>
              <a:t>X = {2, </a:t>
            </a:r>
            <a:r>
              <a:rPr lang="en-US" altLang="zh-CN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3</a:t>
            </a:r>
            <a:r>
              <a:rPr lang="en-US" altLang="zh-CN" sz="2400" dirty="0">
                <a:latin typeface="Comic Sans MS" panose="030F0702030302020204" pitchFamily="66" charset="0"/>
              </a:rPr>
              <a:t>, 1}    A = 1</a:t>
            </a:r>
          </a:p>
          <a:p>
            <a:pPr algn="ctr"/>
            <a:endParaRPr lang="zh-CN" altLang="en-US" sz="2400" dirty="0">
              <a:latin typeface="Comic Sans MS" panose="030F0702030302020204" pitchFamily="66" charset="0"/>
            </a:endParaRPr>
          </a:p>
          <a:p>
            <a:pPr algn="ctr"/>
            <a:r>
              <a:rPr lang="en-US" altLang="zh-CN" sz="2400" dirty="0">
                <a:latin typeface="Comic Sans MS" panose="030F0702030302020204" pitchFamily="66" charset="0"/>
              </a:rPr>
              <a:t>X = {</a:t>
            </a:r>
            <a:r>
              <a:rPr lang="en-US" altLang="zh-CN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3</a:t>
            </a:r>
            <a:r>
              <a:rPr lang="en-US" altLang="zh-CN" sz="2400" dirty="0">
                <a:latin typeface="Comic Sans MS" panose="030F0702030302020204" pitchFamily="66" charset="0"/>
              </a:rPr>
              <a:t>, 1, 2}    A = 1</a:t>
            </a:r>
          </a:p>
          <a:p>
            <a:pPr algn="ctr"/>
            <a:endParaRPr lang="en-US" altLang="zh-CN" sz="2400" dirty="0">
              <a:latin typeface="Comic Sans MS" panose="030F0702030302020204" pitchFamily="66" charset="0"/>
            </a:endParaRPr>
          </a:p>
          <a:p>
            <a:pPr algn="ctr"/>
            <a:r>
              <a:rPr lang="en-US" altLang="zh-CN" sz="2400" dirty="0">
                <a:latin typeface="Comic Sans MS" panose="030F0702030302020204" pitchFamily="66" charset="0"/>
              </a:rPr>
              <a:t>X = {</a:t>
            </a:r>
            <a:r>
              <a:rPr lang="en-US" altLang="zh-CN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3</a:t>
            </a:r>
            <a:r>
              <a:rPr lang="en-US" altLang="zh-CN" sz="2400" dirty="0">
                <a:latin typeface="Comic Sans MS" panose="030F0702030302020204" pitchFamily="66" charset="0"/>
              </a:rPr>
              <a:t>, </a:t>
            </a:r>
            <a:r>
              <a:rPr lang="en-US" altLang="zh-CN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  <a:r>
              <a:rPr lang="en-US" altLang="zh-CN" sz="2400" dirty="0">
                <a:latin typeface="Comic Sans MS" panose="030F0702030302020204" pitchFamily="66" charset="0"/>
              </a:rPr>
              <a:t>, 1}    A = 2</a:t>
            </a:r>
            <a:endParaRPr lang="zh-CN" altLang="en-US" sz="2400" dirty="0">
              <a:latin typeface="Comic Sans MS" panose="030F0702030302020204" pitchFamily="66" charset="0"/>
            </a:endParaRPr>
          </a:p>
          <a:p>
            <a:endParaRPr lang="en-US" altLang="zh-CN" dirty="0"/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0DF9F5C-D094-4637-AD2C-880EA9A9F639}"/>
                  </a:ext>
                </a:extLst>
              </p:cNvPr>
              <p:cNvSpPr txBox="1"/>
              <p:nvPr/>
            </p:nvSpPr>
            <p:spPr>
              <a:xfrm>
                <a:off x="4920343" y="2265946"/>
                <a:ext cx="6979539" cy="2597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>
                    <a:latin typeface="Comic Sans MS" panose="030F0702030302020204" pitchFamily="66" charset="0"/>
                  </a:rPr>
                  <a:t>Definition: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3200" dirty="0">
                    <a:latin typeface="Comic Sans MS" panose="030F0702030302020204" pitchFamily="66" charset="0"/>
                  </a:rPr>
                  <a:t> </a:t>
                </a:r>
                <a:r>
                  <a:rPr lang="en-US" altLang="zh-CN" sz="3200" dirty="0">
                    <a:latin typeface="Comic Sans MS" panose="030F0702030302020204" pitchFamily="66" charset="0"/>
                  </a:rPr>
                  <a:t>as the amount of permutations </a:t>
                </a:r>
              </a:p>
              <a:p>
                <a:r>
                  <a:rPr lang="en-US" altLang="zh-CN" sz="3200" dirty="0">
                    <a:latin typeface="Comic Sans MS" panose="030F0702030302020204" pitchFamily="66" charset="0"/>
                  </a:rPr>
                  <a:t>if A = k with n elements in X and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3200" dirty="0">
                    <a:latin typeface="Comic Sans MS" panose="030F0702030302020204" pitchFamily="66" charset="0"/>
                  </a:rPr>
                  <a:t> </a:t>
                </a:r>
                <a:r>
                  <a:rPr lang="en-US" altLang="zh-CN" sz="3200" dirty="0">
                    <a:latin typeface="Comic Sans MS" panose="030F0702030302020204" pitchFamily="66" charset="0"/>
                  </a:rPr>
                  <a:t>as the probability of these </a:t>
                </a:r>
              </a:p>
              <a:p>
                <a:r>
                  <a:rPr lang="en-US" altLang="zh-CN" sz="3200" dirty="0">
                    <a:latin typeface="Comic Sans MS" panose="030F0702030302020204" pitchFamily="66" charset="0"/>
                  </a:rPr>
                  <a:t>permutations among all</a:t>
                </a:r>
                <a:endParaRPr lang="zh-CN" altLang="en-US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0DF9F5C-D094-4637-AD2C-880EA9A9F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343" y="2265946"/>
                <a:ext cx="6979539" cy="2597762"/>
              </a:xfrm>
              <a:prstGeom prst="rect">
                <a:avLst/>
              </a:prstGeom>
              <a:blipFill>
                <a:blip r:embed="rId2"/>
                <a:stretch>
                  <a:fillRect l="-2183" t="-3052" r="-1310" b="-68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326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FD5B00-BD17-4E3C-9490-A76CE4BF1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61730"/>
            <a:ext cx="10353762" cy="970450"/>
          </a:xfrm>
        </p:spPr>
        <p:txBody>
          <a:bodyPr/>
          <a:lstStyle/>
          <a:p>
            <a:r>
              <a:rPr lang="en-US" altLang="zh-CN" dirty="0">
                <a:latin typeface="Comic Sans MS" panose="030F0702030302020204" pitchFamily="66" charset="0"/>
              </a:rPr>
              <a:t>Example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3ED16B8-D45B-45DD-8FD5-1A106AA8F3AB}"/>
              </a:ext>
            </a:extLst>
          </p:cNvPr>
          <p:cNvSpPr txBox="1"/>
          <p:nvPr/>
        </p:nvSpPr>
        <p:spPr>
          <a:xfrm>
            <a:off x="415266" y="1132180"/>
            <a:ext cx="398878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omic Sans MS" panose="030F0702030302020204" pitchFamily="66" charset="0"/>
              </a:rPr>
              <a:t>n = 3</a:t>
            </a:r>
          </a:p>
          <a:p>
            <a:pPr algn="ctr"/>
            <a:endParaRPr lang="en-US" altLang="zh-CN" sz="2400" dirty="0">
              <a:latin typeface="Comic Sans MS" panose="030F0702030302020204" pitchFamily="66" charset="0"/>
            </a:endParaRPr>
          </a:p>
          <a:p>
            <a:pPr algn="ctr"/>
            <a:r>
              <a:rPr lang="en-US" altLang="zh-CN" sz="2400" dirty="0">
                <a:latin typeface="Comic Sans MS" panose="030F0702030302020204" pitchFamily="66" charset="0"/>
              </a:rPr>
              <a:t>X = {1, 2, 3}    A = 0</a:t>
            </a:r>
          </a:p>
          <a:p>
            <a:pPr algn="ctr"/>
            <a:endParaRPr lang="en-US" altLang="zh-CN" sz="2400" dirty="0">
              <a:latin typeface="Comic Sans MS" panose="030F0702030302020204" pitchFamily="66" charset="0"/>
            </a:endParaRPr>
          </a:p>
          <a:p>
            <a:pPr algn="ctr"/>
            <a:r>
              <a:rPr lang="en-US" altLang="zh-CN" sz="2400" dirty="0">
                <a:latin typeface="Comic Sans MS" panose="030F0702030302020204" pitchFamily="66" charset="0"/>
              </a:rPr>
              <a:t>X = {1, </a:t>
            </a:r>
            <a:r>
              <a:rPr lang="en-US" altLang="zh-CN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3</a:t>
            </a:r>
            <a:r>
              <a:rPr lang="en-US" altLang="zh-CN" sz="2400" dirty="0">
                <a:latin typeface="Comic Sans MS" panose="030F0702030302020204" pitchFamily="66" charset="0"/>
              </a:rPr>
              <a:t>, 2}    A = 1</a:t>
            </a:r>
          </a:p>
          <a:p>
            <a:pPr algn="ctr"/>
            <a:endParaRPr lang="en-US" altLang="zh-CN" sz="2400" dirty="0">
              <a:latin typeface="Comic Sans MS" panose="030F0702030302020204" pitchFamily="66" charset="0"/>
            </a:endParaRPr>
          </a:p>
          <a:p>
            <a:pPr algn="ctr"/>
            <a:r>
              <a:rPr lang="en-US" altLang="zh-CN" sz="2400" dirty="0">
                <a:latin typeface="Comic Sans MS" panose="030F0702030302020204" pitchFamily="66" charset="0"/>
              </a:rPr>
              <a:t>X = {2, 1, 3}    A = 0</a:t>
            </a:r>
          </a:p>
          <a:p>
            <a:pPr algn="ctr"/>
            <a:endParaRPr lang="en-US" altLang="zh-CN" sz="2400" dirty="0">
              <a:latin typeface="Comic Sans MS" panose="030F0702030302020204" pitchFamily="66" charset="0"/>
            </a:endParaRPr>
          </a:p>
          <a:p>
            <a:pPr algn="ctr"/>
            <a:r>
              <a:rPr lang="en-US" altLang="zh-CN" sz="2400" dirty="0">
                <a:latin typeface="Comic Sans MS" panose="030F0702030302020204" pitchFamily="66" charset="0"/>
              </a:rPr>
              <a:t>X = {2, </a:t>
            </a:r>
            <a:r>
              <a:rPr lang="en-US" altLang="zh-CN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3</a:t>
            </a:r>
            <a:r>
              <a:rPr lang="en-US" altLang="zh-CN" sz="2400" dirty="0">
                <a:latin typeface="Comic Sans MS" panose="030F0702030302020204" pitchFamily="66" charset="0"/>
              </a:rPr>
              <a:t>, 1}    A = 1</a:t>
            </a:r>
          </a:p>
          <a:p>
            <a:pPr algn="ctr"/>
            <a:endParaRPr lang="zh-CN" altLang="en-US" sz="2400" dirty="0">
              <a:latin typeface="Comic Sans MS" panose="030F0702030302020204" pitchFamily="66" charset="0"/>
            </a:endParaRPr>
          </a:p>
          <a:p>
            <a:pPr algn="ctr"/>
            <a:r>
              <a:rPr lang="en-US" altLang="zh-CN" sz="2400" dirty="0">
                <a:latin typeface="Comic Sans MS" panose="030F0702030302020204" pitchFamily="66" charset="0"/>
              </a:rPr>
              <a:t>X = {</a:t>
            </a:r>
            <a:r>
              <a:rPr lang="en-US" altLang="zh-CN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3</a:t>
            </a:r>
            <a:r>
              <a:rPr lang="en-US" altLang="zh-CN" sz="2400" dirty="0">
                <a:latin typeface="Comic Sans MS" panose="030F0702030302020204" pitchFamily="66" charset="0"/>
              </a:rPr>
              <a:t>, 1, 2}    A = 1</a:t>
            </a:r>
          </a:p>
          <a:p>
            <a:pPr algn="ctr"/>
            <a:endParaRPr lang="en-US" altLang="zh-CN" sz="2400" dirty="0">
              <a:latin typeface="Comic Sans MS" panose="030F0702030302020204" pitchFamily="66" charset="0"/>
            </a:endParaRPr>
          </a:p>
          <a:p>
            <a:pPr algn="ctr"/>
            <a:r>
              <a:rPr lang="en-US" altLang="zh-CN" sz="2400" dirty="0">
                <a:latin typeface="Comic Sans MS" panose="030F0702030302020204" pitchFamily="66" charset="0"/>
              </a:rPr>
              <a:t>X = {</a:t>
            </a:r>
            <a:r>
              <a:rPr lang="en-US" altLang="zh-CN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3</a:t>
            </a:r>
            <a:r>
              <a:rPr lang="en-US" altLang="zh-CN" sz="2400" dirty="0">
                <a:latin typeface="Comic Sans MS" panose="030F0702030302020204" pitchFamily="66" charset="0"/>
              </a:rPr>
              <a:t>, </a:t>
            </a:r>
            <a:r>
              <a:rPr lang="en-US" altLang="zh-CN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  <a:r>
              <a:rPr lang="en-US" altLang="zh-CN" sz="2400" dirty="0">
                <a:latin typeface="Comic Sans MS" panose="030F0702030302020204" pitchFamily="66" charset="0"/>
              </a:rPr>
              <a:t>, 1}    A = 2</a:t>
            </a:r>
            <a:endParaRPr lang="zh-CN" altLang="en-US" sz="2400" dirty="0">
              <a:latin typeface="Comic Sans MS" panose="030F0702030302020204" pitchFamily="66" charset="0"/>
            </a:endParaRPr>
          </a:p>
          <a:p>
            <a:endParaRPr lang="en-US" altLang="zh-CN" dirty="0"/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80834B4-791D-4C04-9ED7-B9E1E18B7245}"/>
                  </a:ext>
                </a:extLst>
              </p:cNvPr>
              <p:cNvSpPr txBox="1"/>
              <p:nvPr/>
            </p:nvSpPr>
            <p:spPr>
              <a:xfrm>
                <a:off x="5670671" y="1281470"/>
                <a:ext cx="5788251" cy="3529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sz="3200" dirty="0"/>
              </a:p>
              <a:p>
                <a:pPr algn="ctr"/>
                <a:endParaRPr lang="en-US" altLang="zh-CN" sz="32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𝐴𝑣𝑒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 sz="1600" dirty="0"/>
                  <a:t>(</a:t>
                </a:r>
                <a:r>
                  <a:rPr lang="zh-CN" altLang="en-US" sz="1600" dirty="0"/>
                  <a:t>平均值</a:t>
                </a:r>
                <a:r>
                  <a:rPr lang="en-US" altLang="zh-CN" sz="1600" dirty="0"/>
                  <a:t>)</a:t>
                </a:r>
              </a:p>
              <a:p>
                <a:pPr algn="ctr"/>
                <a:endParaRPr lang="en-US" altLang="zh-CN" sz="32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 i="1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𝑎𝑟</m:t>
                        </m:r>
                      </m:e>
                      <m: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3200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3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 sz="1600" dirty="0"/>
                  <a:t>(</a:t>
                </a:r>
                <a:r>
                  <a:rPr lang="zh-CN" altLang="en-US" sz="1600" dirty="0"/>
                  <a:t>方差</a:t>
                </a:r>
                <a:r>
                  <a:rPr lang="en-US" altLang="zh-CN" sz="1600" dirty="0"/>
                  <a:t>)</a:t>
                </a:r>
              </a:p>
              <a:p>
                <a:endParaRPr lang="zh-CN" altLang="en-US" sz="32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80834B4-791D-4C04-9ED7-B9E1E18B7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671" y="1281470"/>
                <a:ext cx="5788251" cy="35296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E736173-D8B1-422B-A052-F81A37EDABDB}"/>
                  </a:ext>
                </a:extLst>
              </p:cNvPr>
              <p:cNvSpPr txBox="1"/>
              <p:nvPr/>
            </p:nvSpPr>
            <p:spPr>
              <a:xfrm>
                <a:off x="5941022" y="4811154"/>
                <a:ext cx="539769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400" dirty="0"/>
                  <a:t>In this situation, we get: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𝑣𝑒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2/6 * 0 + 3/6 * 1 + 1/6 * 2 = 5/6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𝑉𝑎𝑟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=101/108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E736173-D8B1-422B-A052-F81A37EDA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022" y="4811154"/>
                <a:ext cx="5397696" cy="1200329"/>
              </a:xfrm>
              <a:prstGeom prst="rect">
                <a:avLst/>
              </a:prstGeom>
              <a:blipFill>
                <a:blip r:embed="rId3"/>
                <a:stretch>
                  <a:fillRect t="-3553" r="-1243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275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FD5B00-BD17-4E3C-9490-A76CE4BF1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61730"/>
            <a:ext cx="10353762" cy="970450"/>
          </a:xfrm>
        </p:spPr>
        <p:txBody>
          <a:bodyPr/>
          <a:lstStyle/>
          <a:p>
            <a:r>
              <a:rPr lang="en-US" altLang="zh-CN" dirty="0">
                <a:latin typeface="Comic Sans MS" panose="030F0702030302020204" pitchFamily="66" charset="0"/>
              </a:rPr>
              <a:t>Example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3ED16B8-D45B-45DD-8FD5-1A106AA8F3AB}"/>
              </a:ext>
            </a:extLst>
          </p:cNvPr>
          <p:cNvSpPr txBox="1"/>
          <p:nvPr/>
        </p:nvSpPr>
        <p:spPr>
          <a:xfrm>
            <a:off x="415266" y="1132180"/>
            <a:ext cx="398878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omic Sans MS" panose="030F0702030302020204" pitchFamily="66" charset="0"/>
              </a:rPr>
              <a:t>n = 3</a:t>
            </a:r>
          </a:p>
          <a:p>
            <a:pPr algn="ctr"/>
            <a:endParaRPr lang="en-US" altLang="zh-CN" sz="2400" dirty="0">
              <a:latin typeface="Comic Sans MS" panose="030F0702030302020204" pitchFamily="66" charset="0"/>
            </a:endParaRPr>
          </a:p>
          <a:p>
            <a:pPr algn="ctr"/>
            <a:r>
              <a:rPr lang="en-US" altLang="zh-CN" sz="2400" dirty="0">
                <a:latin typeface="Comic Sans MS" panose="030F0702030302020204" pitchFamily="66" charset="0"/>
              </a:rPr>
              <a:t>X = {1, 2, 3}    A = 0</a:t>
            </a:r>
          </a:p>
          <a:p>
            <a:pPr algn="ctr"/>
            <a:endParaRPr lang="en-US" altLang="zh-CN" sz="2400" dirty="0">
              <a:latin typeface="Comic Sans MS" panose="030F0702030302020204" pitchFamily="66" charset="0"/>
            </a:endParaRPr>
          </a:p>
          <a:p>
            <a:pPr algn="ctr"/>
            <a:r>
              <a:rPr lang="en-US" altLang="zh-CN" sz="2400" dirty="0">
                <a:latin typeface="Comic Sans MS" panose="030F0702030302020204" pitchFamily="66" charset="0"/>
              </a:rPr>
              <a:t>X = {1, </a:t>
            </a:r>
            <a:r>
              <a:rPr lang="en-US" altLang="zh-CN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3</a:t>
            </a:r>
            <a:r>
              <a:rPr lang="en-US" altLang="zh-CN" sz="2400" dirty="0">
                <a:latin typeface="Comic Sans MS" panose="030F0702030302020204" pitchFamily="66" charset="0"/>
              </a:rPr>
              <a:t>, 2}    A = 1</a:t>
            </a:r>
          </a:p>
          <a:p>
            <a:pPr algn="ctr"/>
            <a:endParaRPr lang="en-US" altLang="zh-CN" sz="2400" dirty="0">
              <a:latin typeface="Comic Sans MS" panose="030F0702030302020204" pitchFamily="66" charset="0"/>
            </a:endParaRPr>
          </a:p>
          <a:p>
            <a:pPr algn="ctr"/>
            <a:r>
              <a:rPr lang="en-US" altLang="zh-CN" sz="2400" dirty="0">
                <a:latin typeface="Comic Sans MS" panose="030F0702030302020204" pitchFamily="66" charset="0"/>
              </a:rPr>
              <a:t>X = {2, 1, 3}    A = 0</a:t>
            </a:r>
          </a:p>
          <a:p>
            <a:pPr algn="ctr"/>
            <a:endParaRPr lang="en-US" altLang="zh-CN" sz="2400" dirty="0">
              <a:latin typeface="Comic Sans MS" panose="030F0702030302020204" pitchFamily="66" charset="0"/>
            </a:endParaRPr>
          </a:p>
          <a:p>
            <a:pPr algn="ctr"/>
            <a:r>
              <a:rPr lang="en-US" altLang="zh-CN" sz="2400" dirty="0">
                <a:latin typeface="Comic Sans MS" panose="030F0702030302020204" pitchFamily="66" charset="0"/>
              </a:rPr>
              <a:t>X = {2, </a:t>
            </a:r>
            <a:r>
              <a:rPr lang="en-US" altLang="zh-CN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3</a:t>
            </a:r>
            <a:r>
              <a:rPr lang="en-US" altLang="zh-CN" sz="2400" dirty="0">
                <a:latin typeface="Comic Sans MS" panose="030F0702030302020204" pitchFamily="66" charset="0"/>
              </a:rPr>
              <a:t>, 1}    A = 1</a:t>
            </a:r>
          </a:p>
          <a:p>
            <a:pPr algn="ctr"/>
            <a:endParaRPr lang="zh-CN" altLang="en-US" sz="2400" dirty="0">
              <a:latin typeface="Comic Sans MS" panose="030F0702030302020204" pitchFamily="66" charset="0"/>
            </a:endParaRPr>
          </a:p>
          <a:p>
            <a:pPr algn="ctr"/>
            <a:r>
              <a:rPr lang="en-US" altLang="zh-CN" sz="2400" dirty="0">
                <a:latin typeface="Comic Sans MS" panose="030F0702030302020204" pitchFamily="66" charset="0"/>
              </a:rPr>
              <a:t>X = {</a:t>
            </a:r>
            <a:r>
              <a:rPr lang="en-US" altLang="zh-CN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3</a:t>
            </a:r>
            <a:r>
              <a:rPr lang="en-US" altLang="zh-CN" sz="2400" dirty="0">
                <a:latin typeface="Comic Sans MS" panose="030F0702030302020204" pitchFamily="66" charset="0"/>
              </a:rPr>
              <a:t>, 1, 2}    A = 1</a:t>
            </a:r>
          </a:p>
          <a:p>
            <a:pPr algn="ctr"/>
            <a:endParaRPr lang="en-US" altLang="zh-CN" sz="2400" dirty="0">
              <a:latin typeface="Comic Sans MS" panose="030F0702030302020204" pitchFamily="66" charset="0"/>
            </a:endParaRPr>
          </a:p>
          <a:p>
            <a:pPr algn="ctr"/>
            <a:r>
              <a:rPr lang="en-US" altLang="zh-CN" sz="2400" dirty="0">
                <a:latin typeface="Comic Sans MS" panose="030F0702030302020204" pitchFamily="66" charset="0"/>
              </a:rPr>
              <a:t>X = {</a:t>
            </a:r>
            <a:r>
              <a:rPr lang="en-US" altLang="zh-CN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3</a:t>
            </a:r>
            <a:r>
              <a:rPr lang="en-US" altLang="zh-CN" sz="2400" dirty="0">
                <a:latin typeface="Comic Sans MS" panose="030F0702030302020204" pitchFamily="66" charset="0"/>
              </a:rPr>
              <a:t>, 2, 1}    A = 2</a:t>
            </a:r>
            <a:endParaRPr lang="zh-CN" altLang="en-US" sz="2400" dirty="0">
              <a:latin typeface="Comic Sans MS" panose="030F0702030302020204" pitchFamily="66" charset="0"/>
            </a:endParaRPr>
          </a:p>
          <a:p>
            <a:endParaRPr lang="en-US" altLang="zh-CN" dirty="0"/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80834B4-791D-4C04-9ED7-B9E1E18B7245}"/>
                  </a:ext>
                </a:extLst>
              </p:cNvPr>
              <p:cNvSpPr txBox="1"/>
              <p:nvPr/>
            </p:nvSpPr>
            <p:spPr>
              <a:xfrm>
                <a:off x="4244781" y="1486744"/>
                <a:ext cx="7688515" cy="4971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3200" i="1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𝑎𝑟</m:t>
                          </m:r>
                        </m:e>
                        <m:sub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altLang="zh-CN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altLang="zh-CN" sz="3200" b="0" i="1" smtClean="0">
                                      <a:latin typeface="Cambria Math" panose="02040503050406030204" pitchFamily="18" charset="0"/>
                                    </a:rPr>
                                    <m:t>𝑣𝑒</m:t>
                                  </m:r>
                                </m:e>
                                <m:sub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CN" sz="3200" dirty="0"/>
              </a:p>
              <a:p>
                <a:r>
                  <a:rPr lang="en-US" altLang="zh-CN" sz="3200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3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altLang="zh-CN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p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nary>
                              <m:naryPr>
                                <m:chr m:val="∑"/>
                                <m:ctrlPr>
                                  <a:rPr lang="en-US" altLang="zh-CN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  <m:t>𝑘𝐴𝑣𝑒</m:t>
                                </m:r>
                              </m:e>
                            </m:nary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  <m:t>𝐴𝑣𝑒</m:t>
                                </m:r>
                              </m:e>
                              <m:sub>
                                <m: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altLang="zh-CN" sz="3200" dirty="0"/>
              </a:p>
              <a:p>
                <a:endParaRPr lang="en-US" altLang="zh-CN" sz="3200" dirty="0"/>
              </a:p>
              <a:p>
                <a:r>
                  <a:rPr lang="en-US" altLang="zh-CN" sz="3200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3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zh-CN" altLang="en-US" sz="3200" dirty="0"/>
                  <a:t> </a:t>
                </a:r>
                <a:r>
                  <a:rPr lang="en-US" altLang="zh-CN" sz="3200" dirty="0"/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𝑣𝑒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3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𝐷𝑒𝑣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rad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  <m:r>
                            <m:rPr>
                              <m:nor/>
                            </m:rPr>
                            <a:rPr lang="zh-CN" altLang="en-US" sz="32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3200" dirty="0"/>
                            <m:t>− </m:t>
                          </m:r>
                          <m:sSup>
                            <m:sSup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altLang="zh-CN" sz="3200" b="0" i="1" smtClean="0">
                                      <a:latin typeface="Cambria Math" panose="02040503050406030204" pitchFamily="18" charset="0"/>
                                    </a:rPr>
                                    <m:t>𝑣𝑒</m:t>
                                  </m:r>
                                </m:e>
                                <m:sub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80834B4-791D-4C04-9ED7-B9E1E18B7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781" y="1486744"/>
                <a:ext cx="7688515" cy="4971682"/>
              </a:xfrm>
              <a:prstGeom prst="rect">
                <a:avLst/>
              </a:prstGeom>
              <a:blipFill>
                <a:blip r:embed="rId2"/>
                <a:stretch>
                  <a:fillRect l="-19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750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FD5B00-BD17-4E3C-9490-A76CE4BF1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42596"/>
            <a:ext cx="10353762" cy="970450"/>
          </a:xfrm>
        </p:spPr>
        <p:txBody>
          <a:bodyPr/>
          <a:lstStyle/>
          <a:p>
            <a:r>
              <a:rPr lang="en-US" altLang="zh-CN" dirty="0">
                <a:latin typeface="Comic Sans MS" panose="030F0702030302020204" pitchFamily="66" charset="0"/>
              </a:rPr>
              <a:t>How about n = 4?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440E961-5432-4331-8ED2-7D8E6128E931}"/>
                  </a:ext>
                </a:extLst>
              </p:cNvPr>
              <p:cNvSpPr txBox="1"/>
              <p:nvPr/>
            </p:nvSpPr>
            <p:spPr>
              <a:xfrm>
                <a:off x="93305" y="3536368"/>
                <a:ext cx="2144433" cy="1888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{2}: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{1,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}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 = 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{1,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solidFill>
                                  <a:srgbClr val="FFFF00"/>
                                </a:solidFill>
                                <a:latin typeface="Comic Sans MS" panose="030F0702030302020204" pitchFamily="66" charset="0"/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}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 = 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{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}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 = 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{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solidFill>
                                  <a:srgbClr val="FFFF00"/>
                                </a:solidFill>
                                <a:latin typeface="Comic Sans MS" panose="030F0702030302020204" pitchFamily="66" charset="0"/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}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 = 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{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solidFill>
                                  <a:srgbClr val="FFFF00"/>
                                </a:solidFill>
                                <a:latin typeface="Comic Sans MS" panose="030F0702030302020204" pitchFamily="66" charset="0"/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}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 = 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{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solidFill>
                                  <a:srgbClr val="FFFF00"/>
                                </a:solidFill>
                                <a:latin typeface="Comic Sans MS" panose="030F0702030302020204" pitchFamily="66" charset="0"/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solidFill>
                                  <a:srgbClr val="FFFF00"/>
                                </a:solidFill>
                                <a:latin typeface="Comic Sans MS" panose="030F0702030302020204" pitchFamily="66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dirty="0" smtClean="0">
                                <a:latin typeface="Comic Sans MS" panose="030F0702030302020204" pitchFamily="66" charset="0"/>
                              </a:rPr>
                              <m:t>}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 = 2</m:t>
                            </m:r>
                          </m:e>
                        </m:eqAr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440E961-5432-4331-8ED2-7D8E6128E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05" y="3536368"/>
                <a:ext cx="2144433" cy="1888337"/>
              </a:xfrm>
              <a:prstGeom prst="rect">
                <a:avLst/>
              </a:prstGeom>
              <a:blipFill>
                <a:blip r:embed="rId2"/>
                <a:stretch>
                  <a:fillRect l="-2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6086DF1-47B0-48CD-9EB4-91B66514D1D6}"/>
                  </a:ext>
                </a:extLst>
              </p:cNvPr>
              <p:cNvSpPr txBox="1"/>
              <p:nvPr/>
            </p:nvSpPr>
            <p:spPr>
              <a:xfrm>
                <a:off x="2435289" y="1213045"/>
                <a:ext cx="2144433" cy="1888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{3}: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{1,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}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 = 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{1,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solidFill>
                                  <a:srgbClr val="FFFF00"/>
                                </a:solidFill>
                                <a:latin typeface="Comic Sans MS" panose="030F0702030302020204" pitchFamily="66" charset="0"/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}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 = 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{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}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 = 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{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solidFill>
                                  <a:srgbClr val="FFFF00"/>
                                </a:solidFill>
                                <a:latin typeface="Comic Sans MS" panose="030F0702030302020204" pitchFamily="66" charset="0"/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}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 = 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{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solidFill>
                                  <a:srgbClr val="FFFF00"/>
                                </a:solidFill>
                                <a:latin typeface="Comic Sans MS" panose="030F0702030302020204" pitchFamily="66" charset="0"/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}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 = 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{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solidFill>
                                  <a:srgbClr val="FFFF00"/>
                                </a:solidFill>
                                <a:latin typeface="Comic Sans MS" panose="030F0702030302020204" pitchFamily="66" charset="0"/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solidFill>
                                  <a:srgbClr val="FFFF00"/>
                                </a:solidFill>
                                <a:latin typeface="Comic Sans MS" panose="030F0702030302020204" pitchFamily="66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dirty="0" smtClean="0">
                                <a:latin typeface="Comic Sans MS" panose="030F0702030302020204" pitchFamily="66" charset="0"/>
                              </a:rPr>
                              <m:t>}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 = 2</m:t>
                            </m:r>
                          </m:e>
                        </m:eqAr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6086DF1-47B0-48CD-9EB4-91B66514D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289" y="1213045"/>
                <a:ext cx="2144433" cy="1888337"/>
              </a:xfrm>
              <a:prstGeom prst="rect">
                <a:avLst/>
              </a:prstGeom>
              <a:blipFill>
                <a:blip r:embed="rId3"/>
                <a:stretch>
                  <a:fillRect l="-2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4BF420C-C61A-498E-9A1D-37D520F7F854}"/>
                  </a:ext>
                </a:extLst>
              </p:cNvPr>
              <p:cNvSpPr txBox="1"/>
              <p:nvPr/>
            </p:nvSpPr>
            <p:spPr>
              <a:xfrm>
                <a:off x="2439900" y="3536367"/>
                <a:ext cx="2144433" cy="1888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{</a:t>
                </a:r>
                <a:r>
                  <a:rPr lang="en-US" altLang="zh-CN" dirty="0">
                    <a:solidFill>
                      <a:srgbClr val="FFFF00"/>
                    </a:solidFill>
                  </a:rPr>
                  <a:t>4</a:t>
                </a:r>
                <a:r>
                  <a:rPr lang="en-US" altLang="zh-CN" dirty="0"/>
                  <a:t>}: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{1, 2, 3}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 = 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{1,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solidFill>
                                  <a:srgbClr val="FFFF00"/>
                                </a:solidFill>
                                <a:latin typeface="Comic Sans MS" panose="030F0702030302020204" pitchFamily="66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}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 = 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{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, 3}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 = 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{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solidFill>
                                  <a:srgbClr val="FFFF00"/>
                                </a:solidFill>
                                <a:latin typeface="Comic Sans MS" panose="030F0702030302020204" pitchFamily="66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}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 = 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{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solidFill>
                                  <a:srgbClr val="FFFF00"/>
                                </a:solidFill>
                                <a:latin typeface="Comic Sans MS" panose="030F0702030302020204" pitchFamily="66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}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 = 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{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solidFill>
                                  <a:srgbClr val="FFFF00"/>
                                </a:solidFill>
                                <a:latin typeface="Comic Sans MS" panose="030F0702030302020204" pitchFamily="66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zh-CN" dirty="0" smtClean="0">
                                <a:solidFill>
                                  <a:srgbClr val="FFFF00"/>
                                </a:solidFill>
                                <a:latin typeface="Comic Sans MS" panose="030F0702030302020204" pitchFamily="66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dirty="0" smtClean="0">
                                <a:latin typeface="Comic Sans MS" panose="030F0702030302020204" pitchFamily="66" charset="0"/>
                              </a:rPr>
                              <m:t>}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 = 3</m:t>
                            </m:r>
                          </m:e>
                        </m:eqAr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4BF420C-C61A-498E-9A1D-37D520F7F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900" y="3536367"/>
                <a:ext cx="2144433" cy="1888337"/>
              </a:xfrm>
              <a:prstGeom prst="rect">
                <a:avLst/>
              </a:prstGeom>
              <a:blipFill>
                <a:blip r:embed="rId4"/>
                <a:stretch>
                  <a:fillRect l="-2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68F43FA-0A2B-468F-ABDC-7BF9ED9879E5}"/>
                  </a:ext>
                </a:extLst>
              </p:cNvPr>
              <p:cNvSpPr txBox="1"/>
              <p:nvPr/>
            </p:nvSpPr>
            <p:spPr>
              <a:xfrm>
                <a:off x="93305" y="1213045"/>
                <a:ext cx="2144433" cy="1888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{1}: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{1,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}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 = 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{1,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solidFill>
                                  <a:srgbClr val="FFFF00"/>
                                </a:solidFill>
                                <a:latin typeface="Comic Sans MS" panose="030F0702030302020204" pitchFamily="66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}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 = 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{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}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 = 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{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solidFill>
                                  <a:srgbClr val="FFFF00"/>
                                </a:solidFill>
                                <a:latin typeface="Comic Sans MS" panose="030F0702030302020204" pitchFamily="66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}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 = 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{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solidFill>
                                  <a:srgbClr val="FFFF00"/>
                                </a:solidFill>
                                <a:latin typeface="Comic Sans MS" panose="030F0702030302020204" pitchFamily="66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}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 = 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{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solidFill>
                                  <a:srgbClr val="FFFF00"/>
                                </a:solidFill>
                                <a:latin typeface="Comic Sans MS" panose="030F0702030302020204" pitchFamily="66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solidFill>
                                  <a:srgbClr val="FFFF00"/>
                                </a:solidFill>
                                <a:latin typeface="Comic Sans MS" panose="030F0702030302020204" pitchFamily="66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dirty="0" smtClean="0">
                                <a:latin typeface="Comic Sans MS" panose="030F0702030302020204" pitchFamily="66" charset="0"/>
                              </a:rPr>
                              <m:t>}</m:t>
                            </m:r>
                            <m:r>
                              <m:rPr>
                                <m:nor/>
                              </m:rPr>
                              <a:rPr lang="en-US" altLang="zh-CN" b="0" i="0" dirty="0" smtClean="0">
                                <a:latin typeface="Comic Sans MS" panose="030F0702030302020204" pitchFamily="66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Comic Sans MS" panose="030F0702030302020204" pitchFamily="66" charset="0"/>
                              </a:rPr>
                              <m:t> = 2</m:t>
                            </m:r>
                          </m:e>
                        </m:eqAr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68F43FA-0A2B-468F-ABDC-7BF9ED987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05" y="1213045"/>
                <a:ext cx="2144433" cy="1888337"/>
              </a:xfrm>
              <a:prstGeom prst="rect">
                <a:avLst/>
              </a:prstGeom>
              <a:blipFill>
                <a:blip r:embed="rId5"/>
                <a:stretch>
                  <a:fillRect l="-2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表格 13">
                <a:extLst>
                  <a:ext uri="{FF2B5EF4-FFF2-40B4-BE49-F238E27FC236}">
                    <a16:creationId xmlns:a16="http://schemas.microsoft.com/office/drawing/2014/main" id="{E27E1BF6-D6C5-4817-9ED8-A3B2BC06B6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0788997"/>
                  </p:ext>
                </p:extLst>
              </p:nvPr>
            </p:nvGraphicFramePr>
            <p:xfrm>
              <a:off x="4920162" y="1547697"/>
              <a:ext cx="7007755" cy="111950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401551">
                      <a:extLst>
                        <a:ext uri="{9D8B030D-6E8A-4147-A177-3AD203B41FA5}">
                          <a16:colId xmlns:a16="http://schemas.microsoft.com/office/drawing/2014/main" val="1270107853"/>
                        </a:ext>
                      </a:extLst>
                    </a:gridCol>
                    <a:gridCol w="1401551">
                      <a:extLst>
                        <a:ext uri="{9D8B030D-6E8A-4147-A177-3AD203B41FA5}">
                          <a16:colId xmlns:a16="http://schemas.microsoft.com/office/drawing/2014/main" val="1911812853"/>
                        </a:ext>
                      </a:extLst>
                    </a:gridCol>
                    <a:gridCol w="1401551">
                      <a:extLst>
                        <a:ext uri="{9D8B030D-6E8A-4147-A177-3AD203B41FA5}">
                          <a16:colId xmlns:a16="http://schemas.microsoft.com/office/drawing/2014/main" val="1207117301"/>
                        </a:ext>
                      </a:extLst>
                    </a:gridCol>
                    <a:gridCol w="1401551">
                      <a:extLst>
                        <a:ext uri="{9D8B030D-6E8A-4147-A177-3AD203B41FA5}">
                          <a16:colId xmlns:a16="http://schemas.microsoft.com/office/drawing/2014/main" val="1126494055"/>
                        </a:ext>
                      </a:extLst>
                    </a:gridCol>
                    <a:gridCol w="1401551">
                      <a:extLst>
                        <a:ext uri="{9D8B030D-6E8A-4147-A177-3AD203B41FA5}">
                          <a16:colId xmlns:a16="http://schemas.microsoft.com/office/drawing/2014/main" val="16130399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: n\k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solidFill>
                          <a:srgbClr val="1C1C1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1C1C1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1C1C1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1C1C1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1C1C1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54368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1C1C1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1C1C1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1C1C1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1C1C1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1C1C1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45945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1C1C1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1C1C1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1C1C1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1C1C1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1C1C1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01092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表格 13">
                <a:extLst>
                  <a:ext uri="{FF2B5EF4-FFF2-40B4-BE49-F238E27FC236}">
                    <a16:creationId xmlns:a16="http://schemas.microsoft.com/office/drawing/2014/main" id="{E27E1BF6-D6C5-4817-9ED8-A3B2BC06B6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0788997"/>
                  </p:ext>
                </p:extLst>
              </p:nvPr>
            </p:nvGraphicFramePr>
            <p:xfrm>
              <a:off x="4920162" y="1547697"/>
              <a:ext cx="7007755" cy="111950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401551">
                      <a:extLst>
                        <a:ext uri="{9D8B030D-6E8A-4147-A177-3AD203B41FA5}">
                          <a16:colId xmlns:a16="http://schemas.microsoft.com/office/drawing/2014/main" val="1270107853"/>
                        </a:ext>
                      </a:extLst>
                    </a:gridCol>
                    <a:gridCol w="1401551">
                      <a:extLst>
                        <a:ext uri="{9D8B030D-6E8A-4147-A177-3AD203B41FA5}">
                          <a16:colId xmlns:a16="http://schemas.microsoft.com/office/drawing/2014/main" val="1911812853"/>
                        </a:ext>
                      </a:extLst>
                    </a:gridCol>
                    <a:gridCol w="1401551">
                      <a:extLst>
                        <a:ext uri="{9D8B030D-6E8A-4147-A177-3AD203B41FA5}">
                          <a16:colId xmlns:a16="http://schemas.microsoft.com/office/drawing/2014/main" val="1207117301"/>
                        </a:ext>
                      </a:extLst>
                    </a:gridCol>
                    <a:gridCol w="1401551">
                      <a:extLst>
                        <a:ext uri="{9D8B030D-6E8A-4147-A177-3AD203B41FA5}">
                          <a16:colId xmlns:a16="http://schemas.microsoft.com/office/drawing/2014/main" val="1126494055"/>
                        </a:ext>
                      </a:extLst>
                    </a:gridCol>
                    <a:gridCol w="1401551">
                      <a:extLst>
                        <a:ext uri="{9D8B030D-6E8A-4147-A177-3AD203B41FA5}">
                          <a16:colId xmlns:a16="http://schemas.microsoft.com/office/drawing/2014/main" val="1613039934"/>
                        </a:ext>
                      </a:extLst>
                    </a:gridCol>
                  </a:tblGrid>
                  <a:tr h="37782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435" t="-8065" r="-401739" b="-2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1C1C1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1C1C1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1C1C1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1C1C1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54368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1C1C1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1C1C1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1C1C1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1C1C1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1C1C1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45945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1C1C1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1C1C1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1C1C1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1C1C1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1C1C1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01092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箭头: 下 15">
            <a:extLst>
              <a:ext uri="{FF2B5EF4-FFF2-40B4-BE49-F238E27FC236}">
                <a16:creationId xmlns:a16="http://schemas.microsoft.com/office/drawing/2014/main" id="{462829BF-062A-40C6-9CEC-75E47C00D702}"/>
              </a:ext>
            </a:extLst>
          </p:cNvPr>
          <p:cNvSpPr/>
          <p:nvPr/>
        </p:nvSpPr>
        <p:spPr>
          <a:xfrm>
            <a:off x="8049726" y="3124444"/>
            <a:ext cx="748625" cy="86463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B79C3D7-0AEC-44C6-89A3-D497B1572AFC}"/>
                  </a:ext>
                </a:extLst>
              </p:cNvPr>
              <p:cNvSpPr txBox="1"/>
              <p:nvPr/>
            </p:nvSpPr>
            <p:spPr>
              <a:xfrm>
                <a:off x="4764828" y="4446323"/>
                <a:ext cx="7333866" cy="670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6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zh-CN" sz="3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3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36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altLang="zh-CN" sz="3600" b="1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altLang="zh-CN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6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zh-CN" sz="3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36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sz="36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altLang="zh-CN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3600" b="1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altLang="zh-CN" sz="36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altLang="zh-CN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3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3600" b="1" i="1" smtClean="0">
                          <a:latin typeface="Cambria Math" panose="02040503050406030204" pitchFamily="18" charset="0"/>
                        </a:rPr>
                        <m:t>)∗</m:t>
                      </m:r>
                      <m:sSub>
                        <m:sSubPr>
                          <m:ctrlPr>
                            <a:rPr lang="en-US" altLang="zh-CN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6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zh-CN" sz="3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3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36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B79C3D7-0AEC-44C6-89A3-D497B1572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828" y="4446323"/>
                <a:ext cx="7333866" cy="6706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79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石板">
  <a:themeElements>
    <a:clrScheme name="石板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石板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石板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TM04033929[[fn=石板]]</Template>
  <TotalTime>1401</TotalTime>
  <Words>1177</Words>
  <Application>Microsoft Office PowerPoint</Application>
  <PresentationFormat>宽屏</PresentationFormat>
  <Paragraphs>262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Calisto MT</vt:lpstr>
      <vt:lpstr>Cambria Math</vt:lpstr>
      <vt:lpstr>Comic Sans MS</vt:lpstr>
      <vt:lpstr>Wingdings 2</vt:lpstr>
      <vt:lpstr>石板</vt:lpstr>
      <vt:lpstr>Average-case Analysis of FindMax</vt:lpstr>
      <vt:lpstr>Description of the Algorithm</vt:lpstr>
      <vt:lpstr>PowerPoint 演示文稿</vt:lpstr>
      <vt:lpstr>PowerPoint 演示文稿</vt:lpstr>
      <vt:lpstr>How to analyze A?</vt:lpstr>
      <vt:lpstr>Example</vt:lpstr>
      <vt:lpstr>Example</vt:lpstr>
      <vt:lpstr>Example</vt:lpstr>
      <vt:lpstr>How about n = 4?</vt:lpstr>
      <vt:lpstr>Unsigned Stirling Numbers of the First Kind  (无符号第一类斯特林数)</vt:lpstr>
      <vt:lpstr>Unsigned Stirling Numbers of the First Kind  (无符号第一类斯特林数)</vt:lpstr>
      <vt:lpstr>Generating Function(生成函数)</vt:lpstr>
      <vt:lpstr>Generating Function</vt:lpstr>
      <vt:lpstr>Generating Function</vt:lpstr>
      <vt:lpstr>Generating Function</vt:lpstr>
      <vt:lpstr>Generating Function</vt:lpstr>
      <vt:lpstr>Generating Function</vt:lpstr>
      <vt:lpstr>Generating Function</vt:lpstr>
      <vt:lpstr>Result</vt:lpstr>
      <vt:lpstr>Reference</vt:lpstr>
      <vt:lpstr>Thanks to the help of Teacher Wei and your listening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Average-case Analysis of FindMax</dc:title>
  <dc:creator>淮月 南</dc:creator>
  <cp:lastModifiedBy>淮月 南</cp:lastModifiedBy>
  <cp:revision>42</cp:revision>
  <dcterms:created xsi:type="dcterms:W3CDTF">2020-04-19T16:33:12Z</dcterms:created>
  <dcterms:modified xsi:type="dcterms:W3CDTF">2020-04-21T01:42:16Z</dcterms:modified>
</cp:coreProperties>
</file>