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96" r:id="rId20"/>
    <p:sldId id="278" r:id="rId21"/>
    <p:sldId id="279" r:id="rId22"/>
    <p:sldId id="280" r:id="rId23"/>
    <p:sldId id="297" r:id="rId24"/>
    <p:sldId id="298" r:id="rId25"/>
    <p:sldId id="299" r:id="rId26"/>
    <p:sldId id="283" r:id="rId27"/>
    <p:sldId id="284" r:id="rId28"/>
    <p:sldId id="285" r:id="rId29"/>
    <p:sldId id="286" r:id="rId30"/>
    <p:sldId id="287" r:id="rId31"/>
    <p:sldId id="288" r:id="rId32"/>
    <p:sldId id="290" r:id="rId33"/>
    <p:sldId id="300" r:id="rId34"/>
    <p:sldId id="291" r:id="rId35"/>
    <p:sldId id="292" r:id="rId36"/>
    <p:sldId id="293" r:id="rId37"/>
    <p:sldId id="294" r:id="rId38"/>
    <p:sldId id="295" r:id="rId3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1" d="100"/>
          <a:sy n="61" d="100"/>
        </p:scale>
        <p:origin x="48" y="211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B4CD3-B572-4601-933A-D4B92CC5A158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3A4A1-E73A-4B04-8138-85B9931C18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0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3A4A1-E73A-4B04-8138-85B9931C180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800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E3C970-783B-4A0A-AABE-257610FE8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3E42512-D01D-40C8-B228-43574CBFC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A4A0B4-E3E9-4804-8128-43C218C8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C884-CFF9-4EC0-9CFA-DBACC7F381BC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359866-4613-4A70-9B72-615709CB1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A7C3DF-2862-4B3A-B27E-EDC43E6B5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5838-07C6-4B89-8965-A4E16AFAA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480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8ABCA5-709C-42D7-B258-591999BCA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2F9FC1E-DB20-4C02-B3F9-EC5DE97FA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BDD94E-8AC6-425C-92A7-2B4693837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C884-CFF9-4EC0-9CFA-DBACC7F381BC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BBAE0-4331-4112-BF5C-0B49674C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5F9001-8707-4348-9FE8-98543115C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5838-07C6-4B89-8965-A4E16AFAA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33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7D04F8C-E33A-40D0-AE99-A34F7F6FFE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2247C73-EDE2-408A-9C2A-CAABE61D1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2B33BF-C1A1-4C89-9194-A785EBF47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C884-CFF9-4EC0-9CFA-DBACC7F381BC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FF7204-2989-455E-ADD2-99CD09DE1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4142A3-C06F-4740-AD7B-5C7449A8D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5838-07C6-4B89-8965-A4E16AFAA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41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4BAF55-8D99-46C4-9C1B-AEDA0750C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1E477A-3C9F-4923-9767-FABAFCE33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B3253E-3C61-4AF3-8DC7-7C7EA6553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C884-CFF9-4EC0-9CFA-DBACC7F381BC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CE80E6-25A8-4AC7-9049-EBE500E43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0858F4-CBAF-454B-8AFD-6FF682846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5838-07C6-4B89-8965-A4E16AFAA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69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75EDFD-4E4E-4CBB-893F-0A0DDB3B7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40D106-637E-42A8-85D7-1EE071B86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4B9B35-66E2-4459-B7F6-F0F97B92E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C884-CFF9-4EC0-9CFA-DBACC7F381BC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273D6A-07F1-4FFC-AAF5-04042DBE1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2B0F0A-325F-478B-BBBF-9B4213FE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5838-07C6-4B89-8965-A4E16AFAA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43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F46416-C5C8-498C-BB4A-89D12427D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377D33-2CA8-4E1F-8DAF-CE1C18649A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452B90-4D89-4A77-901E-A3F7B3DCFE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44A5B9-5A90-4322-9BC4-F74668A69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C884-CFF9-4EC0-9CFA-DBACC7F381BC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7AB29D7-3D2B-4A26-888F-4510D5163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1B3C4F8-88AD-464A-94FE-7D4E50093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5838-07C6-4B89-8965-A4E16AFAA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4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CF36BB-B8B9-4D5E-85EB-F7E587A16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2D524B1-AD66-4106-94A3-37C65FACF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3B58323-ECF3-4A5B-9F76-0897B92AA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8ABC61C-A0FC-4520-A046-B7BFA5C5D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1A930EA-9B64-479E-BE06-B6A38C5DE5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FCDFA5C-184D-4211-BA4D-F6B478F6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C884-CFF9-4EC0-9CFA-DBACC7F381BC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B34EC1B-A205-4B2E-911D-7C57BC0AA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8750032-EB00-466F-A301-34CAB6366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5838-07C6-4B89-8965-A4E16AFAA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945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1A30FD-3259-474F-AF02-F66A631A2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06089B8-6B1C-4480-A15E-AB0A1FAC0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C884-CFF9-4EC0-9CFA-DBACC7F381BC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A5E3209-72AE-49EF-A991-7F70C3CB8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F0A0133-CB1E-4DA8-AD2F-4A4C525F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5838-07C6-4B89-8965-A4E16AFAA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83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4A3DEB1-A02E-4655-AB42-1B43E3E95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C884-CFF9-4EC0-9CFA-DBACC7F381BC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AE50E7-B6D0-42B7-A81A-5B6F09EE7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EC10BB-F95F-43E3-B7DA-F994B137A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5838-07C6-4B89-8965-A4E16AFAA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90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351D16-F282-4588-990E-2281C95C4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C091AE-A9F9-4868-9AFB-29878EBB9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D762DC7-70BF-4FDB-B97E-A59D7E97D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3A062E-18BB-4B71-8AA4-68998DC0C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C884-CFF9-4EC0-9CFA-DBACC7F381BC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A4A0D5-9201-44E1-BC90-4247D31FF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EC6B51-45C1-4BB6-A47A-F399D0189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5838-07C6-4B89-8965-A4E16AFAA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86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F09692-2DB9-4941-BA95-E3E5E656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ECC45AF-5A2E-48D1-B4DA-E151291DDF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2EEAC75-EC13-4014-A332-3ACCBA52E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9648F4-4DA9-4CFA-B748-C2696A6E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C884-CFF9-4EC0-9CFA-DBACC7F381BC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0BF4B4-990F-4E20-900E-1309EFE63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0A15E1-06C2-4C3F-AD33-FA22398F7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F5838-07C6-4B89-8965-A4E16AFAA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815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9836325-31CC-40F8-A333-DDE64B544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6639FA0-0AB2-4EDC-89EF-7ACCD069B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FC9A96-1ACE-4E7B-B626-70AA25BA5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4C884-CFF9-4EC0-9CFA-DBACC7F381BC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DFCDBF-A5A5-4AA4-B194-1CC24D13E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9A65D1-1AFF-4A72-AF6E-8A9663B62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F5838-07C6-4B89-8965-A4E16AFAA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67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5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0.png"/><Relationship Id="rId7" Type="http://schemas.openxmlformats.org/officeDocument/2006/relationships/image" Target="../media/image5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50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5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50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5.png"/><Relationship Id="rId7" Type="http://schemas.openxmlformats.org/officeDocument/2006/relationships/image" Target="../media/image6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2.pn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2.png"/><Relationship Id="rId4" Type="http://schemas.openxmlformats.org/officeDocument/2006/relationships/image" Target="../media/image7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" Type="http://schemas.openxmlformats.org/officeDocument/2006/relationships/image" Target="../media/image850.pn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0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11.png"/><Relationship Id="rId4" Type="http://schemas.openxmlformats.org/officeDocument/2006/relationships/image" Target="../media/image10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image" Target="../media/image117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5A195E-066A-413F-A5FA-BFFC2E2C71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1-2 Reasoning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CDB8577-CEB2-4DDC-8B7B-61C1F8B57C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马骏</a:t>
            </a:r>
            <a:endParaRPr lang="en-US" altLang="zh-CN" dirty="0"/>
          </a:p>
          <a:p>
            <a:r>
              <a:rPr lang="en-US" altLang="zh-CN" dirty="0"/>
              <a:t>majun@nju.edu.cn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6989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4987C0D-54E9-467C-8B9E-E3F73108C179}"/>
                  </a:ext>
                </a:extLst>
              </p:cNvPr>
              <p:cNvSpPr txBox="1"/>
              <p:nvPr/>
            </p:nvSpPr>
            <p:spPr>
              <a:xfrm>
                <a:off x="617220" y="190156"/>
                <a:ext cx="10957560" cy="20459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b="0" dirty="0">
                    <a:latin typeface="Cambria Math" panose="02040503050406030204" pitchFamily="18" charset="0"/>
                  </a:rPr>
                  <a:t>假设</a:t>
                </a:r>
                <a:r>
                  <a:rPr lang="zh-CN" altLang="en-US" b="1" dirty="0">
                    <a:latin typeface="Cambria Math" panose="02040503050406030204" pitchFamily="18" charset="0"/>
                  </a:rPr>
                  <a:t>论域</a:t>
                </a:r>
                <a:r>
                  <a:rPr lang="zh-CN" altLang="en-US" b="0" dirty="0">
                    <a:latin typeface="Cambria Math" panose="02040503050406030204" pitchFamily="18" charset="0"/>
                  </a:rPr>
                  <a:t>是小岛上的人，定义谓词</a:t>
                </a:r>
                <a:endParaRPr lang="en-US" altLang="zh-CN" b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lier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“each inhabitant is a truth-teller or a liar (and not both, of course)”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Suppose Arnie says, “If I am a truth-teller, then so is Barnie.”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zh-CN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Arnie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altLang="zh-C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Arnie</m:t>
                              </m:r>
                            </m:e>
                          </m:d>
                          <m:r>
                            <a:rPr lang="en-US" altLang="zh-C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→¬</m:t>
                          </m:r>
                          <m:r>
                            <a:rPr lang="en-US" altLang="zh-C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Barnie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Arnie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→¬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Arnie</m:t>
                              </m:r>
                            </m:e>
                          </m:d>
                          <m: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→¬</m:t>
                          </m:r>
                          <m: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Barnie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4987C0D-54E9-467C-8B9E-E3F73108C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" y="190156"/>
                <a:ext cx="10957560" cy="2045945"/>
              </a:xfrm>
              <a:prstGeom prst="rect">
                <a:avLst/>
              </a:prstGeom>
              <a:blipFill>
                <a:blip r:embed="rId2"/>
                <a:stretch>
                  <a:fillRect l="-1279" t="-38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F4E3312B-3697-4B02-975A-D40BECECA2C4}"/>
                  </a:ext>
                </a:extLst>
              </p:cNvPr>
              <p:cNvSpPr/>
              <p:nvPr/>
            </p:nvSpPr>
            <p:spPr>
              <a:xfrm>
                <a:off x="724029" y="3003122"/>
                <a:ext cx="4164282" cy="994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zh-CN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Arnie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altLang="zh-C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Arnie</m:t>
                              </m:r>
                            </m:e>
                          </m:d>
                          <m:r>
                            <a:rPr lang="en-US" altLang="zh-C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→¬</m:t>
                          </m:r>
                          <m:r>
                            <a:rPr lang="en-US" altLang="zh-C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Barnie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Arnie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Arnie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∨¬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Barnie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Arnie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Barnie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F4E3312B-3697-4B02-975A-D40BECECA2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29" y="3003122"/>
                <a:ext cx="4164282" cy="9946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7C9DDDDE-5770-4419-826E-564837606CFF}"/>
                  </a:ext>
                </a:extLst>
              </p:cNvPr>
              <p:cNvSpPr/>
              <p:nvPr/>
            </p:nvSpPr>
            <p:spPr>
              <a:xfrm>
                <a:off x="724029" y="4367102"/>
                <a:ext cx="4310475" cy="13072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Arnie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→¬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Arnie</m:t>
                              </m:r>
                            </m:e>
                          </m:d>
                          <m: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→¬</m:t>
                          </m:r>
                          <m: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Barnie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Arnie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∨¬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Arnie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∨¬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Barnie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Arnie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Arnie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Barnie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Arnie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7C9DDDDE-5770-4419-826E-564837606C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29" y="4367102"/>
                <a:ext cx="4310475" cy="13072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>
            <a:extLst>
              <a:ext uri="{FF2B5EF4-FFF2-40B4-BE49-F238E27FC236}">
                <a16:creationId xmlns:a16="http://schemas.microsoft.com/office/drawing/2014/main" id="{C6DA2347-5DCD-4F5C-ABEB-C35BB6F52F57}"/>
              </a:ext>
            </a:extLst>
          </p:cNvPr>
          <p:cNvGrpSpPr/>
          <p:nvPr/>
        </p:nvGrpSpPr>
        <p:grpSpPr>
          <a:xfrm>
            <a:off x="5844540" y="3230880"/>
            <a:ext cx="6058987" cy="2045945"/>
            <a:chOff x="5844540" y="3230880"/>
            <a:chExt cx="6058987" cy="2045945"/>
          </a:xfrm>
        </p:grpSpPr>
        <p:sp>
          <p:nvSpPr>
            <p:cNvPr id="5" name="右大括号 4">
              <a:extLst>
                <a:ext uri="{FF2B5EF4-FFF2-40B4-BE49-F238E27FC236}">
                  <a16:creationId xmlns:a16="http://schemas.microsoft.com/office/drawing/2014/main" id="{008CFA48-FC47-4235-BE05-0E862A82C3F1}"/>
                </a:ext>
              </a:extLst>
            </p:cNvPr>
            <p:cNvSpPr/>
            <p:nvPr/>
          </p:nvSpPr>
          <p:spPr>
            <a:xfrm>
              <a:off x="5844540" y="3230880"/>
              <a:ext cx="601980" cy="204594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32295AE0-403B-430B-B06C-815203ACC520}"/>
                    </a:ext>
                  </a:extLst>
                </p:cNvPr>
                <p:cNvSpPr txBox="1"/>
                <p:nvPr/>
              </p:nvSpPr>
              <p:spPr>
                <a:xfrm>
                  <a:off x="6446520" y="3756536"/>
                  <a:ext cx="5457007" cy="9946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Arnie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∨¬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Barnie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US" altLang="zh-CN" b="0" dirty="0"/>
                    <a:t>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Arnie</m:t>
                          </m:r>
                        </m:e>
                      </m:d>
                    </m:oMath>
                  </a14:m>
                  <a:endParaRPr lang="en-US" altLang="zh-CN" dirty="0"/>
                </a:p>
                <a:p>
                  <a14:m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Arnie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∧¬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Arnie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∨</m:t>
                      </m:r>
                    </m:oMath>
                  </a14:m>
                  <a:r>
                    <a:rPr lang="en-US" altLang="zh-CN" b="0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Barnie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∧¬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Arnie</m:t>
                              </m:r>
                            </m:e>
                          </m:d>
                        </m:e>
                      </m:d>
                    </m:oMath>
                  </a14:m>
                  <a:endParaRPr lang="en-US" altLang="zh-CN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Barnie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Arnie</m:t>
                            </m:r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32295AE0-403B-430B-B06C-815203ACC5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6520" y="3756536"/>
                  <a:ext cx="5457007" cy="9946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53680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4EEF58-6023-4AAA-89D5-29B81FF99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UD Problem 3.3 (d): Contrapositive and Converse</a:t>
            </a:r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B15BC800-4C2F-4536-B674-51D7C6F590E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2118359"/>
                <a:ext cx="5181600" cy="4058603"/>
              </a:xfrm>
            </p:spPr>
            <p:txBody>
              <a:bodyPr/>
              <a:lstStyle/>
              <a:p>
                <a:r>
                  <a:rPr lang="en-US" altLang="zh-CN" dirty="0"/>
                  <a:t>Contrapositive</a:t>
                </a:r>
              </a:p>
              <a:p>
                <a:pPr lvl="1"/>
                <a:r>
                  <a:rPr lang="en-US" altLang="zh-CN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0</m:t>
                    </m:r>
                  </m:oMath>
                </a14:m>
                <a:r>
                  <a:rPr lang="en-US" altLang="zh-CN" dirty="0"/>
                  <a:t>, then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 is </a:t>
                </a:r>
                <a:r>
                  <a:rPr lang="en-US" altLang="zh-CN" b="1" dirty="0"/>
                  <a:t>NOT</a:t>
                </a:r>
                <a:r>
                  <a:rPr lang="en-US" altLang="zh-CN" dirty="0"/>
                  <a:t> a real number</a:t>
                </a:r>
                <a:endParaRPr lang="zh-CN" altLang="en-US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B15BC800-4C2F-4536-B674-51D7C6F590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2118359"/>
                <a:ext cx="5181600" cy="4058603"/>
              </a:xfrm>
              <a:blipFill>
                <a:blip r:embed="rId3"/>
                <a:stretch>
                  <a:fillRect l="-2118" t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2B3BEF76-BAA5-412C-A449-F531BD2F36B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118359"/>
                <a:ext cx="5181600" cy="4058603"/>
              </a:xfrm>
            </p:spPr>
            <p:txBody>
              <a:bodyPr/>
              <a:lstStyle/>
              <a:p>
                <a:r>
                  <a:rPr lang="en-US" altLang="zh-CN" dirty="0"/>
                  <a:t>Converse</a:t>
                </a:r>
              </a:p>
              <a:p>
                <a:pPr lvl="1"/>
                <a:r>
                  <a:rPr lang="en-US" altLang="zh-CN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&lt; 0</m:t>
                    </m:r>
                  </m:oMath>
                </a14:m>
                <a:r>
                  <a:rPr lang="en-US" altLang="zh-CN" dirty="0"/>
                  <a:t>, then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 is a real number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2B3BEF76-BAA5-412C-A449-F531BD2F36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118359"/>
                <a:ext cx="5181600" cy="4058603"/>
              </a:xfrm>
              <a:blipFill>
                <a:blip r:embed="rId4"/>
                <a:stretch>
                  <a:fillRect l="-2118" t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C7D4CE8-09DE-46E2-84F7-5F4C7F026F18}"/>
                  </a:ext>
                </a:extLst>
              </p:cNvPr>
              <p:cNvSpPr/>
              <p:nvPr/>
            </p:nvSpPr>
            <p:spPr>
              <a:xfrm>
                <a:off x="3720285" y="1525985"/>
                <a:ext cx="47514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dirty="0"/>
                  <a:t>If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400" dirty="0"/>
                  <a:t> is a real number,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 &lt; 0</m:t>
                    </m:r>
                  </m:oMath>
                </a14:m>
                <a:r>
                  <a:rPr lang="en-US" altLang="zh-CN" sz="2400" dirty="0"/>
                  <a:t>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C7D4CE8-09DE-46E2-84F7-5F4C7F026F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285" y="1525985"/>
                <a:ext cx="4751430" cy="461665"/>
              </a:xfrm>
              <a:prstGeom prst="rect">
                <a:avLst/>
              </a:prstGeom>
              <a:blipFill>
                <a:blip r:embed="rId5"/>
                <a:stretch>
                  <a:fillRect l="-1538" t="-9211" r="-1410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319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ED1D523-867E-425B-BA13-6080DF60F8E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2569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9355B0F-9C7B-46E1-A3A7-BA9F4D173B65}"/>
                  </a:ext>
                </a:extLst>
              </p:cNvPr>
              <p:cNvSpPr txBox="1"/>
              <p:nvPr/>
            </p:nvSpPr>
            <p:spPr>
              <a:xfrm>
                <a:off x="579120" y="3627120"/>
                <a:ext cx="161166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eat</m:t>
                      </m:r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cereal</m:t>
                      </m:r>
                    </m:oMath>
                  </m:oMathPara>
                </a14:m>
                <a:endParaRPr lang="en-US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eat</m:t>
                      </m:r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bread</m:t>
                      </m:r>
                    </m:oMath>
                  </m:oMathPara>
                </a14:m>
                <a:endParaRPr lang="zh-CN" alt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eat</m:t>
                      </m:r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yogurt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9355B0F-9C7B-46E1-A3A7-BA9F4D173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" y="3627120"/>
                <a:ext cx="1611660" cy="1015663"/>
              </a:xfrm>
              <a:prstGeom prst="rect">
                <a:avLst/>
              </a:prstGeom>
              <a:blipFill>
                <a:blip r:embed="rId3"/>
                <a:stretch>
                  <a:fillRect b="-35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7A2C90F-5973-42FD-8269-2A48207A3582}"/>
                  </a:ext>
                </a:extLst>
              </p:cNvPr>
              <p:cNvSpPr/>
              <p:nvPr/>
            </p:nvSpPr>
            <p:spPr>
              <a:xfrm>
                <a:off x="3174859" y="3500438"/>
                <a:ext cx="1595117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/>
                  <a:t>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altLang="zh-CN" b="0" dirty="0"/>
              </a:p>
              <a:p>
                <a:r>
                  <a:rPr lang="zh-CN" altLang="en-US" dirty="0"/>
                  <a:t>②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altLang="zh-CN" b="0" dirty="0"/>
              </a:p>
              <a:p>
                <a:r>
                  <a:rPr lang="zh-CN" altLang="en-US" dirty="0"/>
                  <a:t>③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altLang="zh-CN" dirty="0"/>
              </a:p>
              <a:p>
                <a:r>
                  <a:rPr lang="zh-CN" altLang="en-US" dirty="0"/>
                  <a:t>④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7A2C90F-5973-42FD-8269-2A48207A35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859" y="3500438"/>
                <a:ext cx="1595117" cy="1200329"/>
              </a:xfrm>
              <a:prstGeom prst="rect">
                <a:avLst/>
              </a:prstGeom>
              <a:blipFill>
                <a:blip r:embed="rId4"/>
                <a:stretch>
                  <a:fillRect l="-3448" t="-2538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3499B881-EAE2-4C1B-8402-B2F007AF9C1C}"/>
              </a:ext>
            </a:extLst>
          </p:cNvPr>
          <p:cNvSpPr/>
          <p:nvPr/>
        </p:nvSpPr>
        <p:spPr>
          <a:xfrm>
            <a:off x="272311" y="70687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①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716E237-2C31-46E4-995D-A857B44F9916}"/>
              </a:ext>
            </a:extLst>
          </p:cNvPr>
          <p:cNvSpPr/>
          <p:nvPr/>
        </p:nvSpPr>
        <p:spPr>
          <a:xfrm>
            <a:off x="7412251" y="72610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②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60124C8-FD24-47DA-9F43-6930F3C85487}"/>
              </a:ext>
            </a:extLst>
          </p:cNvPr>
          <p:cNvSpPr/>
          <p:nvPr/>
        </p:nvSpPr>
        <p:spPr>
          <a:xfrm>
            <a:off x="2306851" y="11869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③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EA8653A-C261-4DCF-8478-9D5D04BF7F4C}"/>
              </a:ext>
            </a:extLst>
          </p:cNvPr>
          <p:cNvSpPr/>
          <p:nvPr/>
        </p:nvSpPr>
        <p:spPr>
          <a:xfrm>
            <a:off x="8098051" y="11869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00F81CE-75A4-4061-9740-9E0E3BC82251}"/>
                  </a:ext>
                </a:extLst>
              </p:cNvPr>
              <p:cNvSpPr txBox="1"/>
              <p:nvPr/>
            </p:nvSpPr>
            <p:spPr>
              <a:xfrm>
                <a:off x="687809" y="5160202"/>
                <a:ext cx="2276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dirty="0" smtClean="0"/>
                        <m:t>①</m:t>
                      </m:r>
                      <m:r>
                        <a:rPr lang="zh-CN" altLang="en-US" i="1" dirty="0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→¬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00F81CE-75A4-4061-9740-9E0E3BC82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09" y="5160202"/>
                <a:ext cx="2276371" cy="369332"/>
              </a:xfrm>
              <a:prstGeom prst="rect">
                <a:avLst/>
              </a:prstGeom>
              <a:blipFill>
                <a:blip r:embed="rId5"/>
                <a:stretch>
                  <a:fillRect l="-1072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E0B8631-7B8F-46DE-B15C-3FFD270C0F37}"/>
                  </a:ext>
                </a:extLst>
              </p:cNvPr>
              <p:cNvSpPr txBox="1"/>
              <p:nvPr/>
            </p:nvSpPr>
            <p:spPr>
              <a:xfrm>
                <a:off x="3174859" y="5160202"/>
                <a:ext cx="237543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dirty="0" smtClean="0"/>
                        <m:t>②</m:t>
                      </m:r>
                      <m:r>
                        <a:rPr lang="zh-CN" altLang="en-US" i="1" dirty="0" smtClean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altLang="zh-CN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 dirty="0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 dirty="0" smtClean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∧¬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altLang="zh-CN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 dirty="0" smtClean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E0B8631-7B8F-46DE-B15C-3FFD270C0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859" y="5160202"/>
                <a:ext cx="2375431" cy="1200329"/>
              </a:xfrm>
              <a:prstGeom prst="rect">
                <a:avLst/>
              </a:prstGeom>
              <a:blipFill>
                <a:blip r:embed="rId6"/>
                <a:stretch>
                  <a:fillRect b="-15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1298BA0-55B7-42B7-9CD9-A61F1655B664}"/>
                  </a:ext>
                </a:extLst>
              </p:cNvPr>
              <p:cNvSpPr txBox="1"/>
              <p:nvPr/>
            </p:nvSpPr>
            <p:spPr>
              <a:xfrm>
                <a:off x="6360608" y="3111574"/>
                <a:ext cx="4983480" cy="1271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dirty="0" smtClean="0"/>
                      <m:t>②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nor/>
                      </m:rPr>
                      <a:rPr lang="zh-CN" altLang="en-US" dirty="0"/>
                      <m:t>③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∨</m:t>
                        </m:r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∧¬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1298BA0-55B7-42B7-9CD9-A61F1655B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608" y="3111574"/>
                <a:ext cx="4983480" cy="1271630"/>
              </a:xfrm>
              <a:prstGeom prst="rect">
                <a:avLst/>
              </a:prstGeom>
              <a:blipFill>
                <a:blip r:embed="rId7"/>
                <a:stretch>
                  <a:fillRect l="-4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D71C348B-147E-4F28-BB8C-196A725B636B}"/>
                  </a:ext>
                </a:extLst>
              </p:cNvPr>
              <p:cNvSpPr txBox="1"/>
              <p:nvPr/>
            </p:nvSpPr>
            <p:spPr>
              <a:xfrm>
                <a:off x="6360608" y="4479182"/>
                <a:ext cx="5303568" cy="2100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dirty="0" smtClean="0"/>
                      <m:t>②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nor/>
                      </m:rPr>
                      <a:rPr lang="zh-CN" altLang="en-US" dirty="0"/>
                      <m:t>③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dirty="0"/>
                      <m:t>①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nor/>
                      </m:rPr>
                      <a:rPr lang="en-US" altLang="zh-CN" dirty="0"/>
                      <m:t> 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→¬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d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 ∧</m:t>
                        </m:r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→¬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 ∧</m:t>
                        </m:r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zh-CN" altLang="en-US" dirty="0"/>
              </a:p>
              <a:p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∧¬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 dirty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 dirty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D71C348B-147E-4F28-BB8C-196A725B6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608" y="4479182"/>
                <a:ext cx="5303568" cy="2100703"/>
              </a:xfrm>
              <a:prstGeom prst="rect">
                <a:avLst/>
              </a:prstGeom>
              <a:blipFill>
                <a:blip r:embed="rId8"/>
                <a:stretch>
                  <a:fillRect l="-460" b="-2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26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21" grpId="0"/>
      <p:bldP spid="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ED1D523-867E-425B-BA13-6080DF60F8E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2569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9355B0F-9C7B-46E1-A3A7-BA9F4D173B65}"/>
                  </a:ext>
                </a:extLst>
              </p:cNvPr>
              <p:cNvSpPr txBox="1"/>
              <p:nvPr/>
            </p:nvSpPr>
            <p:spPr>
              <a:xfrm>
                <a:off x="579120" y="3627120"/>
                <a:ext cx="161166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eat</m:t>
                      </m:r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cereal</m:t>
                      </m:r>
                    </m:oMath>
                  </m:oMathPara>
                </a14:m>
                <a:endParaRPr lang="en-US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eat</m:t>
                      </m:r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bread</m:t>
                      </m:r>
                    </m:oMath>
                  </m:oMathPara>
                </a14:m>
                <a:endParaRPr lang="zh-CN" alt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eat</m:t>
                      </m:r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yogurt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9355B0F-9C7B-46E1-A3A7-BA9F4D173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" y="3627120"/>
                <a:ext cx="1611660" cy="1015663"/>
              </a:xfrm>
              <a:prstGeom prst="rect">
                <a:avLst/>
              </a:prstGeom>
              <a:blipFill>
                <a:blip r:embed="rId3"/>
                <a:stretch>
                  <a:fillRect b="-35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7A2C90F-5973-42FD-8269-2A48207A3582}"/>
                  </a:ext>
                </a:extLst>
              </p:cNvPr>
              <p:cNvSpPr/>
              <p:nvPr/>
            </p:nvSpPr>
            <p:spPr>
              <a:xfrm>
                <a:off x="3174859" y="3500438"/>
                <a:ext cx="1595117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/>
                  <a:t>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altLang="zh-CN" b="0" dirty="0"/>
              </a:p>
              <a:p>
                <a:r>
                  <a:rPr lang="zh-CN" altLang="en-US" dirty="0"/>
                  <a:t>②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altLang="zh-CN" b="0" dirty="0"/>
              </a:p>
              <a:p>
                <a:r>
                  <a:rPr lang="zh-CN" altLang="en-US" dirty="0"/>
                  <a:t>③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altLang="zh-CN" dirty="0"/>
              </a:p>
              <a:p>
                <a:r>
                  <a:rPr lang="zh-CN" altLang="en-US" dirty="0"/>
                  <a:t>④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7A2C90F-5973-42FD-8269-2A48207A35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859" y="3500438"/>
                <a:ext cx="1595117" cy="1200329"/>
              </a:xfrm>
              <a:prstGeom prst="rect">
                <a:avLst/>
              </a:prstGeom>
              <a:blipFill>
                <a:blip r:embed="rId4"/>
                <a:stretch>
                  <a:fillRect l="-3448" t="-2538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3499B881-EAE2-4C1B-8402-B2F007AF9C1C}"/>
              </a:ext>
            </a:extLst>
          </p:cNvPr>
          <p:cNvSpPr/>
          <p:nvPr/>
        </p:nvSpPr>
        <p:spPr>
          <a:xfrm>
            <a:off x="272311" y="70687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①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716E237-2C31-46E4-995D-A857B44F9916}"/>
              </a:ext>
            </a:extLst>
          </p:cNvPr>
          <p:cNvSpPr/>
          <p:nvPr/>
        </p:nvSpPr>
        <p:spPr>
          <a:xfrm>
            <a:off x="7412251" y="72610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②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60124C8-FD24-47DA-9F43-6930F3C85487}"/>
              </a:ext>
            </a:extLst>
          </p:cNvPr>
          <p:cNvSpPr/>
          <p:nvPr/>
        </p:nvSpPr>
        <p:spPr>
          <a:xfrm>
            <a:off x="2306851" y="11869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③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EA8653A-C261-4DCF-8478-9D5D04BF7F4C}"/>
              </a:ext>
            </a:extLst>
          </p:cNvPr>
          <p:cNvSpPr/>
          <p:nvPr/>
        </p:nvSpPr>
        <p:spPr>
          <a:xfrm>
            <a:off x="8098051" y="11869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00F81CE-75A4-4061-9740-9E0E3BC82251}"/>
                  </a:ext>
                </a:extLst>
              </p:cNvPr>
              <p:cNvSpPr txBox="1"/>
              <p:nvPr/>
            </p:nvSpPr>
            <p:spPr>
              <a:xfrm>
                <a:off x="687809" y="5160202"/>
                <a:ext cx="2276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dirty="0" smtClean="0"/>
                        <m:t>①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: ¬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→¬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00F81CE-75A4-4061-9740-9E0E3BC82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09" y="5160202"/>
                <a:ext cx="2276371" cy="369332"/>
              </a:xfrm>
              <a:prstGeom prst="rect">
                <a:avLst/>
              </a:prstGeom>
              <a:blipFill>
                <a:blip r:embed="rId5"/>
                <a:stretch>
                  <a:fillRect l="-1072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E0B8631-7B8F-46DE-B15C-3FFD270C0F37}"/>
                  </a:ext>
                </a:extLst>
              </p:cNvPr>
              <p:cNvSpPr txBox="1"/>
              <p:nvPr/>
            </p:nvSpPr>
            <p:spPr>
              <a:xfrm>
                <a:off x="3174859" y="5160202"/>
                <a:ext cx="237543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dirty="0" smtClean="0"/>
                        <m:t>②</m:t>
                      </m:r>
                      <m:r>
                        <a:rPr lang="zh-CN" altLang="en-US" i="1" dirty="0" smtClean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altLang="zh-CN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 dirty="0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 dirty="0" smtClean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∧¬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altLang="zh-CN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 dirty="0" smtClean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E0B8631-7B8F-46DE-B15C-3FFD270C0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859" y="5160202"/>
                <a:ext cx="2375431" cy="1200329"/>
              </a:xfrm>
              <a:prstGeom prst="rect">
                <a:avLst/>
              </a:prstGeom>
              <a:blipFill>
                <a:blip r:embed="rId6"/>
                <a:stretch>
                  <a:fillRect b="-15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D71C348B-147E-4F28-BB8C-196A725B636B}"/>
                  </a:ext>
                </a:extLst>
              </p:cNvPr>
              <p:cNvSpPr txBox="1"/>
              <p:nvPr/>
            </p:nvSpPr>
            <p:spPr>
              <a:xfrm>
                <a:off x="6360608" y="2970422"/>
                <a:ext cx="40787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dirty="0" smtClean="0"/>
                      <m:t>②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nor/>
                      </m:rPr>
                      <a:rPr lang="zh-CN" altLang="en-US" dirty="0"/>
                      <m:t>③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dirty="0"/>
                      <m:t>①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D71C348B-147E-4F28-BB8C-196A725B6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608" y="2970422"/>
                <a:ext cx="4078792" cy="369332"/>
              </a:xfrm>
              <a:prstGeom prst="rect">
                <a:avLst/>
              </a:prstGeom>
              <a:blipFill>
                <a:blip r:embed="rId7"/>
                <a:stretch>
                  <a:fillRect l="-597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9E88045-EF1B-4D06-BB75-82B325C2CE8A}"/>
                  </a:ext>
                </a:extLst>
              </p:cNvPr>
              <p:cNvSpPr txBox="1"/>
              <p:nvPr/>
            </p:nvSpPr>
            <p:spPr>
              <a:xfrm>
                <a:off x="6360608" y="3442454"/>
                <a:ext cx="53894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dirty="0" smtClean="0"/>
                      <m:t>②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nor/>
                      </m:rPr>
                      <a:rPr lang="zh-CN" altLang="en-US" dirty="0"/>
                      <m:t>③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dirty="0"/>
                      <m:t>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nor/>
                      </m:rPr>
                      <a:rPr lang="zh-CN" altLang="en-US" dirty="0"/>
                      <m:t>④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 dirty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∧¬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 dirty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∧¬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9E88045-EF1B-4D06-BB75-82B325C2C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608" y="3442454"/>
                <a:ext cx="5389432" cy="923330"/>
              </a:xfrm>
              <a:prstGeom prst="rect">
                <a:avLst/>
              </a:prstGeom>
              <a:blipFill>
                <a:blip r:embed="rId8"/>
                <a:stretch>
                  <a:fillRect l="-452" b="-19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79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C36097-980F-4A47-843F-0A532426A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 4.1. </a:t>
            </a:r>
            <a:br>
              <a:rPr lang="en-US" altLang="zh-CN" dirty="0"/>
            </a:br>
            <a:r>
              <a:rPr lang="en-US" altLang="zh-CN" sz="3600" dirty="0"/>
              <a:t>Write the following statements symbolically.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DBD5EAA-2C69-47EB-9F8F-A1A438F157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CN" dirty="0"/>
                  <a:t>(a) For every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, there is a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 such that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= 2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altLang="zh-CN" dirty="0"/>
              </a:p>
              <a:p>
                <a:r>
                  <a:rPr lang="en-US" altLang="zh-CN" dirty="0"/>
                  <a:t>(b) For every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, there is an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 such that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= 2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altLang="zh-CN" dirty="0"/>
              </a:p>
              <a:p>
                <a:r>
                  <a:rPr lang="en-US" altLang="zh-CN" dirty="0"/>
                  <a:t>(c) For every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 and for every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, it is the case that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= 2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altLang="zh-CN" dirty="0"/>
              </a:p>
              <a:p>
                <a:r>
                  <a:rPr lang="en-US" altLang="zh-CN" dirty="0"/>
                  <a:t>(d) There exists an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 such that for some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 the equality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= 2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holds.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altLang="zh-CN" dirty="0"/>
              </a:p>
              <a:p>
                <a:r>
                  <a:rPr lang="en-US" altLang="zh-CN" dirty="0"/>
                  <a:t>(e) There exists an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 and a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 such that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= 2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DBD5EAA-2C69-47EB-9F8F-A1A438F157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115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5358554-3578-4AFB-9031-7857AF37F5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73113"/>
            <a:ext cx="10515600" cy="27737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CB13617-8B96-463A-96A4-981AF3D7C0B7}"/>
                  </a:ext>
                </a:extLst>
              </p:cNvPr>
              <p:cNvSpPr txBox="1"/>
              <p:nvPr/>
            </p:nvSpPr>
            <p:spPr>
              <a:xfrm>
                <a:off x="57150" y="3805238"/>
                <a:ext cx="12077700" cy="10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/>
                  <a:t>Pointwise continues: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→∃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&gt;0→∀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d>
                                    <m:dPr>
                                      <m:ctrlPr>
                                        <a:rPr lang="en-US" altLang="zh-CN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altLang="zh-CN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zh-CN" alt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d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CB13617-8B96-463A-96A4-981AF3D7C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" y="3805238"/>
                <a:ext cx="12077700" cy="1091646"/>
              </a:xfrm>
              <a:prstGeom prst="rect">
                <a:avLst/>
              </a:prstGeom>
              <a:blipFill>
                <a:blip r:embed="rId3"/>
                <a:stretch>
                  <a:fillRect l="-505" t="-27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AD50782-88F3-4AC2-9713-193678267753}"/>
                  </a:ext>
                </a:extLst>
              </p:cNvPr>
              <p:cNvSpPr txBox="1"/>
              <p:nvPr/>
            </p:nvSpPr>
            <p:spPr>
              <a:xfrm>
                <a:off x="57150" y="5131118"/>
                <a:ext cx="12077700" cy="10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/>
                  <a:t>Uniformly continues: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→∃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&gt;0→∀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∧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d>
                                    <m:dPr>
                                      <m:ctrlPr>
                                        <a:rPr lang="en-US" altLang="zh-CN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altLang="zh-CN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zh-CN" alt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d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AD50782-88F3-4AC2-9713-193678267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" y="5131118"/>
                <a:ext cx="12077700" cy="1091646"/>
              </a:xfrm>
              <a:prstGeom prst="rect">
                <a:avLst/>
              </a:prstGeom>
              <a:blipFill>
                <a:blip r:embed="rId4"/>
                <a:stretch>
                  <a:fillRect l="-505" t="-33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0080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CB13617-8B96-463A-96A4-981AF3D7C0B7}"/>
                  </a:ext>
                </a:extLst>
              </p:cNvPr>
              <p:cNvSpPr txBox="1"/>
              <p:nvPr/>
            </p:nvSpPr>
            <p:spPr>
              <a:xfrm>
                <a:off x="114300" y="0"/>
                <a:ext cx="12077700" cy="10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/>
                  <a:t>Pointwise continues: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→∃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&gt;0→∀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d>
                                    <m:dPr>
                                      <m:ctrlPr>
                                        <a:rPr lang="en-US" altLang="zh-CN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altLang="zh-CN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zh-CN" alt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d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CB13617-8B96-463A-96A4-981AF3D7C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0"/>
                <a:ext cx="12077700" cy="1091646"/>
              </a:xfrm>
              <a:prstGeom prst="rect">
                <a:avLst/>
              </a:prstGeom>
              <a:blipFill>
                <a:blip r:embed="rId2"/>
                <a:stretch>
                  <a:fillRect l="-555" t="-27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7BBFC45-8228-4749-8D6D-A4C3ECE36D30}"/>
                  </a:ext>
                </a:extLst>
              </p:cNvPr>
              <p:cNvSpPr/>
              <p:nvPr/>
            </p:nvSpPr>
            <p:spPr>
              <a:xfrm>
                <a:off x="826770" y="1410677"/>
                <a:ext cx="1065276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zh-CN" alt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&gt;0→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7BBFC45-8228-4749-8D6D-A4C3ECE36D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70" y="1410677"/>
                <a:ext cx="10652760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>
            <a:extLst>
              <a:ext uri="{FF2B5EF4-FFF2-40B4-BE49-F238E27FC236}">
                <a16:creationId xmlns:a16="http://schemas.microsoft.com/office/drawing/2014/main" id="{4A3E948E-12F4-46BE-B98F-46D3D5CAAF56}"/>
              </a:ext>
            </a:extLst>
          </p:cNvPr>
          <p:cNvGrpSpPr/>
          <p:nvPr/>
        </p:nvGrpSpPr>
        <p:grpSpPr>
          <a:xfrm>
            <a:off x="1303020" y="421254"/>
            <a:ext cx="10264140" cy="510540"/>
            <a:chOff x="2080260" y="1512748"/>
            <a:chExt cx="8953500" cy="5105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: 圆角 7">
                  <a:extLst>
                    <a:ext uri="{FF2B5EF4-FFF2-40B4-BE49-F238E27FC236}">
                      <a16:creationId xmlns:a16="http://schemas.microsoft.com/office/drawing/2014/main" id="{326D6096-74B9-4322-AB2F-D135F284DB39}"/>
                    </a:ext>
                  </a:extLst>
                </p:cNvPr>
                <p:cNvSpPr/>
                <p:nvPr/>
              </p:nvSpPr>
              <p:spPr>
                <a:xfrm>
                  <a:off x="4629187" y="1512748"/>
                  <a:ext cx="6404573" cy="510540"/>
                </a:xfrm>
                <a:prstGeom prst="roundRect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矩形: 圆角 7">
                  <a:extLst>
                    <a:ext uri="{FF2B5EF4-FFF2-40B4-BE49-F238E27FC236}">
                      <a16:creationId xmlns:a16="http://schemas.microsoft.com/office/drawing/2014/main" id="{326D6096-74B9-4322-AB2F-D135F284DB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9187" y="1512748"/>
                  <a:ext cx="6404573" cy="510540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: 圆角 8">
                  <a:extLst>
                    <a:ext uri="{FF2B5EF4-FFF2-40B4-BE49-F238E27FC236}">
                      <a16:creationId xmlns:a16="http://schemas.microsoft.com/office/drawing/2014/main" id="{59A6FE5B-74BC-456D-8625-2171187FEE0F}"/>
                    </a:ext>
                  </a:extLst>
                </p:cNvPr>
                <p:cNvSpPr/>
                <p:nvPr/>
              </p:nvSpPr>
              <p:spPr>
                <a:xfrm>
                  <a:off x="2080260" y="1512748"/>
                  <a:ext cx="1981200" cy="510540"/>
                </a:xfrm>
                <a:prstGeom prst="roundRect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" name="矩形: 圆角 8">
                  <a:extLst>
                    <a:ext uri="{FF2B5EF4-FFF2-40B4-BE49-F238E27FC236}">
                      <a16:creationId xmlns:a16="http://schemas.microsoft.com/office/drawing/2014/main" id="{59A6FE5B-74BC-456D-8625-2171187FEE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0260" y="1512748"/>
                  <a:ext cx="1981200" cy="510540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A9970FD7-AF88-4CC3-BF9E-2E81819A770C}"/>
                  </a:ext>
                </a:extLst>
              </p:cNvPr>
              <p:cNvSpPr/>
              <p:nvPr/>
            </p:nvSpPr>
            <p:spPr>
              <a:xfrm>
                <a:off x="4359274" y="2316196"/>
                <a:ext cx="3473451" cy="40498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→∃</m:t>
                      </m:r>
                      <m:r>
                        <a:rPr lang="en-US" altLang="zh-CN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CN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⇔∃</m:t>
                      </m:r>
                      <m:r>
                        <a:rPr lang="en-US" altLang="zh-CN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A9970FD7-AF88-4CC3-BF9E-2E81819A77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274" y="2316196"/>
                <a:ext cx="3473451" cy="404983"/>
              </a:xfrm>
              <a:prstGeom prst="rect">
                <a:avLst/>
              </a:prstGeom>
              <a:blipFill>
                <a:blip r:embed="rId6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761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CB13617-8B96-463A-96A4-981AF3D7C0B7}"/>
                  </a:ext>
                </a:extLst>
              </p:cNvPr>
              <p:cNvSpPr txBox="1"/>
              <p:nvPr/>
            </p:nvSpPr>
            <p:spPr>
              <a:xfrm>
                <a:off x="114300" y="0"/>
                <a:ext cx="12077700" cy="10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/>
                  <a:t>Pointwise continues: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→∃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&gt;0→∀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d>
                                    <m:dPr>
                                      <m:ctrlPr>
                                        <a:rPr lang="en-US" altLang="zh-CN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altLang="zh-CN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zh-CN" alt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d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CB13617-8B96-463A-96A4-981AF3D7C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0"/>
                <a:ext cx="12077700" cy="1091646"/>
              </a:xfrm>
              <a:prstGeom prst="rect">
                <a:avLst/>
              </a:prstGeom>
              <a:blipFill>
                <a:blip r:embed="rId2"/>
                <a:stretch>
                  <a:fillRect l="-555" t="-27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7BBFC45-8228-4749-8D6D-A4C3ECE36D30}"/>
                  </a:ext>
                </a:extLst>
              </p:cNvPr>
              <p:cNvSpPr/>
              <p:nvPr/>
            </p:nvSpPr>
            <p:spPr>
              <a:xfrm>
                <a:off x="826770" y="1410677"/>
                <a:ext cx="1065276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zh-CN" alt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&gt;0→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7BBFC45-8228-4749-8D6D-A4C3ECE36D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70" y="1410677"/>
                <a:ext cx="10652760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E69ED264-EF1C-414B-93AB-BB82A4827DAF}"/>
                  </a:ext>
                </a:extLst>
              </p:cNvPr>
              <p:cNvSpPr/>
              <p:nvPr/>
            </p:nvSpPr>
            <p:spPr>
              <a:xfrm>
                <a:off x="826770" y="2241257"/>
                <a:ext cx="1065276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zh-CN" alt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&gt;0→</m:t>
                          </m:r>
                          <m: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E69ED264-EF1C-414B-93AB-BB82A4827D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70" y="2241257"/>
                <a:ext cx="10652760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0EEC9367-4174-4BD3-AA3A-C260BDACBBD7}"/>
                  </a:ext>
                </a:extLst>
              </p:cNvPr>
              <p:cNvSpPr/>
              <p:nvPr/>
            </p:nvSpPr>
            <p:spPr>
              <a:xfrm>
                <a:off x="4435417" y="3226509"/>
                <a:ext cx="3459409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zh-CN" alt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))⇔∀</m:t>
                      </m:r>
                      <m:r>
                        <a:rPr lang="zh-CN" alt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zh-CN" alt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0EEC9367-4174-4BD3-AA3A-C260BDACBB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417" y="3226509"/>
                <a:ext cx="3459409" cy="369332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12">
            <a:extLst>
              <a:ext uri="{FF2B5EF4-FFF2-40B4-BE49-F238E27FC236}">
                <a16:creationId xmlns:a16="http://schemas.microsoft.com/office/drawing/2014/main" id="{9FC7ED53-36FC-44DE-8A80-EA03A76A5240}"/>
              </a:ext>
            </a:extLst>
          </p:cNvPr>
          <p:cNvGrpSpPr/>
          <p:nvPr/>
        </p:nvGrpSpPr>
        <p:grpSpPr>
          <a:xfrm>
            <a:off x="4480242" y="1494835"/>
            <a:ext cx="6340158" cy="510540"/>
            <a:chOff x="2080261" y="1512748"/>
            <a:chExt cx="9096077" cy="5105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: 圆角 13">
                  <a:extLst>
                    <a:ext uri="{FF2B5EF4-FFF2-40B4-BE49-F238E27FC236}">
                      <a16:creationId xmlns:a16="http://schemas.microsoft.com/office/drawing/2014/main" id="{12BD7067-5F6E-4078-82CD-DE14DE965D15}"/>
                    </a:ext>
                  </a:extLst>
                </p:cNvPr>
                <p:cNvSpPr/>
                <p:nvPr/>
              </p:nvSpPr>
              <p:spPr>
                <a:xfrm>
                  <a:off x="4745609" y="1512748"/>
                  <a:ext cx="6430729" cy="510540"/>
                </a:xfrm>
                <a:prstGeom prst="roundRect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4" name="矩形: 圆角 13">
                  <a:extLst>
                    <a:ext uri="{FF2B5EF4-FFF2-40B4-BE49-F238E27FC236}">
                      <a16:creationId xmlns:a16="http://schemas.microsoft.com/office/drawing/2014/main" id="{12BD7067-5F6E-4078-82CD-DE14DE965D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5609" y="1512748"/>
                  <a:ext cx="6430729" cy="510540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: 圆角 14">
                  <a:extLst>
                    <a:ext uri="{FF2B5EF4-FFF2-40B4-BE49-F238E27FC236}">
                      <a16:creationId xmlns:a16="http://schemas.microsoft.com/office/drawing/2014/main" id="{A01E048F-DC3C-4FBD-B6BB-8FFC725279EB}"/>
                    </a:ext>
                  </a:extLst>
                </p:cNvPr>
                <p:cNvSpPr/>
                <p:nvPr/>
              </p:nvSpPr>
              <p:spPr>
                <a:xfrm>
                  <a:off x="2080261" y="1512748"/>
                  <a:ext cx="1858480" cy="510540"/>
                </a:xfrm>
                <a:prstGeom prst="roundRect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矩形: 圆角 14">
                  <a:extLst>
                    <a:ext uri="{FF2B5EF4-FFF2-40B4-BE49-F238E27FC236}">
                      <a16:creationId xmlns:a16="http://schemas.microsoft.com/office/drawing/2014/main" id="{A01E048F-DC3C-4FBD-B6BB-8FFC725279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0261" y="1512748"/>
                  <a:ext cx="1858480" cy="510540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76983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CB13617-8B96-463A-96A4-981AF3D7C0B7}"/>
                  </a:ext>
                </a:extLst>
              </p:cNvPr>
              <p:cNvSpPr txBox="1"/>
              <p:nvPr/>
            </p:nvSpPr>
            <p:spPr>
              <a:xfrm>
                <a:off x="114300" y="0"/>
                <a:ext cx="12077700" cy="10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/>
                  <a:t>Pointwise continues: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→∃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&gt;0→∀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d>
                                    <m:dPr>
                                      <m:ctrlPr>
                                        <a:rPr lang="en-US" altLang="zh-CN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altLang="zh-CN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zh-CN" alt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d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CB13617-8B96-463A-96A4-981AF3D7C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0"/>
                <a:ext cx="12077700" cy="1091646"/>
              </a:xfrm>
              <a:prstGeom prst="rect">
                <a:avLst/>
              </a:prstGeom>
              <a:blipFill>
                <a:blip r:embed="rId2"/>
                <a:stretch>
                  <a:fillRect l="-555" t="-27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7BBFC45-8228-4749-8D6D-A4C3ECE36D30}"/>
                  </a:ext>
                </a:extLst>
              </p:cNvPr>
              <p:cNvSpPr/>
              <p:nvPr/>
            </p:nvSpPr>
            <p:spPr>
              <a:xfrm>
                <a:off x="826770" y="1410677"/>
                <a:ext cx="1065276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zh-CN" alt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&gt;0→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7BBFC45-8228-4749-8D6D-A4C3ECE36D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70" y="1410677"/>
                <a:ext cx="10652760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E69ED264-EF1C-414B-93AB-BB82A4827DAF}"/>
                  </a:ext>
                </a:extLst>
              </p:cNvPr>
              <p:cNvSpPr/>
              <p:nvPr/>
            </p:nvSpPr>
            <p:spPr>
              <a:xfrm>
                <a:off x="826770" y="2241257"/>
                <a:ext cx="1065276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zh-CN" alt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&gt;0→</m:t>
                          </m:r>
                          <m: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E69ED264-EF1C-414B-93AB-BB82A4827D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70" y="2241257"/>
                <a:ext cx="10652760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AA8304A-2BE0-4FEF-8E57-D8E9606E76CA}"/>
                  </a:ext>
                </a:extLst>
              </p:cNvPr>
              <p:cNvSpPr/>
              <p:nvPr/>
            </p:nvSpPr>
            <p:spPr>
              <a:xfrm>
                <a:off x="826770" y="3071837"/>
                <a:ext cx="1065276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zh-CN" alt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en-US" altLang="zh-CN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altLang="zh-CN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&gt;0→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AA8304A-2BE0-4FEF-8E57-D8E9606E7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70" y="3071837"/>
                <a:ext cx="10652760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>
            <a:extLst>
              <a:ext uri="{FF2B5EF4-FFF2-40B4-BE49-F238E27FC236}">
                <a16:creationId xmlns:a16="http://schemas.microsoft.com/office/drawing/2014/main" id="{1F79BC00-8415-4B6F-AFFE-6961BDFBB8EE}"/>
              </a:ext>
            </a:extLst>
          </p:cNvPr>
          <p:cNvGrpSpPr/>
          <p:nvPr/>
        </p:nvGrpSpPr>
        <p:grpSpPr>
          <a:xfrm>
            <a:off x="2037677" y="2353340"/>
            <a:ext cx="8982636" cy="510540"/>
            <a:chOff x="2024347" y="1512748"/>
            <a:chExt cx="9337435" cy="5105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: 圆角 10">
                  <a:extLst>
                    <a:ext uri="{FF2B5EF4-FFF2-40B4-BE49-F238E27FC236}">
                      <a16:creationId xmlns:a16="http://schemas.microsoft.com/office/drawing/2014/main" id="{27A5302F-5E8E-4A5E-915C-A88DEA597FBE}"/>
                    </a:ext>
                  </a:extLst>
                </p:cNvPr>
                <p:cNvSpPr/>
                <p:nvPr/>
              </p:nvSpPr>
              <p:spPr>
                <a:xfrm>
                  <a:off x="4819986" y="1512748"/>
                  <a:ext cx="6541796" cy="510540"/>
                </a:xfrm>
                <a:prstGeom prst="roundRect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1" name="矩形: 圆角 10">
                  <a:extLst>
                    <a:ext uri="{FF2B5EF4-FFF2-40B4-BE49-F238E27FC236}">
                      <a16:creationId xmlns:a16="http://schemas.microsoft.com/office/drawing/2014/main" id="{27A5302F-5E8E-4A5E-915C-A88DEA597F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9986" y="1512748"/>
                  <a:ext cx="6541796" cy="510540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: 圆角 15">
                  <a:extLst>
                    <a:ext uri="{FF2B5EF4-FFF2-40B4-BE49-F238E27FC236}">
                      <a16:creationId xmlns:a16="http://schemas.microsoft.com/office/drawing/2014/main" id="{37A0A2EF-554F-4815-9305-B68CEE8F5FBF}"/>
                    </a:ext>
                  </a:extLst>
                </p:cNvPr>
                <p:cNvSpPr/>
                <p:nvPr/>
              </p:nvSpPr>
              <p:spPr>
                <a:xfrm>
                  <a:off x="2024347" y="1512748"/>
                  <a:ext cx="2135349" cy="510540"/>
                </a:xfrm>
                <a:prstGeom prst="roundRect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矩形: 圆角 15">
                  <a:extLst>
                    <a:ext uri="{FF2B5EF4-FFF2-40B4-BE49-F238E27FC236}">
                      <a16:creationId xmlns:a16="http://schemas.microsoft.com/office/drawing/2014/main" id="{37A0A2EF-554F-4815-9305-B68CEE8F5F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4347" y="1512748"/>
                  <a:ext cx="2135349" cy="510540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306B8E92-57BA-4E8D-93A0-7978D9834135}"/>
                  </a:ext>
                </a:extLst>
              </p:cNvPr>
              <p:cNvSpPr/>
              <p:nvPr/>
            </p:nvSpPr>
            <p:spPr>
              <a:xfrm>
                <a:off x="4343757" y="3786520"/>
                <a:ext cx="3504486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zh-CN" alt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→∀</m:t>
                      </m:r>
                      <m:r>
                        <a:rPr lang="zh-CN" alt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altLang="zh-CN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))⇔∀</m:t>
                      </m:r>
                      <m:r>
                        <a:rPr lang="zh-CN" alt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zh-CN" alt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zh-CN" alt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altLang="zh-CN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CN" alt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306B8E92-57BA-4E8D-93A0-7978D9834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757" y="3786520"/>
                <a:ext cx="3504486" cy="369332"/>
              </a:xfrm>
              <a:prstGeom prst="rect">
                <a:avLst/>
              </a:prstGeom>
              <a:blipFill>
                <a:blip r:embed="rId8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1888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CB13617-8B96-463A-96A4-981AF3D7C0B7}"/>
                  </a:ext>
                </a:extLst>
              </p:cNvPr>
              <p:cNvSpPr txBox="1"/>
              <p:nvPr/>
            </p:nvSpPr>
            <p:spPr>
              <a:xfrm>
                <a:off x="114300" y="0"/>
                <a:ext cx="12077700" cy="10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/>
                  <a:t>Pointwise continues: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→∃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&gt;0→∀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d>
                                    <m:dPr>
                                      <m:ctrlPr>
                                        <a:rPr lang="en-US" altLang="zh-CN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altLang="zh-CN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zh-CN" alt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d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CB13617-8B96-463A-96A4-981AF3D7C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0"/>
                <a:ext cx="12077700" cy="1091646"/>
              </a:xfrm>
              <a:prstGeom prst="rect">
                <a:avLst/>
              </a:prstGeom>
              <a:blipFill>
                <a:blip r:embed="rId2"/>
                <a:stretch>
                  <a:fillRect l="-555" t="-27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7BBFC45-8228-4749-8D6D-A4C3ECE36D30}"/>
                  </a:ext>
                </a:extLst>
              </p:cNvPr>
              <p:cNvSpPr/>
              <p:nvPr/>
            </p:nvSpPr>
            <p:spPr>
              <a:xfrm>
                <a:off x="826770" y="1410677"/>
                <a:ext cx="1065276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zh-CN" alt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&gt;0→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7BBFC45-8228-4749-8D6D-A4C3ECE36D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70" y="1410677"/>
                <a:ext cx="10652760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E69ED264-EF1C-414B-93AB-BB82A4827DAF}"/>
                  </a:ext>
                </a:extLst>
              </p:cNvPr>
              <p:cNvSpPr/>
              <p:nvPr/>
            </p:nvSpPr>
            <p:spPr>
              <a:xfrm>
                <a:off x="826770" y="2241257"/>
                <a:ext cx="1065276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zh-CN" alt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&gt;0→</m:t>
                          </m:r>
                          <m: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E69ED264-EF1C-414B-93AB-BB82A4827D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70" y="2241257"/>
                <a:ext cx="10652760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AA8304A-2BE0-4FEF-8E57-D8E9606E76CA}"/>
                  </a:ext>
                </a:extLst>
              </p:cNvPr>
              <p:cNvSpPr/>
              <p:nvPr/>
            </p:nvSpPr>
            <p:spPr>
              <a:xfrm>
                <a:off x="826770" y="3071837"/>
                <a:ext cx="1065276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zh-CN" alt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en-US" altLang="zh-CN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altLang="zh-CN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&gt;0→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AA8304A-2BE0-4FEF-8E57-D8E9606E7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70" y="3071837"/>
                <a:ext cx="10652760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126DB450-E1F7-4968-9A26-0B435D4DB3F8}"/>
                  </a:ext>
                </a:extLst>
              </p:cNvPr>
              <p:cNvSpPr/>
              <p:nvPr/>
            </p:nvSpPr>
            <p:spPr>
              <a:xfrm>
                <a:off x="826770" y="4076701"/>
                <a:ext cx="10652760" cy="50687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𝝐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zh-CN" alt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en-US" altLang="zh-CN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altLang="zh-CN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d>
                        <m:d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𝝐</m:t>
                              </m:r>
                            </m:e>
                          </m:d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zh-CN" alt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𝝐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𝜹</m:t>
                              </m:r>
                            </m:e>
                          </m:d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zh-CN" alt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𝜹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d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zh-CN" alt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𝜹</m:t>
                                  </m:r>
                                </m:e>
                              </m:d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US" altLang="zh-CN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US" altLang="zh-CN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zh-CN" alt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𝝐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126DB450-E1F7-4968-9A26-0B435D4DB3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70" y="4076701"/>
                <a:ext cx="10652760" cy="5068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84867EF-C764-4A5F-83E2-DB01476A325F}"/>
                  </a:ext>
                </a:extLst>
              </p:cNvPr>
              <p:cNvSpPr txBox="1"/>
              <p:nvPr/>
            </p:nvSpPr>
            <p:spPr>
              <a:xfrm>
                <a:off x="2834640" y="5262657"/>
                <a:ext cx="63988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altLang="zh-CN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≡¬</m:t>
                      </m:r>
                      <m:r>
                        <a:rPr lang="en-US" altLang="zh-CN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altLang="zh-CN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≡¬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altLang="zh-CN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r>
                        <a:rPr lang="en-US" altLang="zh-CN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zh-CN" alt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84867EF-C764-4A5F-83E2-DB01476A3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640" y="5262657"/>
                <a:ext cx="639886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4391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4077E753-05DA-4CA4-A74C-62DA60718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3540" y="758969"/>
            <a:ext cx="6612542" cy="557106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BD940FC-C14D-48EC-80C9-5267795E6CDF}"/>
              </a:ext>
            </a:extLst>
          </p:cNvPr>
          <p:cNvSpPr/>
          <p:nvPr/>
        </p:nvSpPr>
        <p:spPr>
          <a:xfrm>
            <a:off x="350520" y="1978074"/>
            <a:ext cx="4434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/>
              <a:t>Proposition is </a:t>
            </a:r>
          </a:p>
          <a:p>
            <a:pPr algn="ctr"/>
            <a:endParaRPr lang="en-US" altLang="zh-CN" sz="2800" dirty="0"/>
          </a:p>
          <a:p>
            <a:pPr algn="ctr"/>
            <a:r>
              <a:rPr lang="en-US" altLang="zh-CN" sz="2800" dirty="0"/>
              <a:t>a 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</a:rPr>
              <a:t>sentence</a:t>
            </a:r>
            <a:r>
              <a:rPr lang="en-US" altLang="zh-CN" sz="2800" dirty="0"/>
              <a:t> that is true or false  (might be 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</a:rPr>
              <a:t>unknown</a:t>
            </a:r>
            <a:r>
              <a:rPr lang="en-US" altLang="zh-CN" sz="2800" dirty="0"/>
              <a:t>), but not both</a:t>
            </a:r>
            <a:endParaRPr lang="zh-CN" altLang="en-US" sz="2800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63483E2-EF0B-45F1-B13E-6A8E6E47D930}"/>
              </a:ext>
            </a:extLst>
          </p:cNvPr>
          <p:cNvGrpSpPr/>
          <p:nvPr/>
        </p:nvGrpSpPr>
        <p:grpSpPr>
          <a:xfrm>
            <a:off x="7236791" y="3860001"/>
            <a:ext cx="544569" cy="1385898"/>
            <a:chOff x="7236791" y="3860001"/>
            <a:chExt cx="544569" cy="1385898"/>
          </a:xfrm>
        </p:grpSpPr>
        <p:sp>
          <p:nvSpPr>
            <p:cNvPr id="7" name="右大括号 6">
              <a:extLst>
                <a:ext uri="{FF2B5EF4-FFF2-40B4-BE49-F238E27FC236}">
                  <a16:creationId xmlns:a16="http://schemas.microsoft.com/office/drawing/2014/main" id="{F56AAA89-BF57-4275-BB68-E0FA847EEA1C}"/>
                </a:ext>
              </a:extLst>
            </p:cNvPr>
            <p:cNvSpPr/>
            <p:nvPr/>
          </p:nvSpPr>
          <p:spPr>
            <a:xfrm>
              <a:off x="7236791" y="3860001"/>
              <a:ext cx="205740" cy="138589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AB1D041-4839-46EA-9119-88D2EDCC2FD4}"/>
                </a:ext>
              </a:extLst>
            </p:cNvPr>
            <p:cNvSpPr txBox="1"/>
            <p:nvPr/>
          </p:nvSpPr>
          <p:spPr>
            <a:xfrm>
              <a:off x="7439600" y="4294679"/>
              <a:ext cx="3417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/>
                <a:t>?</a:t>
              </a:r>
              <a:endParaRPr lang="zh-CN" altLang="en-US" sz="2800" b="1" dirty="0"/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736885C9-33FF-4286-A395-D5D4A24A398C}"/>
              </a:ext>
            </a:extLst>
          </p:cNvPr>
          <p:cNvSpPr/>
          <p:nvPr/>
        </p:nvSpPr>
        <p:spPr>
          <a:xfrm>
            <a:off x="5600700" y="3726180"/>
            <a:ext cx="701040" cy="165354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7F02BFC5-3349-4227-B1ED-772B54139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182" y="3167643"/>
            <a:ext cx="319787" cy="31397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A5EA2B3-26D2-4160-A571-B232EDB49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530" y="1978074"/>
            <a:ext cx="322439" cy="30751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E79831A-8695-48C4-803F-CA116804F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530" y="5630963"/>
            <a:ext cx="322439" cy="30751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5F73306A-1501-4A05-A489-39A41319B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530" y="2517592"/>
            <a:ext cx="322439" cy="30751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9F257ADA-EC09-4C44-95D6-7C34F3FADAF1}"/>
              </a:ext>
            </a:extLst>
          </p:cNvPr>
          <p:cNvSpPr txBox="1"/>
          <p:nvPr/>
        </p:nvSpPr>
        <p:spPr>
          <a:xfrm>
            <a:off x="8309811" y="2163186"/>
            <a:ext cx="2179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Both are </a:t>
            </a:r>
            <a:r>
              <a:rPr lang="en-US" altLang="zh-CN" b="1" dirty="0"/>
              <a:t>predicates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59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AD50782-88F3-4AC2-9713-193678267753}"/>
                  </a:ext>
                </a:extLst>
              </p:cNvPr>
              <p:cNvSpPr txBox="1"/>
              <p:nvPr/>
            </p:nvSpPr>
            <p:spPr>
              <a:xfrm>
                <a:off x="57150" y="0"/>
                <a:ext cx="12077700" cy="10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/>
                  <a:t>Uniformly continues: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→∃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&gt;0→∀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∧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d>
                                    <m:dPr>
                                      <m:ctrlPr>
                                        <a:rPr lang="en-US" altLang="zh-CN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altLang="zh-CN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zh-CN" alt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d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AD50782-88F3-4AC2-9713-193678267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" y="0"/>
                <a:ext cx="12077700" cy="1091646"/>
              </a:xfrm>
              <a:prstGeom prst="rect">
                <a:avLst/>
              </a:prstGeom>
              <a:blipFill>
                <a:blip r:embed="rId2"/>
                <a:stretch>
                  <a:fillRect l="-505" t="-27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2433672-4891-4F1E-AFC8-63167C42B7ED}"/>
                  </a:ext>
                </a:extLst>
              </p:cNvPr>
              <p:cNvSpPr/>
              <p:nvPr/>
            </p:nvSpPr>
            <p:spPr>
              <a:xfrm>
                <a:off x="788894" y="1348230"/>
                <a:ext cx="10614212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&gt;0→∃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∧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2433672-4891-4F1E-AFC8-63167C42B7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94" y="1348230"/>
                <a:ext cx="10614212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>
            <a:extLst>
              <a:ext uri="{FF2B5EF4-FFF2-40B4-BE49-F238E27FC236}">
                <a16:creationId xmlns:a16="http://schemas.microsoft.com/office/drawing/2014/main" id="{F182CFC0-DB6F-45B3-BF8E-CDE493E18980}"/>
              </a:ext>
            </a:extLst>
          </p:cNvPr>
          <p:cNvGrpSpPr/>
          <p:nvPr/>
        </p:nvGrpSpPr>
        <p:grpSpPr>
          <a:xfrm>
            <a:off x="3137647" y="454128"/>
            <a:ext cx="8265459" cy="510540"/>
            <a:chOff x="4129098" y="1512748"/>
            <a:chExt cx="7210033" cy="5105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: 圆角 8">
                  <a:extLst>
                    <a:ext uri="{FF2B5EF4-FFF2-40B4-BE49-F238E27FC236}">
                      <a16:creationId xmlns:a16="http://schemas.microsoft.com/office/drawing/2014/main" id="{29462956-A0DB-4DAC-AD09-7221F8C91233}"/>
                    </a:ext>
                  </a:extLst>
                </p:cNvPr>
                <p:cNvSpPr/>
                <p:nvPr/>
              </p:nvSpPr>
              <p:spPr>
                <a:xfrm>
                  <a:off x="5938644" y="1512748"/>
                  <a:ext cx="5400487" cy="510540"/>
                </a:xfrm>
                <a:prstGeom prst="roundRect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" name="矩形: 圆角 8">
                  <a:extLst>
                    <a:ext uri="{FF2B5EF4-FFF2-40B4-BE49-F238E27FC236}">
                      <a16:creationId xmlns:a16="http://schemas.microsoft.com/office/drawing/2014/main" id="{29462956-A0DB-4DAC-AD09-7221F8C912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8644" y="1512748"/>
                  <a:ext cx="5400487" cy="510540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: 圆角 9">
                  <a:extLst>
                    <a:ext uri="{FF2B5EF4-FFF2-40B4-BE49-F238E27FC236}">
                      <a16:creationId xmlns:a16="http://schemas.microsoft.com/office/drawing/2014/main" id="{4AB414BE-EE3F-443C-9939-408C39B2B0E7}"/>
                    </a:ext>
                  </a:extLst>
                </p:cNvPr>
                <p:cNvSpPr/>
                <p:nvPr/>
              </p:nvSpPr>
              <p:spPr>
                <a:xfrm>
                  <a:off x="4129098" y="1512748"/>
                  <a:ext cx="1266839" cy="510540"/>
                </a:xfrm>
                <a:prstGeom prst="roundRect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" name="矩形: 圆角 9">
                  <a:extLst>
                    <a:ext uri="{FF2B5EF4-FFF2-40B4-BE49-F238E27FC236}">
                      <a16:creationId xmlns:a16="http://schemas.microsoft.com/office/drawing/2014/main" id="{4AB414BE-EE3F-443C-9939-408C39B2B0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9098" y="1512748"/>
                  <a:ext cx="1266839" cy="510540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E09FCEC8-BBB7-4C23-97F8-F8D223B6A1A0}"/>
                  </a:ext>
                </a:extLst>
              </p:cNvPr>
              <p:cNvSpPr/>
              <p:nvPr/>
            </p:nvSpPr>
            <p:spPr>
              <a:xfrm>
                <a:off x="4449652" y="2134831"/>
                <a:ext cx="3459409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zh-CN" alt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))⇔∀</m:t>
                      </m:r>
                      <m:r>
                        <a:rPr lang="zh-CN" alt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zh-CN" alt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E09FCEC8-BBB7-4C23-97F8-F8D223B6A1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652" y="2134831"/>
                <a:ext cx="3459409" cy="369332"/>
              </a:xfrm>
              <a:prstGeom prst="rect">
                <a:avLst/>
              </a:prstGeom>
              <a:blipFill>
                <a:blip r:embed="rId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6085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AD50782-88F3-4AC2-9713-193678267753}"/>
                  </a:ext>
                </a:extLst>
              </p:cNvPr>
              <p:cNvSpPr txBox="1"/>
              <p:nvPr/>
            </p:nvSpPr>
            <p:spPr>
              <a:xfrm>
                <a:off x="57150" y="0"/>
                <a:ext cx="12077700" cy="10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/>
                  <a:t>Uniformly continues: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→∃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&gt;0→∀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∧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d>
                                    <m:dPr>
                                      <m:ctrlPr>
                                        <a:rPr lang="en-US" altLang="zh-CN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altLang="zh-CN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zh-CN" alt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d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AD50782-88F3-4AC2-9713-193678267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" y="0"/>
                <a:ext cx="12077700" cy="1091646"/>
              </a:xfrm>
              <a:prstGeom prst="rect">
                <a:avLst/>
              </a:prstGeom>
              <a:blipFill>
                <a:blip r:embed="rId2"/>
                <a:stretch>
                  <a:fillRect l="-505" t="-27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2433672-4891-4F1E-AFC8-63167C42B7ED}"/>
                  </a:ext>
                </a:extLst>
              </p:cNvPr>
              <p:cNvSpPr/>
              <p:nvPr/>
            </p:nvSpPr>
            <p:spPr>
              <a:xfrm>
                <a:off x="788894" y="1348230"/>
                <a:ext cx="10614212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&gt;0→∃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∧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2433672-4891-4F1E-AFC8-63167C42B7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94" y="1348230"/>
                <a:ext cx="10614212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>
            <a:extLst>
              <a:ext uri="{FF2B5EF4-FFF2-40B4-BE49-F238E27FC236}">
                <a16:creationId xmlns:a16="http://schemas.microsoft.com/office/drawing/2014/main" id="{F182CFC0-DB6F-45B3-BF8E-CDE493E18980}"/>
              </a:ext>
            </a:extLst>
          </p:cNvPr>
          <p:cNvGrpSpPr/>
          <p:nvPr/>
        </p:nvGrpSpPr>
        <p:grpSpPr>
          <a:xfrm>
            <a:off x="3711389" y="1432907"/>
            <a:ext cx="7122458" cy="510540"/>
            <a:chOff x="4129099" y="1512748"/>
            <a:chExt cx="6212983" cy="5105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: 圆角 8">
                  <a:extLst>
                    <a:ext uri="{FF2B5EF4-FFF2-40B4-BE49-F238E27FC236}">
                      <a16:creationId xmlns:a16="http://schemas.microsoft.com/office/drawing/2014/main" id="{29462956-A0DB-4DAC-AD09-7221F8C91233}"/>
                    </a:ext>
                  </a:extLst>
                </p:cNvPr>
                <p:cNvSpPr/>
                <p:nvPr/>
              </p:nvSpPr>
              <p:spPr>
                <a:xfrm>
                  <a:off x="5775208" y="1512748"/>
                  <a:ext cx="4566874" cy="510540"/>
                </a:xfrm>
                <a:prstGeom prst="roundRect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" name="矩形: 圆角 8">
                  <a:extLst>
                    <a:ext uri="{FF2B5EF4-FFF2-40B4-BE49-F238E27FC236}">
                      <a16:creationId xmlns:a16="http://schemas.microsoft.com/office/drawing/2014/main" id="{29462956-A0DB-4DAC-AD09-7221F8C912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5208" y="1512748"/>
                  <a:ext cx="4566874" cy="510540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: 圆角 9">
                  <a:extLst>
                    <a:ext uri="{FF2B5EF4-FFF2-40B4-BE49-F238E27FC236}">
                      <a16:creationId xmlns:a16="http://schemas.microsoft.com/office/drawing/2014/main" id="{4AB414BE-EE3F-443C-9939-408C39B2B0E7}"/>
                    </a:ext>
                  </a:extLst>
                </p:cNvPr>
                <p:cNvSpPr/>
                <p:nvPr/>
              </p:nvSpPr>
              <p:spPr>
                <a:xfrm>
                  <a:off x="4129099" y="1512748"/>
                  <a:ext cx="1149539" cy="510540"/>
                </a:xfrm>
                <a:prstGeom prst="roundRect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" name="矩形: 圆角 9">
                  <a:extLst>
                    <a:ext uri="{FF2B5EF4-FFF2-40B4-BE49-F238E27FC236}">
                      <a16:creationId xmlns:a16="http://schemas.microsoft.com/office/drawing/2014/main" id="{4AB414BE-EE3F-443C-9939-408C39B2B0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9099" y="1512748"/>
                  <a:ext cx="1149539" cy="510540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E09FCEC8-BBB7-4C23-97F8-F8D223B6A1A0}"/>
                  </a:ext>
                </a:extLst>
              </p:cNvPr>
              <p:cNvSpPr/>
              <p:nvPr/>
            </p:nvSpPr>
            <p:spPr>
              <a:xfrm>
                <a:off x="4329523" y="3297946"/>
                <a:ext cx="3532954" cy="40498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altLang="zh-CN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zh-CN" alt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  <m:d>
                            <m:dPr>
                              <m:ctrlPr>
                                <a:rPr lang="en-US" altLang="zh-CN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altLang="zh-CN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⇔∀</m:t>
                      </m:r>
                      <m:r>
                        <a:rPr lang="zh-CN" alt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zh-CN" alt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  <m:d>
                            <m:dPr>
                              <m:ctrlPr>
                                <a:rPr lang="en-US" altLang="zh-CN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E09FCEC8-BBB7-4C23-97F8-F8D223B6A1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523" y="3297946"/>
                <a:ext cx="3532954" cy="404983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B6B95AC8-BAC9-46B4-AE9D-B4B663E60370}"/>
                  </a:ext>
                </a:extLst>
              </p:cNvPr>
              <p:cNvSpPr/>
              <p:nvPr/>
            </p:nvSpPr>
            <p:spPr>
              <a:xfrm>
                <a:off x="788894" y="2217527"/>
                <a:ext cx="10614212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&gt;0→∃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altLang="zh-CN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∧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B6B95AC8-BAC9-46B4-AE9D-B4B663E603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94" y="2217527"/>
                <a:ext cx="10614212" cy="714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328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AD50782-88F3-4AC2-9713-193678267753}"/>
                  </a:ext>
                </a:extLst>
              </p:cNvPr>
              <p:cNvSpPr txBox="1"/>
              <p:nvPr/>
            </p:nvSpPr>
            <p:spPr>
              <a:xfrm>
                <a:off x="57150" y="0"/>
                <a:ext cx="12077700" cy="10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/>
                  <a:t>Uniformly continues: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→∃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&gt;0→∀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∧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d>
                                    <m:dPr>
                                      <m:ctrlPr>
                                        <a:rPr lang="en-US" altLang="zh-CN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altLang="zh-CN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zh-CN" alt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d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AD50782-88F3-4AC2-9713-193678267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" y="0"/>
                <a:ext cx="12077700" cy="1091646"/>
              </a:xfrm>
              <a:prstGeom prst="rect">
                <a:avLst/>
              </a:prstGeom>
              <a:blipFill>
                <a:blip r:embed="rId2"/>
                <a:stretch>
                  <a:fillRect l="-505" t="-27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2433672-4891-4F1E-AFC8-63167C42B7ED}"/>
                  </a:ext>
                </a:extLst>
              </p:cNvPr>
              <p:cNvSpPr/>
              <p:nvPr/>
            </p:nvSpPr>
            <p:spPr>
              <a:xfrm>
                <a:off x="788894" y="1348230"/>
                <a:ext cx="10614212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&gt;0→∃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∧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2433672-4891-4F1E-AFC8-63167C42B7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94" y="1348230"/>
                <a:ext cx="10614212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E09FCEC8-BBB7-4C23-97F8-F8D223B6A1A0}"/>
                  </a:ext>
                </a:extLst>
              </p:cNvPr>
              <p:cNvSpPr/>
              <p:nvPr/>
            </p:nvSpPr>
            <p:spPr>
              <a:xfrm>
                <a:off x="4351772" y="4239136"/>
                <a:ext cx="3488455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zh-CN" alt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→∃</m:t>
                      </m:r>
                      <m:r>
                        <a:rPr lang="zh-CN" alt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altLang="zh-CN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))⇔∃</m:t>
                      </m:r>
                      <m:r>
                        <a:rPr lang="zh-CN" alt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zh-CN" alt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zh-CN" alt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altLang="zh-CN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CN" alt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E09FCEC8-BBB7-4C23-97F8-F8D223B6A1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772" y="4239136"/>
                <a:ext cx="3488455" cy="369332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B6B95AC8-BAC9-46B4-AE9D-B4B663E60370}"/>
                  </a:ext>
                </a:extLst>
              </p:cNvPr>
              <p:cNvSpPr/>
              <p:nvPr/>
            </p:nvSpPr>
            <p:spPr>
              <a:xfrm>
                <a:off x="788894" y="2217527"/>
                <a:ext cx="10614212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&gt;0→∃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altLang="zh-CN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∧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B6B95AC8-BAC9-46B4-AE9D-B4B663E603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94" y="2217527"/>
                <a:ext cx="10614212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>
            <a:extLst>
              <a:ext uri="{FF2B5EF4-FFF2-40B4-BE49-F238E27FC236}">
                <a16:creationId xmlns:a16="http://schemas.microsoft.com/office/drawing/2014/main" id="{F182CFC0-DB6F-45B3-BF8E-CDE493E18980}"/>
              </a:ext>
            </a:extLst>
          </p:cNvPr>
          <p:cNvGrpSpPr/>
          <p:nvPr/>
        </p:nvGrpSpPr>
        <p:grpSpPr>
          <a:xfrm>
            <a:off x="1396254" y="2319497"/>
            <a:ext cx="9538446" cy="510540"/>
            <a:chOff x="4129099" y="1512748"/>
            <a:chExt cx="8320471" cy="510540"/>
          </a:xfrm>
          <a:solidFill>
            <a:schemeClr val="bg1">
              <a:lumMod val="65000"/>
            </a:schemeClr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: 圆角 8">
                  <a:extLst>
                    <a:ext uri="{FF2B5EF4-FFF2-40B4-BE49-F238E27FC236}">
                      <a16:creationId xmlns:a16="http://schemas.microsoft.com/office/drawing/2014/main" id="{29462956-A0DB-4DAC-AD09-7221F8C91233}"/>
                    </a:ext>
                  </a:extLst>
                </p:cNvPr>
                <p:cNvSpPr/>
                <p:nvPr/>
              </p:nvSpPr>
              <p:spPr>
                <a:xfrm>
                  <a:off x="5786937" y="1512748"/>
                  <a:ext cx="6662633" cy="51054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" name="矩形: 圆角 8">
                  <a:extLst>
                    <a:ext uri="{FF2B5EF4-FFF2-40B4-BE49-F238E27FC236}">
                      <a16:creationId xmlns:a16="http://schemas.microsoft.com/office/drawing/2014/main" id="{29462956-A0DB-4DAC-AD09-7221F8C912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6937" y="1512748"/>
                  <a:ext cx="6662633" cy="510540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: 圆角 9">
                  <a:extLst>
                    <a:ext uri="{FF2B5EF4-FFF2-40B4-BE49-F238E27FC236}">
                      <a16:creationId xmlns:a16="http://schemas.microsoft.com/office/drawing/2014/main" id="{4AB414BE-EE3F-443C-9939-408C39B2B0E7}"/>
                    </a:ext>
                  </a:extLst>
                </p:cNvPr>
                <p:cNvSpPr/>
                <p:nvPr/>
              </p:nvSpPr>
              <p:spPr>
                <a:xfrm>
                  <a:off x="4129099" y="1512748"/>
                  <a:ext cx="1149539" cy="51054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" name="矩形: 圆角 9">
                  <a:extLst>
                    <a:ext uri="{FF2B5EF4-FFF2-40B4-BE49-F238E27FC236}">
                      <a16:creationId xmlns:a16="http://schemas.microsoft.com/office/drawing/2014/main" id="{4AB414BE-EE3F-443C-9939-408C39B2B0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9099" y="1512748"/>
                  <a:ext cx="1149539" cy="510540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231E92BF-ABB3-4EB2-B5B0-6F92FE538B69}"/>
                  </a:ext>
                </a:extLst>
              </p:cNvPr>
              <p:cNvSpPr/>
              <p:nvPr/>
            </p:nvSpPr>
            <p:spPr>
              <a:xfrm>
                <a:off x="788894" y="3086824"/>
                <a:ext cx="10614212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altLang="zh-CN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zh-CN" alt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&gt;0→</m:t>
                          </m:r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altLang="zh-CN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∧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231E92BF-ABB3-4EB2-B5B0-6F92FE538B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94" y="3086824"/>
                <a:ext cx="10614212" cy="7146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111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AD50782-88F3-4AC2-9713-193678267753}"/>
                  </a:ext>
                </a:extLst>
              </p:cNvPr>
              <p:cNvSpPr txBox="1"/>
              <p:nvPr/>
            </p:nvSpPr>
            <p:spPr>
              <a:xfrm>
                <a:off x="57150" y="0"/>
                <a:ext cx="12077700" cy="10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/>
                  <a:t>Uniformly continues: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→∃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&gt;0→∀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∧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d>
                                    <m:dPr>
                                      <m:ctrlPr>
                                        <a:rPr lang="en-US" altLang="zh-CN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altLang="zh-CN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zh-CN" alt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d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AD50782-88F3-4AC2-9713-193678267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" y="0"/>
                <a:ext cx="12077700" cy="1091646"/>
              </a:xfrm>
              <a:prstGeom prst="rect">
                <a:avLst/>
              </a:prstGeom>
              <a:blipFill>
                <a:blip r:embed="rId2"/>
                <a:stretch>
                  <a:fillRect l="-505" t="-27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2433672-4891-4F1E-AFC8-63167C42B7ED}"/>
                  </a:ext>
                </a:extLst>
              </p:cNvPr>
              <p:cNvSpPr/>
              <p:nvPr/>
            </p:nvSpPr>
            <p:spPr>
              <a:xfrm>
                <a:off x="788894" y="1348230"/>
                <a:ext cx="10614212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&gt;0→∃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∧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2433672-4891-4F1E-AFC8-63167C42B7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94" y="1348230"/>
                <a:ext cx="10614212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B6B95AC8-BAC9-46B4-AE9D-B4B663E60370}"/>
                  </a:ext>
                </a:extLst>
              </p:cNvPr>
              <p:cNvSpPr/>
              <p:nvPr/>
            </p:nvSpPr>
            <p:spPr>
              <a:xfrm>
                <a:off x="788894" y="2217527"/>
                <a:ext cx="10614212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&gt;0→∃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altLang="zh-CN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∧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B6B95AC8-BAC9-46B4-AE9D-B4B663E603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94" y="2217527"/>
                <a:ext cx="10614212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231E92BF-ABB3-4EB2-B5B0-6F92FE538B69}"/>
                  </a:ext>
                </a:extLst>
              </p:cNvPr>
              <p:cNvSpPr/>
              <p:nvPr/>
            </p:nvSpPr>
            <p:spPr>
              <a:xfrm>
                <a:off x="788894" y="3086824"/>
                <a:ext cx="10614212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altLang="zh-CN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zh-CN" alt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&gt;0→</m:t>
                          </m:r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altLang="zh-CN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∧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231E92BF-ABB3-4EB2-B5B0-6F92FE538B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94" y="3086824"/>
                <a:ext cx="10614212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BE22D684-FAA2-4C85-8022-7B97A2A940E0}"/>
                  </a:ext>
                </a:extLst>
              </p:cNvPr>
              <p:cNvSpPr/>
              <p:nvPr/>
            </p:nvSpPr>
            <p:spPr>
              <a:xfrm>
                <a:off x="788894" y="3956121"/>
                <a:ext cx="10614212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altLang="zh-CN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zh-CN" alt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en-US" altLang="zh-CN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altLang="zh-CN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altLang="zh-CN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altLang="zh-CN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&gt;0→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∧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BE22D684-FAA2-4C85-8022-7B97A2A940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94" y="3956121"/>
                <a:ext cx="10614212" cy="714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098AA5A-F2EA-4708-9010-0FF84417F914}"/>
                  </a:ext>
                </a:extLst>
              </p:cNvPr>
              <p:cNvSpPr/>
              <p:nvPr/>
            </p:nvSpPr>
            <p:spPr>
              <a:xfrm>
                <a:off x="4329523" y="5104787"/>
                <a:ext cx="3532954" cy="40498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altLang="zh-CN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zh-CN" alt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  <m:d>
                            <m:dPr>
                              <m:ctrlPr>
                                <a:rPr lang="en-US" altLang="zh-CN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altLang="zh-CN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⇔∀</m:t>
                      </m:r>
                      <m:r>
                        <a:rPr lang="zh-CN" alt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zh-CN" alt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  <m:d>
                            <m:dPr>
                              <m:ctrlPr>
                                <a:rPr lang="en-US" altLang="zh-CN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098AA5A-F2EA-4708-9010-0FF84417F9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523" y="5104787"/>
                <a:ext cx="3532954" cy="404983"/>
              </a:xfrm>
              <a:prstGeom prst="rect">
                <a:avLst/>
              </a:prstGeom>
              <a:blipFill>
                <a:blip r:embed="rId7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5988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AD50782-88F3-4AC2-9713-193678267753}"/>
                  </a:ext>
                </a:extLst>
              </p:cNvPr>
              <p:cNvSpPr txBox="1"/>
              <p:nvPr/>
            </p:nvSpPr>
            <p:spPr>
              <a:xfrm>
                <a:off x="57150" y="0"/>
                <a:ext cx="12077700" cy="10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/>
                  <a:t>Uniformly continues: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→∃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&gt;0→∀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∧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d>
                                    <m:dPr>
                                      <m:ctrlPr>
                                        <a:rPr lang="en-US" altLang="zh-CN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altLang="zh-CN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zh-CN" alt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d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AD50782-88F3-4AC2-9713-193678267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" y="0"/>
                <a:ext cx="12077700" cy="1091646"/>
              </a:xfrm>
              <a:prstGeom prst="rect">
                <a:avLst/>
              </a:prstGeom>
              <a:blipFill>
                <a:blip r:embed="rId2"/>
                <a:stretch>
                  <a:fillRect l="-505" t="-27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2433672-4891-4F1E-AFC8-63167C42B7ED}"/>
                  </a:ext>
                </a:extLst>
              </p:cNvPr>
              <p:cNvSpPr/>
              <p:nvPr/>
            </p:nvSpPr>
            <p:spPr>
              <a:xfrm>
                <a:off x="788894" y="1348230"/>
                <a:ext cx="10614212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&gt;0→∃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∧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2433672-4891-4F1E-AFC8-63167C42B7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94" y="1348230"/>
                <a:ext cx="10614212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B6B95AC8-BAC9-46B4-AE9D-B4B663E60370}"/>
                  </a:ext>
                </a:extLst>
              </p:cNvPr>
              <p:cNvSpPr/>
              <p:nvPr/>
            </p:nvSpPr>
            <p:spPr>
              <a:xfrm>
                <a:off x="788894" y="2217527"/>
                <a:ext cx="10614212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&gt;0→∃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altLang="zh-CN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∧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B6B95AC8-BAC9-46B4-AE9D-B4B663E603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94" y="2217527"/>
                <a:ext cx="10614212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231E92BF-ABB3-4EB2-B5B0-6F92FE538B69}"/>
                  </a:ext>
                </a:extLst>
              </p:cNvPr>
              <p:cNvSpPr/>
              <p:nvPr/>
            </p:nvSpPr>
            <p:spPr>
              <a:xfrm>
                <a:off x="788894" y="3086824"/>
                <a:ext cx="10614212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altLang="zh-CN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zh-CN" alt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&gt;0→</m:t>
                          </m:r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altLang="zh-CN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∧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231E92BF-ABB3-4EB2-B5B0-6F92FE538B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94" y="3086824"/>
                <a:ext cx="10614212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BE22D684-FAA2-4C85-8022-7B97A2A940E0}"/>
                  </a:ext>
                </a:extLst>
              </p:cNvPr>
              <p:cNvSpPr/>
              <p:nvPr/>
            </p:nvSpPr>
            <p:spPr>
              <a:xfrm>
                <a:off x="788894" y="3956121"/>
                <a:ext cx="10614212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altLang="zh-CN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zh-CN" alt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en-US" altLang="zh-CN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altLang="zh-CN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altLang="zh-CN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altLang="zh-CN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&gt;0→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∧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BE22D684-FAA2-4C85-8022-7B97A2A940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94" y="3956121"/>
                <a:ext cx="10614212" cy="714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3E9C4E6A-5706-4543-A8B1-F8D48F0312A2}"/>
                  </a:ext>
                </a:extLst>
              </p:cNvPr>
              <p:cNvSpPr/>
              <p:nvPr/>
            </p:nvSpPr>
            <p:spPr>
              <a:xfrm>
                <a:off x="788894" y="5289621"/>
                <a:ext cx="10614212" cy="50687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altLang="zh-CN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zh-CN" alt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en-US" altLang="zh-CN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altLang="zh-CN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altLang="zh-CN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altLang="zh-CN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3E9C4E6A-5706-4543-A8B1-F8D48F0312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94" y="5289621"/>
                <a:ext cx="10614212" cy="5068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2133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8180E20-155C-4B48-8308-806C55E9B110}"/>
                  </a:ext>
                </a:extLst>
              </p:cNvPr>
              <p:cNvSpPr/>
              <p:nvPr/>
            </p:nvSpPr>
            <p:spPr>
              <a:xfrm>
                <a:off x="936984" y="2775021"/>
                <a:ext cx="10652760" cy="50687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𝝐</m:t>
                      </m:r>
                      <m:r>
                        <a:rPr lang="en-US" altLang="zh-CN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zh-CN" alt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en-US" altLang="zh-CN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altLang="zh-CN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altLang="zh-CN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altLang="zh-CN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d>
                        <m:d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𝝐</m:t>
                              </m:r>
                            </m:e>
                          </m:d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zh-CN" alt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𝝐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𝜹</m:t>
                              </m:r>
                            </m:e>
                          </m:d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zh-CN" alt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𝜹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d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zh-CN" alt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𝜹</m:t>
                                  </m:r>
                                </m:e>
                              </m:d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US" altLang="zh-CN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US" altLang="zh-CN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zh-CN" alt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𝝐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8180E20-155C-4B48-8308-806C55E9B1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984" y="2775021"/>
                <a:ext cx="10652760" cy="5068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F002851-EF8C-48D4-9304-B51214705242}"/>
                  </a:ext>
                </a:extLst>
              </p:cNvPr>
              <p:cNvSpPr/>
              <p:nvPr/>
            </p:nvSpPr>
            <p:spPr>
              <a:xfrm>
                <a:off x="936984" y="727983"/>
                <a:ext cx="10652760" cy="50687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𝝐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zh-CN" alt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en-US" altLang="zh-CN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altLang="zh-CN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d>
                        <m:d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𝝐</m:t>
                              </m:r>
                            </m:e>
                          </m:d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zh-CN" alt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𝝐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𝜹</m:t>
                              </m:r>
                            </m:e>
                          </m:d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zh-CN" alt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𝜹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d>
                            <m:d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d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zh-CN" alt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𝜹</m:t>
                                  </m:r>
                                </m:e>
                              </m:d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US" altLang="zh-CN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US" altLang="zh-CN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zh-CN" alt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𝝐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F002851-EF8C-48D4-9304-B512147052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984" y="727983"/>
                <a:ext cx="10652760" cy="5068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53C4536D-C91C-4B76-8D32-859271D62A36}"/>
              </a:ext>
            </a:extLst>
          </p:cNvPr>
          <p:cNvSpPr/>
          <p:nvPr/>
        </p:nvSpPr>
        <p:spPr>
          <a:xfrm>
            <a:off x="772668" y="2269636"/>
            <a:ext cx="2366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Uniformly continues: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FF10033-0E93-4739-B46A-97A990055E5B}"/>
              </a:ext>
            </a:extLst>
          </p:cNvPr>
          <p:cNvSpPr/>
          <p:nvPr/>
        </p:nvSpPr>
        <p:spPr>
          <a:xfrm>
            <a:off x="772668" y="237176"/>
            <a:ext cx="2332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Pointwise continues: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8ACFD8D0-C4BF-46C0-9A2D-C88663466DC4}"/>
              </a:ext>
            </a:extLst>
          </p:cNvPr>
          <p:cNvSpPr/>
          <p:nvPr/>
        </p:nvSpPr>
        <p:spPr>
          <a:xfrm>
            <a:off x="2723874" y="838200"/>
            <a:ext cx="8153400" cy="312420"/>
          </a:xfrm>
          <a:prstGeom prst="roundRect">
            <a:avLst/>
          </a:prstGeom>
          <a:solidFill>
            <a:srgbClr val="A5A5A5">
              <a:alpha val="67843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F960FE1-BE94-486C-A61A-55C04CB1F228}"/>
              </a:ext>
            </a:extLst>
          </p:cNvPr>
          <p:cNvSpPr/>
          <p:nvPr/>
        </p:nvSpPr>
        <p:spPr>
          <a:xfrm>
            <a:off x="2739338" y="2872246"/>
            <a:ext cx="8153400" cy="312420"/>
          </a:xfrm>
          <a:prstGeom prst="roundRect">
            <a:avLst/>
          </a:prstGeom>
          <a:solidFill>
            <a:srgbClr val="A5A5A5">
              <a:alpha val="67843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3EB420F-611D-4376-9105-A10FC5745D54}"/>
              </a:ext>
            </a:extLst>
          </p:cNvPr>
          <p:cNvSpPr txBox="1"/>
          <p:nvPr/>
        </p:nvSpPr>
        <p:spPr>
          <a:xfrm>
            <a:off x="4215517" y="3970291"/>
            <a:ext cx="3760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Which one is STRONGER?</a:t>
            </a:r>
            <a:endParaRPr lang="zh-CN" altLang="en-US" sz="24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9A50CD1-9AEE-48F8-8408-0C75F925EDCE}"/>
              </a:ext>
            </a:extLst>
          </p:cNvPr>
          <p:cNvSpPr txBox="1"/>
          <p:nvPr/>
        </p:nvSpPr>
        <p:spPr>
          <a:xfrm>
            <a:off x="491214" y="838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①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4C81329-2736-4D4A-AA4B-07D7B2732A60}"/>
              </a:ext>
            </a:extLst>
          </p:cNvPr>
          <p:cNvSpPr/>
          <p:nvPr/>
        </p:nvSpPr>
        <p:spPr>
          <a:xfrm>
            <a:off x="454639" y="285141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789E88B-4BF6-4E6C-8CFD-A6748F1BB0FA}"/>
                  </a:ext>
                </a:extLst>
              </p:cNvPr>
              <p:cNvSpPr txBox="1"/>
              <p:nvPr/>
            </p:nvSpPr>
            <p:spPr>
              <a:xfrm>
                <a:off x="5531582" y="4831800"/>
                <a:ext cx="112883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②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②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789E88B-4BF6-4E6C-8CFD-A6748F1BB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582" y="4831800"/>
                <a:ext cx="1128835" cy="646331"/>
              </a:xfrm>
              <a:prstGeom prst="rect">
                <a:avLst/>
              </a:prstGeom>
              <a:blipFill>
                <a:blip r:embed="rId4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3DA514E0-DE42-44EB-B9FC-E643B997A48C}"/>
                  </a:ext>
                </a:extLst>
              </p:cNvPr>
              <p:cNvSpPr/>
              <p:nvPr/>
            </p:nvSpPr>
            <p:spPr>
              <a:xfrm>
                <a:off x="4779121" y="1444410"/>
                <a:ext cx="2633758" cy="40498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𝝐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zh-CN" alt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en-US" altLang="zh-CN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altLang="zh-CN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d>
                        <m:d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𝝐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3DA514E0-DE42-44EB-B9FC-E643B997A4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121" y="1444410"/>
                <a:ext cx="2633758" cy="404983"/>
              </a:xfrm>
              <a:prstGeom prst="rect">
                <a:avLst/>
              </a:prstGeom>
              <a:blipFill>
                <a:blip r:embed="rId5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92DD03BC-3A09-4400-8673-EFE491FB9434}"/>
                  </a:ext>
                </a:extLst>
              </p:cNvPr>
              <p:cNvSpPr/>
              <p:nvPr/>
            </p:nvSpPr>
            <p:spPr>
              <a:xfrm>
                <a:off x="4779120" y="3417944"/>
                <a:ext cx="2633758" cy="404983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𝝐</m:t>
                      </m:r>
                      <m:r>
                        <a:rPr lang="en-US" altLang="zh-CN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zh-CN" alt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en-US" altLang="zh-CN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altLang="zh-CN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altLang="zh-CN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altLang="zh-CN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d>
                        <m:d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𝝐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92DD03BC-3A09-4400-8673-EFE491FB94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120" y="3417944"/>
                <a:ext cx="2633758" cy="404983"/>
              </a:xfrm>
              <a:prstGeom prst="rect">
                <a:avLst/>
              </a:prstGeom>
              <a:blipFill>
                <a:blip r:embed="rId6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385B86DF-D1F0-4301-AA7A-E8844E774733}"/>
                  </a:ext>
                </a:extLst>
              </p:cNvPr>
              <p:cNvSpPr/>
              <p:nvPr/>
            </p:nvSpPr>
            <p:spPr>
              <a:xfrm>
                <a:off x="4779120" y="1951233"/>
                <a:ext cx="2633758" cy="40498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𝝐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zh-CN" alt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en-US" altLang="zh-CN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altLang="zh-CN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d>
                        <m:d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𝝐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385B86DF-D1F0-4301-AA7A-E8844E7747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120" y="1951233"/>
                <a:ext cx="2633758" cy="404983"/>
              </a:xfrm>
              <a:prstGeom prst="rect">
                <a:avLst/>
              </a:prstGeom>
              <a:blipFill>
                <a:blip r:embed="rId7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021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6" grpId="0"/>
      <p:bldP spid="1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3290D9-8FEA-4625-9A3D-40636DD40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 4.5. </a:t>
            </a:r>
            <a:br>
              <a:rPr lang="en-US" altLang="zh-CN" dirty="0"/>
            </a:br>
            <a:r>
              <a:rPr lang="en-US" altLang="zh-CN" dirty="0"/>
              <a:t>Negate the following sentences. 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07B60D8-2597-42EE-84EB-5AEB8F3D7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13183"/>
            <a:ext cx="10515600" cy="7517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E7C3D89-BCCD-41EE-AD2F-594586BA7DA5}"/>
                  </a:ext>
                </a:extLst>
              </p:cNvPr>
              <p:cNvSpPr txBox="1"/>
              <p:nvPr/>
            </p:nvSpPr>
            <p:spPr>
              <a:xfrm>
                <a:off x="3402341" y="2815508"/>
                <a:ext cx="5221045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&gt;0→∃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E7C3D89-BCCD-41EE-AD2F-594586BA7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341" y="2815508"/>
                <a:ext cx="5221045" cy="5068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47E5EAAB-1881-4251-99A9-D83E9BF2CE0C}"/>
              </a:ext>
            </a:extLst>
          </p:cNvPr>
          <p:cNvSpPr txBox="1"/>
          <p:nvPr/>
        </p:nvSpPr>
        <p:spPr>
          <a:xfrm>
            <a:off x="9243060" y="44958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假设论域为实数域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7CD110A-F21B-4777-B831-97698F45D084}"/>
              </a:ext>
            </a:extLst>
          </p:cNvPr>
          <p:cNvSpPr txBox="1"/>
          <p:nvPr/>
        </p:nvSpPr>
        <p:spPr>
          <a:xfrm>
            <a:off x="3707141" y="355039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9862AEC-9879-4970-9264-F20735AABF4D}"/>
                  </a:ext>
                </a:extLst>
              </p:cNvPr>
              <p:cNvSpPr txBox="1"/>
              <p:nvPr/>
            </p:nvSpPr>
            <p:spPr>
              <a:xfrm>
                <a:off x="3176835" y="3636696"/>
                <a:ext cx="5838330" cy="2856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¬∀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&gt;0→∃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≡∃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&gt;0→∃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≡∃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&gt;0∧¬∃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≡∃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&gt;0∧∀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¬∀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≡∃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&gt;0∧∀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¬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≡∃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&gt;0∧∀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9862AEC-9879-4970-9264-F20735AAB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835" y="3636696"/>
                <a:ext cx="5838330" cy="28565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75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3290D9-8FEA-4625-9A3D-40636DD40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 4.5. </a:t>
            </a:r>
            <a:br>
              <a:rPr lang="en-US" altLang="zh-CN" dirty="0"/>
            </a:br>
            <a:r>
              <a:rPr lang="en-US" altLang="zh-CN" dirty="0"/>
              <a:t>Negate the following sentences.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E7C3D89-BCCD-41EE-AD2F-594586BA7DA5}"/>
                  </a:ext>
                </a:extLst>
              </p:cNvPr>
              <p:cNvSpPr txBox="1"/>
              <p:nvPr/>
            </p:nvSpPr>
            <p:spPr>
              <a:xfrm>
                <a:off x="4203462" y="2788222"/>
                <a:ext cx="37850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E7C3D89-BCCD-41EE-AD2F-594586BA7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462" y="2788222"/>
                <a:ext cx="3785075" cy="400110"/>
              </a:xfrm>
              <a:prstGeom prst="rect">
                <a:avLst/>
              </a:prstGeom>
              <a:blipFill>
                <a:blip r:embed="rId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47E5EAAB-1881-4251-99A9-D83E9BF2CE0C}"/>
              </a:ext>
            </a:extLst>
          </p:cNvPr>
          <p:cNvSpPr txBox="1"/>
          <p:nvPr/>
        </p:nvSpPr>
        <p:spPr>
          <a:xfrm>
            <a:off x="9243060" y="44958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假设论域为实数域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7CD110A-F21B-4777-B831-97698F45D084}"/>
              </a:ext>
            </a:extLst>
          </p:cNvPr>
          <p:cNvSpPr txBox="1"/>
          <p:nvPr/>
        </p:nvSpPr>
        <p:spPr>
          <a:xfrm>
            <a:off x="3707141" y="355039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0CD067FD-74D5-441A-A07C-DB9DEE4E7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8785" y="1861551"/>
            <a:ext cx="10515600" cy="7558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F52ED4C-B9BB-451F-8DDF-21AC042DBC23}"/>
                  </a:ext>
                </a:extLst>
              </p:cNvPr>
              <p:cNvSpPr txBox="1"/>
              <p:nvPr/>
            </p:nvSpPr>
            <p:spPr>
              <a:xfrm>
                <a:off x="3923193" y="3550396"/>
                <a:ext cx="4345613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¬∀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altLang="zh-CN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≡∃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¬∃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≡∃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¬∀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≡∃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≡∃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¬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  <a:p>
                <a:endParaRPr lang="zh-CN" altLang="en-US" sz="20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F52ED4C-B9BB-451F-8DDF-21AC042DB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193" y="3550396"/>
                <a:ext cx="4345613" cy="19389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0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F0EB987-BFA7-40EA-A9D7-83937D5F29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351405"/>
                <a:ext cx="10515600" cy="215201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¬∀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∧¬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=7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≡∃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∧¬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∃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∧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=7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∧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=2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≡∃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∧¬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∃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∧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=7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¬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∧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=2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F0EB987-BFA7-40EA-A9D7-83937D5F29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351405"/>
                <a:ext cx="10515600" cy="215201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F47339BF-E929-4585-867E-CB12F33B6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75" y="406717"/>
            <a:ext cx="9925050" cy="92392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B50D4F0-AE6A-4F54-A874-B9E32065F03A}"/>
              </a:ext>
            </a:extLst>
          </p:cNvPr>
          <p:cNvSpPr txBox="1"/>
          <p:nvPr/>
        </p:nvSpPr>
        <p:spPr>
          <a:xfrm>
            <a:off x="3523019" y="1471691"/>
            <a:ext cx="5145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/>
              <a:t>对于任意整数</a:t>
            </a:r>
            <a:r>
              <a:rPr lang="en-US" altLang="zh-CN" dirty="0"/>
              <a:t>x</a:t>
            </a:r>
            <a:r>
              <a:rPr lang="zh-CN" altLang="en-US" dirty="0"/>
              <a:t>，如果不是</a:t>
            </a:r>
            <a:r>
              <a:rPr lang="en-US" altLang="zh-CN" dirty="0"/>
              <a:t>7</a:t>
            </a:r>
            <a:r>
              <a:rPr lang="zh-CN" altLang="en-US" dirty="0"/>
              <a:t>的倍数，则是</a:t>
            </a:r>
            <a:r>
              <a:rPr lang="en-US" altLang="zh-CN" dirty="0"/>
              <a:t>2</a:t>
            </a:r>
            <a:r>
              <a:rPr lang="zh-CN" altLang="en-US" dirty="0"/>
              <a:t>的倍数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8A45B84-5508-4499-9C65-4A7BDBBD457F}"/>
              </a:ext>
            </a:extLst>
          </p:cNvPr>
          <p:cNvSpPr txBox="1"/>
          <p:nvPr/>
        </p:nvSpPr>
        <p:spPr>
          <a:xfrm>
            <a:off x="3869267" y="4829136"/>
            <a:ext cx="4453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/>
              <a:t>存在整数</a:t>
            </a:r>
            <a:r>
              <a:rPr lang="en-US" altLang="zh-CN" dirty="0"/>
              <a:t>x</a:t>
            </a:r>
            <a:r>
              <a:rPr lang="zh-CN" altLang="en-US" dirty="0"/>
              <a:t>，不是</a:t>
            </a:r>
            <a:r>
              <a:rPr lang="en-US" altLang="zh-CN" dirty="0"/>
              <a:t>7</a:t>
            </a:r>
            <a:r>
              <a:rPr lang="zh-CN" altLang="en-US" dirty="0"/>
              <a:t>的倍数，也不是</a:t>
            </a:r>
            <a:r>
              <a:rPr lang="en-US" altLang="zh-CN" dirty="0"/>
              <a:t>2</a:t>
            </a:r>
            <a:r>
              <a:rPr lang="zh-CN" altLang="en-US" dirty="0"/>
              <a:t>的倍数</a:t>
            </a:r>
          </a:p>
        </p:txBody>
      </p:sp>
    </p:spTree>
    <p:extLst>
      <p:ext uri="{BB962C8B-B14F-4D97-AF65-F5344CB8AC3E}">
        <p14:creationId xmlns:p14="http://schemas.microsoft.com/office/powerpoint/2010/main" val="147380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1C7AAC-4E7F-4305-9F0F-674485B8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Problem 4.20. </a:t>
            </a:r>
            <a:br>
              <a:rPr lang="en-US" altLang="zh-CN" dirty="0"/>
            </a:br>
            <a:r>
              <a:rPr lang="en-US" altLang="zh-CN" sz="3600" dirty="0"/>
              <a:t>Decide whether statement (3) is true if statements (1) and (2) are both true. Give reasons for your answers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99B645E-D776-4BF6-8A1F-554F7F2117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（"/>
                          <m:endChr m:val="）"/>
                          <m:ctrl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99B645E-D776-4BF6-8A1F-554F7F2117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460A713F-5EFD-41A8-83C2-10D469668787}"/>
              </a:ext>
            </a:extLst>
          </p:cNvPr>
          <p:cNvSpPr/>
          <p:nvPr/>
        </p:nvSpPr>
        <p:spPr>
          <a:xfrm>
            <a:off x="3933388" y="4273034"/>
            <a:ext cx="4325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Q</a:t>
            </a:r>
            <a:r>
              <a:rPr lang="en-US" altLang="zh-CN" dirty="0"/>
              <a:t>: </a:t>
            </a:r>
            <a:r>
              <a:rPr lang="zh-CN" altLang="en-US" dirty="0"/>
              <a:t>如何在一阶谓词逻辑框架中 “算出来”</a:t>
            </a:r>
            <a:r>
              <a:rPr lang="en-US" altLang="zh-CN" dirty="0"/>
              <a:t>?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906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D78C19-4C17-494C-BBDA-46D931588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If x = 1, then x + 1 = 5. Is it a logical proposition?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319E58-1973-4F12-8C3C-8372EF810D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3600" dirty="0"/>
                  <a:t>It is a predicate!!!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320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3200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sz="32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32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sz="3200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3200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+1=5</m:t>
                    </m:r>
                  </m:oMath>
                </a14:m>
                <a:endParaRPr lang="en-US" altLang="zh-CN" sz="320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3200" b="0" dirty="0"/>
              </a:p>
              <a:p>
                <a:endParaRPr lang="en-US" altLang="zh-CN" sz="3600" dirty="0"/>
              </a:p>
              <a:p>
                <a:r>
                  <a:rPr lang="en-US" altLang="zh-CN" sz="3600" b="0" dirty="0"/>
                  <a:t>The same for </a:t>
                </a:r>
                <a14:m>
                  <m:oMath xmlns:m="http://schemas.openxmlformats.org/officeDocument/2006/math">
                    <m:r>
                      <a:rPr lang="en-US" altLang="zh-CN" sz="36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3600" b="0" i="1" dirty="0" smtClean="0">
                        <a:latin typeface="Cambria Math" panose="02040503050406030204" pitchFamily="18" charset="0"/>
                      </a:rPr>
                      <m:t>+6=0</m:t>
                    </m:r>
                  </m:oMath>
                </a14:m>
                <a:r>
                  <a:rPr lang="en-US" altLang="zh-CN" sz="3600" b="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zh-CN" sz="3600" b="0" dirty="0"/>
              </a:p>
              <a:p>
                <a:pPr marL="457200" lvl="1" indent="0">
                  <a:buNone/>
                </a:pPr>
                <a:r>
                  <a:rPr lang="zh-CN" altLang="en-US" sz="3200" dirty="0"/>
                  <a:t>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319E58-1973-4F12-8C3C-8372EF810D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33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55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9">
                <a:extLst>
                  <a:ext uri="{FF2B5EF4-FFF2-40B4-BE49-F238E27FC236}">
                    <a16:creationId xmlns:a16="http://schemas.microsoft.com/office/drawing/2014/main" id="{4F9B13A0-2AE5-4BFC-8A9C-FD62989BB41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𝑙𝑜𝑣𝑒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loves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zh-CN" sz="2400" i="1" dirty="0"/>
              </a:p>
              <a:p>
                <a:endParaRPr lang="en-US" altLang="zh-CN" sz="2400" dirty="0"/>
              </a:p>
              <a:p>
                <a:pPr marL="457200" indent="-457200">
                  <a:buAutoNum type="arabicParenBoth"/>
                </a:pPr>
                <a:r>
                  <a:rPr lang="en-US" altLang="zh-CN" sz="2400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𝑙𝑜𝑣𝑒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𝐵𝑖𝑙𝑙</m:t>
                            </m:r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𝑙𝑜𝑣𝑒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𝑆𝑎𝑚</m:t>
                            </m:r>
                          </m:e>
                        </m:d>
                      </m:e>
                    </m:d>
                  </m:oMath>
                </a14:m>
                <a:endParaRPr lang="en-US" altLang="zh-CN" sz="2400" b="0" dirty="0"/>
              </a:p>
              <a:p>
                <a:pPr marL="457200" indent="-457200">
                  <a:buAutoNum type="arabicParenBoth"/>
                </a:pP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𝑙𝑜𝑣𝑒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𝑚𝑒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𝑆𝑎𝑚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i="1" dirty="0"/>
              </a:p>
              <a:p>
                <a:pPr marL="457200" indent="-457200">
                  <a:buFont typeface="Arial" panose="020B0604020202020204" pitchFamily="34" charset="0"/>
                  <a:buAutoNum type="arabicParenBoth"/>
                </a:pP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𝑙𝑜𝑣𝑒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𝑚𝑒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𝐵𝑖𝑙𝑙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i="1" dirty="0"/>
              </a:p>
              <a:p>
                <a:pPr marL="0" indent="0">
                  <a:buNone/>
                </a:pPr>
                <a:endParaRPr lang="en-US" altLang="zh-CN" sz="2400" dirty="0"/>
              </a:p>
              <a:p>
                <a:pPr marL="457200" indent="-457200">
                  <a:buAutoNum type="arabicParenBoth"/>
                </a:pPr>
                <a:endParaRPr lang="en-US" altLang="zh-CN" sz="2400" dirty="0"/>
              </a:p>
              <a:p>
                <a:pPr marL="457200" indent="-457200">
                  <a:buAutoNum type="arabicParenBoth"/>
                </a:pPr>
                <a:endParaRPr lang="zh-CN" altLang="en-US" sz="2400" dirty="0"/>
              </a:p>
            </p:txBody>
          </p:sp>
        </mc:Choice>
        <mc:Fallback xmlns="">
          <p:sp>
            <p:nvSpPr>
              <p:cNvPr id="10" name="内容占位符 9">
                <a:extLst>
                  <a:ext uri="{FF2B5EF4-FFF2-40B4-BE49-F238E27FC236}">
                    <a16:creationId xmlns:a16="http://schemas.microsoft.com/office/drawing/2014/main" id="{4F9B13A0-2AE5-4BFC-8A9C-FD62989BB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647" t="-15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内容占位符 10">
                <a:extLst>
                  <a:ext uri="{FF2B5EF4-FFF2-40B4-BE49-F238E27FC236}">
                    <a16:creationId xmlns:a16="http://schemas.microsoft.com/office/drawing/2014/main" id="{968703A4-1E9A-4E68-AAB9-86EB7DB05C0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3101788"/>
                <a:ext cx="4206240" cy="307517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𝑙𝑜𝑣𝑒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𝑆𝑎𝑚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→¬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𝑙𝑜𝑣𝑒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𝐵𝑖𝑙𝑙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0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𝑙𝑜𝑣𝑒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𝑚𝑒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𝑆𝑎𝑚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→¬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𝑙𝑜𝑣𝑒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𝑚𝑒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𝐵𝑖𝑙𝑙</m:t>
                          </m:r>
                        </m:e>
                      </m:d>
                    </m:oMath>
                  </m:oMathPara>
                </a14:m>
                <a:endParaRPr lang="en-US" altLang="zh-CN" sz="20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𝑙𝑜𝑣𝑒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𝑚𝑒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𝑆𝑎𝑚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𝑙𝑜𝑣𝑒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𝑚𝑒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𝐵𝑖𝑙𝑙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i="1" dirty="0"/>
              </a:p>
              <a:p>
                <a:pPr marL="0" indent="0">
                  <a:buNone/>
                </a:pPr>
                <a:endParaRPr lang="en-US" altLang="zh-CN" sz="20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CN" sz="20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11" name="内容占位符 10">
                <a:extLst>
                  <a:ext uri="{FF2B5EF4-FFF2-40B4-BE49-F238E27FC236}">
                    <a16:creationId xmlns:a16="http://schemas.microsoft.com/office/drawing/2014/main" id="{968703A4-1E9A-4E68-AAB9-86EB7DB05C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3101788"/>
                <a:ext cx="4206240" cy="307517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3F86A872-2152-417A-94ED-208E791B5DB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38432" y="109888"/>
            <a:ext cx="5218858" cy="1564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5E51730-6D90-482A-8143-C85E0676950D}"/>
                  </a:ext>
                </a:extLst>
              </p:cNvPr>
              <p:cNvSpPr txBox="1"/>
              <p:nvPr/>
            </p:nvSpPr>
            <p:spPr>
              <a:xfrm>
                <a:off x="10530840" y="3101788"/>
                <a:ext cx="136447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(1)</a:t>
                </a:r>
                <a:r>
                  <a:rPr lang="zh-CN" altLang="en-US" dirty="0"/>
                  <a:t>逆否命题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¬∀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展开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Premise</a:t>
                </a:r>
              </a:p>
              <a:p>
                <a:r>
                  <a:rPr lang="en-US" altLang="zh-CN" dirty="0"/>
                  <a:t>MP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5E51730-6D90-482A-8143-C85E06769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0840" y="3101788"/>
                <a:ext cx="1364476" cy="1200329"/>
              </a:xfrm>
              <a:prstGeom prst="rect">
                <a:avLst/>
              </a:prstGeom>
              <a:blipFill>
                <a:blip r:embed="rId5"/>
                <a:stretch>
                  <a:fillRect l="-4036" t="-3046" r="-4036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6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A510C66-FD73-4BB9-9978-744EEE8A668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𝑔𝑜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400" i="0" dirty="0" smtClean="0">
                          <a:latin typeface="Cambria Math" panose="02040503050406030204" pitchFamily="18" charset="0"/>
                        </a:rPr>
                        <m:t>goes</m:t>
                      </m:r>
                      <m:r>
                        <a:rPr lang="en-US" altLang="zh-CN" sz="240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400" i="0" dirty="0" smtClean="0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US" altLang="zh-CN" sz="240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400" i="0" dirty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US" altLang="zh-CN" sz="240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400" i="0" dirty="0" smtClean="0">
                          <a:latin typeface="Cambria Math" panose="02040503050406030204" pitchFamily="18" charset="0"/>
                        </a:rPr>
                        <m:t>ball</m:t>
                      </m:r>
                    </m:oMath>
                  </m:oMathPara>
                </a14:m>
                <a:endParaRPr lang="en-US" altLang="zh-CN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𝑑𝑟𝑒𝑠𝑠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dress</m:t>
                      </m:r>
                    </m:oMath>
                  </m:oMathPara>
                </a14:m>
                <a:endParaRPr lang="en-US" altLang="zh-CN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𝑠𝑡𝑎𝑦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stays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home</m:t>
                      </m:r>
                    </m:oMath>
                  </m:oMathPara>
                </a14:m>
                <a:endParaRPr lang="en-US" altLang="zh-CN" sz="2400" b="0" dirty="0"/>
              </a:p>
              <a:p>
                <a:pPr marL="0" indent="0">
                  <a:buNone/>
                </a:pPr>
                <a:endParaRPr lang="en-US" altLang="zh-CN" sz="2400" dirty="0"/>
              </a:p>
              <a:p>
                <a:pPr marL="457200" indent="-457200">
                  <a:buAutoNum type="arabicParenBoth"/>
                </a:pPr>
                <a:r>
                  <a:rPr lang="en-US" altLang="zh-CN" sz="2400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𝑔𝑜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𝑆𝑢𝑠𝑖𝑒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𝑑𝑟𝑒𝑠𝑠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𝑆𝑢𝑠𝑖𝑒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𝑟𝑒𝑑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𝑠𝑡𝑎𝑦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𝑚𝑒</m:t>
                        </m:r>
                      </m:e>
                    </m:d>
                  </m:oMath>
                </a14:m>
                <a:endParaRPr lang="en-US" altLang="zh-CN" sz="2400" b="0" dirty="0"/>
              </a:p>
              <a:p>
                <a:pPr marL="457200" indent="-457200">
                  <a:buAutoNum type="arabicParenBoth"/>
                </a:pPr>
                <a:r>
                  <a:rPr lang="en-US" altLang="zh-CN" sz="2400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𝑔𝑜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𝑆𝑢𝑠𝑖𝑒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𝑑𝑟𝑒𝑠𝑠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𝑆𝑢𝑠𝑖𝑒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𝑔𝑟𝑒𝑒𝑛</m:t>
                        </m:r>
                      </m:e>
                    </m:d>
                  </m:oMath>
                </a14:m>
                <a:endParaRPr lang="en-US" altLang="zh-CN" sz="2400" b="0" dirty="0"/>
              </a:p>
              <a:p>
                <a:pPr marL="457200" indent="-457200">
                  <a:buAutoNum type="arabicParenBoth"/>
                </a:pPr>
                <a:r>
                  <a:rPr lang="en-US" altLang="zh-CN" sz="2400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𝑠𝑡𝑎𝑦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𝑚𝑒</m:t>
                        </m:r>
                      </m:e>
                    </m:d>
                  </m:oMath>
                </a14:m>
                <a:endParaRPr lang="en-US" altLang="zh-CN" sz="2400" b="0" dirty="0"/>
              </a:p>
              <a:p>
                <a:pPr marL="0" indent="0">
                  <a:buNone/>
                </a:pPr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A510C66-FD73-4BB9-9978-744EEE8A66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B569CF0-AF68-45DF-BD3D-312CB1AF00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不能推导出来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E5384B4-CB8B-44A9-88C5-C558388AC9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3987" y="321945"/>
            <a:ext cx="93440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8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>
            <a:extLst>
              <a:ext uri="{FF2B5EF4-FFF2-40B4-BE49-F238E27FC236}">
                <a16:creationId xmlns:a16="http://schemas.microsoft.com/office/drawing/2014/main" id="{908D56F5-4E30-4292-9F55-388299F3D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FD25EF6-49F0-435C-B3B7-4F6E47C9C2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362199"/>
                <a:ext cx="10515600" cy="3814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altLang="zh-CN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CN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real</m:t>
                      </m:r>
                      <m:r>
                        <a:rPr lang="en-US" altLang="zh-CN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number</m:t>
                      </m:r>
                    </m:oMath>
                  </m:oMathPara>
                </a14:m>
                <a:endParaRPr lang="en-US" altLang="zh-CN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altLang="zh-CN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positive</m:t>
                      </m:r>
                    </m:oMath>
                  </m:oMathPara>
                </a14:m>
                <a:endParaRPr lang="en-US" altLang="zh-CN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altLang="zh-CN" sz="2000" dirty="0">
                  <a:solidFill>
                    <a:schemeClr val="tx1"/>
                  </a:solidFill>
                </a:endParaRPr>
              </a:p>
              <a:p>
                <a:pPr marL="457200" indent="-457200">
                  <a:buAutoNum type="arabicParenBoth"/>
                </a:pPr>
                <a:r>
                  <a:rPr lang="en-US" altLang="zh-CN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→∃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 or 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→∃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indent="-457200">
                  <a:buAutoNum type="arabicParenBoth"/>
                </a:pPr>
                <a:r>
                  <a:rPr lang="en-US" altLang="zh-CN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sz="2000" b="0" dirty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zh-CN" sz="2000" b="0" dirty="0">
                  <a:solidFill>
                    <a:schemeClr val="tx1"/>
                  </a:solidFill>
                </a:endParaRPr>
              </a:p>
              <a:p>
                <a:pPr marL="457200" indent="-457200">
                  <a:buAutoNum type="arabicParenBoth"/>
                </a:pPr>
                <a:r>
                  <a:rPr lang="zh-CN" alt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FD25EF6-49F0-435C-B3B7-4F6E47C9C2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362199"/>
                <a:ext cx="10515600" cy="3814763"/>
              </a:xfrm>
              <a:blipFill>
                <a:blip r:embed="rId2"/>
                <a:stretch>
                  <a:fillRect l="-4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C13C8D79-A461-47EC-884F-A8FC2D78B6E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75" y="0"/>
            <a:ext cx="119062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6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>
            <a:extLst>
              <a:ext uri="{FF2B5EF4-FFF2-40B4-BE49-F238E27FC236}">
                <a16:creationId xmlns:a16="http://schemas.microsoft.com/office/drawing/2014/main" id="{908D56F5-4E30-4292-9F55-388299F3D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FD25EF6-49F0-435C-B3B7-4F6E47C9C2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362199"/>
                <a:ext cx="10515600" cy="3814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real</m:t>
                      </m:r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number</m:t>
                      </m:r>
                    </m:oMath>
                  </m:oMathPara>
                </a14:m>
                <a:endParaRPr lang="en-US" altLang="zh-CN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positive</m:t>
                      </m:r>
                    </m:oMath>
                  </m:oMathPara>
                </a14:m>
                <a:endParaRPr lang="en-US" altLang="zh-CN" sz="2000" dirty="0"/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pPr marL="457200" indent="-457200">
                  <a:buAutoNum type="arabicParenBoth"/>
                </a:pP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→∃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altLang="zh-CN" sz="2000" dirty="0"/>
                  <a:t> or 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→∃</m:t>
                        </m:r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altLang="zh-CN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</a:rPr>
                  <a:t> </a:t>
                </a:r>
                <a:endParaRPr lang="en-US" altLang="zh-CN" sz="2000" dirty="0"/>
              </a:p>
              <a:p>
                <a:pPr marL="457200" indent="-457200">
                  <a:buAutoNum type="arabicParenBoth"/>
                </a:pP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sz="2000" b="0" dirty="0"/>
                  <a:t> 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zh-CN" sz="2000" b="0" dirty="0"/>
              </a:p>
              <a:p>
                <a:pPr marL="457200" indent="-457200">
                  <a:buAutoNum type="arabicParenBoth"/>
                </a:pP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000" dirty="0"/>
                  <a:t>or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altLang="zh-CN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FD25EF6-49F0-435C-B3B7-4F6E47C9C2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362199"/>
                <a:ext cx="10515600" cy="3814763"/>
              </a:xfrm>
              <a:blipFill>
                <a:blip r:embed="rId2"/>
                <a:stretch>
                  <a:fillRect l="-4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C13C8D79-A461-47EC-884F-A8FC2D78B6E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75" y="0"/>
            <a:ext cx="119062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837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F62C0CB-4C49-4DC9-B179-2E48845797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49340" y="1825625"/>
                <a:ext cx="5204460" cy="1931035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ctr">
                  <a:buNone/>
                </a:pPr>
                <a:r>
                  <a:rPr lang="zh-CN" altLang="en-US" dirty="0"/>
                  <a:t>谓词逻辑 </a:t>
                </a:r>
                <a:r>
                  <a:rPr lang="en-US" altLang="zh-CN" dirty="0"/>
                  <a:t>or </a:t>
                </a:r>
                <a:r>
                  <a:rPr lang="zh-CN" altLang="en-US" dirty="0"/>
                  <a:t>命题逻辑？</a:t>
                </a:r>
                <a:endParaRPr lang="en-US" altLang="zh-CN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altLang="zh-CN"/>
                        <m:t>Every</m:t>
                      </m:r>
                      <m:r>
                        <m:rPr>
                          <m:nor/>
                        </m:rPr>
                        <a:rPr lang="en-US" altLang="zh-CN"/>
                        <m:t> </m:t>
                      </m:r>
                      <m:r>
                        <m:rPr>
                          <m:nor/>
                        </m:rPr>
                        <a:rPr lang="en-US" altLang="zh-CN"/>
                        <m:t>little</m:t>
                      </m:r>
                      <m:r>
                        <m:rPr>
                          <m:nor/>
                        </m:rPr>
                        <a:rPr lang="en-US" altLang="zh-CN"/>
                        <m:t> </m:t>
                      </m:r>
                      <m:r>
                        <m:rPr>
                          <m:nor/>
                        </m:rPr>
                        <a:rPr lang="en-US" altLang="zh-CN"/>
                        <m:t>breeze</m:t>
                      </m:r>
                      <m:r>
                        <m:rPr>
                          <m:nor/>
                        </m:rPr>
                        <a:rPr lang="en-US" altLang="zh-CN"/>
                        <m:t> </m:t>
                      </m:r>
                      <m:r>
                        <m:rPr>
                          <m:nor/>
                        </m:rPr>
                        <a:rPr lang="en-US" altLang="zh-CN"/>
                        <m:t>seems</m:t>
                      </m:r>
                      <m:r>
                        <m:rPr>
                          <m:nor/>
                        </m:rPr>
                        <a:rPr lang="en-US" altLang="zh-CN"/>
                        <m:t> </m:t>
                      </m:r>
                      <m:r>
                        <m:rPr>
                          <m:nor/>
                        </m:rPr>
                        <a:rPr lang="en-US" altLang="zh-CN"/>
                        <m:t>to</m:t>
                      </m:r>
                      <m:r>
                        <m:rPr>
                          <m:nor/>
                        </m:rPr>
                        <a:rPr lang="en-US" altLang="zh-CN"/>
                        <m:t> </m:t>
                      </m:r>
                      <m:r>
                        <m:rPr>
                          <m:nor/>
                        </m:rPr>
                        <a:rPr lang="en-US" altLang="zh-CN"/>
                        <m:t>whisper</m:t>
                      </m:r>
                      <m:r>
                        <m:rPr>
                          <m:nor/>
                        </m:rPr>
                        <a:rPr lang="en-US" altLang="zh-CN"/>
                        <m:t> </m:t>
                      </m:r>
                      <m:r>
                        <m:rPr>
                          <m:nor/>
                        </m:rPr>
                        <a:rPr lang="en-US" altLang="zh-CN"/>
                        <m:t>Louise</m:t>
                      </m:r>
                    </m:oMath>
                  </m:oMathPara>
                </a14:m>
                <a:endParaRPr lang="en-US" altLang="zh-CN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altLang="zh-CN"/>
                        <m:t>My</m:t>
                      </m:r>
                      <m:r>
                        <m:rPr>
                          <m:nor/>
                        </m:rPr>
                        <a:rPr lang="en-US" altLang="zh-CN"/>
                        <m:t> </m:t>
                      </m:r>
                      <m:r>
                        <m:rPr>
                          <m:nor/>
                        </m:rPr>
                        <a:rPr lang="en-US" altLang="zh-CN"/>
                        <m:t>name</m:t>
                      </m:r>
                      <m:r>
                        <m:rPr>
                          <m:nor/>
                        </m:rPr>
                        <a:rPr lang="en-US" altLang="zh-CN"/>
                        <m:t> </m:t>
                      </m:r>
                      <m:r>
                        <m:rPr>
                          <m:nor/>
                        </m:rPr>
                        <a:rPr lang="en-US" altLang="zh-CN"/>
                        <m:t>is</m:t>
                      </m:r>
                      <m:r>
                        <m:rPr>
                          <m:nor/>
                        </m:rPr>
                        <a:rPr lang="en-US" altLang="zh-CN"/>
                        <m:t> </m:t>
                      </m:r>
                      <m:r>
                        <m:rPr>
                          <m:sty m:val="p"/>
                        </m:rPr>
                        <a:rPr lang="en-US" altLang="zh-CN" i="1" smtClean="0">
                          <a:latin typeface="Cambria Math" panose="02040503050406030204" pitchFamily="18" charset="0"/>
                        </a:rPr>
                        <m:t>Igor</m:t>
                      </m:r>
                    </m:oMath>
                  </m:oMathPara>
                </a14:m>
                <a:endParaRPr lang="en-US" altLang="zh-CN" dirty="0"/>
              </a:p>
              <a:p>
                <a:pPr marL="0" indent="0" algn="ctr">
                  <a:buNone/>
                </a:pPr>
                <a:endParaRPr lang="en-US" altLang="zh-CN" dirty="0"/>
              </a:p>
              <a:p>
                <a:pPr marL="0" indent="0" algn="ctr">
                  <a:buNone/>
                </a:pPr>
                <a:r>
                  <a:rPr lang="zh-CN" altLang="en-US" dirty="0"/>
                  <a:t>（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）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(2)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(3)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,¬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F62C0CB-4C49-4DC9-B179-2E48845797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49340" y="1825625"/>
                <a:ext cx="5204460" cy="1931035"/>
              </a:xfrm>
              <a:blipFill>
                <a:blip r:embed="rId2"/>
                <a:stretch>
                  <a:fillRect t="-56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B9C8DD1D-5C85-4839-91B4-2A7CD026274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9600" y="131445"/>
            <a:ext cx="10744200" cy="1352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48761B11-0972-4C96-B9B1-03480E537F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3236762"/>
                  </p:ext>
                </p:extLst>
              </p:nvPr>
            </p:nvGraphicFramePr>
            <p:xfrm>
              <a:off x="1333500" y="1858549"/>
              <a:ext cx="3832860" cy="45734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7817">
                      <a:extLst>
                        <a:ext uri="{9D8B030D-6E8A-4147-A177-3AD203B41FA5}">
                          <a16:colId xmlns:a16="http://schemas.microsoft.com/office/drawing/2014/main" val="2051689002"/>
                        </a:ext>
                      </a:extLst>
                    </a:gridCol>
                    <a:gridCol w="3345043">
                      <a:extLst>
                        <a:ext uri="{9D8B030D-6E8A-4147-A177-3AD203B41FA5}">
                          <a16:colId xmlns:a16="http://schemas.microsoft.com/office/drawing/2014/main" val="4011374577"/>
                        </a:ext>
                      </a:extLst>
                    </a:gridCol>
                  </a:tblGrid>
                  <a:tr h="338571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FFC000"/>
                              </a:solidFill>
                            </a:rPr>
                            <a:t>DEDUCTIVE RULES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501658"/>
                      </a:ext>
                    </a:extLst>
                  </a:tr>
                  <a:tr h="3385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r1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d>
                                  <m:d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∨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2361594"/>
                      </a:ext>
                    </a:extLst>
                  </a:tr>
                  <a:tr h="3385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r2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  <m:r>
                                  <a:rPr lang="en-US" altLang="zh-CN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2764501"/>
                      </a:ext>
                    </a:extLst>
                  </a:tr>
                  <a:tr h="3661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r3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d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r>
                                  <a:rPr lang="en-US" altLang="zh-CN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6934488"/>
                      </a:ext>
                    </a:extLst>
                  </a:tr>
                  <a:tr h="3661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r4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d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∧¬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  <m:r>
                                  <a:rPr lang="en-US" altLang="zh-CN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zh-CN" altLang="en-US" sz="160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7655839"/>
                      </a:ext>
                    </a:extLst>
                  </a:tr>
                  <a:tr h="3661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r5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∨</m:t>
                                        </m:r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d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∧¬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</m:e>
                                </m:d>
                                <m:r>
                                  <a:rPr lang="en-US" altLang="zh-CN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4305360"/>
                      </a:ext>
                    </a:extLst>
                  </a:tr>
                  <a:tr h="4827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r6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d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d>
                                      <m:d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zh-CN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d>
                                  <m:d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4292846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r7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↔</m:t>
                                        </m:r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d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d>
                                      <m:d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↔</m:t>
                                        </m:r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zh-CN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d>
                                  <m:d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↔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8339035"/>
                      </a:ext>
                    </a:extLst>
                  </a:tr>
                  <a:tr h="6166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r8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d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d>
                                      <m:d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</m:d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d>
                                      <m:d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∨</m:t>
                                        </m:r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zh-CN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d>
                                  <m:d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∨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3526918"/>
                      </a:ext>
                    </a:extLst>
                  </a:tr>
                  <a:tr h="3661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R9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d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d>
                                      <m:d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¬</m:t>
                                        </m:r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zh-CN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4478793"/>
                      </a:ext>
                    </a:extLst>
                  </a:tr>
                  <a:tr h="2016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r10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d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d>
                                      <m:d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</m:d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d>
                                      <m:d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¬</m:t>
                                        </m:r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∨¬</m:t>
                                        </m:r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zh-CN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d>
                                  <m:d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∨¬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67052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48761B11-0972-4C96-B9B1-03480E537F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3236762"/>
                  </p:ext>
                </p:extLst>
              </p:nvPr>
            </p:nvGraphicFramePr>
            <p:xfrm>
              <a:off x="1333500" y="1858549"/>
              <a:ext cx="3832860" cy="45734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7817">
                      <a:extLst>
                        <a:ext uri="{9D8B030D-6E8A-4147-A177-3AD203B41FA5}">
                          <a16:colId xmlns:a16="http://schemas.microsoft.com/office/drawing/2014/main" val="2051689002"/>
                        </a:ext>
                      </a:extLst>
                    </a:gridCol>
                    <a:gridCol w="3345043">
                      <a:extLst>
                        <a:ext uri="{9D8B030D-6E8A-4147-A177-3AD203B41FA5}">
                          <a16:colId xmlns:a16="http://schemas.microsoft.com/office/drawing/2014/main" val="4011374577"/>
                        </a:ext>
                      </a:extLst>
                    </a:gridCol>
                  </a:tblGrid>
                  <a:tr h="338571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FFC000"/>
                              </a:solidFill>
                            </a:rPr>
                            <a:t>DEDUCTIVE RULES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501658"/>
                      </a:ext>
                    </a:extLst>
                  </a:tr>
                  <a:tr h="3385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r1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4727" t="-105455" r="-727" b="-116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2361594"/>
                      </a:ext>
                    </a:extLst>
                  </a:tr>
                  <a:tr h="3385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r2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4727" t="-201786" r="-727" b="-10482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2764501"/>
                      </a:ext>
                    </a:extLst>
                  </a:tr>
                  <a:tr h="3667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r3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4727" t="-281667" r="-727" b="-87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6934488"/>
                      </a:ext>
                    </a:extLst>
                  </a:tr>
                  <a:tr h="3667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r4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4727" t="-375410" r="-727" b="-7639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7655839"/>
                      </a:ext>
                    </a:extLst>
                  </a:tr>
                  <a:tr h="3667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r5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4727" t="-483333" r="-727" b="-67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4305360"/>
                      </a:ext>
                    </a:extLst>
                  </a:tr>
                  <a:tr h="4827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r6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4727" t="-443038" r="-727" b="-4139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4292846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r7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4727" t="-680952" r="-727" b="-419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8339035"/>
                      </a:ext>
                    </a:extLst>
                  </a:tr>
                  <a:tr h="6166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r8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4727" t="-487129" r="-727" b="-1613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3526918"/>
                      </a:ext>
                    </a:extLst>
                  </a:tr>
                  <a:tr h="3667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R9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4727" t="-972131" r="-727" b="-1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4478793"/>
                      </a:ext>
                    </a:extLst>
                  </a:tr>
                  <a:tr h="6105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r10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4727" t="-654000" r="-727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670525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" name="组合 1">
            <a:extLst>
              <a:ext uri="{FF2B5EF4-FFF2-40B4-BE49-F238E27FC236}">
                <a16:creationId xmlns:a16="http://schemas.microsoft.com/office/drawing/2014/main" id="{220753CC-BE6D-4B9E-8A01-5C7906376131}"/>
              </a:ext>
            </a:extLst>
          </p:cNvPr>
          <p:cNvGrpSpPr/>
          <p:nvPr/>
        </p:nvGrpSpPr>
        <p:grpSpPr>
          <a:xfrm>
            <a:off x="6694172" y="3567152"/>
            <a:ext cx="4834889" cy="3049529"/>
            <a:chOff x="6694172" y="3567152"/>
            <a:chExt cx="4834889" cy="30495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CC14799F-DE90-4A94-B994-4F070FDE1380}"/>
                    </a:ext>
                  </a:extLst>
                </p:cNvPr>
                <p:cNvSpPr txBox="1"/>
                <p:nvPr/>
              </p:nvSpPr>
              <p:spPr>
                <a:xfrm>
                  <a:off x="6694172" y="3571994"/>
                  <a:ext cx="18973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CC14799F-DE90-4A94-B994-4F070FDE13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4172" y="3571994"/>
                  <a:ext cx="1897380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2AB726D8-1763-4E14-A497-205AD0172021}"/>
                    </a:ext>
                  </a:extLst>
                </p:cNvPr>
                <p:cNvSpPr txBox="1"/>
                <p:nvPr/>
              </p:nvSpPr>
              <p:spPr>
                <a:xfrm>
                  <a:off x="6694172" y="3842328"/>
                  <a:ext cx="18973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∨¬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2AB726D8-1763-4E14-A497-205AD01720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4172" y="3842328"/>
                  <a:ext cx="1897380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D517913-BF98-40B2-A51A-ECE4E6615770}"/>
                </a:ext>
              </a:extLst>
            </p:cNvPr>
            <p:cNvSpPr txBox="1"/>
            <p:nvPr/>
          </p:nvSpPr>
          <p:spPr>
            <a:xfrm>
              <a:off x="8751572" y="3567152"/>
              <a:ext cx="2777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(1) premise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6D041017-2068-4C4E-8EE8-486F17218611}"/>
                    </a:ext>
                  </a:extLst>
                </p:cNvPr>
                <p:cNvSpPr txBox="1"/>
                <p:nvPr/>
              </p:nvSpPr>
              <p:spPr>
                <a:xfrm>
                  <a:off x="8751571" y="3840626"/>
                  <a:ext cx="277748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(2) Apply r1 to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6D041017-2068-4C4E-8EE8-486F172186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1571" y="3840626"/>
                  <a:ext cx="2777489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978" t="-8197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F71C9D9B-7B00-463C-8525-A9B140FE5FF0}"/>
                    </a:ext>
                  </a:extLst>
                </p:cNvPr>
                <p:cNvSpPr txBox="1"/>
                <p:nvPr/>
              </p:nvSpPr>
              <p:spPr>
                <a:xfrm>
                  <a:off x="6892292" y="4112662"/>
                  <a:ext cx="15011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→¬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F71C9D9B-7B00-463C-8525-A9B140FE5F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2292" y="4112662"/>
                  <a:ext cx="1501140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ECF214B1-2B0D-4B0E-A825-50D8DD39FD4C}"/>
                    </a:ext>
                  </a:extLst>
                </p:cNvPr>
                <p:cNvSpPr txBox="1"/>
                <p:nvPr/>
              </p:nvSpPr>
              <p:spPr>
                <a:xfrm>
                  <a:off x="6892292" y="4382996"/>
                  <a:ext cx="15011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ECF214B1-2B0D-4B0E-A825-50D8DD39FD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2292" y="4382996"/>
                  <a:ext cx="1501140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03676CD-2753-474C-84E0-455864DFEFE4}"/>
                </a:ext>
              </a:extLst>
            </p:cNvPr>
            <p:cNvSpPr txBox="1"/>
            <p:nvPr/>
          </p:nvSpPr>
          <p:spPr>
            <a:xfrm>
              <a:off x="8751570" y="4114100"/>
              <a:ext cx="2777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(3) Replace Rule on (2)</a:t>
              </a:r>
              <a:endParaRPr lang="zh-CN" altLang="en-US" dirty="0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13844AF-6F5B-47B1-BB9B-6ECBBC811F15}"/>
                </a:ext>
              </a:extLst>
            </p:cNvPr>
            <p:cNvSpPr txBox="1"/>
            <p:nvPr/>
          </p:nvSpPr>
          <p:spPr>
            <a:xfrm>
              <a:off x="8751570" y="4661048"/>
              <a:ext cx="2777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(5) Replace Rule on (3)</a:t>
              </a:r>
              <a:endParaRPr lang="zh-CN" altLang="en-US" dirty="0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C69E2561-2353-46A6-A04D-D0A51E7C98C6}"/>
                </a:ext>
              </a:extLst>
            </p:cNvPr>
            <p:cNvSpPr txBox="1"/>
            <p:nvPr/>
          </p:nvSpPr>
          <p:spPr>
            <a:xfrm>
              <a:off x="8751569" y="4387574"/>
              <a:ext cx="2777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(4) Tautology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FC720C35-52F9-4789-99CC-EB9281ADB7F2}"/>
                    </a:ext>
                  </a:extLst>
                </p:cNvPr>
                <p:cNvSpPr txBox="1"/>
                <p:nvPr/>
              </p:nvSpPr>
              <p:spPr>
                <a:xfrm>
                  <a:off x="6892292" y="4653330"/>
                  <a:ext cx="15011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→⊥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FC720C35-52F9-4789-99CC-EB9281ADB7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2292" y="4653330"/>
                  <a:ext cx="1501140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F13F1424-F715-446D-8702-271045F8E198}"/>
                    </a:ext>
                  </a:extLst>
                </p:cNvPr>
                <p:cNvSpPr txBox="1"/>
                <p:nvPr/>
              </p:nvSpPr>
              <p:spPr>
                <a:xfrm>
                  <a:off x="6892292" y="4923664"/>
                  <a:ext cx="15011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F13F1424-F715-446D-8702-271045F8E1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2292" y="4923664"/>
                  <a:ext cx="1501140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6F064E8E-7CCA-4AF8-B3EC-E6F3E6F4C5D6}"/>
                    </a:ext>
                  </a:extLst>
                </p:cNvPr>
                <p:cNvSpPr txBox="1"/>
                <p:nvPr/>
              </p:nvSpPr>
              <p:spPr>
                <a:xfrm>
                  <a:off x="6892292" y="5193998"/>
                  <a:ext cx="15011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6F064E8E-7CCA-4AF8-B3EC-E6F3E6F4C5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2292" y="5193998"/>
                  <a:ext cx="1501140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72E7F0F-AFDE-4F32-A64A-5A5CC2417B0F}"/>
                </a:ext>
              </a:extLst>
            </p:cNvPr>
            <p:cNvSpPr txBox="1"/>
            <p:nvPr/>
          </p:nvSpPr>
          <p:spPr>
            <a:xfrm>
              <a:off x="8751569" y="4934522"/>
              <a:ext cx="2777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(6) Tautology</a:t>
              </a:r>
              <a:endParaRPr lang="zh-CN" altLang="en-US" dirty="0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4B419695-8CC6-499F-83D5-080EB94ACBAA}"/>
                </a:ext>
              </a:extLst>
            </p:cNvPr>
            <p:cNvSpPr txBox="1"/>
            <p:nvPr/>
          </p:nvSpPr>
          <p:spPr>
            <a:xfrm>
              <a:off x="8751568" y="5207996"/>
              <a:ext cx="2777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(7) Apply r6 to (5) (6)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D20098CF-1C3A-4D3A-8EDC-B74C226648B6}"/>
                    </a:ext>
                  </a:extLst>
                </p:cNvPr>
                <p:cNvSpPr txBox="1"/>
                <p:nvPr/>
              </p:nvSpPr>
              <p:spPr>
                <a:xfrm>
                  <a:off x="6892292" y="5464335"/>
                  <a:ext cx="15011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D20098CF-1C3A-4D3A-8EDC-B74C226648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2292" y="5464335"/>
                  <a:ext cx="1501140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57F35D76-2598-475F-9976-3E8AC5D8A553}"/>
                </a:ext>
              </a:extLst>
            </p:cNvPr>
            <p:cNvSpPr txBox="1"/>
            <p:nvPr/>
          </p:nvSpPr>
          <p:spPr>
            <a:xfrm>
              <a:off x="8751567" y="5481469"/>
              <a:ext cx="2777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(8) Tautology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D5A3BDF5-C14A-432D-BF4C-98E29C49A736}"/>
                    </a:ext>
                  </a:extLst>
                </p:cNvPr>
                <p:cNvSpPr txBox="1"/>
                <p:nvPr/>
              </p:nvSpPr>
              <p:spPr>
                <a:xfrm>
                  <a:off x="6892292" y="5754942"/>
                  <a:ext cx="15011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D5A3BDF5-C14A-432D-BF4C-98E29C49A7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2292" y="5754942"/>
                  <a:ext cx="1501140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A418F46-A97F-4315-99D6-BC623224C15D}"/>
                </a:ext>
              </a:extLst>
            </p:cNvPr>
            <p:cNvSpPr txBox="1"/>
            <p:nvPr/>
          </p:nvSpPr>
          <p:spPr>
            <a:xfrm>
              <a:off x="8751567" y="5772076"/>
              <a:ext cx="2777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(9) premise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8B6C3C05-8861-4758-AFC7-FFEFEF6EF03D}"/>
                    </a:ext>
                  </a:extLst>
                </p:cNvPr>
                <p:cNvSpPr txBox="1"/>
                <p:nvPr/>
              </p:nvSpPr>
              <p:spPr>
                <a:xfrm>
                  <a:off x="6892292" y="6005006"/>
                  <a:ext cx="15011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8B6C3C05-8861-4758-AFC7-FFEFEF6EF0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2292" y="6005006"/>
                  <a:ext cx="1501140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668AD62B-88B0-4739-B9C5-BB02BCDA9726}"/>
                </a:ext>
              </a:extLst>
            </p:cNvPr>
            <p:cNvSpPr txBox="1"/>
            <p:nvPr/>
          </p:nvSpPr>
          <p:spPr>
            <a:xfrm>
              <a:off x="8751567" y="6022140"/>
              <a:ext cx="2777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(10) Apply r8 to (7)(8)(9)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1F8D2896-66FB-47A5-B073-3C6EEF302AC9}"/>
                    </a:ext>
                  </a:extLst>
                </p:cNvPr>
                <p:cNvSpPr txBox="1"/>
                <p:nvPr/>
              </p:nvSpPr>
              <p:spPr>
                <a:xfrm>
                  <a:off x="6892292" y="6230215"/>
                  <a:ext cx="15011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1F8D2896-66FB-47A5-B073-3C6EEF302A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2292" y="6230215"/>
                  <a:ext cx="1501140" cy="369332"/>
                </a:xfrm>
                <a:prstGeom prst="rect">
                  <a:avLst/>
                </a:prstGeom>
                <a:blipFill>
                  <a:blip r:embed="rId17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16968B75-E093-4FB8-99AE-54255288073C}"/>
                    </a:ext>
                  </a:extLst>
                </p:cNvPr>
                <p:cNvSpPr txBox="1"/>
                <p:nvPr/>
              </p:nvSpPr>
              <p:spPr>
                <a:xfrm>
                  <a:off x="8751567" y="6247349"/>
                  <a:ext cx="277748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(11) Replace </a:t>
                  </a:r>
                  <a14:m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zh-CN" altLang="en-US" dirty="0"/>
                    <a:t> </a:t>
                  </a:r>
                  <a:r>
                    <a:rPr lang="en-US" altLang="zh-CN" dirty="0"/>
                    <a:t>with </a:t>
                  </a:r>
                  <a14:m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US" altLang="zh-CN" dirty="0"/>
                    <a:t> 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16968B75-E093-4FB8-99AE-5425528807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1567" y="6247349"/>
                  <a:ext cx="2777489" cy="369332"/>
                </a:xfrm>
                <a:prstGeom prst="rect">
                  <a:avLst/>
                </a:prstGeom>
                <a:blipFill>
                  <a:blip r:embed="rId18"/>
                  <a:stretch>
                    <a:fillRect l="-1978" t="-10000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9198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6654217-74C6-43BD-BD7C-C63974D21A2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400" y="93145"/>
            <a:ext cx="11268075" cy="7810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50DA36-FBC8-4E42-A20F-33982789DE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400" y="874195"/>
            <a:ext cx="11268075" cy="800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4D0C52E-BAE1-450C-87B3-BAFDBEEC39ED}"/>
                  </a:ext>
                </a:extLst>
              </p:cNvPr>
              <p:cNvSpPr txBox="1"/>
              <p:nvPr/>
            </p:nvSpPr>
            <p:spPr>
              <a:xfrm>
                <a:off x="4092742" y="1872916"/>
                <a:ext cx="3795783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house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street</m:t>
                      </m:r>
                    </m:oMath>
                  </m:oMathPara>
                </a14:m>
                <a:endParaRPr lang="en-US" altLang="zh-CN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color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blue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𝐵𝑘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color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black</m:t>
                      </m:r>
                    </m:oMath>
                  </m:oMathPara>
                </a14:m>
                <a:endParaRPr lang="en-US" altLang="zh-CN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𝑂𝑛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on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altLang="zh-CN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𝐧𝐞𝐱𝐭</m:t>
                      </m:r>
                      <m:r>
                        <a:rPr lang="en-US" altLang="zh-CN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𝐭𝐨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house</m:t>
                      </m:r>
                      <m:r>
                        <a:rPr lang="en-US" altLang="zh-CN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next</m:t>
                      </m:r>
                      <m:r>
                        <a:rPr lang="en-US" altLang="zh-CN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US" altLang="zh-CN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zh-CN" altLang="en-US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4D0C52E-BAE1-450C-87B3-BAFDBEEC3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742" y="1872916"/>
                <a:ext cx="3795783" cy="14773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3552C96-2128-4D6A-ABAC-92547A06D5FE}"/>
                  </a:ext>
                </a:extLst>
              </p:cNvPr>
              <p:cNvSpPr txBox="1"/>
              <p:nvPr/>
            </p:nvSpPr>
            <p:spPr>
              <a:xfrm>
                <a:off x="2224171" y="3548865"/>
                <a:ext cx="6908558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:∀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𝐵𝑘</m:t>
                                  </m:r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b="0" i="0" smtClean="0">
                                          <a:latin typeface="Cambria Math" panose="02040503050406030204" pitchFamily="18" charset="0"/>
                                        </a:rPr>
                                        <m:t>next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  <m:t>to</m:t>
                                      </m:r>
                                      <m:d>
                                        <m:d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3552C96-2128-4D6A-ABAC-92547A06D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171" y="3548865"/>
                <a:ext cx="6908558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B583E54-9416-47BA-883E-7505BFF24B29}"/>
                  </a:ext>
                </a:extLst>
              </p:cNvPr>
              <p:cNvSpPr txBox="1"/>
              <p:nvPr/>
            </p:nvSpPr>
            <p:spPr>
              <a:xfrm>
                <a:off x="2224171" y="4263548"/>
                <a:ext cx="5774721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mystreet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∧¬∃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𝑜𝑛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mystreet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B583E54-9416-47BA-883E-7505BFF24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171" y="4263548"/>
                <a:ext cx="5774721" cy="404983"/>
              </a:xfrm>
              <a:prstGeom prst="rect">
                <a:avLst/>
              </a:prstGeom>
              <a:blipFill>
                <a:blip r:embed="rId6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9B7705D-1CE6-4635-84C2-F640F8EA8CF7}"/>
                  </a:ext>
                </a:extLst>
              </p:cNvPr>
              <p:cNvSpPr txBox="1"/>
              <p:nvPr/>
            </p:nvSpPr>
            <p:spPr>
              <a:xfrm>
                <a:off x="2224171" y="4775739"/>
                <a:ext cx="5901872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mystreet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∧¬∃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𝐵𝑘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𝑜𝑛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mystreet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9B7705D-1CE6-4635-84C2-F640F8EA8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171" y="4775739"/>
                <a:ext cx="5901872" cy="404983"/>
              </a:xfrm>
              <a:prstGeom prst="rect">
                <a:avLst/>
              </a:prstGeom>
              <a:blipFill>
                <a:blip r:embed="rId7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908411D-A9EE-4D48-8DC8-97B68E602C2C}"/>
                  </a:ext>
                </a:extLst>
              </p:cNvPr>
              <p:cNvSpPr txBox="1"/>
              <p:nvPr/>
            </p:nvSpPr>
            <p:spPr>
              <a:xfrm>
                <a:off x="5265420" y="5508247"/>
                <a:ext cx="18655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908411D-A9EE-4D48-8DC8-97B68E602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420" y="5508247"/>
                <a:ext cx="186551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74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C34207-1CD4-4B1F-9897-060B295D9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" y="96204"/>
            <a:ext cx="2259212" cy="498475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论域已决定</a:t>
            </a:r>
            <a:r>
              <a:rPr lang="en-US" altLang="zh-CN" dirty="0"/>
              <a:t>R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73721DD-6D4C-48D4-98A7-ADAE8B18B25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6300" y="699680"/>
            <a:ext cx="4113198" cy="14392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A7AB0E7-4382-4A32-A314-03A90D2AD768}"/>
                  </a:ext>
                </a:extLst>
              </p:cNvPr>
              <p:cNvSpPr/>
              <p:nvPr/>
            </p:nvSpPr>
            <p:spPr>
              <a:xfrm>
                <a:off x="6690361" y="689798"/>
                <a:ext cx="2885172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&gt;5→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&lt;1/5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&lt;1/5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→¬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&gt;5</m:t>
                          </m:r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1/5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≥1/5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≤5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A7AB0E7-4382-4A32-A314-03A90D2AD7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361" y="689798"/>
                <a:ext cx="2885172" cy="17543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83039775-D27C-4AA9-A74D-4449C52E76A2}"/>
              </a:ext>
            </a:extLst>
          </p:cNvPr>
          <p:cNvSpPr txBox="1"/>
          <p:nvPr/>
        </p:nvSpPr>
        <p:spPr>
          <a:xfrm>
            <a:off x="10802578" y="828297"/>
            <a:ext cx="10262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想想我们用到了多少数学知识？</a:t>
            </a:r>
            <a:endParaRPr lang="en-US" altLang="zh-CN" b="1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A62EDBD-2CB7-4364-885C-D6CACB5C776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6300" y="2662557"/>
            <a:ext cx="4155887" cy="16757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1EC1C27-ADE1-4C3F-BF4D-B1D71C815A95}"/>
                  </a:ext>
                </a:extLst>
              </p:cNvPr>
              <p:cNvSpPr txBox="1"/>
              <p:nvPr/>
            </p:nvSpPr>
            <p:spPr>
              <a:xfrm>
                <a:off x="7240470" y="2761713"/>
                <a:ext cx="23350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0" dirty="0"/>
                  <a:t>Case 1</a:t>
                </a:r>
                <a:r>
                  <a:rPr lang="zh-CN" altLang="en-US" b="0" dirty="0"/>
                  <a:t>：</a:t>
                </a:r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=−2,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1EC1C27-ADE1-4C3F-BF4D-B1D71C815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470" y="2761713"/>
                <a:ext cx="2335063" cy="646331"/>
              </a:xfrm>
              <a:prstGeom prst="rect">
                <a:avLst/>
              </a:prstGeom>
              <a:blipFill>
                <a:blip r:embed="rId5"/>
                <a:stretch>
                  <a:fillRect l="-2350" t="-4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>
            <a:extLst>
              <a:ext uri="{FF2B5EF4-FFF2-40B4-BE49-F238E27FC236}">
                <a16:creationId xmlns:a16="http://schemas.microsoft.com/office/drawing/2014/main" id="{8C34A596-31F4-4CB5-A683-232EB1C0883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6300" y="4754561"/>
            <a:ext cx="4114165" cy="1508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CD274C7F-F970-4E80-A934-422B7C767A5C}"/>
                  </a:ext>
                </a:extLst>
              </p:cNvPr>
              <p:cNvSpPr/>
              <p:nvPr/>
            </p:nvSpPr>
            <p:spPr>
              <a:xfrm>
                <a:off x="6383472" y="4556752"/>
                <a:ext cx="349895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&gt;0→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→¬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&gt;0</m:t>
                          </m:r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CD274C7F-F970-4E80-A934-422B7C767A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472" y="4556752"/>
                <a:ext cx="3498950" cy="1477328"/>
              </a:xfrm>
              <a:prstGeom prst="rect">
                <a:avLst/>
              </a:prstGeom>
              <a:blipFill>
                <a:blip r:embed="rId7"/>
                <a:stretch>
                  <a:fillRect b="-8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550F0A0A-F40C-4058-9994-127E379DE9B1}"/>
              </a:ext>
            </a:extLst>
          </p:cNvPr>
          <p:cNvSpPr txBox="1"/>
          <p:nvPr/>
        </p:nvSpPr>
        <p:spPr>
          <a:xfrm>
            <a:off x="10079849" y="4831080"/>
            <a:ext cx="1026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(1)</a:t>
            </a:r>
            <a:r>
              <a:rPr lang="zh-CN" altLang="en-US" sz="1600" dirty="0"/>
              <a:t>的逆否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F1B0D39-02FB-4DF2-B187-D1CD0C01A210}"/>
              </a:ext>
            </a:extLst>
          </p:cNvPr>
          <p:cNvSpPr txBox="1"/>
          <p:nvPr/>
        </p:nvSpPr>
        <p:spPr>
          <a:xfrm>
            <a:off x="10111499" y="5339664"/>
            <a:ext cx="885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premise</a:t>
            </a:r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A987EB37-CFA6-4971-9831-CF4A6B0F51D7}"/>
                  </a:ext>
                </a:extLst>
              </p:cNvPr>
              <p:cNvSpPr/>
              <p:nvPr/>
            </p:nvSpPr>
            <p:spPr>
              <a:xfrm>
                <a:off x="7254241" y="3449956"/>
                <a:ext cx="259735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altLang="zh-CN" dirty="0">
                    <a:latin typeface="Cambria Math" panose="02040503050406030204" pitchFamily="18" charset="0"/>
                  </a:rPr>
                  <a:t>Case 2: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zh-CN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altLang="zh-CN" i="1" dirty="0">
                          <a:latin typeface="Cambria Math" panose="02040503050406030204" pitchFamily="18" charset="0"/>
                        </a:rPr>
                        <m:t>&gt;0 </m:t>
                      </m:r>
                    </m:oMath>
                  </m:oMathPara>
                </a14:m>
                <a:endParaRPr lang="pt-BR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zh-CN" i="1" dirty="0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pt-BR" altLang="zh-CN" i="1" dirty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pt-BR" altLang="zh-CN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altLang="zh-CN" i="1" dirty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pt-BR" altLang="zh-CN" i="1" dirty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A987EB37-CFA6-4971-9831-CF4A6B0F51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241" y="3449956"/>
                <a:ext cx="2597356" cy="923330"/>
              </a:xfrm>
              <a:prstGeom prst="rect">
                <a:avLst/>
              </a:prstGeom>
              <a:blipFill>
                <a:blip r:embed="rId8"/>
                <a:stretch>
                  <a:fillRect l="-1878" t="-4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404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8" grpId="0"/>
      <p:bldP spid="20" grpId="0"/>
      <p:bldP spid="21" grpId="0"/>
      <p:bldP spid="22" grpId="0"/>
      <p:bldP spid="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28F15CA4-C6DC-45F9-B37A-4C6C82BD0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9166" y="409819"/>
            <a:ext cx="10515600" cy="35919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D2308DE-FEA4-4CBF-9350-20C4D98B0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72205"/>
            <a:ext cx="5389345" cy="14970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E5E4AC-9AA9-40B6-A6F6-C07A9D8DD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255" y="3619099"/>
            <a:ext cx="3324946" cy="310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25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D424022-F0D6-41BC-A251-A170A2B2D750}"/>
                  </a:ext>
                </a:extLst>
              </p:cNvPr>
              <p:cNvSpPr txBox="1"/>
              <p:nvPr/>
            </p:nvSpPr>
            <p:spPr>
              <a:xfrm>
                <a:off x="3976589" y="2956560"/>
                <a:ext cx="3038204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altLang="zh-CN" dirty="0"/>
                  <a:t> (1) (</a:t>
                </a:r>
                <a:r>
                  <a:rPr lang="zh-CN" altLang="en-US" dirty="0"/>
                  <a:t>公理</a:t>
                </a:r>
                <a:r>
                  <a:rPr lang="en-US" altLang="zh-CN" dirty="0"/>
                  <a:t>a)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D424022-F0D6-41BC-A251-A170A2B2D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589" y="2956560"/>
                <a:ext cx="3038204" cy="312650"/>
              </a:xfrm>
              <a:prstGeom prst="rect">
                <a:avLst/>
              </a:prstGeom>
              <a:blipFill>
                <a:blip r:embed="rId2"/>
                <a:stretch>
                  <a:fillRect l="-2004" t="-17647" r="-4008" b="-41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D4AAE7F-0EF0-41A0-A1D6-0949B2AB07A9}"/>
                  </a:ext>
                </a:extLst>
              </p:cNvPr>
              <p:cNvSpPr txBox="1"/>
              <p:nvPr/>
            </p:nvSpPr>
            <p:spPr>
              <a:xfrm>
                <a:off x="3976589" y="3593127"/>
                <a:ext cx="6496843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d>
                  </m:oMath>
                </a14:m>
                <a:r>
                  <a:rPr lang="zh-CN" altLang="en-US" dirty="0"/>
                  <a:t>  </a:t>
                </a:r>
                <a:r>
                  <a:rPr lang="en-US" altLang="zh-CN" dirty="0"/>
                  <a:t>(2) (</a:t>
                </a:r>
                <a:r>
                  <a:rPr lang="zh-CN" altLang="en-US" dirty="0"/>
                  <a:t>公理</a:t>
                </a:r>
                <a:r>
                  <a:rPr lang="en-US" altLang="zh-CN" dirty="0"/>
                  <a:t>b)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D4AAE7F-0EF0-41A0-A1D6-0949B2AB0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589" y="3593127"/>
                <a:ext cx="6496843" cy="414537"/>
              </a:xfrm>
              <a:prstGeom prst="rect">
                <a:avLst/>
              </a:prstGeom>
              <a:blipFill>
                <a:blip r:embed="rId3"/>
                <a:stretch>
                  <a:fillRect t="-1471" r="-1407" b="-19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BAF52F8A-D3E3-48A1-B3CF-C5B8AED6EFA7}"/>
                  </a:ext>
                </a:extLst>
              </p:cNvPr>
              <p:cNvSpPr/>
              <p:nvPr/>
            </p:nvSpPr>
            <p:spPr>
              <a:xfrm>
                <a:off x="3976589" y="4331581"/>
                <a:ext cx="4279057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altLang="zh-CN" dirty="0"/>
                  <a:t> (3) (</a:t>
                </a:r>
                <a:r>
                  <a:rPr lang="zh-CN" altLang="en-US" dirty="0"/>
                  <a:t>推理</a:t>
                </a:r>
                <a:r>
                  <a:rPr lang="en-US" altLang="zh-CN" dirty="0"/>
                  <a:t>(1)(2))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BAF52F8A-D3E3-48A1-B3CF-C5B8AED6EF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589" y="4331581"/>
                <a:ext cx="4279057" cy="404983"/>
              </a:xfrm>
              <a:prstGeom prst="rect">
                <a:avLst/>
              </a:prstGeom>
              <a:blipFill>
                <a:blip r:embed="rId4"/>
                <a:stretch>
                  <a:fillRect t="-3030" r="-570" b="-2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273B1D8-4F83-4EE6-82DB-7D7482C9D286}"/>
                  </a:ext>
                </a:extLst>
              </p:cNvPr>
              <p:cNvSpPr txBox="1"/>
              <p:nvPr/>
            </p:nvSpPr>
            <p:spPr>
              <a:xfrm>
                <a:off x="3976589" y="5060481"/>
                <a:ext cx="23637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altLang="zh-CN" dirty="0"/>
                  <a:t> (4) (</a:t>
                </a:r>
                <a:r>
                  <a:rPr lang="zh-CN" altLang="en-US" dirty="0"/>
                  <a:t>公理</a:t>
                </a:r>
                <a:r>
                  <a:rPr lang="en-US" altLang="zh-CN" dirty="0"/>
                  <a:t>a)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273B1D8-4F83-4EE6-82DB-7D7482C9D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589" y="5060481"/>
                <a:ext cx="2363789" cy="276999"/>
              </a:xfrm>
              <a:prstGeom prst="rect">
                <a:avLst/>
              </a:prstGeom>
              <a:blipFill>
                <a:blip r:embed="rId5"/>
                <a:stretch>
                  <a:fillRect l="-2577" t="-28261" r="-5412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4027D3D9-DBA9-473C-A171-64499CF02C7A}"/>
                  </a:ext>
                </a:extLst>
              </p:cNvPr>
              <p:cNvSpPr/>
              <p:nvPr/>
            </p:nvSpPr>
            <p:spPr>
              <a:xfrm>
                <a:off x="3976589" y="5661397"/>
                <a:ext cx="24789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altLang="zh-CN" dirty="0"/>
                  <a:t> (5) (</a:t>
                </a:r>
                <a:r>
                  <a:rPr lang="zh-CN" altLang="en-US" dirty="0"/>
                  <a:t>推理</a:t>
                </a:r>
                <a:r>
                  <a:rPr lang="en-US" altLang="zh-CN" dirty="0"/>
                  <a:t>(3)(4))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4027D3D9-DBA9-473C-A171-64499CF02C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589" y="5661397"/>
                <a:ext cx="2478948" cy="369332"/>
              </a:xfrm>
              <a:prstGeom prst="rect">
                <a:avLst/>
              </a:prstGeom>
              <a:blipFill>
                <a:blip r:embed="rId6"/>
                <a:stretch>
                  <a:fillRect t="-10000" r="-172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F347F7D6-9C85-4EA8-BB14-17B39FF9AC7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39415" y="510540"/>
            <a:ext cx="6496050" cy="16002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2AF38937-9186-43B3-9BEB-CA89DD55AE7B}"/>
              </a:ext>
            </a:extLst>
          </p:cNvPr>
          <p:cNvSpPr/>
          <p:nvPr/>
        </p:nvSpPr>
        <p:spPr>
          <a:xfrm>
            <a:off x="4533900" y="2956560"/>
            <a:ext cx="815340" cy="312650"/>
          </a:xfrm>
          <a:prstGeom prst="roundRect">
            <a:avLst/>
          </a:prstGeom>
          <a:solidFill>
            <a:srgbClr val="4472C4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76C586A4-204C-4165-95B4-365F36B22F80}"/>
              </a:ext>
            </a:extLst>
          </p:cNvPr>
          <p:cNvSpPr/>
          <p:nvPr/>
        </p:nvSpPr>
        <p:spPr>
          <a:xfrm>
            <a:off x="4646234" y="3644070"/>
            <a:ext cx="815340" cy="312650"/>
          </a:xfrm>
          <a:prstGeom prst="roundRect">
            <a:avLst/>
          </a:prstGeom>
          <a:solidFill>
            <a:srgbClr val="4472C4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BEA22D7C-BD08-4706-B017-55A532D62287}"/>
              </a:ext>
            </a:extLst>
          </p:cNvPr>
          <p:cNvSpPr/>
          <p:nvPr/>
        </p:nvSpPr>
        <p:spPr>
          <a:xfrm>
            <a:off x="7129303" y="3644070"/>
            <a:ext cx="815340" cy="312650"/>
          </a:xfrm>
          <a:prstGeom prst="roundRect">
            <a:avLst/>
          </a:prstGeom>
          <a:solidFill>
            <a:srgbClr val="4472C4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70A88263-FB23-4021-B58F-D05C894561AD}"/>
              </a:ext>
            </a:extLst>
          </p:cNvPr>
          <p:cNvSpPr/>
          <p:nvPr/>
        </p:nvSpPr>
        <p:spPr>
          <a:xfrm>
            <a:off x="5708447" y="3644070"/>
            <a:ext cx="242773" cy="312650"/>
          </a:xfrm>
          <a:prstGeom prst="roundRect">
            <a:avLst/>
          </a:prstGeom>
          <a:solidFill>
            <a:srgbClr val="C00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52176AD8-D647-497F-9D87-B86D00D561A8}"/>
              </a:ext>
            </a:extLst>
          </p:cNvPr>
          <p:cNvSpPr/>
          <p:nvPr/>
        </p:nvSpPr>
        <p:spPr>
          <a:xfrm>
            <a:off x="8844878" y="3644070"/>
            <a:ext cx="242773" cy="312650"/>
          </a:xfrm>
          <a:prstGeom prst="roundRect">
            <a:avLst/>
          </a:prstGeom>
          <a:solidFill>
            <a:srgbClr val="C00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9CCB7E6D-B33B-446D-8D79-DA1F20B17C80}"/>
              </a:ext>
            </a:extLst>
          </p:cNvPr>
          <p:cNvSpPr/>
          <p:nvPr/>
        </p:nvSpPr>
        <p:spPr>
          <a:xfrm>
            <a:off x="4512384" y="5042655"/>
            <a:ext cx="267700" cy="312650"/>
          </a:xfrm>
          <a:prstGeom prst="roundRect">
            <a:avLst/>
          </a:prstGeom>
          <a:solidFill>
            <a:srgbClr val="4472C4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434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D06EC0C-9DF1-4EE8-B269-9A37AF29F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3005" y="20955"/>
            <a:ext cx="3305175" cy="34385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6A2C048-E66B-4271-91D4-6DD02532F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67800" cy="227647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533481B-6864-4ADA-97B6-847F8071E298}"/>
              </a:ext>
            </a:extLst>
          </p:cNvPr>
          <p:cNvSpPr/>
          <p:nvPr/>
        </p:nvSpPr>
        <p:spPr>
          <a:xfrm>
            <a:off x="662493" y="4192038"/>
            <a:ext cx="4788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333333"/>
                </a:solidFill>
                <a:latin typeface="Helvetica Neue"/>
              </a:rPr>
              <a:t>中</a:t>
            </a:r>
            <a:r>
              <a:rPr lang="en-US" altLang="zh-CN" sz="2000" dirty="0">
                <a:solidFill>
                  <a:srgbClr val="333333"/>
                </a:solidFill>
                <a:latin typeface="Helvetica Neue"/>
              </a:rPr>
              <a:t>: </a:t>
            </a:r>
            <a:r>
              <a:rPr lang="zh-CN" altLang="en-US" sz="2000" dirty="0">
                <a:solidFill>
                  <a:srgbClr val="333333"/>
                </a:solidFill>
                <a:latin typeface="Helvetica Neue"/>
              </a:rPr>
              <a:t>我思故我在。</a:t>
            </a:r>
            <a:endParaRPr lang="en-US" altLang="zh-CN" sz="2000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zh-CN" altLang="en-US" sz="2000" b="0" i="0" dirty="0">
                <a:solidFill>
                  <a:srgbClr val="333333"/>
                </a:solidFill>
                <a:effectLst/>
                <a:latin typeface="Helvetica Neue"/>
              </a:rPr>
              <a:t>法：</a:t>
            </a:r>
            <a:r>
              <a:rPr lang="en-US" altLang="zh-CN" sz="2000" b="0" i="0" dirty="0">
                <a:solidFill>
                  <a:srgbClr val="333333"/>
                </a:solidFill>
                <a:effectLst/>
                <a:latin typeface="Helvetica Neue"/>
              </a:rPr>
              <a:t>Je </a:t>
            </a:r>
            <a:r>
              <a:rPr lang="en-US" altLang="zh-CN" sz="2000" b="0" i="0" dirty="0" err="1">
                <a:solidFill>
                  <a:srgbClr val="333333"/>
                </a:solidFill>
                <a:effectLst/>
                <a:latin typeface="Helvetica Neue"/>
              </a:rPr>
              <a:t>pense</a:t>
            </a:r>
            <a:r>
              <a:rPr lang="en-US" altLang="zh-CN" sz="2000" b="0" i="0" dirty="0">
                <a:solidFill>
                  <a:srgbClr val="333333"/>
                </a:solidFill>
                <a:effectLst/>
                <a:latin typeface="Helvetica Neue"/>
              </a:rPr>
              <a:t>, </a:t>
            </a:r>
            <a:r>
              <a:rPr lang="en-US" altLang="zh-CN" sz="2000" b="0" i="0" dirty="0" err="1">
                <a:solidFill>
                  <a:srgbClr val="333333"/>
                </a:solidFill>
                <a:effectLst/>
                <a:latin typeface="Helvetica Neue"/>
              </a:rPr>
              <a:t>donc</a:t>
            </a:r>
            <a:r>
              <a:rPr lang="en-US" altLang="zh-CN" sz="2000" b="0" i="0" dirty="0">
                <a:solidFill>
                  <a:srgbClr val="333333"/>
                </a:solidFill>
                <a:effectLst/>
                <a:latin typeface="Helvetica Neue"/>
              </a:rPr>
              <a:t> je </a:t>
            </a:r>
            <a:r>
              <a:rPr lang="en-US" altLang="zh-CN" sz="2000" b="0" i="0" dirty="0" err="1">
                <a:solidFill>
                  <a:srgbClr val="333333"/>
                </a:solidFill>
                <a:effectLst/>
                <a:latin typeface="Helvetica Neue"/>
              </a:rPr>
              <a:t>suis</a:t>
            </a:r>
            <a:r>
              <a:rPr lang="en-US" altLang="zh-CN" sz="2000" b="0" i="0" dirty="0">
                <a:solidFill>
                  <a:srgbClr val="333333"/>
                </a:solidFill>
                <a:effectLst/>
                <a:latin typeface="Helvetica Neue"/>
              </a:rPr>
              <a:t>. </a:t>
            </a:r>
          </a:p>
          <a:p>
            <a:r>
              <a:rPr lang="zh-CN" altLang="en-US" sz="2000" b="0" i="0" dirty="0">
                <a:solidFill>
                  <a:srgbClr val="333333"/>
                </a:solidFill>
                <a:effectLst/>
                <a:latin typeface="Helvetica Neue"/>
              </a:rPr>
              <a:t>拉丁：</a:t>
            </a:r>
            <a:r>
              <a:rPr lang="en-US" altLang="zh-CN" sz="2000" b="0" i="0" dirty="0">
                <a:solidFill>
                  <a:srgbClr val="333333"/>
                </a:solidFill>
                <a:effectLst/>
                <a:latin typeface="Helvetica Neue"/>
              </a:rPr>
              <a:t>Cogito ergo sum. </a:t>
            </a:r>
          </a:p>
          <a:p>
            <a:r>
              <a:rPr lang="zh-CN" altLang="en-US" sz="2000" b="0" i="0" dirty="0">
                <a:solidFill>
                  <a:srgbClr val="333333"/>
                </a:solidFill>
                <a:effectLst/>
                <a:latin typeface="Helvetica Neue"/>
              </a:rPr>
              <a:t>德：</a:t>
            </a:r>
            <a:r>
              <a:rPr lang="en-US" altLang="zh-CN" sz="2000" b="0" i="0" dirty="0">
                <a:solidFill>
                  <a:srgbClr val="333333"/>
                </a:solidFill>
                <a:effectLst/>
                <a:latin typeface="Helvetica Neue"/>
              </a:rPr>
              <a:t>Ich </a:t>
            </a:r>
            <a:r>
              <a:rPr lang="en-US" altLang="zh-CN" sz="2000" b="0" i="0" dirty="0" err="1">
                <a:solidFill>
                  <a:srgbClr val="333333"/>
                </a:solidFill>
                <a:effectLst/>
                <a:latin typeface="Helvetica Neue"/>
              </a:rPr>
              <a:t>denke</a:t>
            </a:r>
            <a:r>
              <a:rPr lang="en-US" altLang="zh-CN" sz="2000" b="0" i="0" dirty="0">
                <a:solidFill>
                  <a:srgbClr val="333333"/>
                </a:solidFill>
                <a:effectLst/>
                <a:latin typeface="Helvetica Neue"/>
              </a:rPr>
              <a:t>, also bin ich </a:t>
            </a:r>
          </a:p>
          <a:p>
            <a:r>
              <a:rPr lang="zh-CN" altLang="en-US" sz="2000" b="0" i="0" dirty="0">
                <a:solidFill>
                  <a:srgbClr val="333333"/>
                </a:solidFill>
                <a:effectLst/>
                <a:latin typeface="Helvetica Neue"/>
              </a:rPr>
              <a:t>英：</a:t>
            </a:r>
            <a:r>
              <a:rPr lang="en-US" altLang="zh-CN" sz="2000" b="1" i="0" dirty="0">
                <a:solidFill>
                  <a:srgbClr val="C00000"/>
                </a:solidFill>
                <a:effectLst/>
                <a:latin typeface="Helvetica Neue"/>
              </a:rPr>
              <a:t>I think, therefore I am</a:t>
            </a:r>
            <a:r>
              <a:rPr lang="en-US" altLang="zh-CN" sz="2000" b="0" i="0" dirty="0">
                <a:solidFill>
                  <a:srgbClr val="333333"/>
                </a:solidFill>
                <a:effectLst/>
                <a:latin typeface="Helvetica Neue"/>
              </a:rPr>
              <a:t>. </a:t>
            </a:r>
          </a:p>
          <a:p>
            <a:r>
              <a:rPr lang="zh-CN" altLang="en-US" sz="2000" b="0" i="0" dirty="0">
                <a:solidFill>
                  <a:srgbClr val="333333"/>
                </a:solidFill>
                <a:effectLst/>
                <a:latin typeface="Helvetica Neue"/>
              </a:rPr>
              <a:t>西：</a:t>
            </a:r>
            <a:r>
              <a:rPr lang="en-US" altLang="zh-CN" sz="2000" b="0" i="0" dirty="0" err="1">
                <a:solidFill>
                  <a:srgbClr val="333333"/>
                </a:solidFill>
                <a:effectLst/>
                <a:latin typeface="Helvetica Neue"/>
              </a:rPr>
              <a:t>Pienso</a:t>
            </a:r>
            <a:r>
              <a:rPr lang="en-US" altLang="zh-CN" sz="2000" b="0" i="0" dirty="0">
                <a:solidFill>
                  <a:srgbClr val="333333"/>
                </a:solidFill>
                <a:effectLst/>
                <a:latin typeface="Helvetica Neue"/>
              </a:rPr>
              <a:t>, </a:t>
            </a:r>
            <a:r>
              <a:rPr lang="en-US" altLang="zh-CN" sz="2000" b="0" i="0" dirty="0" err="1">
                <a:solidFill>
                  <a:srgbClr val="333333"/>
                </a:solidFill>
                <a:effectLst/>
                <a:latin typeface="Helvetica Neue"/>
              </a:rPr>
              <a:t>luego</a:t>
            </a:r>
            <a:r>
              <a:rPr lang="en-US" altLang="zh-CN" sz="2000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US" altLang="zh-CN" sz="2000" b="0" i="0" dirty="0" err="1">
                <a:solidFill>
                  <a:srgbClr val="333333"/>
                </a:solidFill>
                <a:effectLst/>
                <a:latin typeface="Helvetica Neue"/>
              </a:rPr>
              <a:t>existo</a:t>
            </a:r>
            <a:r>
              <a:rPr lang="en-US" altLang="zh-CN" sz="2000" b="0" i="0" dirty="0">
                <a:solidFill>
                  <a:srgbClr val="333333"/>
                </a:solidFill>
                <a:effectLst/>
                <a:latin typeface="Helvetica Neue"/>
              </a:rPr>
              <a:t>.</a:t>
            </a:r>
            <a:endParaRPr lang="zh-CN" altLang="en-US" sz="2000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45BA821-B113-4D3B-AE0A-7C6837CB4B59}"/>
              </a:ext>
            </a:extLst>
          </p:cNvPr>
          <p:cNvGrpSpPr/>
          <p:nvPr/>
        </p:nvGrpSpPr>
        <p:grpSpPr>
          <a:xfrm>
            <a:off x="7872492" y="4015335"/>
            <a:ext cx="2727446" cy="1940285"/>
            <a:chOff x="7872492" y="4221523"/>
            <a:chExt cx="2727446" cy="19402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F42B2D43-A90B-4743-A7C0-C7566E5F5313}"/>
                    </a:ext>
                  </a:extLst>
                </p:cNvPr>
                <p:cNvSpPr txBox="1"/>
                <p:nvPr/>
              </p:nvSpPr>
              <p:spPr>
                <a:xfrm>
                  <a:off x="8173345" y="4221523"/>
                  <a:ext cx="1396216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思考</m:t>
                        </m:r>
                      </m:oMath>
                    </m:oMathPara>
                  </a14:m>
                  <a:endParaRPr lang="en-US" altLang="zh-CN" sz="20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存在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F42B2D43-A90B-4743-A7C0-C7566E5F53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3345" y="4221523"/>
                  <a:ext cx="1396216" cy="615553"/>
                </a:xfrm>
                <a:prstGeom prst="rect">
                  <a:avLst/>
                </a:prstGeom>
                <a:blipFill>
                  <a:blip r:embed="rId4"/>
                  <a:stretch>
                    <a:fillRect l="-3493" t="-4950" r="-6114" b="-148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B7276F17-C101-4E1F-A33E-4A1EBC861228}"/>
                    </a:ext>
                  </a:extLst>
                </p:cNvPr>
                <p:cNvSpPr txBox="1"/>
                <p:nvPr/>
              </p:nvSpPr>
              <p:spPr>
                <a:xfrm>
                  <a:off x="7916062" y="5014559"/>
                  <a:ext cx="1969385" cy="3474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B7276F17-C101-4E1F-A33E-4A1EBC8612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6062" y="5014559"/>
                  <a:ext cx="1969385" cy="347403"/>
                </a:xfrm>
                <a:prstGeom prst="rect">
                  <a:avLst/>
                </a:prstGeom>
                <a:blipFill>
                  <a:blip r:embed="rId5"/>
                  <a:stretch>
                    <a:fillRect l="-2167" b="-1754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D9A1BCC2-1E6B-4315-89C3-FDCE4176F247}"/>
                    </a:ext>
                  </a:extLst>
                </p:cNvPr>
                <p:cNvSpPr txBox="1"/>
                <p:nvPr/>
              </p:nvSpPr>
              <p:spPr>
                <a:xfrm>
                  <a:off x="7916062" y="5447883"/>
                  <a:ext cx="268387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笛卡尔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 i="1" smtClean="0">
                                <a:latin typeface="Cambria Math" panose="02040503050406030204" pitchFamily="18" charset="0"/>
                              </a:rPr>
                              <m:t>笛卡尔</m:t>
                            </m:r>
                          </m:e>
                        </m:d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D9A1BCC2-1E6B-4315-89C3-FDCE4176F2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6062" y="5447883"/>
                  <a:ext cx="2683876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1591" t="-10000" b="-32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40754FA8-1407-4BC0-8812-334085E88D35}"/>
                    </a:ext>
                  </a:extLst>
                </p:cNvPr>
                <p:cNvSpPr txBox="1"/>
                <p:nvPr/>
              </p:nvSpPr>
              <p:spPr>
                <a:xfrm>
                  <a:off x="7872492" y="5854031"/>
                  <a:ext cx="138973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笛卡</m:t>
                        </m:r>
                        <m:r>
                          <a:rPr lang="zh-CN" altLang="en-US" sz="2000" i="1" smtClean="0">
                            <a:latin typeface="Cambria Math" panose="02040503050406030204" pitchFamily="18" charset="0"/>
                          </a:rPr>
                          <m:t>尔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40754FA8-1407-4BC0-8812-334085E88D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492" y="5854031"/>
                  <a:ext cx="1389739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439" t="-7843" r="-6140" b="-3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44A24AD9-9920-4FD3-A4C9-5B606F2241C9}"/>
                  </a:ext>
                </a:extLst>
              </p:cNvPr>
              <p:cNvSpPr/>
              <p:nvPr/>
            </p:nvSpPr>
            <p:spPr>
              <a:xfrm>
                <a:off x="7872492" y="6104362"/>
                <a:ext cx="16494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笛卡尔</m:t>
                          </m:r>
                        </m:e>
                      </m:d>
                      <m:r>
                        <a:rPr lang="zh-CN" alt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？</m:t>
                      </m:r>
                    </m:oMath>
                  </m:oMathPara>
                </a14:m>
                <a:endParaRPr lang="zh-CN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44A24AD9-9920-4FD3-A4C9-5B606F2241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492" y="6104362"/>
                <a:ext cx="1649491" cy="400110"/>
              </a:xfrm>
              <a:prstGeom prst="rect">
                <a:avLst/>
              </a:prstGeom>
              <a:blipFill>
                <a:blip r:embed="rId8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010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89207F-8022-4B6F-A2A6-4F4F58061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b="1" dirty="0"/>
              <a:t>Problem 2.7. </a:t>
            </a:r>
            <a:br>
              <a:rPr lang="en-US" altLang="zh-CN" sz="3600" dirty="0"/>
            </a:br>
            <a:r>
              <a:rPr lang="en-US" altLang="zh-CN" sz="2800" dirty="0"/>
              <a:t>Negate the sentences below and express the answer in a sentence that is as simple as possible.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B9AC74-8B6E-46C9-A57C-BD194D0E90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I will do my homework and I will pass this class. </a:t>
            </a:r>
          </a:p>
          <a:p>
            <a:r>
              <a:rPr lang="en-US" altLang="zh-CN" sz="2400" dirty="0"/>
              <a:t>Seven is an integer and seven is even. </a:t>
            </a:r>
          </a:p>
          <a:p>
            <a:r>
              <a:rPr lang="en-US" altLang="zh-CN" sz="2400" dirty="0"/>
              <a:t>If T is continuous, then T is bounded. </a:t>
            </a:r>
          </a:p>
          <a:p>
            <a:r>
              <a:rPr lang="en-US" altLang="zh-CN" sz="2400" dirty="0"/>
              <a:t>I can eat dinner or go to the show. </a:t>
            </a:r>
          </a:p>
          <a:p>
            <a:r>
              <a:rPr lang="en-US" altLang="zh-CN" sz="2400" dirty="0">
                <a:solidFill>
                  <a:srgbClr val="C00000"/>
                </a:solidFill>
              </a:rPr>
              <a:t>If x is odd, then x is prime. </a:t>
            </a:r>
          </a:p>
          <a:p>
            <a:r>
              <a:rPr lang="en-US" altLang="zh-CN" sz="2400" dirty="0">
                <a:solidFill>
                  <a:schemeClr val="accent1"/>
                </a:solidFill>
              </a:rPr>
              <a:t>The number x is prime only if x is odd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74998456-E52D-4C15-AD87-3100DE8D876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odd</m:t>
                    </m:r>
                  </m:oMath>
                </a14:m>
                <a:r>
                  <a:rPr lang="en-US" altLang="zh-CN" sz="2400" dirty="0"/>
                  <a:t>,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altLang="zh-CN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latin typeface="Cambria Math" panose="02040503050406030204" pitchFamily="18" charset="0"/>
                      </a:rPr>
                      <m:t>prime</m:t>
                    </m:r>
                  </m:oMath>
                </a14:m>
                <a:endParaRPr lang="en-US" altLang="zh-CN" sz="2400" dirty="0"/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/>
              </a:p>
              <a:p>
                <a:r>
                  <a:rPr lang="en-US" altLang="zh-CN" sz="2400" dirty="0"/>
                  <a:t>Then </a:t>
                </a:r>
                <a:endParaRPr lang="en-US" altLang="zh-CN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4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∧¬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CN" sz="2400" dirty="0"/>
              </a:p>
              <a:p>
                <a:endParaRPr lang="zh-CN" altLang="en-US" sz="2400" dirty="0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74998456-E52D-4C15-AD87-3100DE8D87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647" t="-18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506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89207F-8022-4B6F-A2A6-4F4F58061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b="1" dirty="0"/>
              <a:t>Problem 2.7. </a:t>
            </a:r>
            <a:br>
              <a:rPr lang="en-US" altLang="zh-CN" sz="3600" dirty="0"/>
            </a:br>
            <a:r>
              <a:rPr lang="en-US" altLang="zh-CN" sz="2800" dirty="0"/>
              <a:t>Negate the sentences below and express the answer in a sentence that is as simple as possible.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B9AC74-8B6E-46C9-A57C-BD194D0E90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I will do my homework and I will pass this class. </a:t>
            </a:r>
          </a:p>
          <a:p>
            <a:r>
              <a:rPr lang="en-US" altLang="zh-CN" sz="2400" dirty="0"/>
              <a:t>Seven is an integer and seven is even. </a:t>
            </a:r>
          </a:p>
          <a:p>
            <a:r>
              <a:rPr lang="en-US" altLang="zh-CN" sz="2400" dirty="0"/>
              <a:t>If T is continuous, then T is bounded. </a:t>
            </a:r>
          </a:p>
          <a:p>
            <a:r>
              <a:rPr lang="en-US" altLang="zh-CN" sz="2400" dirty="0"/>
              <a:t>I can eat dinner or go to the show. </a:t>
            </a:r>
          </a:p>
          <a:p>
            <a:r>
              <a:rPr lang="en-US" altLang="zh-CN" sz="2400" dirty="0">
                <a:solidFill>
                  <a:srgbClr val="C00000"/>
                </a:solidFill>
              </a:rPr>
              <a:t>If x is odd, then x is prime. </a:t>
            </a:r>
          </a:p>
          <a:p>
            <a:r>
              <a:rPr lang="en-US" altLang="zh-CN" sz="2400" dirty="0">
                <a:solidFill>
                  <a:schemeClr val="accent1"/>
                </a:solidFill>
              </a:rPr>
              <a:t>The number x is prime only if x is odd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74998456-E52D-4C15-AD87-3100DE8D876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1825625"/>
                <a:ext cx="557022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odd</m:t>
                    </m:r>
                  </m:oMath>
                </a14:m>
                <a:r>
                  <a:rPr lang="en-US" altLang="zh-CN" sz="2400" dirty="0"/>
                  <a:t>,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altLang="zh-CN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latin typeface="Cambria Math" panose="02040503050406030204" pitchFamily="18" charset="0"/>
                      </a:rPr>
                      <m:t>prime</m:t>
                    </m:r>
                  </m:oMath>
                </a14:m>
                <a:endParaRPr lang="en-US" altLang="zh-CN" sz="2400" dirty="0"/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/>
              </a:p>
              <a:p>
                <a:r>
                  <a:rPr lang="en-US" altLang="zh-CN" sz="2400" dirty="0"/>
                  <a:t>Then </a:t>
                </a:r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altLang="zh-CN" sz="2400" dirty="0"/>
                            <m:t>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∧¬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CN" sz="2400" dirty="0"/>
              </a:p>
              <a:p>
                <a:pPr marL="0" indent="0" algn="ctr">
                  <a:buNone/>
                </a:pPr>
                <a:endParaRPr lang="zh-CN" altLang="en-US" sz="2400" dirty="0"/>
              </a:p>
            </p:txBody>
          </p:sp>
        </mc:Choice>
        <mc:Fallback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74998456-E52D-4C15-AD87-3100DE8D87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1825625"/>
                <a:ext cx="5570220" cy="4351338"/>
              </a:xfrm>
              <a:blipFill>
                <a:blip r:embed="rId2"/>
                <a:stretch>
                  <a:fillRect l="-1533" t="-18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45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B7857F43-2BC9-496F-9574-13F7D9B7B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AA9A6CAF-6131-419A-8A57-793978E25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" y="2301239"/>
            <a:ext cx="11719560" cy="1280161"/>
          </a:xfrm>
        </p:spPr>
        <p:txBody>
          <a:bodyPr/>
          <a:lstStyle/>
          <a:p>
            <a:r>
              <a:rPr lang="en-US" altLang="zh-CN" dirty="0"/>
              <a:t>Suppose Arnie says, “If I am a truth-teller, then each person living on this island is a truth-teller or a liar.” Can you say whether Arnie is a truth-teller or liar? If so, which one is he?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9F6E75B-E053-4626-8E81-C2DF900142C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36168"/>
            <a:ext cx="12192000" cy="1983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4987C0D-54E9-467C-8B9E-E3F73108C179}"/>
                  </a:ext>
                </a:extLst>
              </p:cNvPr>
              <p:cNvSpPr txBox="1"/>
              <p:nvPr/>
            </p:nvSpPr>
            <p:spPr>
              <a:xfrm>
                <a:off x="376518" y="3779176"/>
                <a:ext cx="11438964" cy="24997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sz="2000" b="0" dirty="0">
                    <a:latin typeface="Cambria Math" panose="02040503050406030204" pitchFamily="18" charset="0"/>
                  </a:rPr>
                  <a:t>假设</a:t>
                </a:r>
                <a:r>
                  <a:rPr lang="zh-CN" altLang="en-US" sz="2000" b="1" dirty="0">
                    <a:latin typeface="Cambria Math" panose="02040503050406030204" pitchFamily="18" charset="0"/>
                  </a:rPr>
                  <a:t>论域</a:t>
                </a:r>
                <a:r>
                  <a:rPr lang="zh-CN" altLang="en-US" sz="2000" b="0" dirty="0">
                    <a:latin typeface="Cambria Math" panose="02040503050406030204" pitchFamily="18" charset="0"/>
                  </a:rPr>
                  <a:t>是小岛上的人，定义谓词</a:t>
                </a:r>
                <a:endParaRPr lang="en-US" altLang="zh-CN" sz="2000" b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lier</m:t>
                      </m:r>
                    </m:oMath>
                  </m:oMathPara>
                </a14:m>
                <a:endParaRPr lang="en-US" altLang="zh-CN" sz="2000" dirty="0"/>
              </a:p>
              <a:p>
                <a:r>
                  <a:rPr lang="en-US" altLang="zh-CN" sz="2000" dirty="0"/>
                  <a:t>“each inhabitant is a truth-teller or a liar (and not both, of course)”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⊕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000" dirty="0"/>
              </a:p>
              <a:p>
                <a:r>
                  <a:rPr lang="en-US" altLang="zh-CN" sz="2000" dirty="0"/>
                  <a:t>Suppose Arnie says, “If I am a truth-teller, then each person living on this island is a truth-teller or a liar.”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Arnie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Arnie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→∀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Arnie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→¬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Arnie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→∀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4987C0D-54E9-467C-8B9E-E3F73108C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18" y="3779176"/>
                <a:ext cx="11438964" cy="2499787"/>
              </a:xfrm>
              <a:prstGeom prst="rect">
                <a:avLst/>
              </a:prstGeom>
              <a:blipFill>
                <a:blip r:embed="rId3"/>
                <a:stretch>
                  <a:fillRect l="-1386" t="-3171" r="-7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28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287BB4F-28B8-475E-B0EE-3EEA693AC2F1}"/>
                  </a:ext>
                </a:extLst>
              </p:cNvPr>
              <p:cNvSpPr txBox="1"/>
              <p:nvPr/>
            </p:nvSpPr>
            <p:spPr>
              <a:xfrm>
                <a:off x="685800" y="197776"/>
                <a:ext cx="10957560" cy="22497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假设</a:t>
                </a:r>
                <a:r>
                  <a:rPr lang="zh-CN" altLang="en-US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论域</a:t>
                </a:r>
                <a:r>
                  <a:rPr lang="zh-CN" altLang="en-US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是小岛上的人，定义谓词</a:t>
                </a:r>
                <a:endParaRPr lang="en-US" altLang="zh-CN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lier</m:t>
                      </m:r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r>
                  <a:rPr lang="en-US" altLang="zh-CN" dirty="0">
                    <a:solidFill>
                      <a:schemeClr val="tx1"/>
                    </a:solidFill>
                  </a:rPr>
                  <a:t>“each inhabitant is a truth-teller or a liar (and not both, of course)”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⊕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r>
                  <a:rPr lang="en-US" altLang="zh-CN" dirty="0">
                    <a:solidFill>
                      <a:schemeClr val="tx1"/>
                    </a:solidFill>
                  </a:rPr>
                  <a:t>Suppose Arnie says, “If I am a truth-teller, then each person living on this island is a truth-teller or a liar.”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Arnie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Arnie</m:t>
                              </m:r>
                            </m:e>
                          </m:d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→∀</m:t>
                          </m:r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Arnie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→¬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Arnie</m:t>
                              </m:r>
                            </m:e>
                          </m:d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→∀</m:t>
                          </m:r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287BB4F-28B8-475E-B0EE-3EEA693AC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97776"/>
                <a:ext cx="10957560" cy="2249718"/>
              </a:xfrm>
              <a:prstGeom prst="rect">
                <a:avLst/>
              </a:prstGeom>
              <a:blipFill>
                <a:blip r:embed="rId2"/>
                <a:stretch>
                  <a:fillRect l="-1336" t="-35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B9737247-BEF6-490E-ADF2-411F2EF6ADBA}"/>
                  </a:ext>
                </a:extLst>
              </p:cNvPr>
              <p:cNvSpPr/>
              <p:nvPr/>
            </p:nvSpPr>
            <p:spPr>
              <a:xfrm>
                <a:off x="4645109" y="2802185"/>
                <a:ext cx="3451073" cy="958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Arnie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→∀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⊕</m:t>
                          </m:r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Arnie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→⊤</m:t>
                      </m:r>
                    </m:oMath>
                  </m:oMathPara>
                </a14:m>
                <a:endParaRPr lang="en-US" altLang="zh-CN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⊤</m:t>
                      </m:r>
                    </m:oMath>
                  </m:oMathPara>
                </a14:m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B9737247-BEF6-490E-ADF2-411F2EF6AD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109" y="2802185"/>
                <a:ext cx="3451073" cy="9589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>
            <a:extLst>
              <a:ext uri="{FF2B5EF4-FFF2-40B4-BE49-F238E27FC236}">
                <a16:creationId xmlns:a16="http://schemas.microsoft.com/office/drawing/2014/main" id="{BE1EA608-EEE9-4602-B10B-3D20114EDA3E}"/>
              </a:ext>
            </a:extLst>
          </p:cNvPr>
          <p:cNvGrpSpPr/>
          <p:nvPr/>
        </p:nvGrpSpPr>
        <p:grpSpPr>
          <a:xfrm>
            <a:off x="3116580" y="4309417"/>
            <a:ext cx="6096000" cy="646331"/>
            <a:chOff x="3116580" y="4309417"/>
            <a:chExt cx="6096000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0AF58BC1-634B-4A19-947D-AB753C38261B}"/>
                    </a:ext>
                  </a:extLst>
                </p:cNvPr>
                <p:cNvSpPr/>
                <p:nvPr/>
              </p:nvSpPr>
              <p:spPr>
                <a:xfrm>
                  <a:off x="3116580" y="4309417"/>
                  <a:ext cx="6096000" cy="646331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Arnie</m:t>
                            </m:r>
                          </m:e>
                        </m:d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altLang="zh-CN" dirty="0">
                    <a:solidFill>
                      <a:schemeClr val="tx1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Arnie</m:t>
                            </m:r>
                          </m:e>
                        </m:d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0AF58BC1-634B-4A19-947D-AB753C3826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6580" y="4309417"/>
                  <a:ext cx="6096000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BE28E0C-0D92-4B08-85B1-50E43411D69A}"/>
                </a:ext>
              </a:extLst>
            </p:cNvPr>
            <p:cNvSpPr txBox="1"/>
            <p:nvPr/>
          </p:nvSpPr>
          <p:spPr>
            <a:xfrm>
              <a:off x="3905804" y="4447916"/>
              <a:ext cx="739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Then 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67536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B7857F43-2BC9-496F-9574-13F7D9B7B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AA9A6CAF-6131-419A-8A57-793978E25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" y="2301239"/>
            <a:ext cx="11719560" cy="1280161"/>
          </a:xfrm>
        </p:spPr>
        <p:txBody>
          <a:bodyPr/>
          <a:lstStyle/>
          <a:p>
            <a:r>
              <a:rPr lang="en-US" altLang="zh-CN" dirty="0"/>
              <a:t>Suppose that Arnie had said, “If I am a truth-teller, then so is Barnie.” Can you tell what Arnie and Barnie are? If so, what are they?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9F6E75B-E053-4626-8E81-C2DF900142C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36168"/>
            <a:ext cx="12192000" cy="1983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CF4A951-BA1C-4274-A039-7E540BFB196A}"/>
                  </a:ext>
                </a:extLst>
              </p:cNvPr>
              <p:cNvSpPr txBox="1"/>
              <p:nvPr/>
            </p:nvSpPr>
            <p:spPr>
              <a:xfrm>
                <a:off x="617220" y="4098767"/>
                <a:ext cx="10957560" cy="20459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b="0" dirty="0">
                    <a:latin typeface="Cambria Math" panose="02040503050406030204" pitchFamily="18" charset="0"/>
                  </a:rPr>
                  <a:t>假设</a:t>
                </a:r>
                <a:r>
                  <a:rPr lang="zh-CN" altLang="en-US" b="1" dirty="0">
                    <a:latin typeface="Cambria Math" panose="02040503050406030204" pitchFamily="18" charset="0"/>
                  </a:rPr>
                  <a:t>论域</a:t>
                </a:r>
                <a:r>
                  <a:rPr lang="zh-CN" altLang="en-US" b="0" dirty="0">
                    <a:latin typeface="Cambria Math" panose="02040503050406030204" pitchFamily="18" charset="0"/>
                  </a:rPr>
                  <a:t>是小岛上的人，定义谓词</a:t>
                </a:r>
                <a:endParaRPr lang="en-US" altLang="zh-CN" b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lier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“each inhabitant is a truth-teller or a liar (and not both, of course)”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Suppose Arnie says, “If I am a truth-teller, then so is Barnie.”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altLang="zh-CN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Arnie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altLang="zh-C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Arnie</m:t>
                              </m:r>
                            </m:e>
                          </m:d>
                          <m:r>
                            <a:rPr lang="en-US" altLang="zh-C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→¬</m:t>
                          </m:r>
                          <m:r>
                            <a:rPr lang="en-US" altLang="zh-CN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Barnie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Arnie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→¬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Arnie</m:t>
                              </m:r>
                            </m:e>
                          </m:d>
                          <m: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→¬</m:t>
                          </m:r>
                          <m: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Barnie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CF4A951-BA1C-4274-A039-7E540BFB1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" y="4098767"/>
                <a:ext cx="10957560" cy="2045945"/>
              </a:xfrm>
              <a:prstGeom prst="rect">
                <a:avLst/>
              </a:prstGeom>
              <a:blipFill>
                <a:blip r:embed="rId3"/>
                <a:stretch>
                  <a:fillRect l="-1279" t="-38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8383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2493</Words>
  <Application>Microsoft Office PowerPoint</Application>
  <PresentationFormat>宽屏</PresentationFormat>
  <Paragraphs>388</Paragraphs>
  <Slides>38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4" baseType="lpstr">
      <vt:lpstr>Helvetica Neue</vt:lpstr>
      <vt:lpstr>等线</vt:lpstr>
      <vt:lpstr>等线 Light</vt:lpstr>
      <vt:lpstr>Arial</vt:lpstr>
      <vt:lpstr>Cambria Math</vt:lpstr>
      <vt:lpstr>Office 主题​​</vt:lpstr>
      <vt:lpstr>1-2 Reasoning</vt:lpstr>
      <vt:lpstr>PowerPoint 演示文稿</vt:lpstr>
      <vt:lpstr>If x = 1, then x + 1 = 5. Is it a logical proposition?</vt:lpstr>
      <vt:lpstr>PowerPoint 演示文稿</vt:lpstr>
      <vt:lpstr>Problem 2.7.  Negate the sentences below and express the answer in a sentence that is as simple as possible.</vt:lpstr>
      <vt:lpstr>Problem 2.7.  Negate the sentences below and express the answer in a sentence that is as simple as possible.</vt:lpstr>
      <vt:lpstr>PowerPoint 演示文稿</vt:lpstr>
      <vt:lpstr>PowerPoint 演示文稿</vt:lpstr>
      <vt:lpstr>PowerPoint 演示文稿</vt:lpstr>
      <vt:lpstr>PowerPoint 演示文稿</vt:lpstr>
      <vt:lpstr>UD Problem 3.3 (d): Contrapositive and Converse</vt:lpstr>
      <vt:lpstr>PowerPoint 演示文稿</vt:lpstr>
      <vt:lpstr>PowerPoint 演示文稿</vt:lpstr>
      <vt:lpstr>Problem 4.1.  Write the following statements symbolically.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Problem 4.5.  Negate the following sentences. </vt:lpstr>
      <vt:lpstr>Problem 4.5.  Negate the following sentences. </vt:lpstr>
      <vt:lpstr>PowerPoint 演示文稿</vt:lpstr>
      <vt:lpstr>Problem 4.20.  Decide whether statement (3) is true if statements (1) and (2) are both true. Give reasons for your answers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1-2 Reasoning</dc:title>
  <dc:creator>lenovo</dc:creator>
  <cp:lastModifiedBy>lenovo</cp:lastModifiedBy>
  <cp:revision>105</cp:revision>
  <dcterms:created xsi:type="dcterms:W3CDTF">2021-10-15T00:56:15Z</dcterms:created>
  <dcterms:modified xsi:type="dcterms:W3CDTF">2021-10-18T02:41:10Z</dcterms:modified>
</cp:coreProperties>
</file>