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91" r:id="rId11"/>
    <p:sldId id="266" r:id="rId12"/>
    <p:sldId id="267" r:id="rId13"/>
    <p:sldId id="268" r:id="rId14"/>
    <p:sldId id="269" r:id="rId15"/>
    <p:sldId id="270" r:id="rId16"/>
    <p:sldId id="271" r:id="rId17"/>
    <p:sldId id="292" r:id="rId18"/>
    <p:sldId id="272" r:id="rId19"/>
    <p:sldId id="273" r:id="rId20"/>
    <p:sldId id="275" r:id="rId21"/>
    <p:sldId id="274" r:id="rId22"/>
    <p:sldId id="276" r:id="rId23"/>
    <p:sldId id="293" r:id="rId24"/>
    <p:sldId id="277" r:id="rId25"/>
    <p:sldId id="278" r:id="rId26"/>
    <p:sldId id="294" r:id="rId27"/>
    <p:sldId id="279" r:id="rId28"/>
    <p:sldId id="280" r:id="rId29"/>
    <p:sldId id="281" r:id="rId30"/>
    <p:sldId id="282" r:id="rId31"/>
    <p:sldId id="285" r:id="rId32"/>
    <p:sldId id="284" r:id="rId33"/>
    <p:sldId id="286" r:id="rId34"/>
    <p:sldId id="287" r:id="rId35"/>
    <p:sldId id="288" r:id="rId36"/>
    <p:sldId id="289" r:id="rId37"/>
    <p:sldId id="290" r:id="rId3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0704" autoAdjust="0"/>
  </p:normalViewPr>
  <p:slideViewPr>
    <p:cSldViewPr snapToGrid="0">
      <p:cViewPr varScale="1">
        <p:scale>
          <a:sx n="47" d="100"/>
          <a:sy n="47" d="100"/>
        </p:scale>
        <p:origin x="8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3A797-B652-46F7-BF40-F58F3DB3D6D0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73D95-F4E5-45B1-902E-B9DA6F337F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16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一种针对在某个数据结构上“操作序列”的时间代价分析方法</a:t>
            </a:r>
            <a:endParaRPr lang="en-US" altLang="zh-CN" dirty="0"/>
          </a:p>
          <a:p>
            <a:r>
              <a:rPr lang="zh-CN" altLang="en-US" dirty="0"/>
              <a:t>分析的是这个“操作序列”最坏情况下的时间渐进代价</a:t>
            </a:r>
            <a:endParaRPr lang="en-US" altLang="zh-CN" dirty="0"/>
          </a:p>
          <a:p>
            <a:r>
              <a:rPr lang="zh-CN" altLang="en-US" dirty="0"/>
              <a:t>这个操作序列可能存在某些不常出现的“极端操作”，进而使得传统的</a:t>
            </a:r>
            <a:r>
              <a:rPr lang="en-US" altLang="zh-CN" dirty="0" err="1"/>
              <a:t>Worstcase</a:t>
            </a:r>
            <a:r>
              <a:rPr lang="zh-CN" altLang="en-US" dirty="0"/>
              <a:t>分析方法得到的上界不够紧致</a:t>
            </a:r>
            <a:endParaRPr lang="en-US" altLang="zh-CN" dirty="0"/>
          </a:p>
          <a:p>
            <a:r>
              <a:rPr lang="zh-CN" altLang="en-US" dirty="0"/>
              <a:t>得到的是一个较为精确的（或者是较为紧致的）上界</a:t>
            </a:r>
            <a:endParaRPr lang="en-US" altLang="zh-CN" dirty="0"/>
          </a:p>
          <a:p>
            <a:r>
              <a:rPr lang="zh-CN" altLang="en-US" dirty="0"/>
              <a:t>采用的分析方法是分摊“极端操作”的代价，进而得到更好的上界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摊还分析给我们提供了一种科学方法，指导我们“大胆地”设计某个数据结构上的某些高级操作，哪怕这些操作似乎单看起来代价“极高”。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45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和核算方法的基本思想一致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363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数据结构层面的观察</a:t>
            </a:r>
            <a:endParaRPr lang="en-US" altLang="zh-CN" dirty="0"/>
          </a:p>
          <a:p>
            <a:r>
              <a:rPr lang="zh-CN" altLang="en-US" dirty="0"/>
              <a:t>操作的语义有关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426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数据结构层面的观察</a:t>
            </a:r>
            <a:endParaRPr lang="en-US" altLang="zh-CN" dirty="0"/>
          </a:p>
          <a:p>
            <a:r>
              <a:rPr lang="zh-CN" altLang="en-US" dirty="0"/>
              <a:t>操作的语义有关</a:t>
            </a:r>
            <a:endParaRPr lang="en-US" altLang="zh-CN" dirty="0"/>
          </a:p>
          <a:p>
            <a:r>
              <a:rPr lang="zh-CN" altLang="en-US" dirty="0"/>
              <a:t>这个例子中，只有一个操作：</a:t>
            </a:r>
            <a:r>
              <a:rPr lang="en-US" altLang="zh-CN" dirty="0"/>
              <a:t>increment</a:t>
            </a:r>
            <a:r>
              <a:rPr lang="zh-CN" altLang="en-US" dirty="0"/>
              <a:t>，但是不同的第</a:t>
            </a:r>
            <a:r>
              <a:rPr lang="en-US" altLang="zh-CN" dirty="0" err="1"/>
              <a:t>i</a:t>
            </a:r>
            <a:r>
              <a:rPr lang="zh-CN" altLang="en-US" dirty="0"/>
              <a:t>个</a:t>
            </a:r>
            <a:r>
              <a:rPr lang="en-US" altLang="zh-CN" dirty="0"/>
              <a:t>increment</a:t>
            </a:r>
            <a:r>
              <a:rPr lang="zh-CN" altLang="en-US" dirty="0"/>
              <a:t>，摊还代价不一</a:t>
            </a:r>
            <a:endParaRPr lang="en-US" altLang="zh-CN" dirty="0"/>
          </a:p>
          <a:p>
            <a:r>
              <a:rPr lang="zh-CN" altLang="en-US" dirty="0"/>
              <a:t>第</a:t>
            </a:r>
            <a:r>
              <a:rPr lang="en-US" altLang="zh-CN" dirty="0" err="1"/>
              <a:t>i</a:t>
            </a:r>
            <a:r>
              <a:rPr lang="zh-CN" altLang="en-US" dirty="0"/>
              <a:t>次操作的实际代价最多是</a:t>
            </a:r>
            <a:r>
              <a:rPr lang="en-US" altLang="zh-CN" dirty="0"/>
              <a:t>ti+1</a:t>
            </a:r>
            <a:r>
              <a:rPr lang="zh-CN" altLang="en-US" dirty="0"/>
              <a:t>，操作后</a:t>
            </a:r>
            <a:r>
              <a:rPr lang="en-US" altLang="zh-CN" dirty="0"/>
              <a:t>1</a:t>
            </a:r>
            <a:r>
              <a:rPr lang="zh-CN" altLang="en-US" dirty="0"/>
              <a:t>的数量变化：</a:t>
            </a:r>
            <a:r>
              <a:rPr lang="en-US" altLang="zh-CN" dirty="0"/>
              <a:t>bi=b(i-1)-ti+1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53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静态表的动态扩张</a:t>
            </a:r>
            <a:r>
              <a:rPr lang="en-US" altLang="zh-CN" dirty="0"/>
              <a:t>/</a:t>
            </a:r>
            <a:r>
              <a:rPr lang="zh-CN" altLang="en-US" dirty="0"/>
              <a:t>收缩：分配大</a:t>
            </a:r>
            <a:r>
              <a:rPr lang="en-US" altLang="zh-CN" dirty="0"/>
              <a:t>/</a:t>
            </a:r>
            <a:r>
              <a:rPr lang="zh-CN" altLang="en-US" dirty="0"/>
              <a:t>小空间，并且复制原数据</a:t>
            </a:r>
            <a:endParaRPr lang="en-US" altLang="zh-CN" dirty="0"/>
          </a:p>
          <a:p>
            <a:r>
              <a:rPr lang="zh-CN" altLang="en-US" dirty="0"/>
              <a:t>达界，装载因子为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最坏情况：</a:t>
            </a:r>
            <a:r>
              <a:rPr lang="en-US" altLang="zh-CN" dirty="0"/>
              <a:t>2n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004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其实，定义</a:t>
            </a:r>
            <a:r>
              <a:rPr lang="en-US" altLang="zh-CN" dirty="0"/>
              <a:t>4</a:t>
            </a:r>
            <a:r>
              <a:rPr lang="zh-CN" altLang="en-US" dirty="0"/>
              <a:t>，也未尝不可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207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防止颠簸。颠簸现象的存在，将导致删除、插入操作序列的摊还代价达到平方级别</a:t>
            </a:r>
            <a:endParaRPr lang="en-US" altLang="zh-CN" dirty="0"/>
          </a:p>
          <a:p>
            <a:r>
              <a:rPr lang="zh-CN" altLang="en-US" dirty="0"/>
              <a:t>收缩后，装载因子是</a:t>
            </a:r>
            <a:r>
              <a:rPr lang="en-US" altLang="zh-CN" dirty="0"/>
              <a:t>1/4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740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当表满一半时，势为</a:t>
            </a:r>
            <a:r>
              <a:rPr lang="en-US" altLang="zh-CN" dirty="0"/>
              <a:t>0</a:t>
            </a:r>
            <a:r>
              <a:rPr lang="zh-CN" altLang="en-US" dirty="0"/>
              <a:t>，插入是蓄能，直到表满，势最大是元素个数，能够支付扩张；</a:t>
            </a:r>
            <a:endParaRPr lang="en-US" altLang="zh-CN" dirty="0"/>
          </a:p>
          <a:p>
            <a:r>
              <a:rPr lang="zh-CN" altLang="en-US" dirty="0"/>
              <a:t>当表不满一半时，势极小，删除时蓄能，直到</a:t>
            </a:r>
            <a:r>
              <a:rPr lang="en-US" altLang="zh-CN" dirty="0"/>
              <a:t>1/4</a:t>
            </a:r>
            <a:r>
              <a:rPr lang="zh-CN" altLang="en-US" dirty="0"/>
              <a:t>处，势最大是元素个数，能够支付收缩；</a:t>
            </a:r>
            <a:endParaRPr lang="en-US" altLang="zh-CN" dirty="0"/>
          </a:p>
          <a:p>
            <a:r>
              <a:rPr lang="zh-CN" altLang="en-US" dirty="0"/>
              <a:t>确保势函数非负。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1635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015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）势增</a:t>
            </a:r>
            <a:endParaRPr lang="en-US" altLang="zh-CN" dirty="0"/>
          </a:p>
          <a:p>
            <a:r>
              <a:rPr lang="en-US" altLang="zh-CN" dirty="0"/>
              <a:t>2.1</a:t>
            </a:r>
            <a:r>
              <a:rPr lang="zh-CN" altLang="en-US" dirty="0"/>
              <a:t>）势减</a:t>
            </a:r>
            <a:endParaRPr lang="en-US" altLang="zh-CN" dirty="0"/>
          </a:p>
          <a:p>
            <a:r>
              <a:rPr lang="en-US" altLang="zh-CN" dirty="0"/>
              <a:t>2.2</a:t>
            </a:r>
            <a:r>
              <a:rPr lang="zh-CN" altLang="en-US" dirty="0"/>
              <a:t>）势增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46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N^2</a:t>
            </a:r>
            <a:r>
              <a:rPr lang="zh-CN" altLang="en-US" dirty="0"/>
              <a:t>固然是一个界，但是这个界不够紧致，作用有限。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81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这是一个更好的、更紧致的上界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420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不再是输入数据的规模变化</a:t>
            </a:r>
            <a:endParaRPr lang="en-US" altLang="zh-CN" dirty="0"/>
          </a:p>
          <a:p>
            <a:r>
              <a:rPr lang="zh-CN" altLang="en-US" dirty="0"/>
              <a:t>每个操作都是“极端操作”的最坏，而不是简单的“极端输入数据”</a:t>
            </a:r>
            <a:endParaRPr lang="en-US" altLang="zh-CN" dirty="0"/>
          </a:p>
          <a:p>
            <a:r>
              <a:rPr lang="zh-CN" altLang="en-US" dirty="0"/>
              <a:t>平均不是基于概率的</a:t>
            </a:r>
            <a:r>
              <a:rPr lang="en-US" altLang="zh-CN" dirty="0"/>
              <a:t>average</a:t>
            </a:r>
            <a:r>
              <a:rPr lang="zh-CN" altLang="en-US" dirty="0"/>
              <a:t>，而是“均摊”：</a:t>
            </a:r>
            <a:r>
              <a:rPr lang="en-US" altLang="zh-CN" dirty="0"/>
              <a:t>amortization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225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700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当计数器从</a:t>
            </a:r>
            <a:r>
              <a:rPr lang="en-US" altLang="zh-CN" dirty="0"/>
              <a:t>0》1</a:t>
            </a:r>
            <a:r>
              <a:rPr lang="zh-CN" altLang="en-US" dirty="0"/>
              <a:t>时：</a:t>
            </a:r>
            <a:r>
              <a:rPr lang="en-US" altLang="zh-CN" dirty="0"/>
              <a:t>A[0]=0</a:t>
            </a:r>
            <a:r>
              <a:rPr lang="zh-CN" altLang="en-US" dirty="0"/>
              <a:t>；执行第</a:t>
            </a:r>
            <a:r>
              <a:rPr lang="en-US" altLang="zh-CN" dirty="0"/>
              <a:t>6</a:t>
            </a:r>
            <a:r>
              <a:rPr lang="zh-CN" altLang="en-US" dirty="0"/>
              <a:t>条指令，</a:t>
            </a:r>
            <a:r>
              <a:rPr lang="en-US" altLang="zh-CN" dirty="0"/>
              <a:t>A[0]=1</a:t>
            </a:r>
          </a:p>
          <a:p>
            <a:r>
              <a:rPr lang="zh-CN" altLang="en-US" dirty="0"/>
              <a:t>当计数器从</a:t>
            </a:r>
            <a:r>
              <a:rPr lang="en-US" altLang="zh-CN" dirty="0"/>
              <a:t>1》2</a:t>
            </a:r>
            <a:r>
              <a:rPr lang="zh-CN" altLang="en-US" dirty="0"/>
              <a:t>是：</a:t>
            </a:r>
            <a:r>
              <a:rPr lang="en-US" altLang="zh-CN" dirty="0"/>
              <a:t>A[0]=1</a:t>
            </a:r>
            <a:r>
              <a:rPr lang="zh-CN" altLang="en-US" dirty="0"/>
              <a:t>，执行第</a:t>
            </a:r>
            <a:r>
              <a:rPr lang="en-US" altLang="zh-CN" dirty="0"/>
              <a:t>2,3,4,5,6</a:t>
            </a:r>
            <a:r>
              <a:rPr lang="zh-CN" altLang="en-US" dirty="0"/>
              <a:t>条执行，</a:t>
            </a:r>
            <a:r>
              <a:rPr lang="en-US" altLang="zh-CN" dirty="0"/>
              <a:t>A[0]=0</a:t>
            </a:r>
            <a:r>
              <a:rPr lang="zh-CN" altLang="en-US" dirty="0"/>
              <a:t>，</a:t>
            </a:r>
            <a:r>
              <a:rPr lang="en-US" altLang="zh-CN" dirty="0"/>
              <a:t>A[1]=1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546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是一个上界，但是过于不紧致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25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c(hat):</a:t>
            </a:r>
            <a:r>
              <a:rPr lang="zh-CN" altLang="en-US" dirty="0"/>
              <a:t>预算，摊还代价，</a:t>
            </a:r>
            <a:r>
              <a:rPr lang="en-US" altLang="zh-CN" dirty="0"/>
              <a:t>c:</a:t>
            </a:r>
            <a:r>
              <a:rPr lang="zh-CN" altLang="en-US" dirty="0"/>
              <a:t>实际代价</a:t>
            </a:r>
            <a:endParaRPr lang="en-US" altLang="zh-CN" dirty="0"/>
          </a:p>
          <a:p>
            <a:r>
              <a:rPr lang="zh-CN" altLang="en-US" dirty="0"/>
              <a:t>尽管财务核算允许</a:t>
            </a:r>
            <a:r>
              <a:rPr lang="en-US" altLang="zh-CN" dirty="0"/>
              <a:t>c(hat)(</a:t>
            </a:r>
            <a:r>
              <a:rPr lang="zh-CN" altLang="en-US" dirty="0"/>
              <a:t>预算</a:t>
            </a:r>
            <a:r>
              <a:rPr lang="en-US" altLang="zh-CN" dirty="0"/>
              <a:t>)</a:t>
            </a:r>
            <a:r>
              <a:rPr lang="zh-CN" altLang="en-US" dirty="0"/>
              <a:t>小于</a:t>
            </a:r>
            <a:r>
              <a:rPr lang="en-US" altLang="zh-CN" dirty="0"/>
              <a:t>c</a:t>
            </a:r>
            <a:r>
              <a:rPr lang="zh-CN" altLang="en-US" dirty="0"/>
              <a:t>，可以透支，但在我们的核算方法中，必须确保所有的</a:t>
            </a:r>
            <a:r>
              <a:rPr lang="en-US" altLang="zh-CN" dirty="0"/>
              <a:t>c(hat)</a:t>
            </a:r>
            <a:r>
              <a:rPr lang="zh-CN" altLang="en-US" dirty="0"/>
              <a:t>大于等于</a:t>
            </a:r>
            <a:r>
              <a:rPr lang="en-US" altLang="zh-CN" dirty="0"/>
              <a:t>c</a:t>
            </a:r>
            <a:r>
              <a:rPr lang="zh-CN" altLang="en-US" dirty="0"/>
              <a:t>，确保左部始终是实际代价的某个上界</a:t>
            </a:r>
            <a:endParaRPr lang="en-US" altLang="zh-CN" dirty="0"/>
          </a:p>
          <a:p>
            <a:r>
              <a:rPr lang="zh-CN" altLang="en-US" dirty="0"/>
              <a:t>求其信用</a:t>
            </a:r>
            <a:r>
              <a:rPr lang="en-US" altLang="zh-CN" dirty="0"/>
              <a:t>(</a:t>
            </a:r>
            <a:r>
              <a:rPr lang="zh-CN" altLang="en-US" dirty="0"/>
              <a:t>差值</a:t>
            </a:r>
            <a:r>
              <a:rPr lang="en-US" altLang="zh-CN" dirty="0"/>
              <a:t>)</a:t>
            </a:r>
            <a:r>
              <a:rPr lang="zh-CN" altLang="en-US" dirty="0"/>
              <a:t>的最小，就是求其摊还代价的紧致确界。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259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设</a:t>
            </a:r>
            <a:r>
              <a:rPr lang="en-US" altLang="zh-CN" dirty="0"/>
              <a:t>push</a:t>
            </a:r>
            <a:r>
              <a:rPr lang="zh-CN" altLang="en-US" dirty="0"/>
              <a:t>为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push</a:t>
            </a:r>
            <a:r>
              <a:rPr lang="zh-CN" altLang="en-US" dirty="0"/>
              <a:t>进去，总是要</a:t>
            </a:r>
            <a:r>
              <a:rPr lang="en-US" altLang="zh-CN" dirty="0"/>
              <a:t>pop</a:t>
            </a:r>
            <a:r>
              <a:rPr lang="zh-CN" altLang="en-US" dirty="0"/>
              <a:t>出来的，</a:t>
            </a:r>
            <a:r>
              <a:rPr lang="en-US" altLang="zh-CN" dirty="0"/>
              <a:t>1</a:t>
            </a:r>
            <a:r>
              <a:rPr lang="zh-CN" altLang="en-US" dirty="0"/>
              <a:t>是</a:t>
            </a:r>
            <a:r>
              <a:rPr lang="en-US" altLang="zh-CN" dirty="0"/>
              <a:t>push</a:t>
            </a:r>
            <a:r>
              <a:rPr lang="zh-CN" altLang="en-US" dirty="0"/>
              <a:t>本身的代价，另一个</a:t>
            </a:r>
            <a:r>
              <a:rPr lang="en-US" altLang="zh-CN" dirty="0"/>
              <a:t>1</a:t>
            </a:r>
            <a:r>
              <a:rPr lang="zh-CN" altLang="en-US" dirty="0"/>
              <a:t>留作弹出它的“信用、预存”，不论弹出是</a:t>
            </a:r>
            <a:r>
              <a:rPr lang="en-US" altLang="zh-CN" dirty="0"/>
              <a:t>pop</a:t>
            </a:r>
            <a:r>
              <a:rPr lang="zh-CN" altLang="en-US" dirty="0"/>
              <a:t>还是</a:t>
            </a:r>
            <a:r>
              <a:rPr lang="en-US" altLang="zh-CN" dirty="0"/>
              <a:t>multipop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2n</a:t>
            </a:r>
            <a:r>
              <a:rPr lang="zh-CN" altLang="en-US" dirty="0"/>
              <a:t>：</a:t>
            </a:r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push</a:t>
            </a:r>
            <a:r>
              <a:rPr lang="zh-CN" altLang="en-US" dirty="0"/>
              <a:t>操作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73D95-F4E5-45B1-902E-B9DA6F337F6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133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0D0A96-E1C2-4839-A07A-4D69CCB67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08EC07-7E6D-4F25-83BC-2D20D5539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BE72BB-C6BA-4D0F-A28E-C478B2A6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5FC913-B2D3-4C5D-A190-0A49EC3F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415D8C-DE5F-4DF8-AD4C-EFF9FE8D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3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F56B02-D211-426E-9804-9BB2FAAD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4B1A3E-1E41-4D8A-85FD-1DD228E58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48E979-47BF-4FD9-A25F-3F3EFB447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E3ECF1-8793-4AE7-B6CC-05263817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16A550-E6CD-4FB8-AE3C-DF159A52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77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FF6C920-6963-4D94-9C4A-5A6C9D1C7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4B2688-D3D1-49EB-8BCC-343A580B3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471559-6423-45DB-BA0C-AA57EDE9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7F50AC-23D7-45DC-8A86-5B848951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BD908C-BA7C-4AF9-A1E8-6607826C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07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BE2AC-1C71-4B49-97A1-51F694D2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39F625-0133-43B4-9F96-FB6C418CB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FF008D-E9A0-469C-B0FB-D1D9DAC0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533D84-CE5E-47D2-8BA1-DDF147F2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98A251-6DFE-49EC-A7D5-C1942164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72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C41E91-1E43-4F7C-BF2B-4A1471A1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91817B-F531-4DB7-9789-C43F1E27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740A60-F318-4CB2-A344-B3B1135A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E058E5-3C76-4881-86E7-6226E0CE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45CA0-0578-4CD1-85B5-087894DA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56FB7B-64F9-4465-812C-692941BF6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84F4FA-0C14-4528-B8A8-7C7AD7F02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0C64CA-8F47-4080-8EC6-EEDED1DE3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4173E7-ACEA-48B0-A20C-884E4062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7EF531-E8EF-4E61-8F7B-2FAB2FF90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80197F-AD70-4B64-9C36-14FBA3A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7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B72C9-5B7D-4386-86F1-BA40F7B2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D5B405-9DFC-4010-922F-0B87E4944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C4DF9E-096B-4D1D-A48F-6985E0B31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B0AA6AD-56E7-4400-8E20-595125CC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DFD040F-D4C8-4C7C-B859-1BA9AB232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28A9C2-2E90-4F87-92DE-408B7486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2AF7F80-7D71-4CF6-B378-787B976B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293305-EBED-434F-BC3E-2DDAB5B7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31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1C848F-017B-4DC6-9DB9-F8363DBC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F6BF09-D12A-4BE1-95B5-73181F63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DD1239-5DE8-4D42-A1BA-E8C7939D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A4215C-6E7D-4431-8E4D-5CCAEC96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B737432-8606-4B1C-905F-85DD7008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B487B84-CCEB-4F66-8844-7390B0D3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67E331-6154-489D-948B-31F5FECA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7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769D59-D462-49DA-B7D3-4CF97045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D8C9B6-13CA-468A-94CE-814CEAE3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353897-4C20-4B2A-B60C-15459DBB2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FFB7F1E-6629-4473-B069-6F8728FA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15953DB-5396-4ACB-8887-7E22D2DE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C37A89-6A3B-4B3F-80F7-80D6D69E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57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4192FD-6CF6-45B2-B1C7-F124AE35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55CDD28-E681-4AAA-9D89-3290EDAC1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2B1D05-06DC-41D1-BBFC-C883C581D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5E441F-E57E-4397-A53D-891BC3BF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D01F58-C71D-414F-88C4-B5537B8F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55CC0DE-ACFC-4857-8B86-A1C9C1BF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21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34B004-4F4B-40CE-8F62-000647F30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78AEC1-FA0F-4004-8F4D-8F1A0B93C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A33E7A-AF37-49C2-AC9B-6D6E7B83A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41B4-5E73-4823-A2EF-DC15ACF7FC45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BE5C72-1360-454F-A19F-9DD254FD0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B57D21-7567-46B0-8B02-1CC9DB3FE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2A416-8B88-4863-9506-564B97C3AA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2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15.tm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tmp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3-3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摊还分析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14360"/>
            <a:ext cx="9144000" cy="1655762"/>
          </a:xfrm>
        </p:spPr>
        <p:txBody>
          <a:bodyPr/>
          <a:lstStyle/>
          <a:p>
            <a:pPr eaLnBrk="1" hangingPunct="1"/>
            <a:r>
              <a:rPr lang="zh-CN" altLang="zh-CN" dirty="0"/>
              <a:t>20</a:t>
            </a:r>
            <a:r>
              <a:rPr lang="en-US" altLang="zh-CN" dirty="0"/>
              <a:t>22</a:t>
            </a:r>
            <a:r>
              <a:rPr lang="zh-CN" dirty="0"/>
              <a:t>年</a:t>
            </a:r>
            <a:r>
              <a:rPr lang="en-US" altLang="zh-CN" dirty="0"/>
              <a:t>09</a:t>
            </a:r>
            <a:r>
              <a:rPr lang="zh-CN" altLang="en-US" dirty="0"/>
              <a:t>月</a:t>
            </a:r>
            <a:r>
              <a:rPr lang="en-US" altLang="zh-CN" dirty="0"/>
              <a:t>21</a:t>
            </a:r>
            <a:r>
              <a:rPr 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666068-E10B-4134-A7A0-26F4DE8D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聚合摊还代价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95430B-3056-4FE4-A071-E0E3AAC0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worst-case time for a sequence of n INCREMENT operations on an initially zero counter is therefore O(n).</a:t>
            </a:r>
          </a:p>
          <a:p>
            <a:r>
              <a:rPr lang="en-US" altLang="zh-CN" dirty="0"/>
              <a:t>The average cost of each operation, and therefore the </a:t>
            </a:r>
            <a:r>
              <a:rPr lang="en-US" altLang="zh-CN" dirty="0">
                <a:solidFill>
                  <a:srgbClr val="FF0000"/>
                </a:solidFill>
              </a:rPr>
              <a:t>amortized cost</a:t>
            </a:r>
            <a:r>
              <a:rPr lang="en-US" altLang="zh-CN" dirty="0"/>
              <a:t> per operation, is O(n)/n=O(1).</a:t>
            </a:r>
            <a:endParaRPr lang="zh-CN" altLang="en-US" dirty="0"/>
          </a:p>
        </p:txBody>
      </p:sp>
      <p:sp>
        <p:nvSpPr>
          <p:cNvPr id="4" name="云形 3">
            <a:extLst>
              <a:ext uri="{FF2B5EF4-FFF2-40B4-BE49-F238E27FC236}">
                <a16:creationId xmlns:a16="http://schemas.microsoft.com/office/drawing/2014/main" id="{04D207E4-F115-4124-80FC-EBAC575DC24F}"/>
              </a:ext>
            </a:extLst>
          </p:cNvPr>
          <p:cNvSpPr/>
          <p:nvPr/>
        </p:nvSpPr>
        <p:spPr>
          <a:xfrm>
            <a:off x="3801806" y="4227523"/>
            <a:ext cx="3946669" cy="22653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/>
              <a:t>什么是</a:t>
            </a:r>
            <a:r>
              <a:rPr lang="en-US" altLang="zh-CN" sz="3600" dirty="0"/>
              <a:t>aggregate</a:t>
            </a:r>
            <a:r>
              <a:rPr lang="zh-CN" altLang="en-US" sz="3600" dirty="0"/>
              <a:t>方法？</a:t>
            </a:r>
          </a:p>
        </p:txBody>
      </p:sp>
    </p:spTree>
    <p:extLst>
      <p:ext uri="{BB962C8B-B14F-4D97-AF65-F5344CB8AC3E}">
        <p14:creationId xmlns:p14="http://schemas.microsoft.com/office/powerpoint/2010/main" val="286565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87C3F8-F0A4-43E7-B294-D8FD3251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核算方法</a:t>
            </a:r>
            <a:r>
              <a:rPr lang="en-US" altLang="zh-CN" dirty="0"/>
              <a:t>accounting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98281E-FD5C-432D-A0E0-B0310D8D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核算法的基本思想</a:t>
            </a:r>
            <a:endParaRPr lang="en-US" altLang="zh-CN" dirty="0"/>
          </a:p>
          <a:p>
            <a:pPr lvl="1"/>
            <a:r>
              <a:rPr lang="zh-CN" altLang="en-US" dirty="0"/>
              <a:t>我们不便或者难以全局观测合计代价的前提下，可以从微观出发，考察每个操作的代价</a:t>
            </a:r>
            <a:endParaRPr lang="en-US" altLang="zh-CN" dirty="0"/>
          </a:p>
          <a:p>
            <a:pPr lvl="1"/>
            <a:r>
              <a:rPr lang="zh-CN" altLang="en-US" dirty="0"/>
              <a:t>测算每个动作的实际代价</a:t>
            </a:r>
            <a:endParaRPr lang="en-US" altLang="zh-CN" dirty="0"/>
          </a:p>
          <a:p>
            <a:pPr lvl="1"/>
            <a:r>
              <a:rPr lang="zh-CN" altLang="en-US" dirty="0"/>
              <a:t>赋予</a:t>
            </a:r>
            <a:r>
              <a:rPr lang="en-US" altLang="zh-CN" dirty="0"/>
              <a:t>(</a:t>
            </a:r>
            <a:r>
              <a:rPr lang="zh-CN" altLang="en-US" dirty="0"/>
              <a:t>且通过核算不断优化</a:t>
            </a:r>
            <a:r>
              <a:rPr lang="en-US" altLang="zh-CN" dirty="0"/>
              <a:t>)</a:t>
            </a:r>
            <a:r>
              <a:rPr lang="zh-CN" altLang="en-US" dirty="0"/>
              <a:t>每个动作的摊还代价</a:t>
            </a:r>
            <a:endParaRPr lang="en-US" altLang="zh-CN" dirty="0"/>
          </a:p>
          <a:p>
            <a:pPr lvl="2"/>
            <a:r>
              <a:rPr lang="zh-CN" altLang="en-US" dirty="0"/>
              <a:t>核算依据：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ECA0343-271F-4DBA-B497-8C058A4C0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825" y="4231587"/>
            <a:ext cx="3623769" cy="153403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B8B40E02-F4C8-47E4-B996-F31FC2C80C01}"/>
              </a:ext>
            </a:extLst>
          </p:cNvPr>
          <p:cNvSpPr txBox="1"/>
          <p:nvPr/>
        </p:nvSpPr>
        <p:spPr>
          <a:xfrm>
            <a:off x="1710016" y="5957418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总摊还代价不断逼近实际代价</a:t>
            </a:r>
          </a:p>
        </p:txBody>
      </p:sp>
      <p:sp>
        <p:nvSpPr>
          <p:cNvPr id="7" name="云形 6">
            <a:extLst>
              <a:ext uri="{FF2B5EF4-FFF2-40B4-BE49-F238E27FC236}">
                <a16:creationId xmlns:a16="http://schemas.microsoft.com/office/drawing/2014/main" id="{C167962F-1404-423D-998E-4887F4ECD47E}"/>
              </a:ext>
            </a:extLst>
          </p:cNvPr>
          <p:cNvSpPr/>
          <p:nvPr/>
        </p:nvSpPr>
        <p:spPr>
          <a:xfrm>
            <a:off x="7722255" y="3606714"/>
            <a:ext cx="4318328" cy="25646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如果左式始终成立，其左部有何意义？</a:t>
            </a:r>
          </a:p>
        </p:txBody>
      </p:sp>
    </p:spTree>
    <p:extLst>
      <p:ext uri="{BB962C8B-B14F-4D97-AF65-F5344CB8AC3E}">
        <p14:creationId xmlns:p14="http://schemas.microsoft.com/office/powerpoint/2010/main" val="6039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FA899-9E70-4D0D-AA14-8D193DDF8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5DF650-82AF-494E-825F-C87637473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分析各个操作的实际代价：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赋予各个操作摊还代价：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F0B8317-AE68-45E8-A4FA-62123C0D3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77" y="2415884"/>
            <a:ext cx="4409368" cy="132945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D2EB98E-0E6C-42FA-8994-E6ED51DFE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122" y="4511867"/>
            <a:ext cx="3536899" cy="1354455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3F69822D-F9B4-40C2-BEAC-C9E2F811C5AE}"/>
              </a:ext>
            </a:extLst>
          </p:cNvPr>
          <p:cNvGrpSpPr/>
          <p:nvPr/>
        </p:nvGrpSpPr>
        <p:grpSpPr>
          <a:xfrm>
            <a:off x="5600453" y="4424516"/>
            <a:ext cx="5626019" cy="1675756"/>
            <a:chOff x="5600453" y="4424516"/>
            <a:chExt cx="5626019" cy="1675756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B1646D41-2192-4890-B2DA-4F5034C3FCA0}"/>
                </a:ext>
              </a:extLst>
            </p:cNvPr>
            <p:cNvSpPr/>
            <p:nvPr/>
          </p:nvSpPr>
          <p:spPr>
            <a:xfrm>
              <a:off x="5600453" y="4435176"/>
              <a:ext cx="778715" cy="166509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对话气泡: 圆角矩形 8">
              <a:extLst>
                <a:ext uri="{FF2B5EF4-FFF2-40B4-BE49-F238E27FC236}">
                  <a16:creationId xmlns:a16="http://schemas.microsoft.com/office/drawing/2014/main" id="{8B74F906-4B17-49C7-B62E-D00CFF92CAEC}"/>
                </a:ext>
              </a:extLst>
            </p:cNvPr>
            <p:cNvSpPr/>
            <p:nvPr/>
          </p:nvSpPr>
          <p:spPr>
            <a:xfrm>
              <a:off x="6984836" y="4424516"/>
              <a:ext cx="4241636" cy="1486638"/>
            </a:xfrm>
            <a:prstGeom prst="wedgeRoundRectCallout">
              <a:avLst>
                <a:gd name="adj1" fmla="val -63531"/>
                <a:gd name="adj2" fmla="val -59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800" dirty="0"/>
                <a:t>如何初始设置摊还代价？</a:t>
              </a:r>
              <a:endParaRPr lang="en-US" altLang="zh-CN" sz="2800" dirty="0"/>
            </a:p>
            <a:p>
              <a:r>
                <a:rPr lang="zh-CN" altLang="en-US" sz="2800" dirty="0"/>
                <a:t>如何进行核算？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40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0429F9-878B-41AB-9DF2-BBE27DFD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如何核算、优化？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9A01DB-5617-4383-95EB-7BA77525B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分析操作序列，其摊还总代价是否总是大于实际代价</a:t>
            </a:r>
            <a:endParaRPr lang="en-US" altLang="zh-CN" dirty="0"/>
          </a:p>
          <a:p>
            <a:r>
              <a:rPr lang="zh-CN" altLang="en-US" dirty="0"/>
              <a:t>如果可能小于，增加某个操作的摊还代价</a:t>
            </a:r>
            <a:endParaRPr lang="en-US" altLang="zh-CN" dirty="0"/>
          </a:p>
          <a:p>
            <a:r>
              <a:rPr lang="zh-CN" altLang="en-US" dirty="0"/>
              <a:t>如果正向</a:t>
            </a:r>
            <a:r>
              <a:rPr lang="en-US" altLang="zh-CN" dirty="0"/>
              <a:t>gap</a:t>
            </a:r>
            <a:r>
              <a:rPr lang="zh-CN" altLang="en-US" dirty="0"/>
              <a:t>过大，降低某个操作的摊还代价</a:t>
            </a:r>
            <a:endParaRPr lang="en-US" altLang="zh-CN" dirty="0"/>
          </a:p>
          <a:p>
            <a:r>
              <a:rPr lang="zh-CN" altLang="en-US" dirty="0"/>
              <a:t>找到一个合适的摊还代价分配，计算总摊还代价，以此为解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515E2C2-D12D-4A5B-AA19-067ABF4C8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323" y="4242906"/>
            <a:ext cx="3995429" cy="16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60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8A3F15-E9A1-4B3A-ACF3-506070FC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如何核算、优化？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6A4398-598A-4252-9F86-977735E6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</a:t>
            </a:r>
            <a:r>
              <a:rPr lang="zh-CN" altLang="en-US" dirty="0"/>
              <a:t>个操作的序列，最多是</a:t>
            </a:r>
            <a:r>
              <a:rPr lang="en-US" altLang="zh-CN" dirty="0"/>
              <a:t>2n</a:t>
            </a:r>
            <a:r>
              <a:rPr lang="zh-CN" altLang="en-US" dirty="0"/>
              <a:t>代价，</a:t>
            </a:r>
            <a:r>
              <a:rPr lang="en-US" altLang="zh-CN" dirty="0"/>
              <a:t>O(n)</a:t>
            </a:r>
          </a:p>
          <a:p>
            <a:r>
              <a:rPr lang="zh-CN" altLang="en-US" dirty="0"/>
              <a:t>如果设</a:t>
            </a:r>
            <a:r>
              <a:rPr lang="en-US" altLang="zh-CN" dirty="0"/>
              <a:t>push</a:t>
            </a:r>
            <a:r>
              <a:rPr lang="zh-CN" altLang="en-US" dirty="0"/>
              <a:t>摊还代价为</a:t>
            </a:r>
            <a:r>
              <a:rPr lang="en-US" altLang="zh-CN" dirty="0"/>
              <a:t>1</a:t>
            </a:r>
            <a:r>
              <a:rPr lang="zh-CN" altLang="en-US" dirty="0"/>
              <a:t>，不符合核算原则</a:t>
            </a:r>
            <a:endParaRPr lang="en-US" altLang="zh-CN" dirty="0"/>
          </a:p>
          <a:p>
            <a:r>
              <a:rPr lang="zh-CN" altLang="en-US" dirty="0"/>
              <a:t>如果设</a:t>
            </a:r>
            <a:r>
              <a:rPr lang="en-US" altLang="zh-CN" dirty="0"/>
              <a:t>multipop</a:t>
            </a:r>
            <a:r>
              <a:rPr lang="zh-CN" altLang="en-US" dirty="0"/>
              <a:t>为</a:t>
            </a:r>
            <a:r>
              <a:rPr lang="en-US" altLang="zh-CN" dirty="0"/>
              <a:t>n</a:t>
            </a:r>
            <a:r>
              <a:rPr lang="zh-CN" altLang="en-US" dirty="0"/>
              <a:t>，最坏代价为</a:t>
            </a:r>
            <a:r>
              <a:rPr lang="en-US" altLang="zh-CN" dirty="0" err="1"/>
              <a:t>nn</a:t>
            </a:r>
            <a:r>
              <a:rPr lang="zh-CN" altLang="en-US" dirty="0"/>
              <a:t>，</a:t>
            </a:r>
            <a:r>
              <a:rPr lang="en-US" altLang="zh-CN" dirty="0"/>
              <a:t>O(n^2),  </a:t>
            </a:r>
            <a:r>
              <a:rPr lang="zh-CN" altLang="en-US" dirty="0"/>
              <a:t>空隙过大</a:t>
            </a:r>
            <a:endParaRPr lang="en-US" altLang="zh-CN" dirty="0"/>
          </a:p>
          <a:p>
            <a:r>
              <a:rPr lang="zh-CN" altLang="en-US" dirty="0"/>
              <a:t>设</a:t>
            </a:r>
            <a:r>
              <a:rPr lang="en-US" altLang="zh-CN" dirty="0"/>
              <a:t>push</a:t>
            </a:r>
            <a:r>
              <a:rPr lang="zh-CN" altLang="en-US" dirty="0"/>
              <a:t>为</a:t>
            </a:r>
            <a:r>
              <a:rPr lang="en-US" altLang="zh-CN" dirty="0"/>
              <a:t>1</a:t>
            </a:r>
            <a:r>
              <a:rPr lang="zh-CN" altLang="en-US" dirty="0"/>
              <a:t>，</a:t>
            </a:r>
            <a:r>
              <a:rPr lang="en-US" altLang="zh-CN" dirty="0"/>
              <a:t>pop</a:t>
            </a:r>
            <a:r>
              <a:rPr lang="zh-CN" altLang="en-US" dirty="0"/>
              <a:t>或者</a:t>
            </a:r>
            <a:r>
              <a:rPr lang="en-US" altLang="zh-CN" dirty="0"/>
              <a:t>multipop</a:t>
            </a:r>
            <a:r>
              <a:rPr lang="zh-CN" altLang="en-US" dirty="0"/>
              <a:t>为</a:t>
            </a:r>
            <a:r>
              <a:rPr lang="en-US" altLang="zh-CN" dirty="0"/>
              <a:t>1</a:t>
            </a:r>
            <a:r>
              <a:rPr lang="zh-CN" altLang="en-US" dirty="0"/>
              <a:t>，是否可行？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B5D3381-8798-4E0E-981C-301F54DD30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415" y="1774349"/>
            <a:ext cx="3536899" cy="1354455"/>
          </a:xfrm>
          <a:prstGeom prst="rect">
            <a:avLst/>
          </a:prstGeom>
        </p:spPr>
      </p:pic>
      <p:sp>
        <p:nvSpPr>
          <p:cNvPr id="5" name="对话气泡: 圆角矩形 4">
            <a:extLst>
              <a:ext uri="{FF2B5EF4-FFF2-40B4-BE49-F238E27FC236}">
                <a16:creationId xmlns:a16="http://schemas.microsoft.com/office/drawing/2014/main" id="{E12E1D92-C829-4A69-AFDD-DE2F10E9CB0B}"/>
              </a:ext>
            </a:extLst>
          </p:cNvPr>
          <p:cNvSpPr/>
          <p:nvPr/>
        </p:nvSpPr>
        <p:spPr>
          <a:xfrm>
            <a:off x="8876071" y="2650559"/>
            <a:ext cx="2477729" cy="1280160"/>
          </a:xfrm>
          <a:prstGeom prst="wedgeRoundRectCallout">
            <a:avLst>
              <a:gd name="adj1" fmla="val -109405"/>
              <a:gd name="adj2" fmla="val 2701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为什么？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4CD4589-BA22-4365-B6A5-E8374ABAC327}"/>
              </a:ext>
            </a:extLst>
          </p:cNvPr>
          <p:cNvSpPr txBox="1"/>
          <p:nvPr/>
        </p:nvSpPr>
        <p:spPr>
          <a:xfrm>
            <a:off x="1652694" y="5472537"/>
            <a:ext cx="9387839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/>
              <a:t>栈中元素个数是非负的，因此，上述“预算”体系下，信用也一定非负！</a:t>
            </a:r>
          </a:p>
        </p:txBody>
      </p:sp>
    </p:spTree>
    <p:extLst>
      <p:ext uri="{BB962C8B-B14F-4D97-AF65-F5344CB8AC3E}">
        <p14:creationId xmlns:p14="http://schemas.microsoft.com/office/powerpoint/2010/main" val="188596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2F1262-3585-4ED0-B29B-2899F23E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再例：计数器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17ED42-80C8-48A8-B3F4-3A80DC63F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73" y="1825625"/>
            <a:ext cx="10959254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实际代价</a:t>
            </a:r>
            <a:r>
              <a:rPr lang="en-US" altLang="zh-CN" dirty="0"/>
              <a:t>(</a:t>
            </a:r>
            <a:r>
              <a:rPr lang="zh-CN" altLang="en-US" dirty="0"/>
              <a:t>置位和复位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；置</a:t>
            </a:r>
            <a:r>
              <a:rPr lang="en-US" altLang="zh-CN" dirty="0"/>
              <a:t>0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预算</a:t>
            </a:r>
            <a:r>
              <a:rPr lang="en-US" altLang="zh-CN" dirty="0"/>
              <a:t>(</a:t>
            </a:r>
            <a:r>
              <a:rPr lang="zh-CN" altLang="en-US" dirty="0"/>
              <a:t>摊还</a:t>
            </a:r>
            <a:r>
              <a:rPr lang="en-US" altLang="zh-CN" dirty="0"/>
              <a:t>)</a:t>
            </a:r>
            <a:r>
              <a:rPr lang="zh-CN" altLang="en-US" dirty="0"/>
              <a:t>代价：</a:t>
            </a:r>
            <a:endParaRPr lang="en-US" altLang="zh-CN" dirty="0"/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； 置</a:t>
            </a:r>
            <a:r>
              <a:rPr lang="en-US" altLang="zh-CN" dirty="0"/>
              <a:t>0:   0</a:t>
            </a:r>
          </a:p>
          <a:p>
            <a:r>
              <a:rPr lang="zh-CN" altLang="en-US" dirty="0"/>
              <a:t>核算过程：</a:t>
            </a:r>
            <a:endParaRPr lang="en-US" altLang="zh-CN" dirty="0"/>
          </a:p>
          <a:p>
            <a:pPr lvl="1"/>
            <a:r>
              <a:rPr lang="zh-CN" altLang="en-US" dirty="0"/>
              <a:t>每一次置</a:t>
            </a:r>
            <a:r>
              <a:rPr lang="en-US" altLang="zh-CN" dirty="0"/>
              <a:t>1</a:t>
            </a:r>
            <a:r>
              <a:rPr lang="zh-CN" altLang="en-US" dirty="0"/>
              <a:t>，除了用掉</a:t>
            </a:r>
            <a:r>
              <a:rPr lang="en-US" altLang="zh-CN" dirty="0"/>
              <a:t>1</a:t>
            </a:r>
            <a:r>
              <a:rPr lang="zh-CN" altLang="en-US" dirty="0"/>
              <a:t>元代价后，一定留下</a:t>
            </a:r>
            <a:r>
              <a:rPr lang="en-US" altLang="zh-CN" dirty="0"/>
              <a:t>1</a:t>
            </a:r>
            <a:r>
              <a:rPr lang="zh-CN" altLang="en-US" dirty="0"/>
              <a:t>元代价，供置</a:t>
            </a:r>
            <a:r>
              <a:rPr lang="en-US" altLang="zh-CN" dirty="0"/>
              <a:t>0</a:t>
            </a:r>
            <a:r>
              <a:rPr lang="zh-CN" altLang="en-US" dirty="0"/>
              <a:t>使用</a:t>
            </a:r>
            <a:endParaRPr lang="en-US" altLang="zh-CN" dirty="0"/>
          </a:p>
          <a:p>
            <a:pPr lvl="1"/>
            <a:r>
              <a:rPr lang="zh-CN" altLang="en-US" dirty="0"/>
              <a:t>置</a:t>
            </a:r>
            <a:r>
              <a:rPr lang="en-US" altLang="zh-CN" dirty="0"/>
              <a:t>1</a:t>
            </a:r>
            <a:r>
              <a:rPr lang="zh-CN" altLang="en-US" dirty="0"/>
              <a:t>，发生在程序第</a:t>
            </a:r>
            <a:r>
              <a:rPr lang="en-US" altLang="zh-CN" dirty="0"/>
              <a:t>6</a:t>
            </a:r>
            <a:r>
              <a:rPr lang="zh-CN" altLang="en-US" dirty="0"/>
              <a:t>行，复</a:t>
            </a:r>
            <a:r>
              <a:rPr lang="en-US" altLang="zh-CN" dirty="0"/>
              <a:t>0</a:t>
            </a:r>
            <a:r>
              <a:rPr lang="zh-CN" altLang="en-US" dirty="0"/>
              <a:t>，发生在程序第</a:t>
            </a:r>
            <a:r>
              <a:rPr lang="en-US" altLang="zh-CN" dirty="0"/>
              <a:t>3</a:t>
            </a:r>
            <a:r>
              <a:rPr lang="zh-CN" altLang="en-US" dirty="0"/>
              <a:t>行</a:t>
            </a:r>
            <a:endParaRPr lang="en-US" altLang="zh-CN" dirty="0"/>
          </a:p>
          <a:p>
            <a:pPr lvl="1"/>
            <a:r>
              <a:rPr lang="zh-CN" altLang="en-US" dirty="0"/>
              <a:t>摊还总代价一定高于实际总代价：至少有一个</a:t>
            </a:r>
            <a:r>
              <a:rPr lang="en-US" altLang="zh-CN" dirty="0"/>
              <a:t>1</a:t>
            </a:r>
            <a:r>
              <a:rPr lang="zh-CN" altLang="en-US" dirty="0"/>
              <a:t>存在（有</a:t>
            </a:r>
            <a:r>
              <a:rPr lang="en-US" altLang="zh-CN" dirty="0"/>
              <a:t>1</a:t>
            </a:r>
            <a:r>
              <a:rPr lang="zh-CN" altLang="en-US" dirty="0"/>
              <a:t>元盈余）</a:t>
            </a:r>
            <a:endParaRPr lang="en-US" altLang="zh-CN" dirty="0"/>
          </a:p>
          <a:p>
            <a:r>
              <a:rPr lang="zh-CN" altLang="en-US" dirty="0"/>
              <a:t>结论：</a:t>
            </a:r>
            <a:endParaRPr lang="en-US" altLang="zh-CN" dirty="0"/>
          </a:p>
          <a:p>
            <a:pPr lvl="1"/>
            <a:r>
              <a:rPr lang="zh-CN" altLang="en-US" dirty="0"/>
              <a:t>将计数器从</a:t>
            </a:r>
            <a:r>
              <a:rPr lang="en-US" altLang="zh-CN" dirty="0"/>
              <a:t>0</a:t>
            </a:r>
            <a:r>
              <a:rPr lang="zh-CN" altLang="en-US" dirty="0"/>
              <a:t>递增到</a:t>
            </a:r>
            <a:r>
              <a:rPr lang="en-US" altLang="zh-CN" dirty="0"/>
              <a:t>n(n</a:t>
            </a:r>
            <a:r>
              <a:rPr lang="zh-CN" altLang="en-US" dirty="0"/>
              <a:t>个</a:t>
            </a:r>
            <a:r>
              <a:rPr lang="en-US" altLang="zh-CN" dirty="0"/>
              <a:t>increase</a:t>
            </a:r>
            <a:r>
              <a:rPr lang="zh-CN" altLang="en-US" dirty="0"/>
              <a:t>操作</a:t>
            </a:r>
            <a:r>
              <a:rPr lang="en-US" altLang="zh-CN" dirty="0"/>
              <a:t>)</a:t>
            </a:r>
            <a:r>
              <a:rPr lang="zh-CN" altLang="en-US" dirty="0"/>
              <a:t>，实际总代价的上界</a:t>
            </a:r>
            <a:r>
              <a:rPr lang="en-US" altLang="zh-CN" dirty="0"/>
              <a:t>O(n)</a:t>
            </a:r>
            <a:endParaRPr lang="zh-CN" altLang="en-US" dirty="0"/>
          </a:p>
        </p:txBody>
      </p:sp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7C287B3E-9F9A-470F-89BB-159C3F12B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57" y="1019094"/>
            <a:ext cx="4527529" cy="259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9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4386DC-538A-4CC4-B3B1-F09CB4D8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势能</a:t>
            </a:r>
            <a:r>
              <a:rPr lang="en-US" altLang="zh-CN" dirty="0"/>
              <a:t>(potential)</a:t>
            </a:r>
            <a:r>
              <a:rPr lang="zh-CN" altLang="en-US" dirty="0"/>
              <a:t>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23A301-C43B-4457-BF79-EE212482E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67" y="1825625"/>
            <a:ext cx="10980666" cy="4351338"/>
          </a:xfrm>
        </p:spPr>
        <p:txBody>
          <a:bodyPr/>
          <a:lstStyle/>
          <a:p>
            <a:r>
              <a:rPr lang="zh-CN" altLang="en-US" dirty="0"/>
              <a:t>换个角度：不再“武断地”赋予每个操作的信用，而是评估每个操作对数据结构的某种影响（蓄能和释能）</a:t>
            </a:r>
            <a:endParaRPr lang="en-US" altLang="zh-CN" dirty="0"/>
          </a:p>
          <a:p>
            <a:r>
              <a:rPr lang="zh-CN" altLang="en-US" dirty="0"/>
              <a:t>定义初始数据结构及其变化</a:t>
            </a:r>
            <a:r>
              <a:rPr lang="en-US" altLang="zh-CN" dirty="0"/>
              <a:t>D</a:t>
            </a:r>
            <a:r>
              <a:rPr lang="en-US" altLang="zh-CN" baseline="-25000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D</a:t>
            </a:r>
            <a:r>
              <a:rPr lang="en-US" altLang="zh-CN" baseline="-25000" dirty="0"/>
              <a:t>1</a:t>
            </a:r>
            <a:r>
              <a:rPr lang="en-US" altLang="zh-CN" dirty="0"/>
              <a:t>,…,</a:t>
            </a:r>
            <a:r>
              <a:rPr lang="en-US" altLang="zh-CN" dirty="0" err="1"/>
              <a:t>D</a:t>
            </a:r>
            <a:r>
              <a:rPr lang="en-US" altLang="zh-CN" baseline="-25000" dirty="0" err="1"/>
              <a:t>n</a:t>
            </a:r>
            <a:r>
              <a:rPr lang="zh-CN" altLang="en-US" dirty="0"/>
              <a:t>，定义其势函数</a:t>
            </a:r>
            <a:r>
              <a:rPr lang="el-GR" altLang="zh-CN" dirty="0"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：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D-&gt;Real</a:t>
            </a:r>
          </a:p>
          <a:p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定义相应操作的摊还代价：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计算总摊还代价，确保势函数的定义能够使得总摊还代价大于总实际代价：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DC0064B-E310-434E-A4D9-5A8460F30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09" y="3855649"/>
            <a:ext cx="5406253" cy="74795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B3620C5-E51E-4280-9B5E-C93353BA68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10" y="5665956"/>
            <a:ext cx="8804804" cy="82691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4D190FC-134E-46FF-B6EB-FC72267FC2F0}"/>
              </a:ext>
            </a:extLst>
          </p:cNvPr>
          <p:cNvSpPr/>
          <p:nvPr/>
        </p:nvSpPr>
        <p:spPr>
          <a:xfrm>
            <a:off x="7256206" y="2607515"/>
            <a:ext cx="4206240" cy="6430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8256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CD7A6C-6CAF-4832-B8F2-B8120D73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势场法的势函数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26049C-D223-4496-932D-3B3E69FA9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7519"/>
            <a:ext cx="10515600" cy="3714962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势函数的定义，需要观察、分析、甚至直觉</a:t>
            </a:r>
            <a:endParaRPr lang="en-US" altLang="zh-CN" dirty="0"/>
          </a:p>
          <a:p>
            <a:pPr lvl="1"/>
            <a:r>
              <a:rPr lang="zh-CN" altLang="en-US" dirty="0"/>
              <a:t>势函数主要评估数据结构上进行操作前后的“变化”</a:t>
            </a:r>
            <a:endParaRPr lang="en-US" altLang="zh-CN" dirty="0"/>
          </a:p>
          <a:p>
            <a:r>
              <a:rPr lang="zh-CN" altLang="en-US" dirty="0"/>
              <a:t>使得</a:t>
            </a:r>
            <a:r>
              <a:rPr lang="en-US" altLang="zh-CN" dirty="0"/>
              <a:t>c(hat)</a:t>
            </a:r>
            <a:r>
              <a:rPr lang="zh-CN" altLang="en-US" dirty="0"/>
              <a:t>始终大于</a:t>
            </a:r>
            <a:r>
              <a:rPr lang="en-US" altLang="zh-CN" dirty="0"/>
              <a:t>c</a:t>
            </a:r>
            <a:r>
              <a:rPr lang="zh-CN" altLang="en-US" dirty="0"/>
              <a:t>的势函数是有效的</a:t>
            </a:r>
            <a:endParaRPr lang="en-US" altLang="zh-CN" dirty="0"/>
          </a:p>
          <a:p>
            <a:pPr lvl="1"/>
            <a:r>
              <a:rPr lang="zh-CN" altLang="en-US" dirty="0"/>
              <a:t>通常定义</a:t>
            </a:r>
            <a:r>
              <a:rPr lang="el-GR" altLang="zh-CN" dirty="0"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)=0,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则要求</a:t>
            </a:r>
            <a:r>
              <a:rPr lang="el-GR" altLang="zh-CN" dirty="0"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zh-CN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)&gt;0</a:t>
            </a:r>
            <a:r>
              <a:rPr lang="zh-CN" altLang="en-US" dirty="0">
                <a:latin typeface="Calibri" panose="020F0502020204030204" pitchFamily="34" charset="0"/>
                <a:cs typeface="Calibri" panose="020F0502020204030204" pitchFamily="34" charset="0"/>
              </a:rPr>
              <a:t>，势函数有效</a:t>
            </a:r>
            <a:endParaRPr lang="en-US" altLang="zh-CN" dirty="0"/>
          </a:p>
          <a:p>
            <a:pPr lvl="1"/>
            <a:r>
              <a:rPr lang="zh-CN" altLang="en-US" dirty="0"/>
              <a:t>使得</a:t>
            </a:r>
            <a:r>
              <a:rPr lang="en-US" altLang="zh-CN" dirty="0"/>
              <a:t>c(hat)</a:t>
            </a:r>
            <a:r>
              <a:rPr lang="zh-CN" altLang="en-US" dirty="0"/>
              <a:t>和</a:t>
            </a:r>
            <a:r>
              <a:rPr lang="en-US" altLang="zh-CN" dirty="0"/>
              <a:t>c</a:t>
            </a:r>
            <a:r>
              <a:rPr lang="zh-CN" altLang="en-US" dirty="0"/>
              <a:t>的差距最小的势函数是最优的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1F16E11-C553-456D-B311-BBED8B5D6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76" y="1825625"/>
            <a:ext cx="8804804" cy="82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93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B1F03-34E1-46A2-8686-331B8ED6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498DB1-0382-499B-9E6D-36743EF10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19" y="1690688"/>
            <a:ext cx="10515600" cy="4781652"/>
          </a:xfrm>
        </p:spPr>
        <p:txBody>
          <a:bodyPr>
            <a:normAutofit/>
          </a:bodyPr>
          <a:lstStyle/>
          <a:p>
            <a:r>
              <a:rPr lang="zh-CN" altLang="en-US" dirty="0"/>
              <a:t>势函数定义为什么？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如何利用势函数定义各个操作的摊还代价？</a:t>
            </a:r>
            <a:endParaRPr lang="en-US" altLang="zh-CN" dirty="0"/>
          </a:p>
          <a:p>
            <a:pPr lvl="1"/>
            <a:r>
              <a:rPr lang="en-US" altLang="zh-CN" dirty="0"/>
              <a:t>Push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Pop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Multipop: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52DF81-B587-42E4-B4A7-A52FC657042B}"/>
              </a:ext>
            </a:extLst>
          </p:cNvPr>
          <p:cNvSpPr txBox="1"/>
          <p:nvPr/>
        </p:nvSpPr>
        <p:spPr>
          <a:xfrm>
            <a:off x="3787385" y="227284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栈中的元素个数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8A5FB6B-A27D-4085-8F2D-5356E7871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98" y="4029676"/>
            <a:ext cx="6760809" cy="577211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680E4D29-EC87-4452-9603-CF669811E6C4}"/>
              </a:ext>
            </a:extLst>
          </p:cNvPr>
          <p:cNvGrpSpPr/>
          <p:nvPr/>
        </p:nvGrpSpPr>
        <p:grpSpPr>
          <a:xfrm>
            <a:off x="2324198" y="4778739"/>
            <a:ext cx="5883868" cy="584775"/>
            <a:chOff x="2367546" y="5131419"/>
            <a:chExt cx="5883868" cy="584775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0994C1F7-E690-46D1-9BBD-A16D15B25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7546" y="5138983"/>
              <a:ext cx="4519772" cy="577211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FF1AC02B-B0DA-4455-889D-1F2AF02222DD}"/>
                </a:ext>
              </a:extLst>
            </p:cNvPr>
            <p:cNvSpPr txBox="1"/>
            <p:nvPr/>
          </p:nvSpPr>
          <p:spPr>
            <a:xfrm>
              <a:off x="6938234" y="5131419"/>
              <a:ext cx="13131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/>
                <a:t>1-1=0</a:t>
              </a:r>
              <a:endParaRPr lang="zh-CN" altLang="en-US" sz="3200" dirty="0"/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7FF9B25-B612-4114-842F-E37D449078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407" y="5614786"/>
            <a:ext cx="7429800" cy="635328"/>
          </a:xfrm>
          <a:prstGeom prst="rect">
            <a:avLst/>
          </a:prstGeom>
        </p:spPr>
      </p:pic>
      <p:sp>
        <p:nvSpPr>
          <p:cNvPr id="4" name="思想气泡: 云 3">
            <a:extLst>
              <a:ext uri="{FF2B5EF4-FFF2-40B4-BE49-F238E27FC236}">
                <a16:creationId xmlns:a16="http://schemas.microsoft.com/office/drawing/2014/main" id="{C8140B7B-967C-425A-BC4D-B076DD77E024}"/>
              </a:ext>
            </a:extLst>
          </p:cNvPr>
          <p:cNvSpPr/>
          <p:nvPr/>
        </p:nvSpPr>
        <p:spPr>
          <a:xfrm>
            <a:off x="7606453" y="1690688"/>
            <a:ext cx="3416320" cy="788352"/>
          </a:xfrm>
          <a:prstGeom prst="cloudCallout">
            <a:avLst>
              <a:gd name="adj1" fmla="val -61675"/>
              <a:gd name="adj2" fmla="val 6164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</a:rPr>
              <a:t>是否有效？</a:t>
            </a:r>
          </a:p>
        </p:txBody>
      </p:sp>
    </p:spTree>
    <p:extLst>
      <p:ext uri="{BB962C8B-B14F-4D97-AF65-F5344CB8AC3E}">
        <p14:creationId xmlns:p14="http://schemas.microsoft.com/office/powerpoint/2010/main" val="761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5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0A1B3-395E-4604-B6CD-9BACDD2CE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我们能够得到什么结论？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5E0AC47-B974-4F8A-BA18-36E0C05AD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3" y="2347720"/>
            <a:ext cx="11813178" cy="1852621"/>
          </a:xfr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FA2BCB-35A5-42DC-884E-06BE09F5D48C}"/>
              </a:ext>
            </a:extLst>
          </p:cNvPr>
          <p:cNvCxnSpPr/>
          <p:nvPr/>
        </p:nvCxnSpPr>
        <p:spPr>
          <a:xfrm>
            <a:off x="7934632" y="2778596"/>
            <a:ext cx="11975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643D7B3-4986-4C79-8FE7-A705D15D9456}"/>
              </a:ext>
            </a:extLst>
          </p:cNvPr>
          <p:cNvCxnSpPr/>
          <p:nvPr/>
        </p:nvCxnSpPr>
        <p:spPr>
          <a:xfrm>
            <a:off x="6412598" y="3274030"/>
            <a:ext cx="119756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EB817F4-6BD1-41A5-B41F-59DCAAAE06EF}"/>
              </a:ext>
            </a:extLst>
          </p:cNvPr>
          <p:cNvCxnSpPr>
            <a:cxnSpLocks/>
          </p:cNvCxnSpPr>
          <p:nvPr/>
        </p:nvCxnSpPr>
        <p:spPr>
          <a:xfrm>
            <a:off x="10023004" y="3669287"/>
            <a:ext cx="180520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45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25B1C45-775E-4123-BF75-B7E5F1AFBED0}"/>
              </a:ext>
            </a:extLst>
          </p:cNvPr>
          <p:cNvSpPr txBox="1"/>
          <p:nvPr/>
        </p:nvSpPr>
        <p:spPr>
          <a:xfrm>
            <a:off x="2470395" y="2704094"/>
            <a:ext cx="7895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/>
              <a:t>问题</a:t>
            </a:r>
            <a:r>
              <a:rPr lang="en-US" altLang="zh-CN" sz="4800" dirty="0"/>
              <a:t>1</a:t>
            </a:r>
            <a:r>
              <a:rPr lang="zh-CN" altLang="en-US" sz="4800" dirty="0"/>
              <a:t>：摊还分析有什么用？</a:t>
            </a:r>
          </a:p>
        </p:txBody>
      </p:sp>
    </p:spTree>
    <p:extLst>
      <p:ext uri="{BB962C8B-B14F-4D97-AF65-F5344CB8AC3E}">
        <p14:creationId xmlns:p14="http://schemas.microsoft.com/office/powerpoint/2010/main" val="2798430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0B1F03-34E1-46A2-8686-331B8ED6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再例：计数器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498DB1-0382-499B-9E6D-36743EF10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56" y="1690688"/>
            <a:ext cx="10515600" cy="4781652"/>
          </a:xfrm>
        </p:spPr>
        <p:txBody>
          <a:bodyPr>
            <a:normAutofit/>
          </a:bodyPr>
          <a:lstStyle/>
          <a:p>
            <a:r>
              <a:rPr lang="zh-CN" altLang="en-US" dirty="0"/>
              <a:t>势函数定义为什么？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如何利用势函数定义第</a:t>
            </a:r>
            <a:r>
              <a:rPr lang="en-US" altLang="zh-CN" dirty="0" err="1"/>
              <a:t>i</a:t>
            </a:r>
            <a:r>
              <a:rPr lang="zh-CN" altLang="en-US" dirty="0"/>
              <a:t>次</a:t>
            </a:r>
            <a:r>
              <a:rPr lang="en-US" altLang="zh-CN" dirty="0"/>
              <a:t>increase</a:t>
            </a:r>
            <a:r>
              <a:rPr lang="zh-CN" altLang="en-US" dirty="0"/>
              <a:t>的摊还代价？</a:t>
            </a:r>
            <a:endParaRPr lang="en-US" altLang="zh-CN" dirty="0"/>
          </a:p>
          <a:p>
            <a:pPr lvl="1"/>
            <a:r>
              <a:rPr lang="zh-CN" altLang="en-US" dirty="0"/>
              <a:t>假设第</a:t>
            </a:r>
            <a:r>
              <a:rPr lang="en-US" altLang="zh-CN" dirty="0" err="1"/>
              <a:t>i</a:t>
            </a:r>
            <a:r>
              <a:rPr lang="zh-CN" altLang="en-US" dirty="0"/>
              <a:t>次</a:t>
            </a:r>
            <a:r>
              <a:rPr lang="en-US" altLang="zh-CN" dirty="0"/>
              <a:t>increment</a:t>
            </a:r>
            <a:r>
              <a:rPr lang="zh-CN" altLang="en-US" dirty="0"/>
              <a:t>将</a:t>
            </a:r>
            <a:r>
              <a:rPr lang="en-US" altLang="zh-CN" dirty="0" err="1"/>
              <a:t>t</a:t>
            </a:r>
            <a:r>
              <a:rPr lang="en-US" altLang="zh-CN" baseline="-25000" dirty="0" err="1"/>
              <a:t>i</a:t>
            </a:r>
            <a:r>
              <a:rPr lang="zh-CN" altLang="en-US" dirty="0"/>
              <a:t>个位置</a:t>
            </a:r>
            <a:r>
              <a:rPr lang="en-US" altLang="zh-CN" dirty="0"/>
              <a:t>0(</a:t>
            </a:r>
            <a:r>
              <a:rPr lang="zh-CN" altLang="en-US" dirty="0"/>
              <a:t>复位</a:t>
            </a:r>
            <a:r>
              <a:rPr lang="en-US" altLang="zh-CN" dirty="0"/>
              <a:t>). </a:t>
            </a:r>
            <a:r>
              <a:rPr lang="zh-CN" altLang="en-US" dirty="0"/>
              <a:t>操作的势差：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摊还代价：</a:t>
            </a:r>
            <a:endParaRPr lang="en-US" altLang="zh-CN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52DF81-B587-42E4-B4A7-A52FC657042B}"/>
              </a:ext>
            </a:extLst>
          </p:cNvPr>
          <p:cNvSpPr txBox="1"/>
          <p:nvPr/>
        </p:nvSpPr>
        <p:spPr>
          <a:xfrm>
            <a:off x="1927126" y="2302578"/>
            <a:ext cx="6865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b</a:t>
            </a:r>
            <a:r>
              <a:rPr lang="en-US" altLang="zh-CN" sz="3600" baseline="-25000" dirty="0"/>
              <a:t>i</a:t>
            </a:r>
            <a:r>
              <a:rPr lang="zh-CN" altLang="en-US" sz="3600" dirty="0"/>
              <a:t>：第</a:t>
            </a:r>
            <a:r>
              <a:rPr lang="en-US" altLang="zh-CN" sz="3600" dirty="0" err="1"/>
              <a:t>i</a:t>
            </a:r>
            <a:r>
              <a:rPr lang="zh-CN" altLang="en-US" sz="3600" dirty="0"/>
              <a:t>次操作后计数器中</a:t>
            </a:r>
            <a:r>
              <a:rPr lang="en-US" altLang="zh-CN" sz="3600" dirty="0"/>
              <a:t>1</a:t>
            </a:r>
            <a:r>
              <a:rPr lang="zh-CN" altLang="en-US" sz="3600" dirty="0"/>
              <a:t>的个数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09E9412-EF8F-46D2-9D5E-50A52F610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042" y="4081514"/>
            <a:ext cx="5975032" cy="102856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BE51653-BBE0-4B8F-BFF6-3535B4C53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9" y="5339735"/>
            <a:ext cx="4167076" cy="130389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4404FD7E-8190-4406-9C0C-8F965D2FFF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33" y="2315315"/>
            <a:ext cx="3556931" cy="4507364"/>
          </a:xfrm>
          <a:prstGeom prst="rect">
            <a:avLst/>
          </a:prstGeom>
        </p:spPr>
      </p:pic>
      <p:sp>
        <p:nvSpPr>
          <p:cNvPr id="4" name="云形 3">
            <a:extLst>
              <a:ext uri="{FF2B5EF4-FFF2-40B4-BE49-F238E27FC236}">
                <a16:creationId xmlns:a16="http://schemas.microsoft.com/office/drawing/2014/main" id="{48A102A3-2F01-44E2-A02C-B8CE66B8D658}"/>
              </a:ext>
            </a:extLst>
          </p:cNvPr>
          <p:cNvSpPr/>
          <p:nvPr/>
        </p:nvSpPr>
        <p:spPr>
          <a:xfrm>
            <a:off x="6217919" y="1031528"/>
            <a:ext cx="2810933" cy="1236382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</a:rPr>
              <a:t>有效设计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29F8CCD-18E0-45D5-9C9F-23179646B60F}"/>
              </a:ext>
            </a:extLst>
          </p:cNvPr>
          <p:cNvCxnSpPr>
            <a:cxnSpLocks/>
          </p:cNvCxnSpPr>
          <p:nvPr/>
        </p:nvCxnSpPr>
        <p:spPr>
          <a:xfrm>
            <a:off x="8012853" y="3909092"/>
            <a:ext cx="1090507" cy="81869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3EEA25A-720C-46C3-BC72-8E3908C7675E}"/>
              </a:ext>
            </a:extLst>
          </p:cNvPr>
          <p:cNvGrpSpPr/>
          <p:nvPr/>
        </p:nvGrpSpPr>
        <p:grpSpPr>
          <a:xfrm>
            <a:off x="3867573" y="5838613"/>
            <a:ext cx="6434667" cy="852419"/>
            <a:chOff x="3867573" y="5838613"/>
            <a:chExt cx="6434667" cy="852419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310CC650-5E8F-4245-BC97-5C03EB680DA4}"/>
                </a:ext>
              </a:extLst>
            </p:cNvPr>
            <p:cNvGrpSpPr/>
            <p:nvPr/>
          </p:nvGrpSpPr>
          <p:grpSpPr>
            <a:xfrm>
              <a:off x="3867573" y="5838613"/>
              <a:ext cx="6434667" cy="467360"/>
              <a:chOff x="3867573" y="5838613"/>
              <a:chExt cx="6434667" cy="467360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35C2EF10-04E4-4FF2-A7D0-8DFA5A1158B9}"/>
                  </a:ext>
                </a:extLst>
              </p:cNvPr>
              <p:cNvSpPr/>
              <p:nvPr/>
            </p:nvSpPr>
            <p:spPr>
              <a:xfrm>
                <a:off x="3867573" y="5838613"/>
                <a:ext cx="988907" cy="404072"/>
              </a:xfrm>
              <a:prstGeom prst="rect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3" name="直接箭头连接符 12">
                <a:extLst>
                  <a:ext uri="{FF2B5EF4-FFF2-40B4-BE49-F238E27FC236}">
                    <a16:creationId xmlns:a16="http://schemas.microsoft.com/office/drawing/2014/main" id="{FBED8D4E-2394-4B2F-8CBC-6D8CFE5F8973}"/>
                  </a:ext>
                </a:extLst>
              </p:cNvPr>
              <p:cNvCxnSpPr>
                <a:stCxn id="10" idx="3"/>
              </p:cNvCxnSpPr>
              <p:nvPr/>
            </p:nvCxnSpPr>
            <p:spPr>
              <a:xfrm>
                <a:off x="4856480" y="6040649"/>
                <a:ext cx="5445760" cy="265324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ABD0079-1F48-4817-B971-67C78B353D75}"/>
                </a:ext>
              </a:extLst>
            </p:cNvPr>
            <p:cNvSpPr txBox="1"/>
            <p:nvPr/>
          </p:nvSpPr>
          <p:spPr>
            <a:xfrm>
              <a:off x="5887974" y="6229367"/>
              <a:ext cx="34708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ci</a:t>
              </a:r>
              <a:r>
                <a:rPr lang="zh-CN" altLang="en-US" sz="2400" dirty="0"/>
                <a:t>最紧致地最多是这个值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7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4"/>
      <p:bldP spid="5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704D4F-4642-40F9-972D-99EFCC10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026F37-6DB7-4A30-A388-0B4642649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针对某个数据结构上的操作序列的最坏情况分析</a:t>
            </a:r>
            <a:endParaRPr lang="en-US" altLang="zh-CN" dirty="0"/>
          </a:p>
          <a:p>
            <a:pPr lvl="1"/>
            <a:r>
              <a:rPr lang="zh-CN" altLang="en-US" dirty="0"/>
              <a:t>操作序列中存在不常见的“极端操作”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将“极端操作”的代价均摊到其它操作上去，以求得较为紧致的</a:t>
            </a:r>
            <a:r>
              <a:rPr lang="en-US" altLang="zh-CN" dirty="0" err="1"/>
              <a:t>worstcase</a:t>
            </a:r>
            <a:r>
              <a:rPr lang="zh-CN" altLang="en-US" dirty="0"/>
              <a:t>时间性能上界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聚合分析、核算法、势能法</a:t>
            </a:r>
            <a:endParaRPr lang="en-US" altLang="zh-CN" dirty="0"/>
          </a:p>
          <a:p>
            <a:pPr lvl="1"/>
            <a:r>
              <a:rPr lang="zh-CN" altLang="en-US" dirty="0"/>
              <a:t>总计再均分、会计记账核算、摊还代价计算</a:t>
            </a:r>
          </a:p>
        </p:txBody>
      </p:sp>
    </p:spTree>
    <p:extLst>
      <p:ext uri="{BB962C8B-B14F-4D97-AF65-F5344CB8AC3E}">
        <p14:creationId xmlns:p14="http://schemas.microsoft.com/office/powerpoint/2010/main" val="4192326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8FCCC9-F3F3-4AB7-B341-D2A9043D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动态表操作摊还分析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98F59B-AA73-49C8-8D30-C5F4F98A4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40" y="1690688"/>
            <a:ext cx="10515600" cy="4351338"/>
          </a:xfrm>
        </p:spPr>
        <p:txBody>
          <a:bodyPr/>
          <a:lstStyle/>
          <a:p>
            <a:r>
              <a:rPr lang="zh-CN" altLang="en-US" dirty="0"/>
              <a:t>动态表插入操作中，什么情况会出现“极端情况”？极端情况的最坏时间性能是什么？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354B625-5934-4632-B035-04E427B93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388" y="2643164"/>
            <a:ext cx="5469833" cy="401710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F71C764-BD25-48EA-A215-DE13560523AB}"/>
              </a:ext>
            </a:extLst>
          </p:cNvPr>
          <p:cNvSpPr txBox="1"/>
          <p:nvPr/>
        </p:nvSpPr>
        <p:spPr>
          <a:xfrm>
            <a:off x="1223749" y="3260091"/>
            <a:ext cx="25445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表</a:t>
            </a:r>
            <a:r>
              <a:rPr lang="en-US" altLang="zh-CN" sz="2800" dirty="0"/>
              <a:t>T</a:t>
            </a:r>
            <a:r>
              <a:rPr lang="zh-CN" altLang="en-US" sz="2800" dirty="0"/>
              <a:t>具有静态的</a:t>
            </a:r>
            <a:r>
              <a:rPr lang="en-US" altLang="zh-CN" sz="2800" dirty="0" err="1"/>
              <a:t>T.size</a:t>
            </a:r>
            <a:r>
              <a:rPr lang="zh-CN" altLang="en-US" sz="2800" dirty="0"/>
              <a:t>规模，数据量达到这个规模时，扩大表规模为</a:t>
            </a:r>
            <a:r>
              <a:rPr lang="en-US" altLang="zh-CN" sz="2800" dirty="0"/>
              <a:t>2</a:t>
            </a:r>
            <a:r>
              <a:rPr lang="zh-CN" altLang="en-US" sz="2800" dirty="0"/>
              <a:t>倍，装载因子为</a:t>
            </a:r>
            <a:r>
              <a:rPr lang="en-US" altLang="zh-CN" sz="2800" dirty="0"/>
              <a:t>1/2</a:t>
            </a:r>
            <a:endParaRPr lang="zh-CN" altLang="en-US" sz="2800" dirty="0"/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B7874067-904A-49E8-9926-75D0A3A634A0}"/>
              </a:ext>
            </a:extLst>
          </p:cNvPr>
          <p:cNvSpPr/>
          <p:nvPr/>
        </p:nvSpPr>
        <p:spPr>
          <a:xfrm>
            <a:off x="3764379" y="4014328"/>
            <a:ext cx="1104053" cy="738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对话气泡: 矩形 6">
            <a:extLst>
              <a:ext uri="{FF2B5EF4-FFF2-40B4-BE49-F238E27FC236}">
                <a16:creationId xmlns:a16="http://schemas.microsoft.com/office/drawing/2014/main" id="{CA9627A3-FCDA-4285-B72B-40660F995960}"/>
              </a:ext>
            </a:extLst>
          </p:cNvPr>
          <p:cNvSpPr/>
          <p:nvPr/>
        </p:nvSpPr>
        <p:spPr>
          <a:xfrm>
            <a:off x="8724053" y="5215467"/>
            <a:ext cx="2792307" cy="1219200"/>
          </a:xfrm>
          <a:prstGeom prst="wedgeRectCallout">
            <a:avLst>
              <a:gd name="adj1" fmla="val -88996"/>
              <a:gd name="adj2" fmla="val 2194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</a:rPr>
              <a:t>考察基本插入的数量</a:t>
            </a:r>
          </a:p>
        </p:txBody>
      </p:sp>
    </p:spTree>
    <p:extLst>
      <p:ext uri="{BB962C8B-B14F-4D97-AF65-F5344CB8AC3E}">
        <p14:creationId xmlns:p14="http://schemas.microsoft.com/office/powerpoint/2010/main" val="33115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6EEF32-8509-429F-90E7-FFA76A4F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动态表操作摊还分析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1868A3-3D44-4371-AD47-17DFE4D7D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185"/>
            <a:ext cx="10515600" cy="4351338"/>
          </a:xfrm>
        </p:spPr>
        <p:txBody>
          <a:bodyPr/>
          <a:lstStyle/>
          <a:p>
            <a:r>
              <a:rPr lang="zh-CN" altLang="en-US" dirty="0"/>
              <a:t>插入操作的最坏开销是</a:t>
            </a:r>
            <a:r>
              <a:rPr lang="en-US" altLang="zh-CN" dirty="0"/>
              <a:t>O(n)</a:t>
            </a:r>
          </a:p>
          <a:p>
            <a:r>
              <a:rPr lang="en-US" altLang="zh-CN" dirty="0"/>
              <a:t>n</a:t>
            </a:r>
            <a:r>
              <a:rPr lang="zh-CN" altLang="en-US" dirty="0"/>
              <a:t>个动态表操作的最坏开销是</a:t>
            </a:r>
            <a:r>
              <a:rPr lang="en-US" altLang="zh-CN" dirty="0"/>
              <a:t>O(n</a:t>
            </a:r>
            <a:r>
              <a:rPr lang="en-US" altLang="zh-CN" baseline="30000" dirty="0"/>
              <a:t>2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B24E28F-507C-4AE6-B545-ABAFC30C4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81" y="2651971"/>
            <a:ext cx="5469833" cy="401710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AB4B4EB-1752-4926-94F8-7C1872A5D055}"/>
              </a:ext>
            </a:extLst>
          </p:cNvPr>
          <p:cNvSpPr txBox="1"/>
          <p:nvPr/>
        </p:nvSpPr>
        <p:spPr>
          <a:xfrm>
            <a:off x="7689427" y="3232574"/>
            <a:ext cx="3664373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/>
              <a:t>显然不是紧致界：不是所有插入一定导致扩张</a:t>
            </a:r>
          </a:p>
        </p:txBody>
      </p:sp>
    </p:spTree>
    <p:extLst>
      <p:ext uri="{BB962C8B-B14F-4D97-AF65-F5344CB8AC3E}">
        <p14:creationId xmlns:p14="http://schemas.microsoft.com/office/powerpoint/2010/main" val="42143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EBC64F-0557-49CC-853C-CC9A5576C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动态表插入操作的聚合摊还分析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67C690-8D9F-44A2-AF53-1BF3DAA1E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分析基本操作的实际开销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总摊还开销：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2A365C6-3885-46FB-986B-97C79A8E2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008" y="2443177"/>
            <a:ext cx="6287007" cy="119672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61C6FAD-8144-4607-A405-DDE554058F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345" y="4324890"/>
            <a:ext cx="4060251" cy="233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8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F34646-BDA0-4981-991C-A4FBD54D9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动态表插入操作的核算摊还分析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818A0A-925E-4C2B-BD1F-D7143F8C0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 err="1"/>
              <a:t>i</a:t>
            </a:r>
            <a:r>
              <a:rPr lang="zh-CN" altLang="en-US" dirty="0"/>
              <a:t>次插入，预付多少开销，信用变化如何？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插入自身元素：实际开销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信用</a:t>
            </a:r>
            <a:r>
              <a:rPr lang="en-US" altLang="zh-CN" dirty="0"/>
              <a:t>2</a:t>
            </a:r>
            <a:r>
              <a:rPr lang="zh-CN" altLang="en-US" dirty="0"/>
              <a:t>未来如何使用？</a:t>
            </a:r>
            <a:endParaRPr lang="en-US" altLang="zh-CN" dirty="0"/>
          </a:p>
          <a:p>
            <a:pPr lvl="1"/>
            <a:r>
              <a:rPr lang="zh-CN" altLang="en-US" dirty="0"/>
              <a:t>扩张时支付！</a:t>
            </a:r>
            <a:endParaRPr lang="en-US" altLang="zh-CN" dirty="0"/>
          </a:p>
          <a:p>
            <a:r>
              <a:rPr lang="zh-CN" altLang="en-US" dirty="0"/>
              <a:t>扩张时支付什么？</a:t>
            </a:r>
            <a:endParaRPr lang="en-US" altLang="zh-CN" dirty="0"/>
          </a:p>
          <a:p>
            <a:pPr lvl="1"/>
            <a:r>
              <a:rPr lang="zh-CN" altLang="en-US" dirty="0"/>
              <a:t>第一次扩张时移动自己：使用信用</a:t>
            </a:r>
            <a:r>
              <a:rPr lang="en-US" altLang="zh-CN" dirty="0"/>
              <a:t>1</a:t>
            </a:r>
          </a:p>
          <a:p>
            <a:pPr lvl="1"/>
            <a:r>
              <a:rPr lang="zh-CN" altLang="en-US" dirty="0"/>
              <a:t>为表中其它某个已经移动过</a:t>
            </a:r>
            <a:r>
              <a:rPr lang="en-US" altLang="zh-CN" dirty="0"/>
              <a:t>1</a:t>
            </a:r>
            <a:r>
              <a:rPr lang="zh-CN" altLang="en-US" dirty="0"/>
              <a:t>次的元素预留该次移动信用</a:t>
            </a:r>
            <a:r>
              <a:rPr lang="en-US" altLang="zh-CN" dirty="0"/>
              <a:t>1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06A89D5-E8CA-4B12-9EBD-9C6ADD780FFE}"/>
              </a:ext>
            </a:extLst>
          </p:cNvPr>
          <p:cNvSpPr txBox="1"/>
          <p:nvPr/>
        </p:nvSpPr>
        <p:spPr>
          <a:xfrm>
            <a:off x="2407329" y="2519025"/>
            <a:ext cx="5735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每次插入操作的摊还开销为</a:t>
            </a:r>
            <a:r>
              <a:rPr lang="en-US" altLang="zh-CN" sz="3200" dirty="0"/>
              <a:t>3</a:t>
            </a:r>
            <a:r>
              <a:rPr lang="zh-CN" altLang="en-US" sz="3200" dirty="0"/>
              <a:t>！</a:t>
            </a:r>
          </a:p>
        </p:txBody>
      </p:sp>
      <p:sp>
        <p:nvSpPr>
          <p:cNvPr id="5" name="对话气泡: 圆角矩形 4">
            <a:extLst>
              <a:ext uri="{FF2B5EF4-FFF2-40B4-BE49-F238E27FC236}">
                <a16:creationId xmlns:a16="http://schemas.microsoft.com/office/drawing/2014/main" id="{D527071F-1282-459A-A12A-A026D33DC513}"/>
              </a:ext>
            </a:extLst>
          </p:cNvPr>
          <p:cNvSpPr/>
          <p:nvPr/>
        </p:nvSpPr>
        <p:spPr>
          <a:xfrm>
            <a:off x="8465574" y="2330245"/>
            <a:ext cx="2619314" cy="1197569"/>
          </a:xfrm>
          <a:prstGeom prst="wedgeRoundRectCallout">
            <a:avLst>
              <a:gd name="adj1" fmla="val -72635"/>
              <a:gd name="adj2" fmla="val -133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>
                <a:solidFill>
                  <a:srgbClr val="FF0000"/>
                </a:solidFill>
              </a:rPr>
              <a:t>确定吗？</a:t>
            </a:r>
          </a:p>
        </p:txBody>
      </p:sp>
    </p:spTree>
    <p:extLst>
      <p:ext uri="{BB962C8B-B14F-4D97-AF65-F5344CB8AC3E}">
        <p14:creationId xmlns:p14="http://schemas.microsoft.com/office/powerpoint/2010/main" val="41844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F650E-E253-4A5D-A669-E04C606F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为何将插入代价核算为</a:t>
            </a:r>
            <a:r>
              <a:rPr lang="en-US" altLang="zh-CN" dirty="0"/>
              <a:t>3</a:t>
            </a:r>
            <a:r>
              <a:rPr lang="zh-CN" altLang="en-US" dirty="0"/>
              <a:t>？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3FA6BD2A-4393-4ECE-A4A8-F14FF045B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137832"/>
              </p:ext>
            </p:extLst>
          </p:nvPr>
        </p:nvGraphicFramePr>
        <p:xfrm>
          <a:off x="838200" y="2862262"/>
          <a:ext cx="10515600" cy="132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300110550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18533174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3841140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95876264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88019558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94416937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210123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4064598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99209043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681008319"/>
                    </a:ext>
                  </a:extLst>
                </a:gridCol>
              </a:tblGrid>
              <a:tr h="1325563">
                <a:tc>
                  <a:txBody>
                    <a:bodyPr/>
                    <a:lstStyle/>
                    <a:p>
                      <a:r>
                        <a:rPr lang="en-US" altLang="zh-CN" sz="7200" dirty="0"/>
                        <a:t>0</a:t>
                      </a:r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200" dirty="0"/>
                        <a:t>0</a:t>
                      </a:r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200" dirty="0"/>
                        <a:t>0</a:t>
                      </a:r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200" dirty="0"/>
                        <a:t>0</a:t>
                      </a:r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7200" dirty="0"/>
                        <a:t>0</a:t>
                      </a:r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20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7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88131"/>
                  </a:ext>
                </a:extLst>
              </a:tr>
            </a:tbl>
          </a:graphicData>
        </a:graphic>
      </p:graphicFrame>
      <p:grpSp>
        <p:nvGrpSpPr>
          <p:cNvPr id="36" name="组合 35">
            <a:extLst>
              <a:ext uri="{FF2B5EF4-FFF2-40B4-BE49-F238E27FC236}">
                <a16:creationId xmlns:a16="http://schemas.microsoft.com/office/drawing/2014/main" id="{5DBD5301-2A3D-42DA-9EA6-042A187AC30B}"/>
              </a:ext>
            </a:extLst>
          </p:cNvPr>
          <p:cNvGrpSpPr/>
          <p:nvPr/>
        </p:nvGrpSpPr>
        <p:grpSpPr>
          <a:xfrm>
            <a:off x="961193" y="4281067"/>
            <a:ext cx="5100321" cy="1168376"/>
            <a:chOff x="961193" y="4281067"/>
            <a:chExt cx="5100321" cy="1168376"/>
          </a:xfrm>
        </p:grpSpPr>
        <p:sp>
          <p:nvSpPr>
            <p:cNvPr id="6" name="左大括号 5">
              <a:extLst>
                <a:ext uri="{FF2B5EF4-FFF2-40B4-BE49-F238E27FC236}">
                  <a16:creationId xmlns:a16="http://schemas.microsoft.com/office/drawing/2014/main" id="{F9A2F388-C632-4F1D-8D74-A040206FA177}"/>
                </a:ext>
              </a:extLst>
            </p:cNvPr>
            <p:cNvSpPr/>
            <p:nvPr/>
          </p:nvSpPr>
          <p:spPr>
            <a:xfrm rot="16200000">
              <a:off x="3188776" y="2053484"/>
              <a:ext cx="645156" cy="5100321"/>
            </a:xfrm>
            <a:prstGeom prst="leftBrace">
              <a:avLst>
                <a:gd name="adj1" fmla="val 2451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FC782B4A-165C-4697-B852-C8AB5664C713}"/>
                </a:ext>
              </a:extLst>
            </p:cNvPr>
            <p:cNvSpPr txBox="1"/>
            <p:nvPr/>
          </p:nvSpPr>
          <p:spPr>
            <a:xfrm>
              <a:off x="1130734" y="4926223"/>
              <a:ext cx="47612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/>
                <a:t>某次扩展后</a:t>
              </a:r>
              <a:r>
                <a:rPr lang="en-US" altLang="zh-CN" sz="2800" dirty="0"/>
                <a:t>m/2</a:t>
              </a:r>
              <a:r>
                <a:rPr lang="zh-CN" altLang="en-US" sz="2800" dirty="0"/>
                <a:t>个无信用元素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75E223C-9FC7-44BA-85A5-487A1B37367A}"/>
              </a:ext>
            </a:extLst>
          </p:cNvPr>
          <p:cNvGrpSpPr/>
          <p:nvPr/>
        </p:nvGrpSpPr>
        <p:grpSpPr>
          <a:xfrm>
            <a:off x="670565" y="1817477"/>
            <a:ext cx="1428660" cy="2107137"/>
            <a:chOff x="8215543" y="4314612"/>
            <a:chExt cx="1334347" cy="1604275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B456056B-6354-462F-A305-3B1D1E4270BC}"/>
                </a:ext>
              </a:extLst>
            </p:cNvPr>
            <p:cNvSpPr txBox="1"/>
            <p:nvPr/>
          </p:nvSpPr>
          <p:spPr>
            <a:xfrm>
              <a:off x="8215543" y="4314612"/>
              <a:ext cx="13343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未来移动代价</a:t>
              </a:r>
              <a:r>
                <a:rPr lang="en-US" altLang="zh-CN" sz="2400" dirty="0"/>
                <a:t>1</a:t>
              </a:r>
              <a:endParaRPr lang="zh-CN" altLang="en-US" sz="2400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C9F966CA-8F86-44F3-9E39-13B067346859}"/>
                </a:ext>
              </a:extLst>
            </p:cNvPr>
            <p:cNvSpPr txBox="1"/>
            <p:nvPr/>
          </p:nvSpPr>
          <p:spPr>
            <a:xfrm>
              <a:off x="8486985" y="5145609"/>
              <a:ext cx="650965" cy="773278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79F33080-F890-443C-893C-03531C950D76}"/>
              </a:ext>
            </a:extLst>
          </p:cNvPr>
          <p:cNvGrpSpPr/>
          <p:nvPr/>
        </p:nvGrpSpPr>
        <p:grpSpPr>
          <a:xfrm>
            <a:off x="6278880" y="1341967"/>
            <a:ext cx="1478333" cy="1613536"/>
            <a:chOff x="6278880" y="1341967"/>
            <a:chExt cx="1478333" cy="1613536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3036163D-93EA-4CD7-BF59-F6B8B33638CE}"/>
                </a:ext>
              </a:extLst>
            </p:cNvPr>
            <p:cNvSpPr/>
            <p:nvPr/>
          </p:nvSpPr>
          <p:spPr>
            <a:xfrm>
              <a:off x="6278880" y="1341967"/>
              <a:ext cx="575734" cy="63669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D36B5800-28A5-4924-B060-3ECEE88EF62F}"/>
                </a:ext>
              </a:extLst>
            </p:cNvPr>
            <p:cNvCxnSpPr>
              <a:cxnSpLocks/>
              <a:stCxn id="8" idx="4"/>
            </p:cNvCxnSpPr>
            <p:nvPr/>
          </p:nvCxnSpPr>
          <p:spPr>
            <a:xfrm>
              <a:off x="6566747" y="1978661"/>
              <a:ext cx="0" cy="976842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483EEC2-AB6D-410C-9673-49A8D93133EC}"/>
                </a:ext>
              </a:extLst>
            </p:cNvPr>
            <p:cNvSpPr txBox="1"/>
            <p:nvPr/>
          </p:nvSpPr>
          <p:spPr>
            <a:xfrm>
              <a:off x="6659937" y="1947715"/>
              <a:ext cx="10972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插入代价</a:t>
              </a:r>
              <a:r>
                <a:rPr lang="en-US" altLang="zh-CN" sz="2400" dirty="0"/>
                <a:t>1</a:t>
              </a:r>
              <a:endParaRPr lang="zh-CN" altLang="en-US" sz="2400" dirty="0"/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6CBFCD1C-844C-4572-B711-92C14C1888A6}"/>
              </a:ext>
            </a:extLst>
          </p:cNvPr>
          <p:cNvGrpSpPr/>
          <p:nvPr/>
        </p:nvGrpSpPr>
        <p:grpSpPr>
          <a:xfrm>
            <a:off x="5983550" y="2984628"/>
            <a:ext cx="1295086" cy="2100021"/>
            <a:chOff x="5983550" y="2984628"/>
            <a:chExt cx="1295086" cy="2100021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4B0212B6-2537-460F-90D0-7EEE4A03BC7A}"/>
                </a:ext>
              </a:extLst>
            </p:cNvPr>
            <p:cNvSpPr txBox="1"/>
            <p:nvPr/>
          </p:nvSpPr>
          <p:spPr>
            <a:xfrm>
              <a:off x="6311449" y="2984628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46AA7FFC-2D27-44D9-A907-6F0E45A11171}"/>
                </a:ext>
              </a:extLst>
            </p:cNvPr>
            <p:cNvSpPr txBox="1"/>
            <p:nvPr/>
          </p:nvSpPr>
          <p:spPr>
            <a:xfrm>
              <a:off x="5983550" y="4253652"/>
              <a:ext cx="12950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未来移动代价</a:t>
              </a:r>
              <a:r>
                <a:rPr lang="en-US" altLang="zh-CN" sz="2400" dirty="0"/>
                <a:t>1</a:t>
              </a:r>
              <a:endParaRPr lang="zh-CN" altLang="en-US" sz="2400" dirty="0"/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A808BB7D-3ECE-4926-99CE-680A5069F066}"/>
              </a:ext>
            </a:extLst>
          </p:cNvPr>
          <p:cNvGrpSpPr/>
          <p:nvPr/>
        </p:nvGrpSpPr>
        <p:grpSpPr>
          <a:xfrm>
            <a:off x="7357564" y="1341967"/>
            <a:ext cx="4599118" cy="2658323"/>
            <a:chOff x="7357564" y="1341967"/>
            <a:chExt cx="4599118" cy="2658323"/>
          </a:xfrm>
        </p:grpSpPr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3A5F49F9-CF13-4E77-8FBC-AA774C6266BA}"/>
                </a:ext>
              </a:extLst>
            </p:cNvPr>
            <p:cNvGrpSpPr/>
            <p:nvPr/>
          </p:nvGrpSpPr>
          <p:grpSpPr>
            <a:xfrm>
              <a:off x="10511848" y="1341967"/>
              <a:ext cx="1444834" cy="2658323"/>
              <a:chOff x="6278880" y="1341967"/>
              <a:chExt cx="1444834" cy="2658323"/>
            </a:xfrm>
          </p:grpSpPr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6F4FAC1E-1424-4B05-A031-35F1F48D719E}"/>
                  </a:ext>
                </a:extLst>
              </p:cNvPr>
              <p:cNvSpPr/>
              <p:nvPr/>
            </p:nvSpPr>
            <p:spPr>
              <a:xfrm>
                <a:off x="6278880" y="1341967"/>
                <a:ext cx="575734" cy="63669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0" name="直接箭头连接符 19">
                <a:extLst>
                  <a:ext uri="{FF2B5EF4-FFF2-40B4-BE49-F238E27FC236}">
                    <a16:creationId xmlns:a16="http://schemas.microsoft.com/office/drawing/2014/main" id="{F6AFEC2C-89AF-4A4E-A281-68535EB78BD7}"/>
                  </a:ext>
                </a:extLst>
              </p:cNvPr>
              <p:cNvCxnSpPr>
                <a:cxnSpLocks/>
                <a:stCxn id="19" idx="4"/>
              </p:cNvCxnSpPr>
              <p:nvPr/>
            </p:nvCxnSpPr>
            <p:spPr>
              <a:xfrm>
                <a:off x="6566747" y="1978661"/>
                <a:ext cx="0" cy="976842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9144412C-2566-4D78-9626-545BADF0BF1C}"/>
                  </a:ext>
                </a:extLst>
              </p:cNvPr>
              <p:cNvSpPr txBox="1"/>
              <p:nvPr/>
            </p:nvSpPr>
            <p:spPr>
              <a:xfrm>
                <a:off x="6659937" y="1978661"/>
                <a:ext cx="10637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/>
                  <a:t>插入代价</a:t>
                </a:r>
                <a:r>
                  <a:rPr lang="en-US" altLang="zh-CN" sz="2400" dirty="0"/>
                  <a:t>1</a:t>
                </a:r>
                <a:endParaRPr lang="zh-CN" altLang="en-US" sz="2400" dirty="0"/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06126245-DFA7-4B04-9796-825C37FB1F84}"/>
                  </a:ext>
                </a:extLst>
              </p:cNvPr>
              <p:cNvSpPr txBox="1"/>
              <p:nvPr/>
            </p:nvSpPr>
            <p:spPr>
              <a:xfrm>
                <a:off x="6311449" y="2984628"/>
                <a:ext cx="696976" cy="101566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6000" dirty="0">
                    <a:solidFill>
                      <a:schemeClr val="bg1"/>
                    </a:solidFill>
                  </a:rPr>
                  <a:t>1</a:t>
                </a:r>
                <a:endParaRPr lang="zh-CN" altLang="en-US" sz="6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35772EC-2379-4180-936F-0C607B4CE623}"/>
                </a:ext>
              </a:extLst>
            </p:cNvPr>
            <p:cNvSpPr txBox="1"/>
            <p:nvPr/>
          </p:nvSpPr>
          <p:spPr>
            <a:xfrm>
              <a:off x="7357564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D8E00464-D648-4929-A65B-35B7F25154F3}"/>
                </a:ext>
              </a:extLst>
            </p:cNvPr>
            <p:cNvSpPr txBox="1"/>
            <p:nvPr/>
          </p:nvSpPr>
          <p:spPr>
            <a:xfrm>
              <a:off x="8524259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48C0325A-CDCA-4D34-AE91-3CADE98A5727}"/>
                </a:ext>
              </a:extLst>
            </p:cNvPr>
            <p:cNvSpPr txBox="1"/>
            <p:nvPr/>
          </p:nvSpPr>
          <p:spPr>
            <a:xfrm>
              <a:off x="9480710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07CA69E7-87A1-49D4-A690-61F49875ACFA}"/>
              </a:ext>
            </a:extLst>
          </p:cNvPr>
          <p:cNvGrpSpPr/>
          <p:nvPr/>
        </p:nvGrpSpPr>
        <p:grpSpPr>
          <a:xfrm>
            <a:off x="1933735" y="2955503"/>
            <a:ext cx="3838092" cy="1015663"/>
            <a:chOff x="1933735" y="2955503"/>
            <a:chExt cx="3838092" cy="1015663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89F5CBA8-EEFB-4F55-8B8C-28F431EBC46A}"/>
                </a:ext>
              </a:extLst>
            </p:cNvPr>
            <p:cNvSpPr txBox="1"/>
            <p:nvPr/>
          </p:nvSpPr>
          <p:spPr>
            <a:xfrm>
              <a:off x="5074851" y="2955503"/>
              <a:ext cx="696976" cy="1015663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B6FDE3B1-C100-4BB2-A726-C4E4DF052D87}"/>
                </a:ext>
              </a:extLst>
            </p:cNvPr>
            <p:cNvSpPr txBox="1"/>
            <p:nvPr/>
          </p:nvSpPr>
          <p:spPr>
            <a:xfrm>
              <a:off x="4102309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10CF6F9-752D-4F20-B37B-6E22F8C5494D}"/>
                </a:ext>
              </a:extLst>
            </p:cNvPr>
            <p:cNvSpPr txBox="1"/>
            <p:nvPr/>
          </p:nvSpPr>
          <p:spPr>
            <a:xfrm>
              <a:off x="2970924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7230A315-5CD6-4ECB-82E2-3C183D3034E9}"/>
                </a:ext>
              </a:extLst>
            </p:cNvPr>
            <p:cNvSpPr txBox="1"/>
            <p:nvPr/>
          </p:nvSpPr>
          <p:spPr>
            <a:xfrm>
              <a:off x="1933735" y="2955503"/>
              <a:ext cx="696976" cy="101566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zh-CN" sz="6000" dirty="0">
                  <a:solidFill>
                    <a:schemeClr val="bg1"/>
                  </a:solidFill>
                </a:rPr>
                <a:t>1</a:t>
              </a:r>
              <a:endParaRPr lang="zh-CN" altLang="en-US" sz="6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2BF2E142-822B-4B5A-B658-F413C5AB830D}"/>
              </a:ext>
            </a:extLst>
          </p:cNvPr>
          <p:cNvGrpSpPr/>
          <p:nvPr/>
        </p:nvGrpSpPr>
        <p:grpSpPr>
          <a:xfrm>
            <a:off x="916917" y="4579728"/>
            <a:ext cx="10358166" cy="1587890"/>
            <a:chOff x="916917" y="4579728"/>
            <a:chExt cx="10358166" cy="1587890"/>
          </a:xfrm>
        </p:grpSpPr>
        <p:sp>
          <p:nvSpPr>
            <p:cNvPr id="35" name="左大括号 34">
              <a:extLst>
                <a:ext uri="{FF2B5EF4-FFF2-40B4-BE49-F238E27FC236}">
                  <a16:creationId xmlns:a16="http://schemas.microsoft.com/office/drawing/2014/main" id="{19975BBE-7180-43A1-B7CD-84449AA9CD8A}"/>
                </a:ext>
              </a:extLst>
            </p:cNvPr>
            <p:cNvSpPr/>
            <p:nvPr/>
          </p:nvSpPr>
          <p:spPr>
            <a:xfrm rot="16200000">
              <a:off x="5563665" y="-67020"/>
              <a:ext cx="1064670" cy="10358166"/>
            </a:xfrm>
            <a:prstGeom prst="leftBrace">
              <a:avLst>
                <a:gd name="adj1" fmla="val 2451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7B33DA0-AC81-4A0A-A992-6DCE0A19A0FA}"/>
                </a:ext>
              </a:extLst>
            </p:cNvPr>
            <p:cNvSpPr txBox="1"/>
            <p:nvPr/>
          </p:nvSpPr>
          <p:spPr>
            <a:xfrm>
              <a:off x="1805507" y="5644398"/>
              <a:ext cx="8994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/>
                <a:t>再次扩张时，每个元素均有信用</a:t>
              </a:r>
              <a:r>
                <a:rPr lang="en-US" altLang="zh-CN" sz="2800" dirty="0"/>
                <a:t>1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685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29A7B-A6DA-4B23-85DC-C9488421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动态表插入的势能法分析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4E4DAA-38CD-4BF5-BCE2-24A34FD4F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势函数设计：</a:t>
            </a:r>
            <a:endParaRPr lang="en-US" altLang="zh-CN" dirty="0"/>
          </a:p>
          <a:p>
            <a:pPr lvl="1"/>
            <a:r>
              <a:rPr lang="zh-CN" altLang="en-US" dirty="0"/>
              <a:t>数据结构级别的观察</a:t>
            </a:r>
            <a:endParaRPr lang="en-US" altLang="zh-CN" dirty="0"/>
          </a:p>
          <a:p>
            <a:pPr lvl="1"/>
            <a:r>
              <a:rPr lang="zh-CN" altLang="en-US" dirty="0"/>
              <a:t>数据量的变化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扩张后，势能消耗殆尽，为</a:t>
            </a:r>
            <a:r>
              <a:rPr lang="en-US" altLang="zh-CN" dirty="0"/>
              <a:t>0</a:t>
            </a:r>
            <a:r>
              <a:rPr lang="zh-CN" altLang="en-US" dirty="0"/>
              <a:t>；</a:t>
            </a:r>
            <a:endParaRPr lang="en-US" altLang="zh-CN" dirty="0"/>
          </a:p>
          <a:p>
            <a:pPr lvl="1"/>
            <a:r>
              <a:rPr lang="zh-CN" altLang="en-US" dirty="0"/>
              <a:t>扩张前，势能最高，为</a:t>
            </a:r>
            <a:r>
              <a:rPr lang="en-US" altLang="zh-CN" dirty="0" err="1"/>
              <a:t>T.num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B138793-F0A2-4A11-B837-426384F3A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797" y="2944622"/>
            <a:ext cx="6275013" cy="810048"/>
          </a:xfrm>
          <a:prstGeom prst="rect">
            <a:avLst/>
          </a:prstGeom>
        </p:spPr>
      </p:pic>
      <p:sp>
        <p:nvSpPr>
          <p:cNvPr id="4" name="云形 3">
            <a:extLst>
              <a:ext uri="{FF2B5EF4-FFF2-40B4-BE49-F238E27FC236}">
                <a16:creationId xmlns:a16="http://schemas.microsoft.com/office/drawing/2014/main" id="{90AA6A04-10F5-48B2-8762-164122CE063D}"/>
              </a:ext>
            </a:extLst>
          </p:cNvPr>
          <p:cNvSpPr/>
          <p:nvPr/>
        </p:nvSpPr>
        <p:spPr>
          <a:xfrm>
            <a:off x="6719147" y="1896533"/>
            <a:ext cx="3325706" cy="1225974"/>
          </a:xfrm>
          <a:prstGeom prst="cloud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有效设计</a:t>
            </a:r>
          </a:p>
        </p:txBody>
      </p:sp>
    </p:spTree>
    <p:extLst>
      <p:ext uri="{BB962C8B-B14F-4D97-AF65-F5344CB8AC3E}">
        <p14:creationId xmlns:p14="http://schemas.microsoft.com/office/powerpoint/2010/main" val="13578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E21FEF-4BF0-45E4-B63C-D4B9247C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</a:t>
            </a:r>
            <a:r>
              <a:rPr lang="en-US" altLang="zh-CN" dirty="0" err="1"/>
              <a:t>i</a:t>
            </a:r>
            <a:r>
              <a:rPr lang="zh-CN" altLang="en-US" dirty="0"/>
              <a:t>次插入操作的摊还代价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826A6A-49E7-4DFF-AFE8-1E49FEB52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插入操作未引起扩展：</a:t>
            </a:r>
            <a:endParaRPr lang="en-US" altLang="zh-CN" dirty="0"/>
          </a:p>
          <a:p>
            <a:pPr lvl="1"/>
            <a:r>
              <a:rPr lang="en-US" altLang="zh-CN" dirty="0" err="1"/>
              <a:t>Size</a:t>
            </a:r>
            <a:r>
              <a:rPr lang="en-US" altLang="zh-CN" baseline="-25000" dirty="0" err="1"/>
              <a:t>i</a:t>
            </a:r>
            <a:r>
              <a:rPr lang="en-US" altLang="zh-CN" dirty="0"/>
              <a:t>=size</a:t>
            </a:r>
            <a:r>
              <a:rPr lang="en-US" altLang="zh-CN" baseline="-25000" dirty="0"/>
              <a:t>i-1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插入操作触发了扩张：</a:t>
            </a:r>
            <a:endParaRPr lang="en-US" altLang="zh-CN" dirty="0"/>
          </a:p>
          <a:p>
            <a:pPr lvl="1"/>
            <a:r>
              <a:rPr lang="en-US" altLang="zh-CN" dirty="0" err="1"/>
              <a:t>Size</a:t>
            </a:r>
            <a:r>
              <a:rPr lang="en-US" altLang="zh-CN" baseline="-25000" dirty="0" err="1"/>
              <a:t>i</a:t>
            </a:r>
            <a:r>
              <a:rPr lang="en-US" altLang="zh-CN" dirty="0"/>
              <a:t>=2</a:t>
            </a:r>
            <a:r>
              <a:rPr lang="zh-CN" altLang="en-US" dirty="0"/>
              <a:t>*</a:t>
            </a:r>
            <a:r>
              <a:rPr lang="en-US" altLang="zh-CN" dirty="0"/>
              <a:t>size</a:t>
            </a:r>
            <a:r>
              <a:rPr lang="en-US" altLang="zh-CN" baseline="-25000" dirty="0"/>
              <a:t>i-1  </a:t>
            </a:r>
            <a:r>
              <a:rPr lang="zh-CN" altLang="en-US" dirty="0"/>
              <a:t>且 </a:t>
            </a:r>
            <a:r>
              <a:rPr lang="en-US" altLang="zh-CN" dirty="0" err="1"/>
              <a:t>Size</a:t>
            </a:r>
            <a:r>
              <a:rPr lang="en-US" altLang="zh-CN" baseline="-25000" dirty="0" err="1"/>
              <a:t>i</a:t>
            </a:r>
            <a:r>
              <a:rPr lang="en-US" altLang="zh-CN" dirty="0"/>
              <a:t>=2</a:t>
            </a:r>
            <a:r>
              <a:rPr lang="zh-CN" altLang="en-US" dirty="0"/>
              <a:t>*</a:t>
            </a:r>
            <a:r>
              <a:rPr lang="en-US" altLang="zh-CN" dirty="0"/>
              <a:t>(num</a:t>
            </a:r>
            <a:r>
              <a:rPr lang="en-US" altLang="zh-CN" baseline="-25000" dirty="0"/>
              <a:t>i</a:t>
            </a:r>
            <a:r>
              <a:rPr lang="en-US" altLang="zh-CN" dirty="0"/>
              <a:t>-1)</a:t>
            </a:r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45C9482-5C5E-42BC-8CD6-9EF010771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079" y="2481334"/>
            <a:ext cx="5478535" cy="140044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CF78D29-F801-4DED-9DD6-97E11CD3B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802" y="4797617"/>
            <a:ext cx="8442203" cy="203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F7E84A-9AAA-4D91-B7A7-D24FF2442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动态表的收缩和扩展策略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98A387-2577-4E0D-9713-258CA17BE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云形 3">
            <a:extLst>
              <a:ext uri="{FF2B5EF4-FFF2-40B4-BE49-F238E27FC236}">
                <a16:creationId xmlns:a16="http://schemas.microsoft.com/office/drawing/2014/main" id="{C8E696AB-7742-4D17-9128-59E34128634D}"/>
              </a:ext>
            </a:extLst>
          </p:cNvPr>
          <p:cNvSpPr/>
          <p:nvPr/>
        </p:nvSpPr>
        <p:spPr>
          <a:xfrm>
            <a:off x="2335924" y="2480351"/>
            <a:ext cx="8453995" cy="274866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/>
              <a:t>为什么动态表的收缩是在</a:t>
            </a:r>
            <a:r>
              <a:rPr lang="en-US" altLang="zh-CN" sz="3600" dirty="0" err="1"/>
              <a:t>T.num</a:t>
            </a:r>
            <a:r>
              <a:rPr lang="en-US" altLang="zh-CN" sz="3600" dirty="0"/>
              <a:t>=</a:t>
            </a:r>
            <a:r>
              <a:rPr lang="en-US" altLang="zh-CN" sz="3600" dirty="0" err="1"/>
              <a:t>T.size</a:t>
            </a:r>
            <a:r>
              <a:rPr lang="en-US" altLang="zh-CN" sz="3600" dirty="0"/>
              <a:t>/4</a:t>
            </a:r>
            <a:r>
              <a:rPr lang="zh-CN" altLang="en-US" sz="3600" dirty="0"/>
              <a:t>时发生？</a:t>
            </a:r>
          </a:p>
        </p:txBody>
      </p:sp>
    </p:spTree>
    <p:extLst>
      <p:ext uri="{BB962C8B-B14F-4D97-AF65-F5344CB8AC3E}">
        <p14:creationId xmlns:p14="http://schemas.microsoft.com/office/powerpoint/2010/main" val="330979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65B8-6F4F-4BD1-BBA6-159F20D5B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特殊的栈操作会带来不可接受的复杂度吗？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EFDDC31-27AD-4DFE-9C98-E2A4C761D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733" y="1648500"/>
            <a:ext cx="6161416" cy="1956006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91865C0-1849-4245-B284-C205DDF6B6F4}"/>
              </a:ext>
            </a:extLst>
          </p:cNvPr>
          <p:cNvSpPr txBox="1"/>
          <p:nvPr/>
        </p:nvSpPr>
        <p:spPr>
          <a:xfrm>
            <a:off x="1038310" y="4349272"/>
            <a:ext cx="104182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认定</a:t>
            </a:r>
            <a:r>
              <a:rPr lang="en-US" altLang="zh-CN" sz="3200" dirty="0"/>
              <a:t>push</a:t>
            </a:r>
            <a:r>
              <a:rPr lang="zh-CN" altLang="en-US" sz="3200" dirty="0"/>
              <a:t>和</a:t>
            </a:r>
            <a:r>
              <a:rPr lang="en-US" altLang="zh-CN" sz="3200" dirty="0"/>
              <a:t>pop</a:t>
            </a:r>
            <a:r>
              <a:rPr lang="zh-CN" altLang="en-US" sz="3200" dirty="0"/>
              <a:t>操作都是</a:t>
            </a:r>
            <a:r>
              <a:rPr lang="en-US" altLang="zh-CN" sz="3200" dirty="0"/>
              <a:t>O(1)</a:t>
            </a:r>
            <a:r>
              <a:rPr lang="zh-CN" altLang="en-US" sz="3200" dirty="0"/>
              <a:t>时，在一个空栈上执行序列长度为</a:t>
            </a:r>
            <a:r>
              <a:rPr lang="en-US" altLang="zh-CN" sz="3200" dirty="0"/>
              <a:t>n</a:t>
            </a:r>
            <a:r>
              <a:rPr lang="zh-CN" altLang="en-US" sz="3200" dirty="0"/>
              <a:t>的</a:t>
            </a:r>
            <a:r>
              <a:rPr lang="en-US" altLang="zh-CN" sz="3200" dirty="0"/>
              <a:t>push</a:t>
            </a:r>
            <a:r>
              <a:rPr lang="zh-CN" altLang="en-US" sz="3200" dirty="0"/>
              <a:t>、</a:t>
            </a:r>
            <a:r>
              <a:rPr lang="en-US" altLang="zh-CN" sz="3200" dirty="0"/>
              <a:t>pop</a:t>
            </a:r>
            <a:r>
              <a:rPr lang="zh-CN" altLang="en-US" sz="3200" dirty="0"/>
              <a:t>和</a:t>
            </a:r>
            <a:r>
              <a:rPr lang="en-US" altLang="zh-CN" sz="3200" dirty="0"/>
              <a:t>Multipop</a:t>
            </a:r>
            <a:r>
              <a:rPr lang="zh-CN" altLang="en-US" sz="3200" dirty="0"/>
              <a:t>操作，时间复杂度如何？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071ED9A-3725-40FB-B446-8A1D21BB8428}"/>
              </a:ext>
            </a:extLst>
          </p:cNvPr>
          <p:cNvSpPr txBox="1"/>
          <p:nvPr/>
        </p:nvSpPr>
        <p:spPr>
          <a:xfrm>
            <a:off x="5342384" y="5846544"/>
            <a:ext cx="142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O(n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)?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385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737216-2C29-4FA5-8F4E-E8F2E24E5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923" y="365125"/>
            <a:ext cx="10776154" cy="1325563"/>
          </a:xfrm>
        </p:spPr>
        <p:txBody>
          <a:bodyPr/>
          <a:lstStyle/>
          <a:p>
            <a:r>
              <a:rPr lang="zh-CN" altLang="en-US" dirty="0"/>
              <a:t>势能法分析</a:t>
            </a:r>
            <a:r>
              <a:rPr lang="en-US" altLang="zh-CN" dirty="0"/>
              <a:t>n</a:t>
            </a:r>
            <a:r>
              <a:rPr lang="zh-CN" altLang="en-US" dirty="0"/>
              <a:t>个插入、删除操作序列的代价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467621-1065-4484-8453-B6D23E3F0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辅助信息：装载因子</a:t>
            </a:r>
            <a:r>
              <a:rPr lang="en-US" altLang="zh-CN" dirty="0"/>
              <a:t>(</a:t>
            </a:r>
            <a:r>
              <a:rPr lang="zh-CN" altLang="en-US" dirty="0"/>
              <a:t>空表的装载因子为</a:t>
            </a:r>
            <a:r>
              <a:rPr lang="en-US" altLang="zh-CN" dirty="0"/>
              <a:t>1)</a:t>
            </a:r>
          </a:p>
          <a:p>
            <a:endParaRPr lang="en-US" altLang="zh-CN" dirty="0"/>
          </a:p>
          <a:p>
            <a:r>
              <a:rPr lang="zh-CN" altLang="en-US" dirty="0"/>
              <a:t>势函数：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84EDE44-E3F6-4980-85CB-98B8DC3F0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51" y="2356274"/>
            <a:ext cx="3706106" cy="51885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4CA4848-78F1-495B-9EE0-57E5F3A3A5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58" y="3137588"/>
            <a:ext cx="7623436" cy="1488682"/>
          </a:xfrm>
          <a:prstGeom prst="rect">
            <a:avLst/>
          </a:prstGeom>
        </p:spPr>
      </p:pic>
      <p:sp>
        <p:nvSpPr>
          <p:cNvPr id="8" name="云形 7">
            <a:extLst>
              <a:ext uri="{FF2B5EF4-FFF2-40B4-BE49-F238E27FC236}">
                <a16:creationId xmlns:a16="http://schemas.microsoft.com/office/drawing/2014/main" id="{207D31D9-91F5-4970-AE05-20B969533610}"/>
              </a:ext>
            </a:extLst>
          </p:cNvPr>
          <p:cNvSpPr/>
          <p:nvPr/>
        </p:nvSpPr>
        <p:spPr>
          <a:xfrm>
            <a:off x="3096177" y="4748980"/>
            <a:ext cx="6436197" cy="181700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/>
              <a:t>动态表的蓄势和释势是如何发生的？</a:t>
            </a:r>
          </a:p>
        </p:txBody>
      </p:sp>
    </p:spTree>
    <p:extLst>
      <p:ext uri="{BB962C8B-B14F-4D97-AF65-F5344CB8AC3E}">
        <p14:creationId xmlns:p14="http://schemas.microsoft.com/office/powerpoint/2010/main" val="38165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8C3E15F-98E5-475B-9FA3-E24D38D0B0B2}"/>
              </a:ext>
            </a:extLst>
          </p:cNvPr>
          <p:cNvSpPr/>
          <p:nvPr/>
        </p:nvSpPr>
        <p:spPr>
          <a:xfrm>
            <a:off x="1924024" y="1085169"/>
            <a:ext cx="83439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 dirty="0"/>
              <a:t>势函数是否</a:t>
            </a:r>
            <a:r>
              <a:rPr lang="en-US" altLang="zh-CN" sz="6000" dirty="0"/>
              <a:t>well define</a:t>
            </a:r>
            <a:r>
              <a:rPr lang="zh-CN" altLang="en-US" sz="6000" dirty="0"/>
              <a:t>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1D8E61B-427A-42AC-8591-D51ADAA9DDFE}"/>
              </a:ext>
            </a:extLst>
          </p:cNvPr>
          <p:cNvSpPr txBox="1"/>
          <p:nvPr/>
        </p:nvSpPr>
        <p:spPr>
          <a:xfrm>
            <a:off x="4087171" y="251279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必须考虑的因素是？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20257BF-5253-4110-A928-1A9F71EC1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617" y="4667659"/>
            <a:ext cx="3995429" cy="169136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98958EF-68C4-4897-875D-1CD07D51E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93" y="3447982"/>
            <a:ext cx="10894858" cy="118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1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E065A-1BDB-419F-B9FB-81AB0DB2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有了势函数，如何“计算”摊还代价？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E5ED4E-46AF-4764-9C2C-C3F46EBEC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插入操作和删除操作是动态表中的两个操作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插入操作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542E6A0-0E24-4172-B544-1830D2AB2600}"/>
              </a:ext>
            </a:extLst>
          </p:cNvPr>
          <p:cNvSpPr/>
          <p:nvPr/>
        </p:nvSpPr>
        <p:spPr>
          <a:xfrm>
            <a:off x="1632154" y="3354963"/>
            <a:ext cx="8030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-Roman"/>
              </a:rPr>
              <a:t>1) </a:t>
            </a:r>
            <a:r>
              <a:rPr lang="zh-CN" altLang="en-US" sz="3600" dirty="0">
                <a:latin typeface="Times-Roman"/>
              </a:rPr>
              <a:t>如果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α</a:t>
            </a:r>
            <a:r>
              <a:rPr lang="en-US" altLang="zh-CN" sz="3600" baseline="-25000" dirty="0">
                <a:latin typeface="MT2MIT"/>
                <a:cs typeface="Calibri" panose="020F0502020204030204" pitchFamily="34" charset="0"/>
              </a:rPr>
              <a:t>i-1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&gt;=1/</a:t>
            </a:r>
            <a:r>
              <a:rPr lang="en-US" altLang="zh-CN" sz="3600" dirty="0">
                <a:latin typeface="MT2MIT"/>
              </a:rPr>
              <a:t>2</a:t>
            </a:r>
            <a:r>
              <a:rPr lang="en-US" altLang="zh-CN" sz="3600" dirty="0">
                <a:latin typeface="Times-Roman"/>
              </a:rPr>
              <a:t>. C</a:t>
            </a:r>
            <a:r>
              <a:rPr lang="en-US" altLang="zh-CN" sz="3600" baseline="-25000" dirty="0">
                <a:latin typeface="Times-Roman"/>
              </a:rPr>
              <a:t>i</a:t>
            </a:r>
            <a:r>
              <a:rPr lang="zh-CN" altLang="en-US" sz="3600" dirty="0">
                <a:latin typeface="Times-Roman"/>
              </a:rPr>
              <a:t>的摊还代价一定是</a:t>
            </a:r>
            <a:r>
              <a:rPr lang="en-US" altLang="zh-CN" sz="3600" dirty="0">
                <a:latin typeface="MT2MIT"/>
              </a:rPr>
              <a:t>3</a:t>
            </a:r>
            <a:r>
              <a:rPr lang="en-US" altLang="zh-CN" sz="3600" dirty="0">
                <a:latin typeface="Times-Roman"/>
              </a:rPr>
              <a:t>.</a:t>
            </a:r>
            <a:endParaRPr lang="zh-CN" altLang="en-US" sz="3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FA61E2A-FE1F-4A95-9622-937D777A84A7}"/>
              </a:ext>
            </a:extLst>
          </p:cNvPr>
          <p:cNvSpPr/>
          <p:nvPr/>
        </p:nvSpPr>
        <p:spPr>
          <a:xfrm>
            <a:off x="1632155" y="4001294"/>
            <a:ext cx="5860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-Roman"/>
              </a:rPr>
              <a:t>2) </a:t>
            </a:r>
            <a:r>
              <a:rPr lang="zh-CN" altLang="en-US" sz="3600" dirty="0">
                <a:latin typeface="Times-Roman"/>
              </a:rPr>
              <a:t>否则，如果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α</a:t>
            </a:r>
            <a:r>
              <a:rPr lang="en-US" altLang="zh-CN" sz="3600" baseline="-25000" dirty="0">
                <a:latin typeface="MT2MIT"/>
                <a:cs typeface="Calibri" panose="020F0502020204030204" pitchFamily="34" charset="0"/>
              </a:rPr>
              <a:t>i-1</a:t>
            </a:r>
            <a:r>
              <a:rPr lang="en-US" altLang="zh-CN" sz="3600" dirty="0">
                <a:latin typeface="Times-Roman"/>
              </a:rPr>
              <a:t>&lt;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1/</a:t>
            </a:r>
            <a:r>
              <a:rPr lang="en-US" altLang="zh-CN" sz="3600" dirty="0">
                <a:latin typeface="MT2MIT"/>
              </a:rPr>
              <a:t>2</a:t>
            </a:r>
            <a:endParaRPr lang="zh-CN" altLang="en-US" sz="36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E7863D1-0711-4357-8515-1D7D6AEB616B}"/>
              </a:ext>
            </a:extLst>
          </p:cNvPr>
          <p:cNvSpPr/>
          <p:nvPr/>
        </p:nvSpPr>
        <p:spPr>
          <a:xfrm>
            <a:off x="2298781" y="4647625"/>
            <a:ext cx="9989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-Roman"/>
              </a:rPr>
              <a:t>2.1) </a:t>
            </a:r>
            <a:r>
              <a:rPr lang="zh-CN" altLang="en-US" sz="3600" dirty="0">
                <a:latin typeface="Times-Roman"/>
              </a:rPr>
              <a:t>如果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α</a:t>
            </a:r>
            <a:r>
              <a:rPr lang="en-US" altLang="zh-CN" sz="3600" baseline="-25000" dirty="0" err="1">
                <a:latin typeface="MT2MIT"/>
                <a:cs typeface="Calibri" panose="020F0502020204030204" pitchFamily="34" charset="0"/>
              </a:rPr>
              <a:t>i</a:t>
            </a:r>
            <a:r>
              <a:rPr lang="en-US" altLang="zh-CN" sz="3600" dirty="0">
                <a:latin typeface="Times-Roman"/>
              </a:rPr>
              <a:t>&lt;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1/</a:t>
            </a:r>
            <a:r>
              <a:rPr lang="en-US" altLang="zh-CN" sz="3600" dirty="0">
                <a:latin typeface="MT2MIT"/>
              </a:rPr>
              <a:t>2   			//</a:t>
            </a:r>
            <a:r>
              <a:rPr lang="zh-CN" altLang="en-US" sz="3600" dirty="0">
                <a:latin typeface="MT2MIT"/>
              </a:rPr>
              <a:t>分情形讨论</a:t>
            </a:r>
            <a:endParaRPr lang="zh-CN" altLang="en-US" sz="36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CF83511-DE97-43C6-A3F7-7B81C463603B}"/>
              </a:ext>
            </a:extLst>
          </p:cNvPr>
          <p:cNvSpPr/>
          <p:nvPr/>
        </p:nvSpPr>
        <p:spPr>
          <a:xfrm>
            <a:off x="2298781" y="5293956"/>
            <a:ext cx="9989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-Roman"/>
              </a:rPr>
              <a:t>2.2) </a:t>
            </a:r>
            <a:r>
              <a:rPr lang="zh-CN" altLang="en-US" sz="3600" dirty="0">
                <a:latin typeface="Times-Roman"/>
              </a:rPr>
              <a:t>如果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α</a:t>
            </a:r>
            <a:r>
              <a:rPr lang="en-US" altLang="zh-CN" sz="3600" baseline="-25000" dirty="0" err="1">
                <a:latin typeface="MT2MIT"/>
                <a:cs typeface="Calibri" panose="020F0502020204030204" pitchFamily="34" charset="0"/>
              </a:rPr>
              <a:t>i</a:t>
            </a:r>
            <a:r>
              <a:rPr lang="en-US" altLang="zh-CN" sz="3600" dirty="0">
                <a:latin typeface="Times-Roman"/>
                <a:cs typeface="Calibri" panose="020F0502020204030204" pitchFamily="34" charset="0"/>
              </a:rPr>
              <a:t>&gt;=</a:t>
            </a:r>
            <a:r>
              <a:rPr lang="en-US" altLang="zh-CN" sz="3600" dirty="0">
                <a:latin typeface="MT2MIT"/>
                <a:cs typeface="Calibri" panose="020F0502020204030204" pitchFamily="34" charset="0"/>
              </a:rPr>
              <a:t>1/</a:t>
            </a:r>
            <a:r>
              <a:rPr lang="en-US" altLang="zh-CN" sz="3600" dirty="0">
                <a:latin typeface="MT2MIT"/>
              </a:rPr>
              <a:t>2   			//</a:t>
            </a:r>
            <a:r>
              <a:rPr lang="zh-CN" altLang="en-US" sz="3600" dirty="0">
                <a:latin typeface="MT2MIT"/>
              </a:rPr>
              <a:t>分情形讨论</a:t>
            </a:r>
            <a:endParaRPr lang="zh-CN" altLang="en-US" sz="3600" dirty="0"/>
          </a:p>
        </p:txBody>
      </p:sp>
      <p:sp>
        <p:nvSpPr>
          <p:cNvPr id="4" name="云形 3">
            <a:extLst>
              <a:ext uri="{FF2B5EF4-FFF2-40B4-BE49-F238E27FC236}">
                <a16:creationId xmlns:a16="http://schemas.microsoft.com/office/drawing/2014/main" id="{8799B530-D795-4B67-A0AD-CAFA8FE6EFF4}"/>
              </a:ext>
            </a:extLst>
          </p:cNvPr>
          <p:cNvSpPr/>
          <p:nvPr/>
        </p:nvSpPr>
        <p:spPr>
          <a:xfrm>
            <a:off x="6711009" y="2471956"/>
            <a:ext cx="4642792" cy="204117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为什么要分情形去讨论？</a:t>
            </a:r>
          </a:p>
        </p:txBody>
      </p:sp>
    </p:spTree>
    <p:extLst>
      <p:ext uri="{BB962C8B-B14F-4D97-AF65-F5344CB8AC3E}">
        <p14:creationId xmlns:p14="http://schemas.microsoft.com/office/powerpoint/2010/main" val="13871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DF0F53-D7C7-4CE5-AD0C-BC71D3F7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情形如何解读？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39E0E2B-79DA-4E3C-AE80-6EDB85642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90" y="3733724"/>
            <a:ext cx="11200431" cy="2863614"/>
          </a:xfr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A9CFFF3-76B6-44FA-A6A7-A058AC10A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69189"/>
              </p:ext>
            </p:extLst>
          </p:nvPr>
        </p:nvGraphicFramePr>
        <p:xfrm>
          <a:off x="838200" y="2241785"/>
          <a:ext cx="10676472" cy="79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06">
                  <a:extLst>
                    <a:ext uri="{9D8B030D-6E8A-4147-A177-3AD203B41FA5}">
                      <a16:colId xmlns:a16="http://schemas.microsoft.com/office/drawing/2014/main" val="1481154799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333946641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213897191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2742017737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726604466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4021469706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372024900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61925903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798914743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40437181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008075941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718334152"/>
                    </a:ext>
                  </a:extLst>
                </a:gridCol>
              </a:tblGrid>
              <a:tr h="79944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4112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F383BC54-0F97-41A6-A5CF-F24A35571656}"/>
              </a:ext>
            </a:extLst>
          </p:cNvPr>
          <p:cNvSpPr txBox="1"/>
          <p:nvPr/>
        </p:nvSpPr>
        <p:spPr>
          <a:xfrm>
            <a:off x="5753082" y="1595454"/>
            <a:ext cx="84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1/2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AB2B60-1160-43DE-A19B-BCADC994BC18}"/>
              </a:ext>
            </a:extLst>
          </p:cNvPr>
          <p:cNvSpPr txBox="1"/>
          <p:nvPr/>
        </p:nvSpPr>
        <p:spPr>
          <a:xfrm>
            <a:off x="3050522" y="1595454"/>
            <a:ext cx="84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1/4</a:t>
            </a:r>
            <a:endParaRPr lang="zh-CN" altLang="en-US" sz="36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C63A2F0-2A63-46DE-8CFA-C685039DEFF5}"/>
              </a:ext>
            </a:extLst>
          </p:cNvPr>
          <p:cNvSpPr/>
          <p:nvPr/>
        </p:nvSpPr>
        <p:spPr>
          <a:xfrm>
            <a:off x="5283202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358E12-5760-48C7-BD34-97AF419B3E52}"/>
              </a:ext>
            </a:extLst>
          </p:cNvPr>
          <p:cNvSpPr/>
          <p:nvPr/>
        </p:nvSpPr>
        <p:spPr>
          <a:xfrm>
            <a:off x="6245050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EF8BD60-0357-4FA3-888C-8388562BAF08}"/>
              </a:ext>
            </a:extLst>
          </p:cNvPr>
          <p:cNvSpPr/>
          <p:nvPr/>
        </p:nvSpPr>
        <p:spPr>
          <a:xfrm>
            <a:off x="7105303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9766F63-2C1A-42D2-8371-25B6EA190170}"/>
              </a:ext>
            </a:extLst>
          </p:cNvPr>
          <p:cNvSpPr/>
          <p:nvPr/>
        </p:nvSpPr>
        <p:spPr>
          <a:xfrm>
            <a:off x="7981722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5D7624F-3C6D-4379-A119-C6092901DC14}"/>
              </a:ext>
            </a:extLst>
          </p:cNvPr>
          <p:cNvSpPr/>
          <p:nvPr/>
        </p:nvSpPr>
        <p:spPr>
          <a:xfrm>
            <a:off x="8878460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5AC3D0B-A55A-47B3-A2B8-1D4A6BD9A6F0}"/>
              </a:ext>
            </a:extLst>
          </p:cNvPr>
          <p:cNvSpPr/>
          <p:nvPr/>
        </p:nvSpPr>
        <p:spPr>
          <a:xfrm>
            <a:off x="9738713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0501214-DED1-408D-8C80-D0DD667113A7}"/>
              </a:ext>
            </a:extLst>
          </p:cNvPr>
          <p:cNvSpPr/>
          <p:nvPr/>
        </p:nvSpPr>
        <p:spPr>
          <a:xfrm>
            <a:off x="10617614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9F7B588-FDFB-467C-9B81-B22F1C392769}"/>
              </a:ext>
            </a:extLst>
          </p:cNvPr>
          <p:cNvSpPr/>
          <p:nvPr/>
        </p:nvSpPr>
        <p:spPr>
          <a:xfrm>
            <a:off x="4417847" y="2289387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FE79D9F-1066-4E84-8FEA-26B81FFCD6FF}"/>
              </a:ext>
            </a:extLst>
          </p:cNvPr>
          <p:cNvSpPr txBox="1"/>
          <p:nvPr/>
        </p:nvSpPr>
        <p:spPr>
          <a:xfrm>
            <a:off x="4124960" y="3210504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第</a:t>
            </a:r>
            <a:r>
              <a:rPr lang="en-US" altLang="zh-CN" sz="2800" dirty="0" err="1"/>
              <a:t>i</a:t>
            </a:r>
            <a:r>
              <a:rPr lang="zh-CN" altLang="en-US" sz="2800" dirty="0"/>
              <a:t>次插入</a:t>
            </a:r>
          </a:p>
        </p:txBody>
      </p:sp>
      <p:sp>
        <p:nvSpPr>
          <p:cNvPr id="17" name="箭头: 上 16">
            <a:extLst>
              <a:ext uri="{FF2B5EF4-FFF2-40B4-BE49-F238E27FC236}">
                <a16:creationId xmlns:a16="http://schemas.microsoft.com/office/drawing/2014/main" id="{178E902F-9E8E-4861-A212-C1D260846055}"/>
              </a:ext>
            </a:extLst>
          </p:cNvPr>
          <p:cNvSpPr/>
          <p:nvPr/>
        </p:nvSpPr>
        <p:spPr>
          <a:xfrm>
            <a:off x="4754880" y="3041226"/>
            <a:ext cx="379307" cy="257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27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C9C835-8EB1-4733-B783-328426AFD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14" y="0"/>
            <a:ext cx="10515600" cy="1325563"/>
          </a:xfrm>
        </p:spPr>
        <p:txBody>
          <a:bodyPr/>
          <a:lstStyle/>
          <a:p>
            <a:r>
              <a:rPr lang="en-US" altLang="zh-CN" dirty="0"/>
              <a:t>2.2</a:t>
            </a:r>
            <a:r>
              <a:rPr lang="zh-CN" altLang="en-US" dirty="0"/>
              <a:t>如何解读？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D96CA77-09D0-41A5-9A03-CD6FF292E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8" y="2359111"/>
            <a:ext cx="8065993" cy="4443320"/>
          </a:xfr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6C83A7B-0345-4ED2-8818-397E27CA8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762019"/>
              </p:ext>
            </p:extLst>
          </p:nvPr>
        </p:nvGraphicFramePr>
        <p:xfrm>
          <a:off x="1442714" y="1309112"/>
          <a:ext cx="10676472" cy="79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706">
                  <a:extLst>
                    <a:ext uri="{9D8B030D-6E8A-4147-A177-3AD203B41FA5}">
                      <a16:colId xmlns:a16="http://schemas.microsoft.com/office/drawing/2014/main" val="1481154799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333946641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213897191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2742017737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726604466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4021469706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372024900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61925903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798914743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404371818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3008075941"/>
                    </a:ext>
                  </a:extLst>
                </a:gridCol>
                <a:gridCol w="889706">
                  <a:extLst>
                    <a:ext uri="{9D8B030D-6E8A-4147-A177-3AD203B41FA5}">
                      <a16:colId xmlns:a16="http://schemas.microsoft.com/office/drawing/2014/main" val="1718334152"/>
                    </a:ext>
                  </a:extLst>
                </a:gridCol>
              </a:tblGrid>
              <a:tr h="79944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4112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FB860984-A3CB-40CF-B96B-47E3534F1865}"/>
              </a:ext>
            </a:extLst>
          </p:cNvPr>
          <p:cNvSpPr txBox="1"/>
          <p:nvPr/>
        </p:nvSpPr>
        <p:spPr>
          <a:xfrm>
            <a:off x="6357596" y="662781"/>
            <a:ext cx="84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1/2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42FA237-81B3-4B86-9E2C-6E5BF5C4D7F9}"/>
              </a:ext>
            </a:extLst>
          </p:cNvPr>
          <p:cNvSpPr txBox="1"/>
          <p:nvPr/>
        </p:nvSpPr>
        <p:spPr>
          <a:xfrm>
            <a:off x="3655036" y="662781"/>
            <a:ext cx="84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/>
              <a:t>1/4</a:t>
            </a:r>
            <a:endParaRPr lang="zh-CN" altLang="en-US" sz="36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24EEE63-4DAD-45B7-AA81-73CDEEB7C4FE}"/>
              </a:ext>
            </a:extLst>
          </p:cNvPr>
          <p:cNvSpPr/>
          <p:nvPr/>
        </p:nvSpPr>
        <p:spPr>
          <a:xfrm>
            <a:off x="5887716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995C254-1250-41E7-B9B3-47B87E0A1BF3}"/>
              </a:ext>
            </a:extLst>
          </p:cNvPr>
          <p:cNvSpPr/>
          <p:nvPr/>
        </p:nvSpPr>
        <p:spPr>
          <a:xfrm>
            <a:off x="6849564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BB9470E-5C25-4D95-9B64-F0ADE20AEC85}"/>
              </a:ext>
            </a:extLst>
          </p:cNvPr>
          <p:cNvSpPr/>
          <p:nvPr/>
        </p:nvSpPr>
        <p:spPr>
          <a:xfrm>
            <a:off x="7709817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B5AFF24-F353-4F45-BA3D-50276D6BB15C}"/>
              </a:ext>
            </a:extLst>
          </p:cNvPr>
          <p:cNvSpPr/>
          <p:nvPr/>
        </p:nvSpPr>
        <p:spPr>
          <a:xfrm>
            <a:off x="8586236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A6C2117-DD6D-49EA-B44E-4545424FCF43}"/>
              </a:ext>
            </a:extLst>
          </p:cNvPr>
          <p:cNvSpPr/>
          <p:nvPr/>
        </p:nvSpPr>
        <p:spPr>
          <a:xfrm>
            <a:off x="9482974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A3162A5-C2F8-4A72-8973-8CF2C5BEBF3A}"/>
              </a:ext>
            </a:extLst>
          </p:cNvPr>
          <p:cNvSpPr/>
          <p:nvPr/>
        </p:nvSpPr>
        <p:spPr>
          <a:xfrm>
            <a:off x="10343227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4BEFA07-FAD3-4ADF-B835-68C0FFC1D5AB}"/>
              </a:ext>
            </a:extLst>
          </p:cNvPr>
          <p:cNvSpPr/>
          <p:nvPr/>
        </p:nvSpPr>
        <p:spPr>
          <a:xfrm>
            <a:off x="11222128" y="1356714"/>
            <a:ext cx="846707" cy="704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4ACA1420-0ECB-472D-BC6A-0DEE449F5C23}"/>
              </a:ext>
            </a:extLst>
          </p:cNvPr>
          <p:cNvGrpSpPr/>
          <p:nvPr/>
        </p:nvGrpSpPr>
        <p:grpSpPr>
          <a:xfrm>
            <a:off x="5518432" y="2189833"/>
            <a:ext cx="1701107" cy="692498"/>
            <a:chOff x="4729474" y="2108553"/>
            <a:chExt cx="1701107" cy="692498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A22881FA-6938-412B-8AD3-9D588E45A1A8}"/>
                </a:ext>
              </a:extLst>
            </p:cNvPr>
            <p:cNvSpPr txBox="1"/>
            <p:nvPr/>
          </p:nvSpPr>
          <p:spPr>
            <a:xfrm>
              <a:off x="4729474" y="2277831"/>
              <a:ext cx="170110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/>
                <a:t>第</a:t>
              </a:r>
              <a:r>
                <a:rPr lang="en-US" altLang="zh-CN" sz="2800" dirty="0" err="1"/>
                <a:t>i</a:t>
              </a:r>
              <a:r>
                <a:rPr lang="zh-CN" altLang="en-US" sz="2800" dirty="0"/>
                <a:t>次插入</a:t>
              </a:r>
            </a:p>
          </p:txBody>
        </p:sp>
        <p:sp>
          <p:nvSpPr>
            <p:cNvPr id="17" name="箭头: 上 16">
              <a:extLst>
                <a:ext uri="{FF2B5EF4-FFF2-40B4-BE49-F238E27FC236}">
                  <a16:creationId xmlns:a16="http://schemas.microsoft.com/office/drawing/2014/main" id="{FD412EEA-5A05-4EE3-8827-1B893DD58CBE}"/>
                </a:ext>
              </a:extLst>
            </p:cNvPr>
            <p:cNvSpPr/>
            <p:nvPr/>
          </p:nvSpPr>
          <p:spPr>
            <a:xfrm>
              <a:off x="5359394" y="2108553"/>
              <a:ext cx="379307" cy="257387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40D49D58-40FD-4D0E-ACE3-E71DC798DF71}"/>
              </a:ext>
            </a:extLst>
          </p:cNvPr>
          <p:cNvCxnSpPr/>
          <p:nvPr/>
        </p:nvCxnSpPr>
        <p:spPr>
          <a:xfrm>
            <a:off x="2092960" y="3691467"/>
            <a:ext cx="212005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1FBB0E-3CD4-4FDD-9411-DF7B5002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174" y="216111"/>
            <a:ext cx="10515600" cy="1325563"/>
          </a:xfrm>
        </p:spPr>
        <p:txBody>
          <a:bodyPr/>
          <a:lstStyle/>
          <a:p>
            <a:r>
              <a:rPr lang="zh-CN" altLang="en-US" dirty="0"/>
              <a:t>删除操作又如何？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E5D6F1-4787-4893-B756-6FA9C306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53" y="1616181"/>
            <a:ext cx="10515600" cy="4486275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如果装载因子大于等于</a:t>
            </a:r>
            <a:r>
              <a:rPr lang="en-US" altLang="zh-CN" sz="3200" dirty="0"/>
              <a:t>1/2</a:t>
            </a:r>
            <a:r>
              <a:rPr lang="zh-CN" altLang="en-US" sz="3200" dirty="0"/>
              <a:t>，删除的均摊代价是常量级的</a:t>
            </a:r>
            <a:endParaRPr lang="en-US" altLang="zh-CN" sz="3200" dirty="0"/>
          </a:p>
          <a:p>
            <a:r>
              <a:rPr lang="zh-CN" altLang="en-US" sz="3200" dirty="0"/>
              <a:t>如果装载因子小于</a:t>
            </a:r>
            <a:r>
              <a:rPr lang="en-US" altLang="zh-CN" sz="3200" dirty="0"/>
              <a:t>1/2,</a:t>
            </a:r>
            <a:r>
              <a:rPr lang="zh-CN" altLang="en-US" sz="3200" dirty="0"/>
              <a:t>有可能触发表的压缩：</a:t>
            </a:r>
            <a:endParaRPr lang="en-US" altLang="zh-CN" sz="3200" dirty="0"/>
          </a:p>
          <a:p>
            <a:r>
              <a:rPr lang="zh-CN" altLang="en-US" sz="3200" dirty="0"/>
              <a:t>不触发：</a:t>
            </a:r>
            <a:endParaRPr lang="en-US" altLang="zh-CN" sz="3200" dirty="0"/>
          </a:p>
          <a:p>
            <a:pPr lvl="1"/>
            <a:r>
              <a:rPr lang="en-US" altLang="zh-CN" sz="3600" dirty="0" err="1"/>
              <a:t>num</a:t>
            </a:r>
            <a:r>
              <a:rPr lang="en-US" altLang="zh-CN" sz="3600" baseline="-25000" dirty="0" err="1"/>
              <a:t>i</a:t>
            </a:r>
            <a:r>
              <a:rPr lang="en-US" altLang="zh-CN" sz="3600" dirty="0"/>
              <a:t>=num</a:t>
            </a:r>
            <a:r>
              <a:rPr lang="en-US" altLang="zh-CN" sz="3600" baseline="-25000" dirty="0"/>
              <a:t>i-1</a:t>
            </a:r>
            <a:r>
              <a:rPr lang="en-US" altLang="zh-CN" sz="3600" dirty="0"/>
              <a:t>-1   </a:t>
            </a:r>
            <a:r>
              <a:rPr lang="zh-CN" altLang="en-US" sz="3600" dirty="0"/>
              <a:t>以及 </a:t>
            </a:r>
            <a:r>
              <a:rPr lang="en-US" altLang="zh-CN" sz="3600" dirty="0" err="1"/>
              <a:t>size</a:t>
            </a:r>
            <a:r>
              <a:rPr lang="en-US" altLang="zh-CN" sz="3600" baseline="-25000" dirty="0" err="1"/>
              <a:t>i</a:t>
            </a:r>
            <a:r>
              <a:rPr lang="en-US" altLang="zh-CN" sz="3600" dirty="0"/>
              <a:t>=size</a:t>
            </a:r>
            <a:r>
              <a:rPr lang="en-US" altLang="zh-CN" sz="3600" baseline="-25000" dirty="0"/>
              <a:t>i-1</a:t>
            </a:r>
          </a:p>
          <a:p>
            <a:pPr lvl="1"/>
            <a:endParaRPr lang="zh-CN" altLang="en-US" sz="2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FC58391-C5F0-4904-8B29-E9D6F8D18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589" y="4045793"/>
            <a:ext cx="9162228" cy="224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32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E822F1-0FFE-4356-9D0F-7AD6173E0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删除操作触发压缩又如何？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1EECFD-E136-4D56-9A34-06AE69350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实际代价是？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摊还代价是：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56D7687-BA91-4077-ACE6-60DA864E0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223" y="2306334"/>
            <a:ext cx="5159983" cy="99230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906E70D-2155-4350-8D31-782465C87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95" y="3914283"/>
            <a:ext cx="11659286" cy="21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258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FD3A64-A2F3-44A8-9DD9-1D2BC176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如何下结论？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EC4FB3A-485C-4A8E-8B77-6BA7287E1C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7" y="2665992"/>
            <a:ext cx="11483786" cy="1336474"/>
          </a:xfrm>
        </p:spPr>
      </p:pic>
    </p:spTree>
    <p:extLst>
      <p:ext uri="{BB962C8B-B14F-4D97-AF65-F5344CB8AC3E}">
        <p14:creationId xmlns:p14="http://schemas.microsoft.com/office/powerpoint/2010/main" val="299355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4D89E-D732-46EB-A283-057951FE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最坏情况下，仍然是</a:t>
            </a:r>
            <a:r>
              <a:rPr lang="en-US" altLang="zh-CN" dirty="0"/>
              <a:t>O(n)</a:t>
            </a:r>
            <a:r>
              <a:rPr lang="zh-CN" altLang="en-US" dirty="0"/>
              <a:t>的！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41C8A3-73A4-4F5B-A24A-48D03069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在一个空栈上的</a:t>
            </a:r>
            <a:r>
              <a:rPr lang="en-US" altLang="zh-CN" dirty="0"/>
              <a:t>n</a:t>
            </a:r>
            <a:r>
              <a:rPr lang="zh-CN" altLang="en-US" dirty="0"/>
              <a:t>个操作，不可能出现</a:t>
            </a:r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multipop</a:t>
            </a:r>
            <a:r>
              <a:rPr lang="zh-CN" altLang="en-US" dirty="0"/>
              <a:t>操作！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4E986FF-EA03-4FC1-8E63-96F3EBD6B0FC}"/>
              </a:ext>
            </a:extLst>
          </p:cNvPr>
          <p:cNvSpPr txBox="1"/>
          <p:nvPr/>
        </p:nvSpPr>
        <p:spPr>
          <a:xfrm>
            <a:off x="1085481" y="3059668"/>
            <a:ext cx="9816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虽然我们相信不会是</a:t>
            </a:r>
            <a:r>
              <a:rPr lang="en-US" altLang="zh-CN" sz="3600" dirty="0"/>
              <a:t>O(n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),</a:t>
            </a:r>
            <a:r>
              <a:rPr lang="zh-CN" altLang="en-US" sz="3600" dirty="0"/>
              <a:t>但是我们仍然要找到一个科学方法去分析这种情况</a:t>
            </a:r>
            <a:r>
              <a:rPr lang="en-US" altLang="zh-CN" sz="3600" dirty="0"/>
              <a:t>!</a:t>
            </a:r>
            <a:endParaRPr lang="zh-CN" altLang="en-US" sz="36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789D45D-F01F-4494-B7AE-130632B4DB02}"/>
              </a:ext>
            </a:extLst>
          </p:cNvPr>
          <p:cNvSpPr txBox="1"/>
          <p:nvPr/>
        </p:nvSpPr>
        <p:spPr>
          <a:xfrm>
            <a:off x="2480266" y="4864537"/>
            <a:ext cx="7231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Aggregate</a:t>
            </a:r>
            <a:r>
              <a:rPr lang="zh-CN" altLang="en-US" sz="4000" dirty="0"/>
              <a:t>、</a:t>
            </a:r>
            <a:r>
              <a:rPr lang="en-US" altLang="zh-CN" sz="4000" dirty="0"/>
              <a:t>Account</a:t>
            </a:r>
            <a:r>
              <a:rPr lang="zh-CN" altLang="en-US" sz="4000" dirty="0"/>
              <a:t>、</a:t>
            </a:r>
            <a:r>
              <a:rPr lang="en-US" altLang="zh-CN" sz="4000" dirty="0"/>
              <a:t>Potential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694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BBC824-E2CA-4698-B976-96EDA1E2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Aggregate(</a:t>
            </a:r>
            <a:r>
              <a:rPr lang="zh-CN" altLang="en-US" dirty="0"/>
              <a:t>聚合</a:t>
            </a:r>
            <a:r>
              <a:rPr lang="en-US" altLang="zh-CN" dirty="0"/>
              <a:t>)</a:t>
            </a:r>
            <a:r>
              <a:rPr lang="zh-CN" altLang="en-US" dirty="0"/>
              <a:t>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A8C1DA-C493-49B0-9F2E-8267D84D9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聚合分析的基本思想：</a:t>
            </a:r>
            <a:endParaRPr lang="en-US" altLang="zh-CN" dirty="0"/>
          </a:p>
          <a:p>
            <a:pPr lvl="1"/>
            <a:r>
              <a:rPr lang="zh-CN" altLang="en-US" dirty="0"/>
              <a:t>从宏观上观察，找到</a:t>
            </a:r>
            <a:r>
              <a:rPr lang="en-US" altLang="zh-CN" dirty="0"/>
              <a:t>n</a:t>
            </a:r>
            <a:r>
              <a:rPr lang="zh-CN" altLang="en-US" dirty="0"/>
              <a:t>个操作的最坏时间开销</a:t>
            </a:r>
            <a:r>
              <a:rPr lang="en-US" altLang="zh-CN" dirty="0"/>
              <a:t>T(n)</a:t>
            </a:r>
          </a:p>
          <a:p>
            <a:pPr lvl="1"/>
            <a:r>
              <a:rPr lang="zh-CN" altLang="en-US" dirty="0"/>
              <a:t>从微观上看，每个操作的均摊</a:t>
            </a:r>
            <a:r>
              <a:rPr lang="en-US" altLang="zh-CN" dirty="0"/>
              <a:t>(</a:t>
            </a:r>
            <a:r>
              <a:rPr lang="zh-CN" altLang="en-US" dirty="0"/>
              <a:t>“平均”</a:t>
            </a:r>
            <a:r>
              <a:rPr lang="en-US" altLang="zh-CN" dirty="0"/>
              <a:t>)</a:t>
            </a:r>
            <a:r>
              <a:rPr lang="zh-CN" altLang="en-US" dirty="0"/>
              <a:t>开销就是</a:t>
            </a:r>
            <a:r>
              <a:rPr lang="en-US" altLang="zh-CN" dirty="0"/>
              <a:t>T(n)/n</a:t>
            </a:r>
            <a:endParaRPr lang="zh-CN" altLang="en-US" dirty="0"/>
          </a:p>
        </p:txBody>
      </p:sp>
      <p:sp>
        <p:nvSpPr>
          <p:cNvPr id="5" name="思想气泡: 云 4">
            <a:extLst>
              <a:ext uri="{FF2B5EF4-FFF2-40B4-BE49-F238E27FC236}">
                <a16:creationId xmlns:a16="http://schemas.microsoft.com/office/drawing/2014/main" id="{2CA67766-360F-47E3-A6AC-8BDD89AE4605}"/>
              </a:ext>
            </a:extLst>
          </p:cNvPr>
          <p:cNvSpPr/>
          <p:nvPr/>
        </p:nvSpPr>
        <p:spPr>
          <a:xfrm>
            <a:off x="749218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</a:t>
            </a:r>
            <a:r>
              <a:rPr lang="en-US" altLang="zh-CN" sz="3200" dirty="0"/>
              <a:t>n</a:t>
            </a:r>
            <a:r>
              <a:rPr lang="zh-CN" altLang="en-US" sz="3200" dirty="0"/>
              <a:t>是什么“东西”的规模？</a:t>
            </a:r>
          </a:p>
        </p:txBody>
      </p:sp>
      <p:sp>
        <p:nvSpPr>
          <p:cNvPr id="6" name="思想气泡: 云 5">
            <a:extLst>
              <a:ext uri="{FF2B5EF4-FFF2-40B4-BE49-F238E27FC236}">
                <a16:creationId xmlns:a16="http://schemas.microsoft.com/office/drawing/2014/main" id="{6C50B78F-FBE5-42A4-971C-E65F160A6114}"/>
              </a:ext>
            </a:extLst>
          </p:cNvPr>
          <p:cNvSpPr/>
          <p:nvPr/>
        </p:nvSpPr>
        <p:spPr>
          <a:xfrm>
            <a:off x="4682124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这里的最坏是什么意思？</a:t>
            </a:r>
          </a:p>
        </p:txBody>
      </p:sp>
      <p:sp>
        <p:nvSpPr>
          <p:cNvPr id="7" name="思想气泡: 云 6">
            <a:extLst>
              <a:ext uri="{FF2B5EF4-FFF2-40B4-BE49-F238E27FC236}">
                <a16:creationId xmlns:a16="http://schemas.microsoft.com/office/drawing/2014/main" id="{4666F55E-166A-4718-847C-6551154A39E4}"/>
              </a:ext>
            </a:extLst>
          </p:cNvPr>
          <p:cNvSpPr/>
          <p:nvPr/>
        </p:nvSpPr>
        <p:spPr>
          <a:xfrm>
            <a:off x="8526046" y="3698896"/>
            <a:ext cx="3380330" cy="1887794"/>
          </a:xfrm>
          <a:prstGeom prst="cloudCallout">
            <a:avLst>
              <a:gd name="adj1" fmla="val -23102"/>
              <a:gd name="adj2" fmla="val 390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/>
              <a:t>这里的平均是什么意思？</a:t>
            </a:r>
          </a:p>
        </p:txBody>
      </p:sp>
    </p:spTree>
    <p:extLst>
      <p:ext uri="{BB962C8B-B14F-4D97-AF65-F5344CB8AC3E}">
        <p14:creationId xmlns:p14="http://schemas.microsoft.com/office/powerpoint/2010/main" val="86253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8E2F88-D65E-4EA8-9014-3A69719A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从宏观上看</a:t>
            </a:r>
            <a:r>
              <a:rPr lang="en-US" altLang="zh-CN" dirty="0"/>
              <a:t>(</a:t>
            </a:r>
            <a:r>
              <a:rPr lang="zh-CN" altLang="en-US" dirty="0"/>
              <a:t>合计</a:t>
            </a:r>
            <a:r>
              <a:rPr lang="en-US" altLang="zh-CN" dirty="0"/>
              <a:t>)</a:t>
            </a:r>
            <a:r>
              <a:rPr lang="zh-CN" altLang="en-US" dirty="0"/>
              <a:t>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5F34C3-BAE3-485C-9578-C3CE78856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每个元素最多只能被</a:t>
            </a:r>
            <a:r>
              <a:rPr lang="en-US" altLang="zh-CN" dirty="0"/>
              <a:t>pop</a:t>
            </a:r>
            <a:r>
              <a:rPr lang="zh-CN" altLang="en-US" dirty="0"/>
              <a:t>一次</a:t>
            </a:r>
            <a:endParaRPr lang="en-US" altLang="zh-CN" dirty="0"/>
          </a:p>
          <a:p>
            <a:r>
              <a:rPr lang="en-US" altLang="zh-CN" dirty="0"/>
              <a:t>Pop</a:t>
            </a:r>
            <a:r>
              <a:rPr lang="zh-CN" altLang="en-US" dirty="0"/>
              <a:t>和</a:t>
            </a:r>
            <a:r>
              <a:rPr lang="en-US" altLang="zh-CN" dirty="0"/>
              <a:t>multipop</a:t>
            </a:r>
            <a:r>
              <a:rPr lang="zh-CN" altLang="en-US" dirty="0"/>
              <a:t>中的</a:t>
            </a:r>
            <a:r>
              <a:rPr lang="en-US" altLang="zh-CN" dirty="0"/>
              <a:t>pop</a:t>
            </a:r>
            <a:r>
              <a:rPr lang="zh-CN" altLang="en-US" dirty="0"/>
              <a:t>的次数总和，最多和</a:t>
            </a:r>
            <a:r>
              <a:rPr lang="en-US" altLang="zh-CN" dirty="0"/>
              <a:t>push</a:t>
            </a:r>
            <a:r>
              <a:rPr lang="zh-CN" altLang="en-US" dirty="0"/>
              <a:t>次数一样多</a:t>
            </a:r>
            <a:endParaRPr lang="en-US" altLang="zh-CN" dirty="0"/>
          </a:p>
          <a:p>
            <a:r>
              <a:rPr lang="zh-CN" altLang="en-US" dirty="0"/>
              <a:t>长度为</a:t>
            </a:r>
            <a:r>
              <a:rPr lang="en-US" altLang="zh-CN" dirty="0"/>
              <a:t>n</a:t>
            </a:r>
            <a:r>
              <a:rPr lang="zh-CN" altLang="en-US" dirty="0"/>
              <a:t>的操作序列，最多有</a:t>
            </a:r>
            <a:r>
              <a:rPr lang="en-US" altLang="zh-CN" dirty="0"/>
              <a:t>n</a:t>
            </a:r>
            <a:r>
              <a:rPr lang="zh-CN" altLang="en-US" dirty="0"/>
              <a:t>个元素被</a:t>
            </a:r>
            <a:r>
              <a:rPr lang="en-US" altLang="zh-CN" dirty="0"/>
              <a:t>(push</a:t>
            </a:r>
            <a:r>
              <a:rPr lang="zh-CN" altLang="en-US" dirty="0"/>
              <a:t>、</a:t>
            </a:r>
            <a:r>
              <a:rPr lang="en-US" altLang="zh-CN" dirty="0"/>
              <a:t>pop)</a:t>
            </a:r>
            <a:r>
              <a:rPr lang="zh-CN" altLang="en-US" dirty="0"/>
              <a:t>操作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AF8FD47-06C6-466C-B621-7551BB6BE42D}"/>
              </a:ext>
            </a:extLst>
          </p:cNvPr>
          <p:cNvSpPr/>
          <p:nvPr/>
        </p:nvSpPr>
        <p:spPr>
          <a:xfrm>
            <a:off x="1118080" y="4253124"/>
            <a:ext cx="9955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/>
              <a:t>尽管</a:t>
            </a:r>
            <a:r>
              <a:rPr lang="en-US" altLang="zh-CN" sz="4000" dirty="0"/>
              <a:t>multipop</a:t>
            </a:r>
            <a:r>
              <a:rPr lang="zh-CN" altLang="en-US" sz="4000" dirty="0"/>
              <a:t>是</a:t>
            </a:r>
            <a:r>
              <a:rPr lang="en-US" altLang="zh-CN" sz="4000" dirty="0"/>
              <a:t>O(n)</a:t>
            </a:r>
            <a:r>
              <a:rPr lang="zh-CN" altLang="en-US" sz="4000" dirty="0"/>
              <a:t>的，理论上空栈上的</a:t>
            </a:r>
            <a:r>
              <a:rPr lang="en-US" altLang="zh-CN" sz="4000" dirty="0"/>
              <a:t>n</a:t>
            </a:r>
            <a:r>
              <a:rPr lang="zh-CN" altLang="en-US" sz="4000" dirty="0"/>
              <a:t>个操作最坏情况下是</a:t>
            </a:r>
            <a:r>
              <a:rPr lang="en-US" altLang="zh-CN" sz="4000" dirty="0"/>
              <a:t>O(n</a:t>
            </a:r>
            <a:r>
              <a:rPr lang="en-US" altLang="zh-CN" sz="4000" baseline="30000" dirty="0"/>
              <a:t>2</a:t>
            </a:r>
            <a:r>
              <a:rPr lang="en-US" altLang="zh-CN" sz="4000" dirty="0"/>
              <a:t>)</a:t>
            </a:r>
            <a:r>
              <a:rPr lang="zh-CN" altLang="en-US" sz="4000" dirty="0"/>
              <a:t>的。但是，</a:t>
            </a:r>
            <a:r>
              <a:rPr lang="zh-CN" altLang="en-US" sz="4000" dirty="0">
                <a:solidFill>
                  <a:srgbClr val="FF0000"/>
                </a:solidFill>
              </a:rPr>
              <a:t>合计</a:t>
            </a:r>
            <a:r>
              <a:rPr lang="zh-CN" altLang="en-US" sz="4000" dirty="0"/>
              <a:t>的操作代价仍然是</a:t>
            </a:r>
            <a:r>
              <a:rPr lang="en-US" altLang="zh-CN" sz="4000" dirty="0"/>
              <a:t>O(n)</a:t>
            </a:r>
            <a:r>
              <a:rPr lang="zh-CN" altLang="en-US" sz="4000" dirty="0"/>
              <a:t>的！</a:t>
            </a:r>
          </a:p>
        </p:txBody>
      </p:sp>
    </p:spTree>
    <p:extLst>
      <p:ext uri="{BB962C8B-B14F-4D97-AF65-F5344CB8AC3E}">
        <p14:creationId xmlns:p14="http://schemas.microsoft.com/office/powerpoint/2010/main" val="9197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CC3D7-1E88-4DEF-BA44-7059593C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35" y="211742"/>
            <a:ext cx="10515600" cy="1325563"/>
          </a:xfrm>
        </p:spPr>
        <p:txBody>
          <a:bodyPr/>
          <a:lstStyle/>
          <a:p>
            <a:r>
              <a:rPr lang="en-US" altLang="zh-CN" dirty="0"/>
              <a:t>N</a:t>
            </a:r>
            <a:r>
              <a:rPr lang="zh-CN" altLang="en-US" dirty="0"/>
              <a:t>个</a:t>
            </a:r>
            <a:r>
              <a:rPr lang="en-US" altLang="zh-CN" dirty="0"/>
              <a:t>increase</a:t>
            </a:r>
            <a:r>
              <a:rPr lang="zh-CN" altLang="en-US" dirty="0"/>
              <a:t>操作的代价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8D76C24-5105-4B8F-A48B-BC4A6AB8E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66" y="2164922"/>
            <a:ext cx="5617634" cy="3214534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EA6392F-CC9C-4697-86BA-72CEB78F95CF}"/>
              </a:ext>
            </a:extLst>
          </p:cNvPr>
          <p:cNvSpPr txBox="1"/>
          <p:nvPr/>
        </p:nvSpPr>
        <p:spPr>
          <a:xfrm>
            <a:off x="715983" y="5361343"/>
            <a:ext cx="422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在</a:t>
            </a:r>
            <a:r>
              <a:rPr lang="en-US" altLang="zh-CN" sz="2800" dirty="0"/>
              <a:t>A</a:t>
            </a:r>
            <a:r>
              <a:rPr lang="zh-CN" altLang="en-US" sz="2800" dirty="0"/>
              <a:t>的基础上累加</a:t>
            </a:r>
            <a:r>
              <a:rPr lang="en-US" altLang="zh-CN" sz="2800" dirty="0"/>
              <a:t>1</a:t>
            </a:r>
            <a:r>
              <a:rPr lang="zh-CN" altLang="en-US" sz="2800" dirty="0"/>
              <a:t>：</a:t>
            </a:r>
            <a:r>
              <a:rPr lang="en-US" altLang="zh-CN" sz="2800" dirty="0"/>
              <a:t> </a:t>
            </a:r>
            <a:r>
              <a:rPr lang="el-GR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en-US" altLang="zh-CN" sz="2800" dirty="0"/>
              <a:t>(k)</a:t>
            </a:r>
            <a:endParaRPr lang="zh-CN" altLang="en-US" sz="28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503FA51-8510-4D39-97BE-A7003C3EAD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809" y="874523"/>
            <a:ext cx="3877401" cy="491346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D6B8320-BB46-43C5-9E61-8C4C0534DD20}"/>
              </a:ext>
            </a:extLst>
          </p:cNvPr>
          <p:cNvSpPr txBox="1"/>
          <p:nvPr/>
        </p:nvSpPr>
        <p:spPr>
          <a:xfrm>
            <a:off x="6962986" y="5847664"/>
            <a:ext cx="469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将计数器从</a:t>
            </a:r>
            <a:r>
              <a:rPr lang="en-US" altLang="zh-CN" sz="2400" dirty="0"/>
              <a:t>0</a:t>
            </a:r>
            <a:r>
              <a:rPr lang="zh-CN" altLang="en-US" sz="2400" dirty="0"/>
              <a:t>累加到</a:t>
            </a:r>
            <a:r>
              <a:rPr lang="en-US" altLang="zh-CN" sz="2400" dirty="0"/>
              <a:t>16</a:t>
            </a:r>
            <a:r>
              <a:rPr lang="zh-CN" altLang="en-US" sz="2400" dirty="0"/>
              <a:t>的实际位翻转次数</a:t>
            </a:r>
            <a:r>
              <a:rPr lang="en-US" altLang="zh-CN" sz="2400" dirty="0"/>
              <a:t>(</a:t>
            </a:r>
            <a:r>
              <a:rPr lang="zh-CN" altLang="en-US" sz="2400" dirty="0"/>
              <a:t>代价</a:t>
            </a:r>
            <a:r>
              <a:rPr lang="en-US" altLang="zh-CN" sz="2400" dirty="0"/>
              <a:t>)</a:t>
            </a:r>
            <a:endParaRPr lang="zh-CN" altLang="en-US" sz="2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772381E-75BB-4374-815B-5636077C9D90}"/>
              </a:ext>
            </a:extLst>
          </p:cNvPr>
          <p:cNvSpPr/>
          <p:nvPr/>
        </p:nvSpPr>
        <p:spPr>
          <a:xfrm>
            <a:off x="1776566" y="1214140"/>
            <a:ext cx="3414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一次位翻转：</a:t>
            </a:r>
            <a:r>
              <a:rPr lang="en-US" altLang="zh-CN" sz="3200" dirty="0"/>
              <a:t>O(1)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9488D0-CD2C-4121-923A-CE1883173F05}"/>
              </a:ext>
            </a:extLst>
          </p:cNvPr>
          <p:cNvSpPr txBox="1"/>
          <p:nvPr/>
        </p:nvSpPr>
        <p:spPr>
          <a:xfrm>
            <a:off x="3483924" y="5945239"/>
            <a:ext cx="190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K=</a:t>
            </a:r>
            <a:r>
              <a:rPr lang="en-US" altLang="zh-CN" sz="2800" dirty="0" err="1"/>
              <a:t>A.length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9518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8FB010-A323-4A89-8499-B9B2CEB8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73" y="365125"/>
            <a:ext cx="11162454" cy="1325563"/>
          </a:xfrm>
        </p:spPr>
        <p:txBody>
          <a:bodyPr/>
          <a:lstStyle/>
          <a:p>
            <a:r>
              <a:rPr lang="zh-CN" altLang="en-US" dirty="0"/>
              <a:t>将计数器从</a:t>
            </a:r>
            <a:r>
              <a:rPr lang="en-US" altLang="zh-CN" dirty="0"/>
              <a:t>0</a:t>
            </a:r>
            <a:r>
              <a:rPr lang="zh-CN" altLang="en-US" dirty="0"/>
              <a:t>累加到</a:t>
            </a:r>
            <a:r>
              <a:rPr lang="en-US" altLang="zh-CN" dirty="0"/>
              <a:t>n</a:t>
            </a:r>
            <a:r>
              <a:rPr lang="zh-CN" altLang="en-US" dirty="0"/>
              <a:t>，最坏情况翻转代价？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734C71D-338C-4B75-9256-7129B06EAAD7}"/>
              </a:ext>
            </a:extLst>
          </p:cNvPr>
          <p:cNvSpPr txBox="1"/>
          <p:nvPr/>
        </p:nvSpPr>
        <p:spPr>
          <a:xfrm>
            <a:off x="814329" y="3986705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什么是最坏情况？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B156B56-CB35-49A8-A8F4-25EC8EE9B2D7}"/>
              </a:ext>
            </a:extLst>
          </p:cNvPr>
          <p:cNvSpPr txBox="1"/>
          <p:nvPr/>
        </p:nvSpPr>
        <p:spPr>
          <a:xfrm>
            <a:off x="885614" y="4886883"/>
            <a:ext cx="8929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CN" sz="4000" dirty="0"/>
              <a:t>		</a:t>
            </a:r>
            <a:r>
              <a:rPr lang="zh-CN" altLang="en-US" sz="4000" dirty="0"/>
              <a:t>计数经历从</a:t>
            </a:r>
            <a:r>
              <a:rPr lang="en-US" altLang="zh-CN" sz="4000" dirty="0"/>
              <a:t>(2^i)-1</a:t>
            </a:r>
            <a:r>
              <a:rPr lang="zh-CN" altLang="en-US" sz="4000" dirty="0"/>
              <a:t>递进到</a:t>
            </a:r>
            <a:r>
              <a:rPr lang="en-US" altLang="zh-CN" sz="4000" dirty="0"/>
              <a:t>2^i</a:t>
            </a:r>
            <a:r>
              <a:rPr lang="zh-CN" altLang="en-US" sz="4000" dirty="0"/>
              <a:t>时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89625B3-DED5-4CBF-B667-58D27817BB06}"/>
              </a:ext>
            </a:extLst>
          </p:cNvPr>
          <p:cNvSpPr txBox="1"/>
          <p:nvPr/>
        </p:nvSpPr>
        <p:spPr>
          <a:xfrm>
            <a:off x="5102682" y="2590866"/>
            <a:ext cx="25555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600" dirty="0"/>
              <a:t>O(</a:t>
            </a:r>
            <a:r>
              <a:rPr lang="en-US" altLang="zh-CN" sz="6600" dirty="0" err="1"/>
              <a:t>kn</a:t>
            </a:r>
            <a:r>
              <a:rPr lang="en-US" altLang="zh-CN" sz="6600" dirty="0"/>
              <a:t>)?</a:t>
            </a:r>
            <a:endParaRPr lang="zh-CN" altLang="en-US" sz="66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1FAF322-9DBB-4AEE-94BC-E54ECD56D7E3}"/>
              </a:ext>
            </a:extLst>
          </p:cNvPr>
          <p:cNvSpPr/>
          <p:nvPr/>
        </p:nvSpPr>
        <p:spPr>
          <a:xfrm>
            <a:off x="725619" y="1882980"/>
            <a:ext cx="5867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/>
              <a:t>从</a:t>
            </a:r>
            <a:r>
              <a:rPr lang="en-US" altLang="zh-CN" sz="4000" dirty="0"/>
              <a:t>0</a:t>
            </a:r>
            <a:r>
              <a:rPr lang="zh-CN" altLang="en-US" sz="4000" dirty="0"/>
              <a:t>累加到</a:t>
            </a:r>
            <a:r>
              <a:rPr lang="en-US" altLang="zh-CN" sz="4000" dirty="0"/>
              <a:t>n</a:t>
            </a:r>
            <a:r>
              <a:rPr lang="zh-CN" altLang="en-US" sz="4000" dirty="0"/>
              <a:t>，最坏代价：</a:t>
            </a:r>
          </a:p>
        </p:txBody>
      </p:sp>
    </p:spTree>
    <p:extLst>
      <p:ext uri="{BB962C8B-B14F-4D97-AF65-F5344CB8AC3E}">
        <p14:creationId xmlns:p14="http://schemas.microsoft.com/office/powerpoint/2010/main" val="19503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2620D5-AD49-48B2-BB00-6C4D7496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实际上，一个更紧致的上界是</a:t>
            </a:r>
            <a:r>
              <a:rPr lang="en-US" altLang="zh-CN" dirty="0"/>
              <a:t>O(n)!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8C9563-AA87-427B-B1F4-18758DF18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并不是每次递进</a:t>
            </a:r>
            <a:r>
              <a:rPr lang="en-US" altLang="zh-CN" dirty="0"/>
              <a:t>1</a:t>
            </a:r>
            <a:r>
              <a:rPr lang="zh-CN" altLang="en-US" dirty="0"/>
              <a:t>，所有的</a:t>
            </a:r>
            <a:r>
              <a:rPr lang="en-US" altLang="zh-CN" dirty="0"/>
              <a:t>bit</a:t>
            </a:r>
            <a:r>
              <a:rPr lang="zh-CN" altLang="en-US" dirty="0"/>
              <a:t>都会翻转的！</a:t>
            </a:r>
            <a:endParaRPr lang="en-US" altLang="zh-CN" dirty="0"/>
          </a:p>
          <a:p>
            <a:pPr lvl="1"/>
            <a:r>
              <a:rPr lang="en-US" altLang="zh-CN" dirty="0"/>
              <a:t>A[0]</a:t>
            </a:r>
            <a:r>
              <a:rPr lang="zh-CN" altLang="en-US" dirty="0"/>
              <a:t>每次都翻转</a:t>
            </a:r>
            <a:endParaRPr lang="en-US" altLang="zh-CN" dirty="0"/>
          </a:p>
          <a:p>
            <a:pPr lvl="1"/>
            <a:r>
              <a:rPr lang="en-US" altLang="zh-CN" dirty="0"/>
              <a:t>A[1]</a:t>
            </a:r>
            <a:r>
              <a:rPr lang="zh-CN" altLang="en-US" dirty="0"/>
              <a:t>每</a:t>
            </a:r>
            <a:r>
              <a:rPr lang="en-US" altLang="zh-CN" dirty="0"/>
              <a:t>2</a:t>
            </a:r>
            <a:r>
              <a:rPr lang="zh-CN" altLang="en-US" dirty="0"/>
              <a:t>次翻转一次</a:t>
            </a:r>
            <a:endParaRPr lang="en-US" altLang="zh-CN" dirty="0"/>
          </a:p>
          <a:p>
            <a:pPr lvl="1"/>
            <a:r>
              <a:rPr lang="en-US" altLang="zh-CN" dirty="0"/>
              <a:t>A[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  <a:r>
              <a:rPr lang="zh-CN" altLang="en-US" dirty="0"/>
              <a:t>总共翻转了</a:t>
            </a:r>
            <a:r>
              <a:rPr lang="en-US" altLang="zh-CN" dirty="0"/>
              <a:t>n/2^i</a:t>
            </a:r>
            <a:r>
              <a:rPr lang="zh-CN" altLang="en-US" dirty="0"/>
              <a:t>次</a:t>
            </a:r>
            <a:endParaRPr lang="en-US" altLang="zh-CN" dirty="0"/>
          </a:p>
          <a:p>
            <a:r>
              <a:rPr lang="zh-CN" altLang="en-US" dirty="0"/>
              <a:t>合计一下：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F246067-73CF-4247-ACA8-0E499214B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95" y="3674775"/>
            <a:ext cx="4893537" cy="219407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839DBD8-D879-4CFE-B116-6F2E1BCD7F57}"/>
              </a:ext>
            </a:extLst>
          </p:cNvPr>
          <p:cNvSpPr txBox="1"/>
          <p:nvPr/>
        </p:nvSpPr>
        <p:spPr>
          <a:xfrm>
            <a:off x="2862495" y="5969655"/>
            <a:ext cx="5238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从宏观上观察，位翻转最多</a:t>
            </a:r>
            <a:r>
              <a:rPr lang="en-US" altLang="zh-CN" sz="2800" dirty="0"/>
              <a:t>2n</a:t>
            </a:r>
            <a:r>
              <a:rPr lang="zh-CN" altLang="en-US" sz="2800" dirty="0"/>
              <a:t>次</a:t>
            </a:r>
          </a:p>
        </p:txBody>
      </p:sp>
    </p:spTree>
    <p:extLst>
      <p:ext uri="{BB962C8B-B14F-4D97-AF65-F5344CB8AC3E}">
        <p14:creationId xmlns:p14="http://schemas.microsoft.com/office/powerpoint/2010/main" val="21641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5320</TotalTime>
  <Words>2385</Words>
  <Application>Microsoft Office PowerPoint</Application>
  <PresentationFormat>宽屏</PresentationFormat>
  <Paragraphs>294</Paragraphs>
  <Slides>37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MT2MIT</vt:lpstr>
      <vt:lpstr>Times-Roman</vt:lpstr>
      <vt:lpstr>等线</vt:lpstr>
      <vt:lpstr>等线 Light</vt:lpstr>
      <vt:lpstr>华文行楷</vt:lpstr>
      <vt:lpstr>楷体</vt:lpstr>
      <vt:lpstr>Arial</vt:lpstr>
      <vt:lpstr>Calibri</vt:lpstr>
      <vt:lpstr>Office 主题​​</vt:lpstr>
      <vt:lpstr>计算机问题求解 – 论题3-3     -  摊还分析</vt:lpstr>
      <vt:lpstr>PowerPoint 演示文稿</vt:lpstr>
      <vt:lpstr>特殊的栈操作会带来不可接受的复杂度吗？</vt:lpstr>
      <vt:lpstr>最坏情况下，仍然是O(n)的！</vt:lpstr>
      <vt:lpstr>Aggregate(聚合)分析</vt:lpstr>
      <vt:lpstr>从宏观上看(合计)：</vt:lpstr>
      <vt:lpstr>N个increase操作的代价</vt:lpstr>
      <vt:lpstr>将计数器从0累加到n，最坏情况翻转代价？</vt:lpstr>
      <vt:lpstr>实际上，一个更紧致的上界是O(n)!</vt:lpstr>
      <vt:lpstr>聚合摊还代价</vt:lpstr>
      <vt:lpstr>核算方法accounting</vt:lpstr>
      <vt:lpstr>特殊的栈操作会带来不可接受的复杂度吗？</vt:lpstr>
      <vt:lpstr>如何核算、优化？</vt:lpstr>
      <vt:lpstr>如何核算、优化？</vt:lpstr>
      <vt:lpstr>再例：计数器</vt:lpstr>
      <vt:lpstr>势能(potential)法</vt:lpstr>
      <vt:lpstr>势场法的势函数</vt:lpstr>
      <vt:lpstr>特殊的栈操作会带来不可接受的复杂度吗？</vt:lpstr>
      <vt:lpstr>我们能够得到什么结论？</vt:lpstr>
      <vt:lpstr>再例：计数器</vt:lpstr>
      <vt:lpstr>摊还分析</vt:lpstr>
      <vt:lpstr>动态表操作摊还分析</vt:lpstr>
      <vt:lpstr>动态表操作摊还分析</vt:lpstr>
      <vt:lpstr>动态表插入操作的聚合摊还分析</vt:lpstr>
      <vt:lpstr>动态表插入操作的核算摊还分析</vt:lpstr>
      <vt:lpstr>为何将插入代价核算为3？</vt:lpstr>
      <vt:lpstr>动态表插入的势能法分析</vt:lpstr>
      <vt:lpstr>第i次插入操作的摊还代价</vt:lpstr>
      <vt:lpstr>动态表的收缩和扩展策略</vt:lpstr>
      <vt:lpstr>势能法分析n个插入、删除操作序列的代价</vt:lpstr>
      <vt:lpstr>PowerPoint 演示文稿</vt:lpstr>
      <vt:lpstr>有了势函数，如何“计算”摊还代价？</vt:lpstr>
      <vt:lpstr>2.1情形如何解读？</vt:lpstr>
      <vt:lpstr>2.2如何解读？</vt:lpstr>
      <vt:lpstr>删除操作又如何？</vt:lpstr>
      <vt:lpstr>删除操作触发压缩又如何？</vt:lpstr>
      <vt:lpstr>如何下结论？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– 论题3-3     -  摊还分析</dc:title>
  <dc:creator>陶先平</dc:creator>
  <cp:lastModifiedBy>陶先平</cp:lastModifiedBy>
  <cp:revision>79</cp:revision>
  <dcterms:created xsi:type="dcterms:W3CDTF">2020-09-28T02:15:15Z</dcterms:created>
  <dcterms:modified xsi:type="dcterms:W3CDTF">2022-09-21T01:27:40Z</dcterms:modified>
</cp:coreProperties>
</file>