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71" r:id="rId23"/>
    <p:sldId id="279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8020" autoAdjust="0"/>
  </p:normalViewPr>
  <p:slideViewPr>
    <p:cSldViewPr snapToGrid="0">
      <p:cViewPr>
        <p:scale>
          <a:sx n="70" d="100"/>
          <a:sy n="70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3D45A-CB18-4CD1-8CA3-3348C299C408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A150B-F1FD-4CCC-BE0A-9B53898505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68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：比如数组、堆栈、队列如果需要将一个大文件数据（元素众多）存储在计算机中，你该如何决策？</a:t>
            </a:r>
          </a:p>
          <a:p>
            <a:r>
              <a:rPr lang="zh-CN" altLang="en-US" dirty="0" smtClean="0"/>
              <a:t>假设一个大的集合（几乎所有观察对象均可以抽象为元素的集合）需要存储。</a:t>
            </a:r>
            <a:endParaRPr lang="en-US" altLang="zh-CN" dirty="0" smtClean="0"/>
          </a:p>
          <a:p>
            <a:r>
              <a:rPr lang="zh-CN" altLang="en-US" dirty="0" smtClean="0"/>
              <a:t>存储通常都是存放于外存中（数据通常在即将进入</a:t>
            </a:r>
            <a:r>
              <a:rPr lang="en-US" altLang="zh-CN" dirty="0" smtClean="0"/>
              <a:t>CPU</a:t>
            </a:r>
            <a:r>
              <a:rPr lang="zh-CN" altLang="en-US" dirty="0" smtClean="0"/>
              <a:t>计算时才被从外存调入内存）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9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92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此时，左右两个子树的节点个数均等于</a:t>
            </a:r>
            <a:r>
              <a:rPr lang="en-US" altLang="zh-CN" dirty="0" smtClean="0"/>
              <a:t>t-1</a:t>
            </a:r>
            <a:r>
              <a:rPr lang="zh-CN" altLang="en-US" dirty="0" smtClean="0"/>
              <a:t>，合并后（</a:t>
            </a:r>
            <a:r>
              <a:rPr lang="en-US" altLang="zh-CN" dirty="0" smtClean="0"/>
              <a:t>k</a:t>
            </a:r>
            <a:r>
              <a:rPr lang="zh-CN" altLang="en-US" dirty="0" smtClean="0"/>
              <a:t>和右子树中元素）小于</a:t>
            </a:r>
            <a:r>
              <a:rPr lang="en-US" altLang="zh-CN" dirty="0" smtClean="0"/>
              <a:t>2t-1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29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当删除一个叶节点中的键值，而且键值数</a:t>
            </a:r>
            <a:r>
              <a:rPr lang="en-US" altLang="zh-CN" dirty="0" smtClean="0"/>
              <a:t>=t-1</a:t>
            </a:r>
            <a:r>
              <a:rPr lang="zh-CN" altLang="en-US" dirty="0" smtClean="0"/>
              <a:t>时，必须从左右兄弟子树中“借”，借的同时保持序关系，涉及到：父节点中前驱或者后继的下沉，被下沉节点的后继或者前驱（在兄弟子树中）的上升。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如果借无可借，</a:t>
            </a:r>
            <a:r>
              <a:rPr lang="zh-CN" altLang="en-US" dirty="0" smtClean="0"/>
              <a:t>选择将父节点中的分割键值下沉到某个兄弟子树的根中，将本节点和该子树的根节点</a:t>
            </a:r>
            <a:r>
              <a:rPr lang="zh-CN" altLang="en-US" dirty="0" smtClean="0"/>
              <a:t>进行合并。并注意是否会因为下沉而导致父节点键值数小于</a:t>
            </a:r>
            <a:r>
              <a:rPr lang="en-US" altLang="zh-CN" dirty="0" smtClean="0"/>
              <a:t>t-1.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645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252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BST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lgn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816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Lgn</a:t>
            </a:r>
            <a:r>
              <a:rPr lang="zh-CN" altLang="en-US" dirty="0" smtClean="0"/>
              <a:t>次磁盘访问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757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Root</a:t>
            </a:r>
            <a:r>
              <a:rPr lang="zh-CN" altLang="en-US" dirty="0" smtClean="0"/>
              <a:t>节点存放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个键值，从十亿个键值中，每百万取一个，构成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个</a:t>
            </a:r>
            <a:endParaRPr lang="en-US" altLang="zh-CN" dirty="0" smtClean="0"/>
          </a:p>
          <a:p>
            <a:r>
              <a:rPr lang="zh-CN" altLang="en-US" dirty="0" smtClean="0"/>
              <a:t>第一个百万键值，放到第一个子树中，第二个百万键值放到第二个子树中去。</a:t>
            </a:r>
            <a:endParaRPr lang="en-US" altLang="zh-CN" dirty="0" smtClean="0"/>
          </a:p>
          <a:p>
            <a:r>
              <a:rPr lang="zh-CN" altLang="en-US" dirty="0" smtClean="0"/>
              <a:t>如何存放第一个百万，递归构造。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244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2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1193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以</a:t>
            </a:r>
            <a:r>
              <a:rPr lang="en-US" altLang="zh-CN" dirty="0" smtClean="0"/>
              <a:t>x</a:t>
            </a:r>
            <a:r>
              <a:rPr lang="zh-CN" altLang="en-US" dirty="0" smtClean="0"/>
              <a:t>为节点，键值在节点上的第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个</a:t>
            </a:r>
            <a:endParaRPr lang="en-US" altLang="zh-CN" dirty="0" smtClean="0"/>
          </a:p>
          <a:p>
            <a:r>
              <a:rPr lang="en-US" altLang="zh-CN" dirty="0" smtClean="0"/>
              <a:t>X</a:t>
            </a:r>
            <a:r>
              <a:rPr lang="zh-CN" altLang="en-US" dirty="0" smtClean="0"/>
              <a:t>页面上的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个</a:t>
            </a:r>
            <a:r>
              <a:rPr lang="en-US" altLang="zh-CN" dirty="0" smtClean="0"/>
              <a:t>key</a:t>
            </a:r>
            <a:r>
              <a:rPr lang="zh-CN" altLang="en-US" dirty="0" smtClean="0"/>
              <a:t>就是键值所在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1886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477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63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31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11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08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724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70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28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56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16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47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07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11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E9616-1F8D-41C5-B47B-7A887B2788F5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5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tm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tmp"/><Relationship Id="rId4" Type="http://schemas.openxmlformats.org/officeDocument/2006/relationships/image" Target="../media/image25.tmp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3-4</a:t>
            </a: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>    -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树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2016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en-US" altLang="zh-CN" dirty="0" smtClean="0"/>
          </a:p>
          <a:p>
            <a:r>
              <a:rPr lang="zh-CN" altLang="en-US" dirty="0" smtClean="0"/>
              <a:t>陶先平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81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：这样的数据结构应该具有什么特性？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843" y="1509661"/>
            <a:ext cx="7736243" cy="2636638"/>
          </a:xfrm>
        </p:spPr>
      </p:pic>
      <p:sp>
        <p:nvSpPr>
          <p:cNvPr id="5" name="文本框 4"/>
          <p:cNvSpPr txBox="1"/>
          <p:nvPr/>
        </p:nvSpPr>
        <p:spPr>
          <a:xfrm>
            <a:off x="864705" y="4651510"/>
            <a:ext cx="10879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多子树：一个节点存储</a:t>
            </a:r>
            <a:r>
              <a:rPr lang="en-US" altLang="zh-CN" sz="3200" dirty="0" smtClean="0"/>
              <a:t>n</a:t>
            </a:r>
            <a:r>
              <a:rPr lang="zh-CN" altLang="en-US" sz="3200" dirty="0" smtClean="0"/>
              <a:t>个递增的键值，该节点有</a:t>
            </a:r>
            <a:r>
              <a:rPr lang="en-US" altLang="zh-CN" sz="3200" dirty="0"/>
              <a:t>n</a:t>
            </a:r>
            <a:r>
              <a:rPr lang="en-US" altLang="zh-CN" sz="3200" dirty="0" smtClean="0"/>
              <a:t>+1</a:t>
            </a:r>
            <a:r>
              <a:rPr lang="zh-CN" altLang="en-US" sz="3200" dirty="0" smtClean="0"/>
              <a:t>个子树</a:t>
            </a:r>
            <a:endParaRPr lang="zh-CN" altLang="en-US" sz="3200" dirty="0"/>
          </a:p>
        </p:txBody>
      </p:sp>
      <p:sp>
        <p:nvSpPr>
          <p:cNvPr id="7" name="文本框 6"/>
          <p:cNvSpPr txBox="1"/>
          <p:nvPr/>
        </p:nvSpPr>
        <p:spPr>
          <a:xfrm>
            <a:off x="864705" y="5278538"/>
            <a:ext cx="11016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分割</a:t>
            </a:r>
            <a:r>
              <a:rPr lang="zh-CN" altLang="en-US" sz="3200" dirty="0" smtClean="0"/>
              <a:t>：节点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的</a:t>
            </a:r>
            <a:r>
              <a:rPr lang="en-US" altLang="zh-CN" sz="3200" dirty="0"/>
              <a:t>n</a:t>
            </a:r>
            <a:r>
              <a:rPr lang="zh-CN" altLang="en-US" sz="3200" dirty="0" smtClean="0"/>
              <a:t>个键值均匀分割以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为根的子树中存储的键值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037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6199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4400" dirty="0" smtClean="0"/>
              <a:t>问题</a:t>
            </a:r>
            <a:r>
              <a:rPr lang="en-US" altLang="zh-CN" sz="4400" dirty="0" smtClean="0"/>
              <a:t>5</a:t>
            </a:r>
            <a:r>
              <a:rPr lang="zh-CN" altLang="en-US" sz="4400" dirty="0" smtClean="0"/>
              <a:t>：为</a:t>
            </a:r>
            <a:r>
              <a:rPr lang="en-US" altLang="zh-CN" sz="4400" dirty="0" smtClean="0"/>
              <a:t>B</a:t>
            </a:r>
            <a:r>
              <a:rPr lang="zh-CN" altLang="en-US" sz="4400" dirty="0" smtClean="0"/>
              <a:t>树设计“度”有何用意？这个度为什么叫“最小度”？为什么又叫上下限？</a:t>
            </a:r>
          </a:p>
          <a:p>
            <a:endParaRPr lang="zh-CN" altLang="en-US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21444"/>
            <a:ext cx="10887700" cy="196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</a:t>
            </a:r>
            <a:r>
              <a:rPr lang="zh-CN" altLang="en-US" dirty="0" smtClean="0"/>
              <a:t>树上的搜索操作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18409"/>
            <a:ext cx="6303905" cy="4339051"/>
          </a:xfrm>
        </p:spPr>
      </p:pic>
      <p:sp>
        <p:nvSpPr>
          <p:cNvPr id="5" name="矩形 4"/>
          <p:cNvSpPr/>
          <p:nvPr/>
        </p:nvSpPr>
        <p:spPr>
          <a:xfrm>
            <a:off x="636104" y="5022574"/>
            <a:ext cx="6506001" cy="1139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3154017" y="2120348"/>
            <a:ext cx="8199783" cy="2054087"/>
            <a:chOff x="3154017" y="2120348"/>
            <a:chExt cx="8199783" cy="2054087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3551583" y="2120348"/>
              <a:ext cx="59634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6930887" y="2662321"/>
              <a:ext cx="442291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X</a:t>
              </a:r>
              <a:r>
                <a:rPr lang="zh-CN" altLang="en-US" sz="2800" dirty="0" smtClean="0"/>
                <a:t>和</a:t>
              </a:r>
              <a:r>
                <a:rPr lang="en-US" altLang="zh-CN" sz="2800" dirty="0" smtClean="0"/>
                <a:t>k</a:t>
              </a:r>
              <a:r>
                <a:rPr lang="zh-CN" altLang="en-US" sz="2800" dirty="0" smtClean="0"/>
                <a:t>分别是什么？这个操作返回的是什么？</a:t>
              </a:r>
              <a:endParaRPr lang="zh-CN" altLang="en-US" sz="2800" dirty="0"/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3154017" y="4174435"/>
              <a:ext cx="59634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4373217" y="2120348"/>
              <a:ext cx="2504661" cy="9740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 flipV="1">
              <a:off x="4147930" y="3286539"/>
              <a:ext cx="2782957" cy="8249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96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插入一个键值，必须保证</a:t>
            </a:r>
            <a:r>
              <a:rPr lang="en-US" altLang="zh-CN" dirty="0" smtClean="0"/>
              <a:t>B</a:t>
            </a:r>
            <a:r>
              <a:rPr lang="zh-CN" altLang="en-US" dirty="0" smtClean="0"/>
              <a:t>树性质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82" y="1520131"/>
            <a:ext cx="7325747" cy="1543265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406" y="3146528"/>
            <a:ext cx="7411484" cy="1476581"/>
          </a:xfrm>
          <a:prstGeom prst="rect">
            <a:avLst/>
          </a:prstGeom>
        </p:spPr>
      </p:pic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8" y="4878520"/>
            <a:ext cx="7678222" cy="140989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117496" y="549417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节点的分裂！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039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当</a:t>
            </a:r>
            <a:r>
              <a:rPr lang="en-US" altLang="zh-CN" dirty="0" smtClean="0"/>
              <a:t>L</a:t>
            </a:r>
            <a:r>
              <a:rPr lang="zh-CN" altLang="en-US" dirty="0" smtClean="0"/>
              <a:t>插入时，为什么必须引起分裂？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571" y="3655339"/>
            <a:ext cx="8421275" cy="2229161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151" y="1690688"/>
            <a:ext cx="7725853" cy="144800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86151" y="1895061"/>
            <a:ext cx="1808840" cy="397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37" y="0"/>
            <a:ext cx="4175220" cy="6850768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070" y="235519"/>
            <a:ext cx="7991048" cy="2772723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131737" y="1126435"/>
            <a:ext cx="9211046" cy="4691269"/>
            <a:chOff x="131737" y="1126435"/>
            <a:chExt cx="9211046" cy="4691269"/>
          </a:xfrm>
        </p:grpSpPr>
        <p:sp>
          <p:nvSpPr>
            <p:cNvPr id="6" name="圆角矩形 5"/>
            <p:cNvSpPr/>
            <p:nvPr/>
          </p:nvSpPr>
          <p:spPr>
            <a:xfrm>
              <a:off x="131737" y="3684104"/>
              <a:ext cx="4360750" cy="2133600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/>
            <p:nvPr/>
          </p:nvCxnSpPr>
          <p:spPr>
            <a:xfrm flipV="1">
              <a:off x="4492487" y="1126435"/>
              <a:ext cx="4850296" cy="265043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131737" y="1219200"/>
            <a:ext cx="10390489" cy="2120348"/>
            <a:chOff x="131737" y="1219200"/>
            <a:chExt cx="10390489" cy="2120348"/>
          </a:xfrm>
        </p:grpSpPr>
        <p:sp>
          <p:nvSpPr>
            <p:cNvPr id="9" name="圆角矩形 8"/>
            <p:cNvSpPr/>
            <p:nvPr/>
          </p:nvSpPr>
          <p:spPr>
            <a:xfrm>
              <a:off x="131737" y="1219200"/>
              <a:ext cx="4267985" cy="2120348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 flipV="1">
              <a:off x="4399722" y="2020957"/>
              <a:ext cx="6122504" cy="86139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131737" y="5817703"/>
            <a:ext cx="10920363" cy="999629"/>
            <a:chOff x="131737" y="5817703"/>
            <a:chExt cx="10920363" cy="999629"/>
          </a:xfrm>
        </p:grpSpPr>
        <p:sp>
          <p:nvSpPr>
            <p:cNvPr id="13" name="圆角矩形 12"/>
            <p:cNvSpPr/>
            <p:nvPr/>
          </p:nvSpPr>
          <p:spPr>
            <a:xfrm>
              <a:off x="131737" y="5817703"/>
              <a:ext cx="4360750" cy="999629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右箭头 13"/>
            <p:cNvSpPr/>
            <p:nvPr/>
          </p:nvSpPr>
          <p:spPr>
            <a:xfrm>
              <a:off x="4492487" y="6175513"/>
              <a:ext cx="2160104" cy="35780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917635" y="6055907"/>
              <a:ext cx="41344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/>
                <a:t>为什么要有这三条语句？</a:t>
              </a:r>
              <a:endParaRPr lang="zh-CN" altLang="en-US" sz="2800" dirty="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6493566" y="4081981"/>
            <a:ext cx="430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Y</a:t>
            </a:r>
            <a:r>
              <a:rPr lang="zh-CN" altLang="en-US" sz="2800" dirty="0" smtClean="0"/>
              <a:t>节点的处理代码是什么？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0056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在删除</a:t>
            </a:r>
            <a:r>
              <a:rPr lang="en-US" altLang="zh-CN" dirty="0" smtClean="0"/>
              <a:t>B</a:t>
            </a:r>
            <a:r>
              <a:rPr lang="zh-CN" altLang="en-US" dirty="0" smtClean="0"/>
              <a:t>树中某个节点时，最根本的关注点是什么？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081" y="1840813"/>
            <a:ext cx="9021837" cy="2443891"/>
          </a:xfrm>
        </p:spPr>
      </p:pic>
      <p:sp>
        <p:nvSpPr>
          <p:cNvPr id="5" name="矩形 4"/>
          <p:cNvSpPr/>
          <p:nvPr/>
        </p:nvSpPr>
        <p:spPr>
          <a:xfrm>
            <a:off x="3657602" y="3411940"/>
            <a:ext cx="532262" cy="8727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9" y="5107873"/>
            <a:ext cx="11526536" cy="74889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11658" y="5855831"/>
            <a:ext cx="2757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且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的键值数</a:t>
            </a:r>
            <a:r>
              <a:rPr lang="en-US" altLang="zh-CN" sz="3200" dirty="0" smtClean="0"/>
              <a:t>&gt;t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646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344" y="219722"/>
            <a:ext cx="8886691" cy="2168636"/>
          </a:xfrm>
        </p:spPr>
      </p:pic>
      <p:sp>
        <p:nvSpPr>
          <p:cNvPr id="5" name="矩形 4"/>
          <p:cNvSpPr/>
          <p:nvPr/>
        </p:nvSpPr>
        <p:spPr>
          <a:xfrm>
            <a:off x="1187355" y="245660"/>
            <a:ext cx="2770496" cy="627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107976" y="1037230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049183" y="2960044"/>
            <a:ext cx="10305754" cy="2075979"/>
            <a:chOff x="1049183" y="2960045"/>
            <a:chExt cx="8189250" cy="1543266"/>
          </a:xfrm>
        </p:grpSpPr>
        <p:pic>
          <p:nvPicPr>
            <p:cNvPr id="7" name="图片 6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83" y="2960045"/>
              <a:ext cx="6963747" cy="371527"/>
            </a:xfrm>
            <a:prstGeom prst="rect">
              <a:avLst/>
            </a:prstGeom>
          </p:spPr>
        </p:pic>
        <p:pic>
          <p:nvPicPr>
            <p:cNvPr id="8" name="图片 7" descr="屏幕剪辑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790" y="3331572"/>
              <a:ext cx="7649643" cy="1171739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2060812" y="4203510"/>
            <a:ext cx="5800298" cy="1595888"/>
            <a:chOff x="2060812" y="4203510"/>
            <a:chExt cx="5800298" cy="1595888"/>
          </a:xfrm>
        </p:grpSpPr>
        <p:cxnSp>
          <p:nvCxnSpPr>
            <p:cNvPr id="11" name="直接连接符 10"/>
            <p:cNvCxnSpPr/>
            <p:nvPr/>
          </p:nvCxnSpPr>
          <p:spPr>
            <a:xfrm flipV="1">
              <a:off x="2060812" y="4203510"/>
              <a:ext cx="5800298" cy="1364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3487797" y="5091512"/>
              <a:ext cx="437331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 smtClean="0"/>
                <a:t>怎么去找到这个</a:t>
              </a:r>
              <a:r>
                <a:rPr lang="en-US" altLang="zh-CN" sz="4000" dirty="0" smtClean="0"/>
                <a:t>k’?</a:t>
              </a:r>
              <a:endParaRPr lang="zh-CN" alt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936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2295"/>
            <a:ext cx="9984475" cy="2541250"/>
          </a:xfrm>
        </p:spPr>
      </p:pic>
      <p:sp>
        <p:nvSpPr>
          <p:cNvPr id="5" name="文本框 4"/>
          <p:cNvSpPr txBox="1"/>
          <p:nvPr/>
        </p:nvSpPr>
        <p:spPr>
          <a:xfrm>
            <a:off x="5677469" y="2101754"/>
            <a:ext cx="70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O</a:t>
            </a:r>
            <a:r>
              <a:rPr lang="zh-CN" altLang="en-US" sz="2400" b="1" dirty="0" smtClean="0"/>
              <a:t>’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3698543" y="1172073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28" y="3479811"/>
            <a:ext cx="11637876" cy="1788224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7833815" y="4373923"/>
            <a:ext cx="298886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838200" y="245660"/>
            <a:ext cx="3119651" cy="66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70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3" y="3884262"/>
            <a:ext cx="11868395" cy="1410107"/>
          </a:xfrm>
        </p:spPr>
      </p:pic>
      <p:pic>
        <p:nvPicPr>
          <p:cNvPr id="4" name="内容占位符 3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170"/>
            <a:ext cx="9984475" cy="25412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261815" y="1172072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38200" y="245660"/>
            <a:ext cx="3119651" cy="655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19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dirty="0" smtClean="0"/>
              <a:t>问题</a:t>
            </a:r>
            <a:r>
              <a:rPr lang="en-US" altLang="zh-CN" sz="4400" dirty="0" smtClean="0"/>
              <a:t>1</a:t>
            </a:r>
            <a:r>
              <a:rPr lang="zh-CN" altLang="en-US" sz="4400" dirty="0" smtClean="0"/>
              <a:t>：我们为什么要为动态集合设计不同的数据结构？你能说出哪几种？</a:t>
            </a:r>
            <a:endParaRPr lang="en-US" altLang="zh-CN" sz="4400" dirty="0" smtClean="0"/>
          </a:p>
          <a:p>
            <a:pPr marL="0" indent="0">
              <a:buNone/>
            </a:pPr>
            <a:endParaRPr lang="en-US" altLang="zh-CN" sz="4400" dirty="0" smtClean="0"/>
          </a:p>
          <a:p>
            <a:pPr marL="0" indent="0">
              <a:buNone/>
            </a:pPr>
            <a:r>
              <a:rPr lang="zh-CN" altLang="en-US" sz="4400" dirty="0" smtClean="0"/>
              <a:t>问题</a:t>
            </a:r>
            <a:r>
              <a:rPr lang="en-US" altLang="zh-CN" sz="4400" dirty="0" smtClean="0"/>
              <a:t>2</a:t>
            </a:r>
            <a:r>
              <a:rPr lang="zh-CN" altLang="en-US" sz="4400" dirty="0" smtClean="0"/>
              <a:t>：我们考察一个数据结构的某个操作的性能时，为什么没有考虑数据读写的时间开销？</a:t>
            </a:r>
            <a:endParaRPr lang="en-US" altLang="zh-CN" sz="4400" dirty="0" smtClean="0"/>
          </a:p>
          <a:p>
            <a:pPr marL="0" indent="0">
              <a:buNone/>
            </a:pPr>
            <a:endParaRPr lang="en-US" altLang="zh-CN" sz="4400" dirty="0"/>
          </a:p>
          <a:p>
            <a:pPr marL="0" indent="0">
              <a:buNone/>
            </a:pP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335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" name="内容占位符 7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970" y="4681115"/>
            <a:ext cx="9858034" cy="1472620"/>
          </a:xfr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25138"/>
            <a:ext cx="9806118" cy="198604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8200" y="365125"/>
            <a:ext cx="2369024" cy="902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05970" y="1529978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77" y="2671200"/>
            <a:ext cx="10186632" cy="184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150" y="454858"/>
            <a:ext cx="9439585" cy="2470951"/>
          </a:xfrm>
        </p:spPr>
      </p:pic>
      <p:sp>
        <p:nvSpPr>
          <p:cNvPr id="5" name="矩形 4"/>
          <p:cNvSpPr/>
          <p:nvPr/>
        </p:nvSpPr>
        <p:spPr>
          <a:xfrm>
            <a:off x="1078172" y="245661"/>
            <a:ext cx="3261815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920621" y="2257068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903260" y="2415654"/>
            <a:ext cx="600501" cy="2866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078172" y="3135005"/>
            <a:ext cx="9608025" cy="3334033"/>
            <a:chOff x="1078172" y="3135006"/>
            <a:chExt cx="7988621" cy="2456724"/>
          </a:xfrm>
        </p:grpSpPr>
        <p:pic>
          <p:nvPicPr>
            <p:cNvPr id="8" name="图片 7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172" y="3135006"/>
              <a:ext cx="7973538" cy="1448002"/>
            </a:xfrm>
            <a:prstGeom prst="rect">
              <a:avLst/>
            </a:prstGeom>
          </p:spPr>
        </p:pic>
        <p:pic>
          <p:nvPicPr>
            <p:cNvPr id="10" name="图片 9" descr="屏幕剪辑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7150" y="4677202"/>
              <a:ext cx="7649643" cy="9145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860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请证明：我们使用的插入节点的算法，不会使得叶节点的高度不一致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请写出在</a:t>
            </a:r>
            <a:r>
              <a:rPr lang="en-US" altLang="zh-CN" dirty="0" smtClean="0"/>
              <a:t>B</a:t>
            </a:r>
            <a:r>
              <a:rPr lang="zh-CN" altLang="en-US" dirty="0" smtClean="0"/>
              <a:t>树中删除一个节点的算法。算法原型为：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B_Tree_Delete</a:t>
            </a:r>
            <a:r>
              <a:rPr lang="en-US" altLang="zh-CN" dirty="0" smtClean="0"/>
              <a:t>(</a:t>
            </a:r>
            <a:r>
              <a:rPr lang="en-US" altLang="zh-CN" dirty="0" err="1"/>
              <a:t>x</a:t>
            </a:r>
            <a:r>
              <a:rPr lang="en-US" altLang="zh-CN" dirty="0" err="1" smtClean="0"/>
              <a:t>,k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19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18.1.1</a:t>
            </a:r>
            <a:r>
              <a:rPr lang="zh-CN" altLang="en-US" dirty="0" smtClean="0"/>
              <a:t>；</a:t>
            </a:r>
            <a:r>
              <a:rPr lang="en-US" altLang="zh-CN" dirty="0" smtClean="0"/>
              <a:t>18.1.4</a:t>
            </a:r>
          </a:p>
          <a:p>
            <a:r>
              <a:rPr lang="en-US" altLang="zh-CN" dirty="0" smtClean="0"/>
              <a:t>18.2.3</a:t>
            </a:r>
            <a:r>
              <a:rPr lang="zh-CN" altLang="en-US" dirty="0" smtClean="0"/>
              <a:t>；</a:t>
            </a:r>
            <a:r>
              <a:rPr lang="en-US" altLang="zh-CN" dirty="0" smtClean="0"/>
              <a:t>18.2.4</a:t>
            </a:r>
            <a:endParaRPr lang="en-US" altLang="zh-CN" dirty="0"/>
          </a:p>
          <a:p>
            <a:r>
              <a:rPr lang="en-US" altLang="zh-CN" dirty="0" smtClean="0"/>
              <a:t>18.3.1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57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计算机存储体系结构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09461" y="2398643"/>
            <a:ext cx="2358887" cy="66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CPU</a:t>
            </a:r>
            <a:r>
              <a:rPr lang="zh-CN" altLang="en-US" sz="3200" dirty="0" smtClean="0"/>
              <a:t>寄存器</a:t>
            </a:r>
            <a:endParaRPr lang="zh-CN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2411896" y="3076264"/>
            <a:ext cx="3154018" cy="66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高速缓存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961322" y="3753885"/>
            <a:ext cx="4055166" cy="66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内存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1444488" y="4431506"/>
            <a:ext cx="5088834" cy="66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外存</a:t>
            </a:r>
            <a:endParaRPr lang="zh-CN" altLang="en-US" sz="3200" dirty="0"/>
          </a:p>
        </p:txBody>
      </p:sp>
      <p:sp>
        <p:nvSpPr>
          <p:cNvPr id="8" name="文本框 7"/>
          <p:cNvSpPr txBox="1"/>
          <p:nvPr/>
        </p:nvSpPr>
        <p:spPr>
          <a:xfrm>
            <a:off x="7606749" y="253832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最高速，最低容量</a:t>
            </a:r>
            <a:r>
              <a:rPr lang="zh-CN" altLang="en-US" dirty="0" smtClean="0"/>
              <a:t>，最高代价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606749" y="322290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高速，较低容量</a:t>
            </a:r>
            <a:r>
              <a:rPr lang="zh-CN" altLang="en-US" dirty="0" smtClean="0"/>
              <a:t>，高代价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606749" y="3895118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较高速，容量相对低</a:t>
            </a:r>
            <a:r>
              <a:rPr lang="zh-CN" altLang="en-US" dirty="0" smtClean="0"/>
              <a:t>，相对高代价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606749" y="457814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低</a:t>
            </a:r>
            <a:r>
              <a:rPr lang="zh-CN" altLang="en-US" dirty="0" smtClean="0"/>
              <a:t>速，高容量</a:t>
            </a:r>
            <a:r>
              <a:rPr lang="zh-CN" altLang="en-US" dirty="0" smtClean="0"/>
              <a:t>，低代价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6016488" y="2538329"/>
            <a:ext cx="15902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6096000" y="3222902"/>
            <a:ext cx="1510749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6215272" y="3910130"/>
            <a:ext cx="139147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6712226" y="4594838"/>
            <a:ext cx="89452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3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实际上：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当处理很大的文件（或者难以将所有数据都一次性载入内存再计算）时，我们总是根据需要从外存读取数据进入内存，总是从内存中将更新的数据写到外存</a:t>
            </a:r>
            <a:endParaRPr lang="zh-CN" altLang="en-US" dirty="0"/>
          </a:p>
        </p:txBody>
      </p:sp>
      <p:sp>
        <p:nvSpPr>
          <p:cNvPr id="4" name="圆柱形 3"/>
          <p:cNvSpPr/>
          <p:nvPr/>
        </p:nvSpPr>
        <p:spPr>
          <a:xfrm>
            <a:off x="2676939" y="4108175"/>
            <a:ext cx="1577008" cy="9674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柱形 4"/>
          <p:cNvSpPr/>
          <p:nvPr/>
        </p:nvSpPr>
        <p:spPr>
          <a:xfrm>
            <a:off x="6864626" y="3319670"/>
            <a:ext cx="3008243" cy="254441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4744278" y="3988905"/>
            <a:ext cx="1656522" cy="357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 rot="10800000">
            <a:off x="4744278" y="4771508"/>
            <a:ext cx="1656522" cy="357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234609" y="37503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写出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249372" y="51317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读入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78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sz="4400" dirty="0" smtClean="0"/>
              <a:t>假定我们需要存储</a:t>
            </a:r>
            <a:r>
              <a:rPr lang="en-US" altLang="zh-CN" sz="4400" dirty="0" smtClean="0"/>
              <a:t>10</a:t>
            </a:r>
            <a:r>
              <a:rPr lang="zh-CN" altLang="en-US" sz="4400" dirty="0" smtClean="0"/>
              <a:t>亿个键值。检索是作用在该数据集上的重要操作。请问，你该如何为此类应用设计外存上的数据结构？</a:t>
            </a:r>
            <a:endParaRPr lang="zh-CN" altLang="en-US" sz="4400" dirty="0"/>
          </a:p>
        </p:txBody>
      </p:sp>
      <p:sp>
        <p:nvSpPr>
          <p:cNvPr id="5" name="文本框 4"/>
          <p:cNvSpPr txBox="1"/>
          <p:nvPr/>
        </p:nvSpPr>
        <p:spPr>
          <a:xfrm>
            <a:off x="2720717" y="4598504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你能想到的最好的数据结构是什么？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950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计算机软件技术研发的基本方法论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09391" y="4691270"/>
            <a:ext cx="4293705" cy="10601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>
                <a:solidFill>
                  <a:schemeClr val="tx1"/>
                </a:solidFill>
              </a:rPr>
              <a:t>基础硬件平台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09391" y="2570922"/>
            <a:ext cx="4293705" cy="10601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solidFill>
                  <a:schemeClr val="tx1"/>
                </a:solidFill>
              </a:rPr>
              <a:t>应用需求及特征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09391" y="3631097"/>
            <a:ext cx="4293705" cy="10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软件技术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852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磁盘访问机理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72" y="2004211"/>
            <a:ext cx="6980583" cy="4853789"/>
          </a:xfrm>
        </p:spPr>
      </p:pic>
      <p:sp>
        <p:nvSpPr>
          <p:cNvPr id="5" name="文本框 4"/>
          <p:cNvSpPr txBox="1"/>
          <p:nvPr/>
        </p:nvSpPr>
        <p:spPr>
          <a:xfrm>
            <a:off x="7823755" y="4649623"/>
            <a:ext cx="4235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当</a:t>
            </a:r>
            <a:r>
              <a:rPr lang="zh-CN" altLang="en-US" sz="2800" dirty="0" smtClean="0"/>
              <a:t>我们受限于（受惠于）现实的物理世界时，我们该如何思考？</a:t>
            </a:r>
            <a:endParaRPr lang="zh-CN" altLang="en-US" sz="2800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200" y="1112701"/>
            <a:ext cx="4820277" cy="3083780"/>
          </a:xfrm>
          <a:prstGeom prst="rect">
            <a:avLst/>
          </a:prstGeo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66" y="322016"/>
            <a:ext cx="8360290" cy="146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9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如果仅仅是</a:t>
            </a:r>
            <a:r>
              <a:rPr lang="en-US" altLang="zh-CN" dirty="0" smtClean="0"/>
              <a:t>BST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370983" cy="1858479"/>
          </a:xfrm>
        </p:spPr>
        <p:txBody>
          <a:bodyPr/>
          <a:lstStyle/>
          <a:p>
            <a:r>
              <a:rPr lang="zh-CN" altLang="en-US" dirty="0" smtClean="0"/>
              <a:t>如果键值所需存储空间远小于页面大小</a:t>
            </a:r>
            <a:endParaRPr lang="en-US" altLang="zh-CN" dirty="0" smtClean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404" y="1306030"/>
            <a:ext cx="4820277" cy="30837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62350" y="4745940"/>
            <a:ext cx="8867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err="1" smtClean="0"/>
              <a:t>lgn</a:t>
            </a:r>
            <a:r>
              <a:rPr lang="zh-CN" altLang="en-US" sz="3200" dirty="0" smtClean="0"/>
              <a:t>次的磁盘访问  </a:t>
            </a:r>
            <a:r>
              <a:rPr lang="en-US" altLang="zh-CN" sz="3200" dirty="0" smtClean="0"/>
              <a:t>VS  </a:t>
            </a:r>
            <a:r>
              <a:rPr lang="zh-CN" altLang="en-US" sz="3200" dirty="0" smtClean="0"/>
              <a:t>和每次访问预取内容的浪费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85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如果我们在外存这样组织这</a:t>
            </a:r>
            <a:r>
              <a:rPr lang="en-US" altLang="zh-CN" dirty="0" smtClean="0"/>
              <a:t>10</a:t>
            </a:r>
            <a:r>
              <a:rPr lang="zh-CN" altLang="en-US" dirty="0" smtClean="0"/>
              <a:t>亿个键值：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25" y="2012303"/>
            <a:ext cx="11881550" cy="4346908"/>
          </a:xfrm>
        </p:spPr>
      </p:pic>
    </p:spTree>
    <p:extLst>
      <p:ext uri="{BB962C8B-B14F-4D97-AF65-F5344CB8AC3E}">
        <p14:creationId xmlns:p14="http://schemas.microsoft.com/office/powerpoint/2010/main" val="10538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810</Words>
  <Application>Microsoft Office PowerPoint</Application>
  <PresentationFormat>宽屏</PresentationFormat>
  <Paragraphs>82</Paragraphs>
  <Slides>23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华文行楷</vt:lpstr>
      <vt:lpstr>楷体</vt:lpstr>
      <vt:lpstr>宋体</vt:lpstr>
      <vt:lpstr>Arial</vt:lpstr>
      <vt:lpstr>Calibri</vt:lpstr>
      <vt:lpstr>Calibri Light</vt:lpstr>
      <vt:lpstr>Office 主题</vt:lpstr>
      <vt:lpstr>计算机问题求解 – 论题3-4     -B树</vt:lpstr>
      <vt:lpstr>PowerPoint 演示文稿</vt:lpstr>
      <vt:lpstr>计算机存储体系结构</vt:lpstr>
      <vt:lpstr>实际上：</vt:lpstr>
      <vt:lpstr>问题3：</vt:lpstr>
      <vt:lpstr>计算机软件技术研发的基本方法论</vt:lpstr>
      <vt:lpstr>磁盘访问机理</vt:lpstr>
      <vt:lpstr>如果仅仅是BST</vt:lpstr>
      <vt:lpstr>如果我们在外存这样组织这10亿个键值：</vt:lpstr>
      <vt:lpstr>问题4：这样的数据结构应该具有什么特性？</vt:lpstr>
      <vt:lpstr>PowerPoint 演示文稿</vt:lpstr>
      <vt:lpstr>B树上的搜索操作</vt:lpstr>
      <vt:lpstr>插入一个键值，必须保证B树性质</vt:lpstr>
      <vt:lpstr>当L插入时，为什么必须引起分裂？</vt:lpstr>
      <vt:lpstr>PowerPoint 演示文稿</vt:lpstr>
      <vt:lpstr>在删除B树中某个节点时，最根本的关注点是什么？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Open topics</vt:lpstr>
      <vt:lpstr>作业：</vt:lpstr>
    </vt:vector>
  </TitlesOfParts>
  <Company>njucs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– 论题3-4     -B树</dc:title>
  <dc:creator>Lenovo</dc:creator>
  <cp:lastModifiedBy>Lenovo</cp:lastModifiedBy>
  <cp:revision>32</cp:revision>
  <dcterms:created xsi:type="dcterms:W3CDTF">2016-09-21T04:40:07Z</dcterms:created>
  <dcterms:modified xsi:type="dcterms:W3CDTF">2016-09-22T05:38:31Z</dcterms:modified>
</cp:coreProperties>
</file>