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5" r:id="rId9"/>
    <p:sldId id="263" r:id="rId10"/>
    <p:sldId id="264" r:id="rId11"/>
    <p:sldId id="266" r:id="rId12"/>
    <p:sldId id="287" r:id="rId13"/>
    <p:sldId id="267" r:id="rId14"/>
    <p:sldId id="269" r:id="rId15"/>
    <p:sldId id="270" r:id="rId16"/>
    <p:sldId id="268" r:id="rId17"/>
    <p:sldId id="272" r:id="rId18"/>
    <p:sldId id="273" r:id="rId19"/>
    <p:sldId id="275" r:id="rId20"/>
    <p:sldId id="276" r:id="rId21"/>
    <p:sldId id="274" r:id="rId22"/>
    <p:sldId id="278" r:id="rId23"/>
    <p:sldId id="277" r:id="rId24"/>
    <p:sldId id="279" r:id="rId25"/>
    <p:sldId id="284" r:id="rId26"/>
    <p:sldId id="281" r:id="rId27"/>
    <p:sldId id="285" r:id="rId28"/>
    <p:sldId id="286" r:id="rId29"/>
  </p:sldIdLst>
  <p:sldSz cx="12192000" cy="6858000"/>
  <p:notesSz cx="10234613" cy="71040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861" cy="3564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066" y="0"/>
            <a:ext cx="4434861" cy="3564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986024" y="887968"/>
            <a:ext cx="4262247" cy="239751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430" y="3418677"/>
            <a:ext cx="8187436" cy="2797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747325"/>
            <a:ext cx="4434861" cy="3564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066" y="6747325"/>
            <a:ext cx="4434861" cy="3564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986088" y="887413"/>
            <a:ext cx="4262437" cy="2398712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2021/11/8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指针与数组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张明轩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指针的用途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464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>
                <a:latin typeface="黑体" charset="0"/>
                <a:ea typeface="黑体" charset="0"/>
                <a:cs typeface="Courier New Regular" panose="02070609020205090404" charset="0"/>
              </a:rPr>
              <a:t>指针使得一些复杂的</a:t>
            </a:r>
            <a:r>
              <a:rPr lang="zh-CN" altLang="en-US" sz="2400" b="1">
                <a:solidFill>
                  <a:srgbClr val="FF0000"/>
                </a:solidFill>
                <a:latin typeface="黑体" charset="0"/>
                <a:ea typeface="黑体" charset="0"/>
                <a:cs typeface="Courier New Regular" panose="02070609020205090404" charset="0"/>
              </a:rPr>
              <a:t>链接性</a:t>
            </a:r>
            <a:r>
              <a:rPr lang="zh-CN" altLang="en-US" sz="2400" b="1">
                <a:latin typeface="黑体" charset="0"/>
                <a:ea typeface="黑体" charset="0"/>
                <a:cs typeface="Courier New Regular" panose="02070609020205090404" charset="0"/>
              </a:rPr>
              <a:t>的数据结构的构建成为可能，比如链表，链式二叉树等等。</a:t>
            </a:r>
          </a:p>
          <a:p>
            <a:pPr marL="0" indent="0">
              <a:buNone/>
            </a:pP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struct {</a:t>
            </a:r>
          </a:p>
          <a:p>
            <a:pPr marL="0" indent="0">
              <a:buNone/>
            </a:pP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    int *base;</a:t>
            </a:r>
          </a:p>
          <a:p>
            <a:pPr marL="0" indent="0">
              <a:buNone/>
            </a:pP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    int front;</a:t>
            </a: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 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头指针   </a:t>
            </a: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 </a:t>
            </a:r>
          </a:p>
          <a:p>
            <a:pPr marL="0" indent="0">
              <a:buNone/>
            </a:pP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   </a:t>
            </a: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 int rear; 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尾指针</a:t>
            </a:r>
          </a:p>
          <a:p>
            <a:pPr marL="0" indent="0">
              <a:buNone/>
            </a:pP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} SqQueue;</a:t>
            </a: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534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由指针的运算可知：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对于同类型的指针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p1,p2</a:t>
            </a:r>
            <a:endParaRPr lang="zh-CN" altLang="en-US" sz="2400" b="1">
              <a:latin typeface="Courier New Bold" panose="02070609020205090404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p1-p2=(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地址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p1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-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地址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p2)/sizeof(T)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;</a:t>
            </a:r>
          </a:p>
          <a:p>
            <a:pPr marL="0" indent="0">
              <a:buNone/>
            </a:pP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似乎可以求元素个数</a:t>
            </a:r>
          </a:p>
          <a:p>
            <a:pPr marL="0" indent="0">
              <a:buNone/>
            </a:pPr>
            <a:endParaRPr lang="zh-CN" altLang="en-US" sz="2400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指针可用下标运算符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”[]”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进行运算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即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p[n]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等价于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*(p+n)</a:t>
            </a:r>
          </a:p>
          <a:p>
            <a:pPr marL="0" indent="0">
              <a:buNone/>
            </a:pPr>
            <a:endParaRPr lang="zh-CN" altLang="en-US" sz="2400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似曾相识？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81810" y="3157855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  <a:sym typeface="+mn-ea"/>
              </a:rPr>
              <a:t>指针与数组</a:t>
            </a:r>
            <a:br>
              <a:rPr lang="zh-CN" altLang="en-US">
                <a:latin typeface="黑体" charset="0"/>
                <a:ea typeface="黑体" charset="0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8130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指针与数组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92225"/>
            <a:ext cx="10515600" cy="5468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</a:rPr>
              <a:t>用指针解释数组</a:t>
            </a:r>
            <a:endParaRPr lang="en-US" altLang="zh-CN" sz="2400">
              <a:latin typeface="黑体" charset="0"/>
              <a:ea typeface="黑体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a[10];</a:t>
            </a:r>
            <a:r>
              <a:rPr lang="en-US" altLang="zh-CN" sz="2400">
                <a:latin typeface="Courier New Regular" panose="02070609020205090404" charset="0"/>
              </a:rPr>
              <a:t>//</a:t>
            </a:r>
            <a:r>
              <a:rPr lang="zh-CN" altLang="en-US" sz="2400">
                <a:latin typeface="黑体" charset="0"/>
                <a:ea typeface="黑体" charset="0"/>
              </a:rPr>
              <a:t>为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分配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10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个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大小的空间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(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连续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)</a:t>
            </a:r>
            <a:endParaRPr lang="zh-CN" altLang="en-US" sz="2400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*pa;</a:t>
            </a:r>
            <a:endParaRPr lang="en-US" altLang="zh-CN" sz="2400">
              <a:latin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pa = &amp;a[0];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使用指针指向数组的起始地址</a:t>
            </a:r>
            <a:endParaRPr lang="zh-CN" altLang="en-US" sz="2400">
              <a:latin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*pa = 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x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;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将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x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存入起始地址</a:t>
            </a:r>
          </a:p>
          <a:p>
            <a:pPr marL="0" indent="0">
              <a:buNone/>
            </a:pPr>
            <a:r>
              <a:rPr lang="en-US" sz="2400" b="1">
                <a:latin typeface="Courier New Bold" panose="02070609020205090404" charset="0"/>
                <a:cs typeface="Courier New Bold" panose="02070609020205090404" charset="0"/>
              </a:rPr>
              <a:t>*(pa + 1)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指向下一个元素的地址</a:t>
            </a:r>
            <a:endParaRPr lang="zh-CN" altLang="en-US" sz="2400">
              <a:latin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>
                <a:latin typeface="Courier New Regular" panose="02070609020205090404" charset="0"/>
              </a:rPr>
              <a:t>......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</a:rPr>
              <a:t>回顾：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pa + 1</a:t>
            </a:r>
            <a:r>
              <a:rPr lang="zh-CN" altLang="en-US" sz="2400">
                <a:latin typeface="黑体" charset="0"/>
                <a:ea typeface="黑体" charset="0"/>
              </a:rPr>
              <a:t>，地址实际上增加了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sizeof(int)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</a:rPr>
              <a:t>通过指针的加减，可以方便的对前后元素进行访问，无论元素所占储存空间的大小。</a:t>
            </a:r>
          </a:p>
          <a:p>
            <a:pPr marL="0" indent="0">
              <a:buNone/>
            </a:pPr>
            <a:endParaRPr lang="zh-CN" altLang="en-US" sz="2400">
              <a:latin typeface="黑体" charset="0"/>
              <a:ea typeface="黑体" charset="0"/>
            </a:endParaRP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</a:rPr>
              <a:t>思考：为何规范指针的类型？</a:t>
            </a:r>
          </a:p>
          <a:p>
            <a:pPr marL="0" indent="0">
              <a:buNone/>
            </a:pPr>
            <a:endParaRPr lang="en-US" altLang="zh-CN" sz="2400">
              <a:latin typeface="黑体" charset="0"/>
              <a:ea typeface="黑体" charset="0"/>
            </a:endParaRPr>
          </a:p>
          <a:p>
            <a:pPr marL="0" indent="0">
              <a:buNone/>
            </a:pPr>
            <a:endParaRPr lang="en-US" altLang="zh-CN" sz="2400">
              <a:latin typeface="黑体" charset="0"/>
              <a:ea typeface="黑体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指针与数组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" y="1292225"/>
            <a:ext cx="11266170" cy="54692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2400">
                <a:latin typeface="黑体" charset="0"/>
                <a:ea typeface="黑体" charset="0"/>
                <a:cs typeface="黑体" charset="0"/>
                <a:sym typeface="+mn-ea"/>
              </a:rPr>
              <a:t>·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  <a:sym typeface="+mn-ea"/>
              </a:rPr>
              <a:t>数组是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  <a:sym typeface="+mn-ea"/>
              </a:rPr>
              <a:t>按顺序储存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  <a:sym typeface="+mn-ea"/>
              </a:rPr>
              <a:t>的一系列类型相同的值，通过整数下标访问数组中单独的元素</a:t>
            </a:r>
          </a:p>
          <a:p>
            <a:pPr marL="0" indent="0">
              <a:buNone/>
            </a:pP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·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数组名即为指针（指向首个元素）</a:t>
            </a:r>
            <a:endParaRPr lang="en-US" altLang="zh-CN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a[0]==*a;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&amp;a[0]==a;</a:t>
            </a:r>
            <a:endParaRPr lang="en-US" altLang="zh-CN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a+i</a:t>
            </a: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，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即可访问数组内下标为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i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的元素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&amp;a[i]==a+i;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a[i]==*(a+i);</a:t>
            </a:r>
          </a:p>
        </p:txBody>
      </p:sp>
      <p:pic>
        <p:nvPicPr>
          <p:cNvPr id="5" name="图片 4" descr="IMG_00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" y="4422775"/>
            <a:ext cx="8766175" cy="184594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29615" y="6137910"/>
            <a:ext cx="101549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//</a:t>
            </a:r>
            <a:r>
              <a:rPr lang="zh-CN" altLang="en-US">
                <a:solidFill>
                  <a:srgbClr val="FF0000"/>
                </a:solidFill>
              </a:rPr>
              <a:t>但是，数组名本质上不是一个指针变量，所以不可作为左值，如</a:t>
            </a:r>
            <a:r>
              <a:rPr lang="en-US" altLang="zh-CN">
                <a:solidFill>
                  <a:srgbClr val="FF0000"/>
                </a:solidFill>
              </a:rPr>
              <a:t>a=pa</a:t>
            </a:r>
            <a:r>
              <a:rPr lang="zh-CN" altLang="en-US">
                <a:solidFill>
                  <a:srgbClr val="FF0000"/>
                </a:solidFill>
              </a:rPr>
              <a:t>，</a:t>
            </a:r>
            <a:r>
              <a:rPr lang="en-US" altLang="zh-CN">
                <a:solidFill>
                  <a:srgbClr val="FF0000"/>
                </a:solidFill>
              </a:rPr>
              <a:t>a++</a:t>
            </a:r>
            <a:r>
              <a:rPr lang="zh-CN" altLang="en-US">
                <a:solidFill>
                  <a:srgbClr val="FF0000"/>
                </a:solidFill>
              </a:rPr>
              <a:t>都是不合法的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6440" y="215900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指针在数组中的使用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5290" y="1207135"/>
            <a:ext cx="10938510" cy="5071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字符数组长度函数</a:t>
            </a:r>
            <a:endParaRPr lang="en-US" altLang="zh-CN" b="1">
              <a:latin typeface="黑体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strlen(char *s)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{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    int n;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    for (n = 0; *s != '\0';s++)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        n++;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    return n;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}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   </a:t>
            </a:r>
            <a:endParaRPr lang="zh-CN" altLang="en-US" b="1">
              <a:latin typeface="Courier New Bold" panose="02070609020205090404" charset="0"/>
              <a:cs typeface="Courier New Bold" panose="020706090202050904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数组的越界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9280" y="1577340"/>
            <a:ext cx="11335385" cy="4587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a[-1]?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输出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0</a:t>
            </a:r>
          </a:p>
          <a:p>
            <a:pPr marL="0" indent="0">
              <a:buNone/>
            </a:pPr>
            <a:r>
              <a:rPr lang="en-US" altLang="zh-CN" sz="2400" b="1">
                <a:latin typeface="Courier New Regular" panose="02070609020205090404" charset="0"/>
                <a:cs typeface="Courier New Regular" panose="02070609020205090404" charset="0"/>
              </a:rPr>
              <a:t>warning</a:t>
            </a: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：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array index -1 is before the beginning of the array ;</a:t>
            </a:r>
            <a:endParaRPr lang="en-US" altLang="zh-CN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en-US" altLang="zh-CN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A[10];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cout &lt;&lt; &amp;A[-1];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cout &lt;&lt; A;</a:t>
            </a:r>
            <a:endParaRPr lang="en-US" altLang="zh-CN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输出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1876947996;1876948000</a:t>
            </a:r>
          </a:p>
          <a:p>
            <a:pPr marL="0" indent="0">
              <a:buNone/>
            </a:pP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（连续）</a:t>
            </a:r>
          </a:p>
          <a:p>
            <a:pPr marL="0" indent="0">
              <a:buNone/>
            </a:pP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对数组内存空间以外的空间进行了操作，其结果是</a:t>
            </a:r>
            <a:r>
              <a:rPr lang="zh-CN" altLang="en-US" sz="2400" b="1">
                <a:solidFill>
                  <a:srgbClr val="FF0000"/>
                </a:solidFill>
                <a:latin typeface="Courier New Regular" panose="02070609020205090404" charset="0"/>
                <a:cs typeface="Courier New Regular" panose="02070609020205090404" charset="0"/>
              </a:rPr>
              <a:t>不可知</a:t>
            </a:r>
            <a:r>
              <a:rPr lang="zh-CN" altLang="en-US" sz="2400" b="1">
                <a:latin typeface="Courier New Regular" panose="02070609020205090404" charset="0"/>
                <a:cs typeface="Courier New Regular" panose="02070609020205090404" charset="0"/>
              </a:rPr>
              <a:t>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5830" y="2868295"/>
            <a:ext cx="10515600" cy="1325563"/>
          </a:xfrm>
        </p:spPr>
        <p:txBody>
          <a:bodyPr/>
          <a:lstStyle/>
          <a:p>
            <a:r>
              <a:rPr lang="zh-CN" altLang="en-US"/>
              <a:t>多维数组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486275"/>
          </a:xfrm>
        </p:spPr>
        <p:txBody>
          <a:bodyPr/>
          <a:lstStyle/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39725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二维数组的声明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当数据呈现更高的的维度，或需要采取分类储存时，我们需要一个以数组作为数组元素的数组，即二维数组。</a:t>
            </a:r>
          </a:p>
          <a:p>
            <a:endParaRPr lang="en-US" altLang="zh-CN" b="1">
              <a:latin typeface="Courier New Bold" panose="02070609020205090404" charset="0"/>
              <a:cs typeface="Courier New Bold" panose="02070609020205090404" charset="0"/>
              <a:sym typeface="+mn-ea"/>
            </a:endParaRPr>
          </a:p>
          <a:p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a[10][20];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定义了一个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10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行，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20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列的数组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a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；</a:t>
            </a:r>
            <a:endParaRPr lang="zh-CN" altLang="en-US">
              <a:latin typeface="黑体" charset="0"/>
              <a:ea typeface="黑体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zh-CN" altLang="en-US" u="sng">
                <a:solidFill>
                  <a:srgbClr val="FF0000"/>
                </a:solidFill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主数组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a[10]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有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10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个元素，每个元素是一个内含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20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个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型变量元素的数组</a:t>
            </a:r>
            <a:endParaRPr lang="zh-CN" altLang="en-US">
              <a:latin typeface="黑体" charset="0"/>
              <a:ea typeface="黑体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>
              <a:latin typeface="黑体" charset="0"/>
              <a:ea typeface="黑体" charset="0"/>
              <a:cs typeface="Courier New Regular" panose="02070609020205090404" charset="0"/>
            </a:endParaRPr>
          </a:p>
          <a:p>
            <a:endParaRPr lang="zh-CN" altLang="en-US">
              <a:latin typeface="黑体" charset="0"/>
              <a:ea typeface="黑体" charset="0"/>
            </a:endParaRPr>
          </a:p>
        </p:txBody>
      </p:sp>
      <p:pic>
        <p:nvPicPr>
          <p:cNvPr id="4" name="图片 3" descr="截屏2021-11-06 下午5.38.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260" y="3082290"/>
            <a:ext cx="61341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二维数组的初始化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48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Regular" panose="02070609020205090404" charset="0"/>
              </a:rPr>
              <a:t>二维数组可以在定义时初始化</a:t>
            </a: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a[3][2]={{1,2},{2,3},{3,4}}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a[3][2]={1,2,2,3,3,4}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Regular" panose="02070609020205090404" charset="0"/>
              </a:rPr>
              <a:t>也可以通过双层循环对元素进行遍历赋值</a:t>
            </a: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for (int i = </a:t>
            </a:r>
            <a:r>
              <a:rPr lang="en-US" altLang="zh-CN" sz="2400" b="1">
                <a:solidFill>
                  <a:srgbClr val="FF0000"/>
                </a:solidFill>
                <a:latin typeface="Courier New Bold" panose="02070609020205090404" charset="0"/>
                <a:cs typeface="Courier New Bold" panose="02070609020205090404" charset="0"/>
              </a:rPr>
              <a:t>0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; i </a:t>
            </a:r>
            <a:r>
              <a:rPr lang="en-US" altLang="zh-CN" sz="2400" b="1">
                <a:solidFill>
                  <a:srgbClr val="FF0000"/>
                </a:solidFill>
                <a:latin typeface="Courier New Bold" panose="02070609020205090404" charset="0"/>
                <a:cs typeface="Courier New Bold" panose="02070609020205090404" charset="0"/>
              </a:rPr>
              <a:t>&lt;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3; i++)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   {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       for (int j = </a:t>
            </a:r>
            <a:r>
              <a:rPr lang="en-US" altLang="zh-CN" sz="2400" b="1">
                <a:solidFill>
                  <a:srgbClr val="FF0000"/>
                </a:solidFill>
                <a:latin typeface="Courier New Bold" panose="02070609020205090404" charset="0"/>
                <a:cs typeface="Courier New Bold" panose="02070609020205090404" charset="0"/>
              </a:rPr>
              <a:t>0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; j </a:t>
            </a:r>
            <a:r>
              <a:rPr lang="en-US" altLang="zh-CN" sz="2400" b="1">
                <a:solidFill>
                  <a:srgbClr val="FF0000"/>
                </a:solidFill>
                <a:latin typeface="Courier New Bold" panose="02070609020205090404" charset="0"/>
                <a:cs typeface="Courier New Bold" panose="02070609020205090404" charset="0"/>
              </a:rPr>
              <a:t>&lt;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2; j++)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           a[i][j] = i + j + 1;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    }</a:t>
            </a:r>
          </a:p>
          <a:p>
            <a:pPr marL="0" indent="0">
              <a:buNone/>
            </a:pP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数组下标默认从</a:t>
            </a:r>
            <a:r>
              <a:rPr lang="en-US" altLang="zh-CN" sz="2400" b="1">
                <a:latin typeface="黑体" charset="0"/>
                <a:ea typeface="黑体" charset="0"/>
                <a:cs typeface="黑体" charset="0"/>
              </a:rPr>
              <a:t>0</a:t>
            </a:r>
            <a:r>
              <a:rPr lang="zh-CN" altLang="en-US" sz="2400" b="1">
                <a:latin typeface="黑体" charset="0"/>
                <a:ea typeface="黑体" charset="0"/>
                <a:cs typeface="黑体" charset="0"/>
              </a:rPr>
              <a:t>开始</a:t>
            </a:r>
            <a:endParaRPr lang="en-US" altLang="zh-CN" sz="24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sz="2400" b="1">
              <a:latin typeface="Courier New Regular" panose="02070609020205090404" charset="0"/>
              <a:cs typeface="Courier New Regular" panose="020706090202050904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6440" y="0"/>
            <a:ext cx="10515600" cy="1325563"/>
          </a:xfrm>
        </p:spPr>
        <p:txBody>
          <a:bodyPr/>
          <a:lstStyle/>
          <a:p>
            <a:r>
              <a:rPr lang="zh-CN" altLang="en-US" b="1">
                <a:latin typeface="黑体" charset="0"/>
                <a:ea typeface="黑体" charset="0"/>
              </a:rPr>
              <a:t>不了解指针时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118100"/>
          </a:xfrm>
        </p:spPr>
        <p:txBody>
          <a:bodyPr>
            <a:normAutofit fontScale="25000" lnSpcReduction="10000"/>
          </a:bodyPr>
          <a:lstStyle/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void MySwap(int a, int b)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{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int t = a;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a = b;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b = t;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}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int main()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{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int x = 5;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int y = 6;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MySwap(x, y);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   cout &lt;&lt; 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"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x=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"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 &lt;&lt; x &lt;&lt; " " &lt;&lt; 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"y=" &lt;&lt; </a:t>
            </a: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y;</a:t>
            </a:r>
          </a:p>
          <a:p>
            <a:pPr marL="0" indent="0">
              <a:buNone/>
            </a:pPr>
            <a:r>
              <a:rPr lang="en-US" altLang="zh-CN" sz="8000" b="1">
                <a:latin typeface="Courier New Bold" panose="02070609020205090404" charset="0"/>
                <a:cs typeface="Courier New Bold" panose="02070609020205090404" charset="0"/>
              </a:rPr>
              <a:t>}</a:t>
            </a:r>
          </a:p>
        </p:txBody>
      </p:sp>
      <p:pic>
        <p:nvPicPr>
          <p:cNvPr id="4" name="图片 3" descr="截屏2021-11-05 上午12.47.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945" y="4672330"/>
            <a:ext cx="3270885" cy="77597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  <a:sym typeface="+mn-ea"/>
              </a:rPr>
              <a:t>二维数组的初始化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问题：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a[3][2]={{1},{},{3,4}}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会发生什么？</a:t>
            </a:r>
            <a:endParaRPr lang="zh-CN" altLang="en-US" b="1">
              <a:latin typeface="Courier New Regular" panose="02070609020205090404" charset="0"/>
              <a:cs typeface="Courier New Regular" panose="02070609020205090404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  <a:sym typeface="+mn-ea"/>
              </a:rPr>
              <a:t>//</a:t>
            </a:r>
            <a:r>
              <a:rPr lang="zh-CN" altLang="en-US">
                <a:latin typeface="黑体" charset="0"/>
                <a:ea typeface="黑体" charset="0"/>
                <a:cs typeface="黑体" charset="0"/>
                <a:sym typeface="+mn-ea"/>
              </a:rPr>
              <a:t>内层括号代表行，未赋值的默认为</a:t>
            </a:r>
            <a:r>
              <a:rPr lang="en-US" altLang="zh-CN">
                <a:latin typeface="黑体" charset="0"/>
                <a:ea typeface="黑体" charset="0"/>
                <a:cs typeface="黑体" charset="0"/>
                <a:sym typeface="+mn-ea"/>
              </a:rPr>
              <a:t>0</a:t>
            </a:r>
          </a:p>
          <a:p>
            <a:pPr marL="0" indent="0">
              <a:buNone/>
            </a:pPr>
            <a:endParaRPr lang="en-US" altLang="zh-CN" b="1">
              <a:latin typeface="Courier New Regular" panose="02070609020205090404" charset="0"/>
              <a:cs typeface="Courier New Regular" panose="02070609020205090404" charset="0"/>
              <a:sym typeface="+mn-ea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a[3][2]={1,2,2,3}</a:t>
            </a: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会发生什么？</a:t>
            </a:r>
            <a:endParaRPr lang="zh-CN" altLang="en-US" b="1">
              <a:latin typeface="Courier New Regular" panose="02070609020205090404" charset="0"/>
              <a:cs typeface="Courier New Regular" panose="02070609020205090404" charset="0"/>
              <a:sym typeface="+mn-ea"/>
            </a:endParaRP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  <a:sym typeface="+mn-ea"/>
              </a:rPr>
              <a:t>//</a:t>
            </a:r>
            <a:r>
              <a:rPr lang="zh-CN" altLang="en-US">
                <a:latin typeface="黑体" charset="0"/>
                <a:ea typeface="黑体" charset="0"/>
                <a:cs typeface="黑体" charset="0"/>
                <a:sym typeface="+mn-ea"/>
              </a:rPr>
              <a:t>默认以行优先，依次赋值 </a:t>
            </a:r>
            <a:endParaRPr lang="en-US" altLang="zh-CN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endParaRPr lang="zh-CN" altLang="en-US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endParaRPr lang="zh-CN" altLang="en-US">
              <a:latin typeface="黑体" charset="0"/>
              <a:ea typeface="黑体" charset="0"/>
              <a:cs typeface="黑体" charset="0"/>
            </a:endParaRPr>
          </a:p>
        </p:txBody>
      </p:sp>
      <p:pic>
        <p:nvPicPr>
          <p:cNvPr id="4" name="图片 3" descr="截屏2021-11-06 下午7.43.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935" y="3154045"/>
            <a:ext cx="1249680" cy="2199640"/>
          </a:xfrm>
          <a:prstGeom prst="rect">
            <a:avLst/>
          </a:prstGeom>
        </p:spPr>
      </p:pic>
      <p:pic>
        <p:nvPicPr>
          <p:cNvPr id="5" name="图片 4" descr="截屏2021-11-06 下午7.44.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935" y="1197610"/>
            <a:ext cx="1255395" cy="1727200"/>
          </a:xfrm>
          <a:prstGeom prst="rect">
            <a:avLst/>
          </a:prstGeom>
        </p:spPr>
      </p:pic>
      <p:pic>
        <p:nvPicPr>
          <p:cNvPr id="6" name="图片 5" descr="IMG_00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455" y="2101850"/>
            <a:ext cx="2837815" cy="379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433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>
                <a:latin typeface="黑体" charset="0"/>
                <a:ea typeface="黑体" charset="0"/>
                <a:cs typeface="黑体" charset="0"/>
              </a:rPr>
              <a:t>如何实现二维数组？</a:t>
            </a:r>
            <a:br>
              <a:rPr lang="zh-CN" altLang="en-US">
                <a:latin typeface="黑体" charset="0"/>
                <a:ea typeface="黑体" charset="0"/>
                <a:cs typeface="黑体" charset="0"/>
              </a:rPr>
            </a:br>
            <a:r>
              <a:rPr lang="zh-CN" altLang="en-US">
                <a:latin typeface="黑体" charset="0"/>
                <a:ea typeface="黑体" charset="0"/>
                <a:cs typeface="黑体" charset="0"/>
              </a:rPr>
              <a:t>指向指针的指针</a:t>
            </a:r>
            <a:r>
              <a:rPr lang="en-US" altLang="zh-CN">
                <a:latin typeface="黑体" charset="0"/>
                <a:ea typeface="黑体" charset="0"/>
                <a:cs typeface="黑体" charset="0"/>
              </a:rPr>
              <a:t>--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二级指针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4330" y="1691005"/>
            <a:ext cx="11483340" cy="435165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定义一个二级指针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p2</a:t>
            </a: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int a =100;</a:t>
            </a: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int *p1 = &amp;a;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指针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p1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指向变量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a</a:t>
            </a: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int **p2 = &amp;p1;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二级指针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p2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指向变量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p1</a:t>
            </a: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cout &lt;&lt; **p2;</a:t>
            </a:r>
          </a:p>
          <a:p>
            <a:pPr marL="0" indent="0">
              <a:buNone/>
            </a:pP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输出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100</a:t>
            </a:r>
          </a:p>
          <a:p>
            <a:pPr marL="0" indent="0">
              <a:buNone/>
            </a:pPr>
            <a:endParaRPr lang="zh-CN" altLang="en-US" sz="2000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zh-CN" altLang="en-US" sz="2000">
                <a:latin typeface="黑体" charset="0"/>
                <a:ea typeface="黑体" charset="0"/>
                <a:cs typeface="Courier New Regular" panose="02070609020205090404" charset="0"/>
              </a:rPr>
              <a:t>（一维）数组名可看作一个指针</a:t>
            </a:r>
          </a:p>
          <a:p>
            <a:pPr marL="0" indent="0">
              <a:buNone/>
            </a:pPr>
            <a:r>
              <a:rPr lang="zh-CN" altLang="en-US" sz="2000">
                <a:latin typeface="黑体" charset="0"/>
                <a:ea typeface="黑体" charset="0"/>
                <a:cs typeface="Courier New Regular" panose="02070609020205090404" charset="0"/>
              </a:rPr>
              <a:t>所以可以定义一个指向数组的二级指针</a:t>
            </a:r>
            <a:endParaRPr lang="zh-CN" altLang="en-US" sz="2000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int (*p)[2];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//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指针</a:t>
            </a:r>
            <a:r>
              <a:rPr lang="en-US" altLang="zh-CN" sz="2000">
                <a:latin typeface="黑体" charset="0"/>
                <a:ea typeface="黑体" charset="0"/>
                <a:cs typeface="黑体" charset="0"/>
              </a:rPr>
              <a:t>p</a:t>
            </a:r>
            <a:r>
              <a:rPr lang="zh-CN" altLang="en-US" sz="2000">
                <a:latin typeface="黑体" charset="0"/>
                <a:ea typeface="黑体" charset="0"/>
                <a:cs typeface="黑体" charset="0"/>
              </a:rPr>
              <a:t>指向一个拥有两个元素的一维数组</a:t>
            </a:r>
            <a:endParaRPr lang="en-US" altLang="zh-CN" sz="2000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endParaRPr lang="zh-CN" altLang="en-US" sz="2000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sz="2000">
              <a:latin typeface="Courier New Regular" panose="02070609020205090404" charset="0"/>
              <a:cs typeface="Courier New Regular" panose="0207060902020509040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二维数组的大小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0540" y="1612265"/>
            <a:ext cx="11170285" cy="4565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int a[m][n];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sizeof(a)=m*n*sizeof(int)=4*m*n;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sizeof(a[0])=n*sizeof(int)=4*n;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sizeof(a[0][0])=sizeof(int)=4;</a:t>
            </a:r>
          </a:p>
          <a:p>
            <a:pPr marL="0" indent="0">
              <a:buNone/>
            </a:pPr>
            <a:endParaRPr lang="en-US" altLang="zh-CN" sz="22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思考：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a+1,a[0]+1,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指针向后移动了多少个字节？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4*n,4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a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指向的变量类型是拥有</a:t>
            </a:r>
            <a:r>
              <a:rPr lang="en-US" altLang="zh-CN" sz="2200">
                <a:latin typeface="Courier New Bold" panose="02070609020205090404" charset="0"/>
                <a:cs typeface="Courier New Bold" panose="02070609020205090404" charset="0"/>
              </a:rPr>
              <a:t>n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个元素的数组</a:t>
            </a:r>
            <a:r>
              <a:rPr lang="zh-CN" altLang="en-US" sz="2200" b="1">
                <a:latin typeface="黑体" charset="0"/>
                <a:ea typeface="黑体" charset="0"/>
                <a:cs typeface="Courier New Bold" panose="02070609020205090404" charset="0"/>
              </a:rPr>
              <a:t>，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a+1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向后移动一个数组的长度，即为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4*n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个字节的长度</a:t>
            </a:r>
          </a:p>
          <a:p>
            <a:pPr marL="0" indent="0">
              <a:buNone/>
            </a:pP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a[0]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指向的变量类型是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int</a:t>
            </a:r>
            <a:r>
              <a:rPr lang="zh-CN" altLang="en-US" sz="2200">
                <a:latin typeface="黑体" charset="0"/>
                <a:ea typeface="黑体" charset="0"/>
                <a:cs typeface="黑体" charset="0"/>
              </a:rPr>
              <a:t>（第</a:t>
            </a:r>
            <a:r>
              <a:rPr lang="en-US" altLang="zh-CN" sz="2200">
                <a:latin typeface="黑体" charset="0"/>
                <a:ea typeface="黑体" charset="0"/>
                <a:cs typeface="黑体" charset="0"/>
              </a:rPr>
              <a:t>0</a:t>
            </a:r>
            <a:r>
              <a:rPr lang="zh-CN" altLang="en-US" sz="2200">
                <a:latin typeface="黑体" charset="0"/>
                <a:ea typeface="黑体" charset="0"/>
                <a:cs typeface="黑体" charset="0"/>
              </a:rPr>
              <a:t>行内）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，a[0]+1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向后移动一个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int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型</a:t>
            </a:r>
            <a:r>
              <a:rPr lang="en-US" altLang="zh-CN" sz="2200" b="1">
                <a:latin typeface="Courier New Bold" panose="02070609020205090404" charset="0"/>
                <a:cs typeface="Courier New Bold" panose="02070609020205090404" charset="0"/>
              </a:rPr>
              <a:t>4</a:t>
            </a:r>
            <a:r>
              <a:rPr lang="zh-CN" altLang="en-US" sz="2200">
                <a:latin typeface="黑体" charset="0"/>
                <a:ea typeface="黑体" charset="0"/>
                <a:cs typeface="Courier New Bold" panose="02070609020205090404" charset="0"/>
              </a:rPr>
              <a:t>个字节的长度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二维数组的储存方式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</a:rPr>
              <a:t>二维数组在内存占用的空间中仍是线性，连续的</a:t>
            </a:r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 descr="截屏2021-11-06 下午7.54.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649335" cy="1663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二维数组转换为一维数组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135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对于二维数组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a[m][n];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访问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a[i][j]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我们可以定义一个一维数组，大小为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m*n</a:t>
            </a: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b[m*n];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计算</a:t>
            </a: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（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i,j</a:t>
            </a:r>
            <a:r>
              <a:rPr lang="zh-CN" altLang="en-US" sz="2400" b="1">
                <a:latin typeface="Courier New Bold" panose="02070609020205090404" charset="0"/>
                <a:cs typeface="Courier New Bold" panose="02070609020205090404" charset="0"/>
              </a:rPr>
              <a:t>）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在数组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b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内存中的位置</a:t>
            </a: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i*n+j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所以访问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a[i][j]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等价于访问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b[i*n+j]</a:t>
            </a: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sz="2400" b="1">
              <a:latin typeface="Courier New Bold" panose="02070609020205090404" charset="0"/>
              <a:cs typeface="Courier New Bold" panose="02070609020205090404" charset="0"/>
            </a:endParaRPr>
          </a:p>
        </p:txBody>
      </p:sp>
      <p:pic>
        <p:nvPicPr>
          <p:cNvPr id="6" name="图片 5" descr="IMG_00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115" y="1529080"/>
            <a:ext cx="2837815" cy="3799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指针，数组，函数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1175" y="1825625"/>
            <a:ext cx="10842625" cy="4351655"/>
          </a:xfrm>
        </p:spPr>
        <p:txBody>
          <a:bodyPr/>
          <a:lstStyle/>
          <a:p>
            <a:pPr marL="0" indent="0">
              <a:buNone/>
            </a:pPr>
            <a:r>
              <a:rPr lang="zh-CN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对于函数而言，函数不能识别一个完整的数组（包括不能识别其大小），只能接受一个指针。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f(int A[ ],int len){...}</a:t>
            </a:r>
          </a:p>
          <a:p>
            <a:pPr marL="0" indent="0">
              <a:buNone/>
            </a:pPr>
            <a:endParaRPr 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strlen(char *s){...}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==int strlen (char s[]){...}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==int strlen (char s[100]){...}//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主数组大小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100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被省略</a:t>
            </a:r>
            <a:endParaRPr lang="zh-CN" altLang="en-US" b="1">
              <a:latin typeface="Courier New Bold" panose="02070609020205090404" charset="0"/>
              <a:cs typeface="Courier New Bold" panose="02070609020205090404" charset="0"/>
              <a:sym typeface="+mn-ea"/>
            </a:endParaRPr>
          </a:p>
          <a:p>
            <a:pPr marL="0" indent="0">
              <a:buNone/>
            </a:pPr>
            <a:endParaRPr lang="en-US" altLang="zh-CN" b="1">
              <a:latin typeface="Courier New Bold" panose="02070609020205090404" charset="0"/>
              <a:cs typeface="Courier New Bold" panose="02070609020205090404" charset="0"/>
              <a:sym typeface="+mn-ea"/>
            </a:endParaRPr>
          </a:p>
          <a:p>
            <a:pPr marL="0" indent="0">
              <a:buNone/>
            </a:pP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zh-CN" altLang="en-US" b="1">
              <a:latin typeface="Courier New Bold" panose="02070609020205090404" charset="0"/>
              <a:cs typeface="Courier New Bold" panose="0207060902020509040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多维数组，指针，函数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定义</a:t>
            </a:r>
            <a:r>
              <a:rPr lang="en-US" altLang="zh-CN" sz="2400">
                <a:latin typeface="黑体" charset="0"/>
                <a:ea typeface="黑体" charset="0"/>
                <a:cs typeface="黑体" charset="0"/>
              </a:rPr>
              <a:t>n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维数组</a:t>
            </a:r>
            <a:endParaRPr lang="en-US" altLang="zh-CN" sz="2400">
              <a:latin typeface="黑体" charset="0"/>
              <a:ea typeface="黑体" charset="0"/>
              <a:cs typeface="黑体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&lt;typename&gt;[size1][size2]...[sizen]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同二维数组，</a:t>
            </a:r>
            <a:endParaRPr lang="zh-CN" altLang="en-US" sz="2400" b="1">
              <a:latin typeface="黑体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n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维数组的主数组元素类型为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n-1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维数组，每个数组中有</a:t>
            </a:r>
            <a:r>
              <a:rPr lang="en-US" altLang="zh-CN" sz="2400" b="1">
                <a:solidFill>
                  <a:schemeClr val="tx1"/>
                </a:solidFill>
                <a:latin typeface="Courier New Bold" panose="02070609020205090404" charset="0"/>
                <a:cs typeface="Courier New Bold" panose="02070609020205090404" charset="0"/>
              </a:rPr>
              <a:t>size1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个元素</a:t>
            </a: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对于</a:t>
            </a:r>
            <a:r>
              <a:rPr lang="en-US" altLang="zh-CN" sz="2400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n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维数组，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  <a:sym typeface="+mn-ea"/>
              </a:rPr>
              <a:t>作为参数传递给函数时，</a:t>
            </a:r>
            <a:r>
              <a:rPr lang="zh-CN" altLang="en-US" sz="2400">
                <a:latin typeface="黑体" charset="0"/>
                <a:ea typeface="黑体" charset="0"/>
                <a:cs typeface="黑体" charset="0"/>
              </a:rPr>
              <a:t>函数依旧只能识别一个指针，指向主数组的首个元素，故主数组的大小依旧可以忽略</a:t>
            </a:r>
          </a:p>
          <a:p>
            <a:pPr marL="0" indent="0">
              <a:buNone/>
            </a:pP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</a:rPr>
              <a:t>例如在函数声明中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int f(int(*a)[][size2][size3]...[sizen])</a:t>
            </a: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</a:rPr>
              <a:t>==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f(int(*a)[</a:t>
            </a:r>
            <a:r>
              <a:rPr lang="zh-CN" altLang="en-US" sz="2400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任意数</a:t>
            </a:r>
            <a:r>
              <a:rPr lang="en-US" altLang="zh-CN" sz="2400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][size2][size3]...[sizen])</a:t>
            </a: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zh-CN" altLang="en-US" sz="2400" b="1">
              <a:latin typeface="Courier New Bold" panose="02070609020205090404" charset="0"/>
              <a:cs typeface="Courier New Bold" panose="0207060902020509040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  <a:cs typeface="黑体" charset="0"/>
              </a:rPr>
              <a:t>参考资料：</a:t>
            </a: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</a:rPr>
              <a:t>19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级学长的</a:t>
            </a:r>
            <a:r>
              <a:rPr lang="en-US" altLang="zh-CN">
                <a:latin typeface="黑体" charset="0"/>
                <a:ea typeface="黑体" charset="0"/>
                <a:cs typeface="黑体" charset="0"/>
              </a:rPr>
              <a:t>ppt</a:t>
            </a:r>
          </a:p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  <a:cs typeface="黑体" charset="0"/>
              </a:rPr>
              <a:t>知乎回答《指针的基础知识及简单运用》</a:t>
            </a:r>
          </a:p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  <a:cs typeface="黑体" charset="0"/>
              </a:rPr>
              <a:t>《</a:t>
            </a:r>
            <a:r>
              <a:rPr lang="en-US" altLang="zh-CN">
                <a:latin typeface="黑体" charset="0"/>
                <a:ea typeface="黑体" charset="0"/>
                <a:cs typeface="黑体" charset="0"/>
              </a:rPr>
              <a:t>The C Programming Language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》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1260" y="3560445"/>
            <a:ext cx="10515600" cy="1325563"/>
          </a:xfrm>
        </p:spPr>
        <p:txBody>
          <a:bodyPr/>
          <a:lstStyle/>
          <a:p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Thanks!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055" y="1691005"/>
            <a:ext cx="8013065" cy="3773805"/>
          </a:xfrm>
        </p:spPr>
        <p:txBody>
          <a:bodyPr/>
          <a:lstStyle/>
          <a:p>
            <a:pPr marL="0" indent="0">
              <a:buNone/>
            </a:pPr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latin typeface="黑体" charset="0"/>
                <a:ea typeface="黑体" charset="0"/>
              </a:rPr>
              <a:t>地址的概念</a:t>
            </a:r>
            <a:br>
              <a:rPr lang="zh-CN" altLang="en-US"/>
            </a:b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370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输入变量值</a:t>
            </a:r>
            <a:r>
              <a:rPr lang="zh-CN" altLang="en-US" b="1">
                <a:latin typeface="Courier New Bold" panose="02070609020205090404" charset="0"/>
                <a:cs typeface="Courier New Bold" panose="02070609020205090404" charset="0"/>
              </a:rPr>
              <a:t>：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a 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scanf(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"%d",</a:t>
            </a:r>
            <a:r>
              <a:rPr lang="en-US" altLang="zh-CN" b="1">
                <a:solidFill>
                  <a:srgbClr val="FF0000"/>
                </a:solidFill>
                <a:latin typeface="Courier New Bold" panose="02070609020205090404" charset="0"/>
                <a:cs typeface="Courier New Bold" panose="02070609020205090404" charset="0"/>
                <a:sym typeface="+mn-ea"/>
              </a:rPr>
              <a:t>&amp;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a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);//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输入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5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printf("%d",&amp;a);//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输出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1876948044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printf(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"%d",a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);//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输出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78460"/>
            <a:ext cx="10515600" cy="1325563"/>
          </a:xfrm>
        </p:spPr>
        <p:txBody>
          <a:bodyPr/>
          <a:lstStyle/>
          <a:p>
            <a:r>
              <a:rPr lang="zh-CN" altLang="en-US" sz="3600" b="1">
                <a:latin typeface="黑体" charset="0"/>
                <a:ea typeface="黑体" charset="0"/>
                <a:cs typeface="Courier New Regular" panose="02070609020205090404" charset="0"/>
              </a:rPr>
              <a:t>与地址有关的运算符</a:t>
            </a:r>
            <a:r>
              <a:rPr lang="zh-CN" altLang="en-US" sz="3600" b="1">
                <a:latin typeface="Courier New Regular" panose="02070609020205090404" charset="0"/>
                <a:cs typeface="Courier New Regular" panose="02070609020205090404" charset="0"/>
              </a:rPr>
              <a:t> </a:t>
            </a:r>
            <a:r>
              <a:rPr lang="en-US" altLang="zh-CN" b="1">
                <a:latin typeface="Courier New Regular" panose="02070609020205090404" charset="0"/>
                <a:cs typeface="Courier New Regular" panose="02070609020205090404" charset="0"/>
              </a:rPr>
              <a:t>&amp;,*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3545" y="1825625"/>
            <a:ext cx="10930255" cy="435165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&amp;: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取地址符，取出变量的地址</a:t>
            </a:r>
            <a:endParaRPr lang="zh-CN" altLang="en-US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printf("%d",&amp;a);//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输出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1876948044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b="1">
              <a:latin typeface="黑体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*: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间接运算符，取出地址指向的内存空间中储存的值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printf("%d",*&amp;a);//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  <a:sym typeface="+mn-ea"/>
              </a:rPr>
              <a:t>输出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5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*p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可做左值也可做右值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&amp;p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只可做右值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latin typeface="黑体" charset="0"/>
                <a:ea typeface="黑体" charset="0"/>
              </a:rPr>
              <a:t>指针的概念与基本操作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4045" y="1838325"/>
            <a:ext cx="10661015" cy="4351655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latin typeface="黑体" charset="0"/>
                <a:ea typeface="黑体" charset="0"/>
                <a:cs typeface="Courier New Regular" panose="02070609020205090404" charset="0"/>
              </a:rPr>
              <a:t>指针（变量）是什么？</a:t>
            </a:r>
            <a:endParaRPr lang="zh-CN" altLang="en-US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”A pointer is a variable that contains the address of a variable.”</a:t>
            </a:r>
            <a:endParaRPr lang="en-US" altLang="zh-CN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</a:rPr>
              <a:t>·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变量在定义时，会在内存中开辟一个空间，变量的值存放在该空间内。</a:t>
            </a: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</a:rPr>
              <a:t>·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指针变量存放的是该空间的地址。</a:t>
            </a:r>
          </a:p>
          <a:p>
            <a:pPr marL="0" indent="0">
              <a:buNone/>
            </a:pPr>
            <a:r>
              <a:rPr lang="en-US" altLang="zh-CN">
                <a:latin typeface="黑体" charset="0"/>
                <a:ea typeface="黑体" charset="0"/>
                <a:cs typeface="黑体" charset="0"/>
              </a:rPr>
              <a:t>·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使用指针能够获取变量的地址，并对其进行操作。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  <a:cs typeface="黑体" charset="0"/>
              </a:rPr>
              <a:t>基本操作</a:t>
            </a:r>
            <a:r>
              <a:rPr lang="en-US" altLang="zh-CN">
                <a:latin typeface="黑体" charset="0"/>
                <a:ea typeface="黑体" charset="0"/>
                <a:cs typeface="黑体" charset="0"/>
              </a:rPr>
              <a:t>-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指针的声明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&lt;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指向的变量类型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&gt; *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指针变量名</a:t>
            </a: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如</a:t>
            </a:r>
            <a:r>
              <a:rPr lang="zh-CN" altLang="en-US" b="1">
                <a:latin typeface="Courier New Regular" panose="02070609020205090404" charset="0"/>
                <a:cs typeface="Courier New Regular" panose="02070609020205090404" charset="0"/>
              </a:rPr>
              <a:t>：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*a;</a:t>
            </a:r>
            <a:r>
              <a:rPr lang="zh-CN" altLang="en-US" b="1">
                <a:latin typeface="Courier New Regular" panose="02070609020205090404" charset="0"/>
                <a:cs typeface="Courier New Regular" panose="02070609020205090404" charset="0"/>
              </a:rPr>
              <a:t>（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指向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类型的指针变量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a</a:t>
            </a:r>
            <a:r>
              <a:rPr lang="zh-CN" altLang="en-US" b="1">
                <a:latin typeface="Courier New Regular" panose="02070609020205090404" charset="0"/>
                <a:cs typeface="Courier New Regular" panose="02070609020205090404" charset="0"/>
              </a:rPr>
              <a:t>）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char *c;</a:t>
            </a:r>
            <a:r>
              <a:rPr lang="zh-CN" altLang="en-US" b="1">
                <a:latin typeface="Courier New Regular" panose="02070609020205090404" charset="0"/>
                <a:cs typeface="Courier New Regular" panose="02070609020205090404" charset="0"/>
                <a:sym typeface="+mn-ea"/>
              </a:rPr>
              <a:t>（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指向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char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类型的指针变量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c</a:t>
            </a:r>
            <a:r>
              <a:rPr lang="zh-CN" altLang="en-US" b="1">
                <a:latin typeface="Courier New Regular" panose="02070609020205090404" charset="0"/>
                <a:cs typeface="Courier New Regular" panose="02070609020205090404" charset="0"/>
                <a:sym typeface="+mn-ea"/>
              </a:rPr>
              <a:t>）</a:t>
            </a: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黑体" charset="0"/>
                <a:ea typeface="黑体" charset="0"/>
                <a:cs typeface="黑体" charset="0"/>
              </a:rPr>
              <a:t>基本操作</a:t>
            </a:r>
            <a:r>
              <a:rPr lang="en-US" altLang="zh-CN">
                <a:latin typeface="黑体" charset="0"/>
                <a:ea typeface="黑体" charset="0"/>
                <a:cs typeface="黑体" charset="0"/>
              </a:rPr>
              <a:t>-</a:t>
            </a:r>
            <a:r>
              <a:rPr lang="zh-CN" altLang="en-US">
                <a:latin typeface="黑体" charset="0"/>
                <a:ea typeface="黑体" charset="0"/>
                <a:cs typeface="黑体" charset="0"/>
              </a:rPr>
              <a:t>指针的运算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>
                <a:latin typeface="Courier New Regular" panose="02070609020205090404" charset="0"/>
                <a:cs typeface="Courier New Regular" panose="02070609020205090404" charset="0"/>
              </a:rPr>
              <a:t>1.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指针的赋值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*p1 = &amp;i;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*p2 = (int *)5000;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int *p3;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p3=p2;</a:t>
            </a: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//int *</a:t>
            </a:r>
            <a:r>
              <a:rPr lang="zh-CN" altLang="en-US" sz="2000" b="1">
                <a:latin typeface="黑体" charset="0"/>
                <a:ea typeface="黑体" charset="0"/>
                <a:cs typeface="Courier New Regular" panose="02070609020205090404" charset="0"/>
              </a:rPr>
              <a:t>类型的指针变量只能由</a:t>
            </a: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int *</a:t>
            </a:r>
            <a:r>
              <a:rPr lang="zh-CN" altLang="en-US" sz="2000" b="1">
                <a:latin typeface="黑体" charset="0"/>
                <a:ea typeface="黑体" charset="0"/>
                <a:cs typeface="Courier New Regular" panose="02070609020205090404" charset="0"/>
              </a:rPr>
              <a:t>类型的值赋予</a:t>
            </a:r>
            <a:endParaRPr lang="zh-CN" altLang="en-US" sz="20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sz="2000" b="1">
                <a:latin typeface="Courier New Bold" panose="02070609020205090404" charset="0"/>
                <a:cs typeface="Courier New Bold" panose="02070609020205090404" charset="0"/>
              </a:rPr>
              <a:t>//</a:t>
            </a:r>
            <a:r>
              <a:rPr lang="zh-CN" altLang="en-US" sz="2000" b="1">
                <a:latin typeface="黑体" charset="0"/>
                <a:ea typeface="黑体" charset="0"/>
                <a:cs typeface="Courier New Regular" panose="02070609020205090404" charset="0"/>
              </a:rPr>
              <a:t>同类型指针之间可相互赋值</a:t>
            </a:r>
            <a:endParaRPr lang="zh-CN" altLang="en-US" sz="2000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endParaRPr lang="zh-CN" altLang="en-US" sz="2000" b="1">
              <a:latin typeface="Courier New Regular" panose="02070609020205090404" charset="0"/>
              <a:cs typeface="Courier New Regular" panose="020706090202050904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319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zh-CN" altLang="en-US" sz="4890">
                <a:sym typeface="+mn-ea"/>
              </a:rPr>
            </a:br>
            <a:r>
              <a:rPr lang="zh-CN" altLang="en-US" sz="4890">
                <a:latin typeface="黑体" charset="0"/>
                <a:ea typeface="黑体" charset="0"/>
                <a:cs typeface="黑体" charset="0"/>
                <a:sym typeface="+mn-ea"/>
              </a:rPr>
              <a:t>基本操作</a:t>
            </a:r>
            <a:r>
              <a:rPr lang="en-US" altLang="zh-CN" sz="4890">
                <a:latin typeface="黑体" charset="0"/>
                <a:ea typeface="黑体" charset="0"/>
                <a:cs typeface="黑体" charset="0"/>
                <a:sym typeface="+mn-ea"/>
              </a:rPr>
              <a:t>-</a:t>
            </a:r>
            <a:r>
              <a:rPr lang="zh-CN" altLang="en-US" sz="4890">
                <a:latin typeface="黑体" charset="0"/>
                <a:ea typeface="黑体" charset="0"/>
                <a:cs typeface="黑体" charset="0"/>
                <a:sym typeface="+mn-ea"/>
              </a:rPr>
              <a:t>指针的运算</a:t>
            </a:r>
            <a:br>
              <a:rPr lang="zh-CN" altLang="en-US" sz="4890">
                <a:latin typeface="黑体" charset="0"/>
                <a:ea typeface="黑体" charset="0"/>
                <a:cs typeface="黑体" charset="0"/>
              </a:rPr>
            </a:br>
            <a:endParaRPr lang="zh-CN" altLang="en-US" sz="4890"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97305"/>
            <a:ext cx="10515600" cy="5031105"/>
          </a:xfrm>
        </p:spPr>
        <p:txBody>
          <a:bodyPr>
            <a:normAutofit fontScale="77500" lnSpcReduction="10000"/>
          </a:bodyPr>
          <a:lstStyle/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2.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同类型指针变量比较大小</a:t>
            </a:r>
          </a:p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地址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p1&lt;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地址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p2 &lt;--&gt;p1&lt;p2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值为真</a:t>
            </a:r>
            <a:endParaRPr lang="zh-CN" altLang="en-US" b="1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Regular" panose="02070609020205090404" charset="0"/>
                <a:cs typeface="Courier New Regular" panose="02070609020205090404" charset="0"/>
              </a:rPr>
              <a:t>...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3.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</a:rPr>
              <a:t>两个同类型的指针变量可相减</a:t>
            </a:r>
          </a:p>
          <a:p>
            <a:pPr marL="0" indent="0">
              <a:buNone/>
            </a:pP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对于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T*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类型的指针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p1,p2</a:t>
            </a:r>
            <a:endParaRPr lang="en-US" altLang="zh-CN" b="1">
              <a:latin typeface="Courier New Regular" panose="02070609020205090404" charset="0"/>
              <a:cs typeface="Courier New Regular" panose="02070609020205090404" charset="0"/>
              <a:sym typeface="+mn-ea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p1-p2=(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地址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p1-</a:t>
            </a:r>
            <a:r>
              <a:rPr lang="zh-CN" altLang="en-US" b="1">
                <a:latin typeface="黑体" charset="0"/>
                <a:ea typeface="黑体" charset="0"/>
                <a:cs typeface="Courier New Regular" panose="02070609020205090404" charset="0"/>
                <a:sym typeface="+mn-ea"/>
              </a:rPr>
              <a:t>地址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p2)/sizeof(T);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4.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指针变量加减一个整数的结果是指针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p+n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仍是指针，指向地址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p+n*sizeof</a:t>
            </a:r>
            <a:r>
              <a:rPr lang="zh-CN" altLang="en-US" b="1">
                <a:latin typeface="Courier New Bold" panose="02070609020205090404" charset="0"/>
                <a:cs typeface="Courier New Bold" panose="02070609020205090404" charset="0"/>
              </a:rPr>
              <a:t>（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T</a:t>
            </a:r>
            <a:r>
              <a:rPr lang="zh-CN" altLang="en-US" b="1">
                <a:latin typeface="Courier New Bold" panose="02070609020205090404" charset="0"/>
                <a:cs typeface="Courier New Bold" panose="02070609020205090404" charset="0"/>
              </a:rPr>
              <a:t>）</a:t>
            </a: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p++</a:t>
            </a:r>
            <a:r>
              <a:rPr lang="zh-CN" altLang="en-US" b="1">
                <a:latin typeface="Courier New Bold" panose="02070609020205090404" charset="0"/>
                <a:cs typeface="Courier New Bold" panose="02070609020205090404" charset="0"/>
              </a:rPr>
              <a:t>，</a:t>
            </a: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</a:rPr>
              <a:t>p--</a:t>
            </a:r>
            <a:r>
              <a:rPr lang="zh-CN" altLang="en-US" b="1">
                <a:latin typeface="黑体" charset="0"/>
                <a:ea typeface="黑体" charset="0"/>
                <a:cs typeface="Courier New Bold" panose="02070609020205090404" charset="0"/>
              </a:rPr>
              <a:t>同理</a:t>
            </a:r>
          </a:p>
          <a:p>
            <a:pPr marL="0" indent="0">
              <a:buNone/>
            </a:pPr>
            <a:endParaRPr lang="en-US" altLang="zh-CN" b="1">
              <a:latin typeface="Courier New Bold" panose="02070609020205090404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ea typeface="黑体" charset="0"/>
                <a:cs typeface="Courier New Bold" panose="02070609020205090404" charset="0"/>
              </a:rPr>
              <a:t>5</a:t>
            </a:r>
            <a:r>
              <a:rPr lang="en-US" altLang="zh-CN" b="1">
                <a:latin typeface="黑体" charset="0"/>
                <a:ea typeface="黑体" charset="0"/>
                <a:cs typeface="Courier New Bold" panose="02070609020205090404" charset="0"/>
              </a:rPr>
              <a:t>.</a:t>
            </a:r>
            <a:r>
              <a:rPr lang="zh-CN" altLang="en-US" b="1">
                <a:latin typeface="黑体" charset="0"/>
                <a:ea typeface="黑体" charset="0"/>
                <a:cs typeface="黑体" charset="0"/>
                <a:sym typeface="+mn-ea"/>
              </a:rPr>
              <a:t>指针可用下标运算符</a:t>
            </a:r>
            <a:r>
              <a:rPr lang="en-US" altLang="zh-CN">
                <a:latin typeface="黑体" charset="0"/>
                <a:ea typeface="黑体" charset="0"/>
                <a:cs typeface="黑体" charset="0"/>
                <a:sym typeface="+mn-ea"/>
              </a:rPr>
              <a:t>”[]”</a:t>
            </a:r>
            <a:r>
              <a:rPr lang="zh-CN" altLang="en-US" b="1">
                <a:latin typeface="黑体" charset="0"/>
                <a:ea typeface="黑体" charset="0"/>
                <a:cs typeface="黑体" charset="0"/>
                <a:sym typeface="+mn-ea"/>
              </a:rPr>
              <a:t>进行运算</a:t>
            </a:r>
            <a:r>
              <a:rPr lang="en-US" altLang="zh-CN" b="1">
                <a:latin typeface="黑体" charset="0"/>
                <a:ea typeface="黑体" charset="0"/>
                <a:cs typeface="黑体" charset="0"/>
                <a:sym typeface="+mn-ea"/>
              </a:rPr>
              <a:t>,</a:t>
            </a:r>
            <a:r>
              <a:rPr lang="zh-CN" altLang="en-US" b="1">
                <a:latin typeface="黑体" charset="0"/>
                <a:ea typeface="黑体" charset="0"/>
                <a:cs typeface="黑体" charset="0"/>
                <a:sym typeface="+mn-ea"/>
              </a:rPr>
              <a:t>即</a:t>
            </a:r>
            <a:r>
              <a:rPr lang="en-US" altLang="zh-CN" b="1">
                <a:latin typeface="Courier New Bold" panose="02070609020205090404" charset="0"/>
                <a:ea typeface="黑体" charset="0"/>
                <a:cs typeface="Courier New Bold" panose="02070609020205090404" charset="0"/>
                <a:sym typeface="+mn-ea"/>
              </a:rPr>
              <a:t>p[n]</a:t>
            </a:r>
            <a:r>
              <a:rPr lang="zh-CN" altLang="en-US" b="1">
                <a:latin typeface="黑体" charset="0"/>
                <a:ea typeface="黑体" charset="0"/>
                <a:cs typeface="黑体" charset="0"/>
                <a:sym typeface="+mn-ea"/>
              </a:rPr>
              <a:t>等价于</a:t>
            </a:r>
            <a:r>
              <a:rPr lang="en-US" altLang="zh-CN" b="1">
                <a:latin typeface="Courier New Bold" panose="02070609020205090404" charset="0"/>
                <a:ea typeface="黑体" charset="0"/>
                <a:cs typeface="Courier New Bold" panose="02070609020205090404" charset="0"/>
                <a:sym typeface="+mn-ea"/>
              </a:rPr>
              <a:t>*(p+n)</a:t>
            </a:r>
            <a:endParaRPr lang="en-US" altLang="zh-CN" b="1">
              <a:latin typeface="Courier New Bold" panose="02070609020205090404" charset="0"/>
              <a:ea typeface="黑体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en-US" altLang="zh-CN" b="1">
              <a:latin typeface="黑体" charset="0"/>
              <a:ea typeface="黑体" charset="0"/>
              <a:cs typeface="Courier New Bold" panose="020706090202050904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815" y="226060"/>
            <a:ext cx="10515600" cy="1325563"/>
          </a:xfrm>
        </p:spPr>
        <p:txBody>
          <a:bodyPr/>
          <a:lstStyle/>
          <a:p>
            <a:r>
              <a:rPr lang="zh-CN" altLang="en-US">
                <a:latin typeface="黑体" charset="0"/>
                <a:ea typeface="黑体" charset="0"/>
              </a:rPr>
              <a:t>指针的用途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1815" y="1191895"/>
            <a:ext cx="10727055" cy="5445125"/>
          </a:xfrm>
        </p:spPr>
        <p:txBody>
          <a:bodyPr>
            <a:normAutofit fontScale="72500" lnSpcReduction="10000"/>
          </a:bodyPr>
          <a:lstStyle/>
          <a:p>
            <a:pPr marL="0" indent="0">
              <a:buNone/>
            </a:pPr>
            <a:r>
              <a:rPr lang="zh-CN" altLang="en-US" sz="3690">
                <a:latin typeface="黑体" charset="0"/>
                <a:ea typeface="黑体" charset="0"/>
                <a:cs typeface="Courier New Regular" panose="02070609020205090404" charset="0"/>
              </a:rPr>
              <a:t>提供自由访问内存空间的手段；</a:t>
            </a:r>
            <a:endParaRPr lang="zh-CN" altLang="en-US">
              <a:latin typeface="Courier New Regular" panose="02070609020205090404" charset="0"/>
              <a:cs typeface="Courier New Regular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void MySwap(int *pa, int *pb)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{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int t = *pa;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*pa = *pb;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*pb = t;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}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int main()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{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int x = 5;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int y = 6;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MySwap(&amp;x, &amp;y);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    cout &lt;&lt; "x=" &lt;&lt; x &lt;&lt; " " &lt;&lt; "y=" &lt;&lt; y;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r>
              <a:rPr lang="en-US" altLang="zh-CN" b="1">
                <a:latin typeface="Courier New Bold" panose="02070609020205090404" charset="0"/>
                <a:cs typeface="Courier New Bold" panose="02070609020205090404" charset="0"/>
                <a:sym typeface="+mn-ea"/>
              </a:rPr>
              <a:t>}</a:t>
            </a:r>
            <a:endParaRPr lang="en-US" altLang="zh-CN" b="1">
              <a:latin typeface="Courier New Bold" panose="02070609020205090404" charset="0"/>
              <a:cs typeface="Courier New Bold" panose="02070609020205090404" charset="0"/>
            </a:endParaRPr>
          </a:p>
          <a:p>
            <a:pPr marL="0" indent="0">
              <a:buNone/>
            </a:pPr>
            <a:endParaRPr lang="zh-CN" altLang="en-US">
              <a:latin typeface="Courier New Regular" panose="02070609020205090404" charset="0"/>
              <a:cs typeface="Courier New Regular" panose="02070609020205090404" charset="0"/>
            </a:endParaRPr>
          </a:p>
        </p:txBody>
      </p:sp>
      <p:pic>
        <p:nvPicPr>
          <p:cNvPr id="4" name="图片 3" descr="截屏2021-11-06 上午12.07.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915" y="4053205"/>
            <a:ext cx="3284220" cy="779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1789</Words>
  <Application>Microsoft Office PowerPoint</Application>
  <PresentationFormat>宽屏</PresentationFormat>
  <Paragraphs>226</Paragraphs>
  <Slides>28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6" baseType="lpstr">
      <vt:lpstr>Courier New Regular</vt:lpstr>
      <vt:lpstr>黑体</vt:lpstr>
      <vt:lpstr>宋体</vt:lpstr>
      <vt:lpstr>Arial</vt:lpstr>
      <vt:lpstr>Calibri</vt:lpstr>
      <vt:lpstr>Calibri Light</vt:lpstr>
      <vt:lpstr>Courier New Bold</vt:lpstr>
      <vt:lpstr>Office 主题</vt:lpstr>
      <vt:lpstr>指针与数组</vt:lpstr>
      <vt:lpstr>不了解指针时</vt:lpstr>
      <vt:lpstr>地址的概念 </vt:lpstr>
      <vt:lpstr>与地址有关的运算符 &amp;,*</vt:lpstr>
      <vt:lpstr>指针的概念与基本操作</vt:lpstr>
      <vt:lpstr>基本操作-指针的声明</vt:lpstr>
      <vt:lpstr>基本操作-指针的运算</vt:lpstr>
      <vt:lpstr> 基本操作-指针的运算 </vt:lpstr>
      <vt:lpstr>指针的用途</vt:lpstr>
      <vt:lpstr>指针的用途</vt:lpstr>
      <vt:lpstr>PowerPoint 演示文稿</vt:lpstr>
      <vt:lpstr>指针与数组 </vt:lpstr>
      <vt:lpstr>指针与数组</vt:lpstr>
      <vt:lpstr>指针与数组</vt:lpstr>
      <vt:lpstr>指针在数组中的使用</vt:lpstr>
      <vt:lpstr>数组的越界</vt:lpstr>
      <vt:lpstr>多维数组</vt:lpstr>
      <vt:lpstr>二维数组的声明</vt:lpstr>
      <vt:lpstr>二维数组的初始化</vt:lpstr>
      <vt:lpstr>二维数组的初始化</vt:lpstr>
      <vt:lpstr>如何实现二维数组？ 指向指针的指针--二级指针</vt:lpstr>
      <vt:lpstr>二维数组的大小</vt:lpstr>
      <vt:lpstr>二维数组的储存方式</vt:lpstr>
      <vt:lpstr>二维数组转换为一维数组</vt:lpstr>
      <vt:lpstr>指针，数组，函数</vt:lpstr>
      <vt:lpstr>多维数组，指针，函数</vt:lpstr>
      <vt:lpstr>PowerPoint 演示文稿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simenonszhang</dc:creator>
  <cp:lastModifiedBy>lenovo</cp:lastModifiedBy>
  <cp:revision>2</cp:revision>
  <dcterms:created xsi:type="dcterms:W3CDTF">2021-11-08T02:04:45Z</dcterms:created>
  <dcterms:modified xsi:type="dcterms:W3CDTF">2021-11-08T11:28:17Z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2052-3.8.1.6116</vt:lpwstr>
  </property>
</Properties>
</file>