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3" r:id="rId6"/>
    <p:sldId id="262" r:id="rId7"/>
    <p:sldId id="264" r:id="rId8"/>
    <p:sldId id="265" r:id="rId9"/>
    <p:sldId id="266" r:id="rId10"/>
    <p:sldId id="268" r:id="rId11"/>
    <p:sldId id="259" r:id="rId12"/>
    <p:sldId id="269" r:id="rId13"/>
    <p:sldId id="270" r:id="rId14"/>
    <p:sldId id="271" r:id="rId15"/>
    <p:sldId id="267" r:id="rId16"/>
    <p:sldId id="272" r:id="rId17"/>
    <p:sldId id="273" r:id="rId18"/>
    <p:sldId id="274" r:id="rId19"/>
    <p:sldId id="276" r:id="rId20"/>
    <p:sldId id="277" r:id="rId21"/>
    <p:sldId id="275" r:id="rId22"/>
    <p:sldId id="260" r:id="rId23"/>
    <p:sldId id="278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3F711-A679-4924-9609-D8DA0F31E33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65B8225-3BFB-4BF1-B21D-C2646B34D825}">
      <dgm:prSet phldrT="[文本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zh-CN" altLang="en-US" dirty="0"/>
            <a:t>什么是</a:t>
          </a:r>
          <a:r>
            <a:rPr lang="en-US" altLang="zh-CN" dirty="0"/>
            <a:t>STL</a:t>
          </a:r>
          <a:r>
            <a:rPr lang="zh-CN" altLang="en-US" dirty="0"/>
            <a:t>？</a:t>
          </a:r>
        </a:p>
      </dgm:t>
    </dgm:pt>
    <dgm:pt modelId="{A5870414-4D4E-48A3-AAE4-7F4E50B91C6C}" type="parTrans" cxnId="{941B6593-09BE-49AB-9B4E-20085243EB84}">
      <dgm:prSet/>
      <dgm:spPr/>
      <dgm:t>
        <a:bodyPr/>
        <a:lstStyle/>
        <a:p>
          <a:endParaRPr lang="zh-CN" altLang="en-US"/>
        </a:p>
      </dgm:t>
    </dgm:pt>
    <dgm:pt modelId="{26316BC2-8A82-4193-ACF7-6599DD6E746C}" type="sibTrans" cxnId="{941B6593-09BE-49AB-9B4E-20085243EB84}">
      <dgm:prSet/>
      <dgm:spPr/>
      <dgm:t>
        <a:bodyPr/>
        <a:lstStyle/>
        <a:p>
          <a:endParaRPr lang="zh-CN" altLang="en-US"/>
        </a:p>
      </dgm:t>
    </dgm:pt>
    <dgm:pt modelId="{17BC5393-36EF-4CB2-87DF-0A9501224A98}">
      <dgm:prSet phldrT="[文本]"/>
      <dgm:spPr>
        <a:solidFill>
          <a:srgbClr val="C00000"/>
        </a:solidFill>
      </dgm:spPr>
      <dgm:t>
        <a:bodyPr/>
        <a:lstStyle/>
        <a:p>
          <a:r>
            <a:rPr lang="zh-CN" altLang="en-US" dirty="0"/>
            <a:t>什么是线性容器？</a:t>
          </a:r>
        </a:p>
      </dgm:t>
    </dgm:pt>
    <dgm:pt modelId="{9E75E125-FAC7-4D5E-BF70-B9C8EBD14453}" type="parTrans" cxnId="{DAE9B99A-6C01-41C2-9BFE-FD3AFBB190BC}">
      <dgm:prSet/>
      <dgm:spPr/>
      <dgm:t>
        <a:bodyPr/>
        <a:lstStyle/>
        <a:p>
          <a:endParaRPr lang="zh-CN" altLang="en-US"/>
        </a:p>
      </dgm:t>
    </dgm:pt>
    <dgm:pt modelId="{68210D2D-D258-48A6-8C00-43E7F01DEFC6}" type="sibTrans" cxnId="{DAE9B99A-6C01-41C2-9BFE-FD3AFBB190BC}">
      <dgm:prSet/>
      <dgm:spPr/>
      <dgm:t>
        <a:bodyPr/>
        <a:lstStyle/>
        <a:p>
          <a:endParaRPr lang="zh-CN" altLang="en-US"/>
        </a:p>
      </dgm:t>
    </dgm:pt>
    <dgm:pt modelId="{973812C6-0B8F-43E6-8EF5-AF74D0A51730}">
      <dgm:prSet phldrT="[文本]"/>
      <dgm:spPr>
        <a:solidFill>
          <a:srgbClr val="7030A0"/>
        </a:solidFill>
      </dgm:spPr>
      <dgm:t>
        <a:bodyPr/>
        <a:lstStyle/>
        <a:p>
          <a:r>
            <a:rPr lang="zh-CN" altLang="en-US" dirty="0"/>
            <a:t>具体的例子</a:t>
          </a:r>
        </a:p>
      </dgm:t>
    </dgm:pt>
    <dgm:pt modelId="{ACC8E97E-3733-4676-A614-F4D7CB723339}" type="parTrans" cxnId="{6E85FE55-2B46-4021-9E20-D873478206FE}">
      <dgm:prSet/>
      <dgm:spPr/>
      <dgm:t>
        <a:bodyPr/>
        <a:lstStyle/>
        <a:p>
          <a:endParaRPr lang="zh-CN" altLang="en-US"/>
        </a:p>
      </dgm:t>
    </dgm:pt>
    <dgm:pt modelId="{9DC32ADB-19E2-414B-97FF-01539E046FA9}" type="sibTrans" cxnId="{6E85FE55-2B46-4021-9E20-D873478206FE}">
      <dgm:prSet/>
      <dgm:spPr/>
      <dgm:t>
        <a:bodyPr/>
        <a:lstStyle/>
        <a:p>
          <a:endParaRPr lang="zh-CN" altLang="en-US"/>
        </a:p>
      </dgm:t>
    </dgm:pt>
    <dgm:pt modelId="{0C764FD5-F4A5-457C-BA08-8BB52B2108ED}" type="pres">
      <dgm:prSet presAssocID="{5F33F711-A679-4924-9609-D8DA0F31E33A}" presName="linear" presStyleCnt="0">
        <dgm:presLayoutVars>
          <dgm:dir/>
          <dgm:animLvl val="lvl"/>
          <dgm:resizeHandles val="exact"/>
        </dgm:presLayoutVars>
      </dgm:prSet>
      <dgm:spPr/>
    </dgm:pt>
    <dgm:pt modelId="{B6F946B3-49BC-4803-9B00-E47D5B51FE6B}" type="pres">
      <dgm:prSet presAssocID="{A65B8225-3BFB-4BF1-B21D-C2646B34D825}" presName="parentLin" presStyleCnt="0"/>
      <dgm:spPr/>
    </dgm:pt>
    <dgm:pt modelId="{EBA73ACE-6F03-4351-82B0-FF71719567CA}" type="pres">
      <dgm:prSet presAssocID="{A65B8225-3BFB-4BF1-B21D-C2646B34D825}" presName="parentLeftMargin" presStyleLbl="node1" presStyleIdx="0" presStyleCnt="3"/>
      <dgm:spPr/>
    </dgm:pt>
    <dgm:pt modelId="{C1F1FEFA-A491-403C-916F-1CCC4218AD30}" type="pres">
      <dgm:prSet presAssocID="{A65B8225-3BFB-4BF1-B21D-C2646B34D82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86C8D7C-EADE-4BBB-B9F4-B8B770840674}" type="pres">
      <dgm:prSet presAssocID="{A65B8225-3BFB-4BF1-B21D-C2646B34D825}" presName="negativeSpace" presStyleCnt="0"/>
      <dgm:spPr/>
    </dgm:pt>
    <dgm:pt modelId="{2184EFD4-B740-494D-A1CD-859E95629AE7}" type="pres">
      <dgm:prSet presAssocID="{A65B8225-3BFB-4BF1-B21D-C2646B34D825}" presName="childText" presStyleLbl="conFgAcc1" presStyleIdx="0" presStyleCnt="3">
        <dgm:presLayoutVars>
          <dgm:bulletEnabled val="1"/>
        </dgm:presLayoutVars>
      </dgm:prSet>
      <dgm:spPr/>
    </dgm:pt>
    <dgm:pt modelId="{0A82BD23-2C85-4870-BC68-069EB46CC689}" type="pres">
      <dgm:prSet presAssocID="{26316BC2-8A82-4193-ACF7-6599DD6E746C}" presName="spaceBetweenRectangles" presStyleCnt="0"/>
      <dgm:spPr/>
    </dgm:pt>
    <dgm:pt modelId="{D2C4CD93-89B0-4E64-90D7-7B07A6F9BA34}" type="pres">
      <dgm:prSet presAssocID="{17BC5393-36EF-4CB2-87DF-0A9501224A98}" presName="parentLin" presStyleCnt="0"/>
      <dgm:spPr/>
    </dgm:pt>
    <dgm:pt modelId="{C48D8BC3-85E5-4991-8919-C32A7D3DC640}" type="pres">
      <dgm:prSet presAssocID="{17BC5393-36EF-4CB2-87DF-0A9501224A98}" presName="parentLeftMargin" presStyleLbl="node1" presStyleIdx="0" presStyleCnt="3"/>
      <dgm:spPr/>
    </dgm:pt>
    <dgm:pt modelId="{2F32DBCA-B506-4011-ACF6-E7A48C2FEFBC}" type="pres">
      <dgm:prSet presAssocID="{17BC5393-36EF-4CB2-87DF-0A9501224A9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0EA6841-C5D5-403C-B31A-1BCD5F760D88}" type="pres">
      <dgm:prSet presAssocID="{17BC5393-36EF-4CB2-87DF-0A9501224A98}" presName="negativeSpace" presStyleCnt="0"/>
      <dgm:spPr/>
    </dgm:pt>
    <dgm:pt modelId="{40222B5B-6EAA-43F5-81DA-B867B6098308}" type="pres">
      <dgm:prSet presAssocID="{17BC5393-36EF-4CB2-87DF-0A9501224A98}" presName="childText" presStyleLbl="conFgAcc1" presStyleIdx="1" presStyleCnt="3">
        <dgm:presLayoutVars>
          <dgm:bulletEnabled val="1"/>
        </dgm:presLayoutVars>
      </dgm:prSet>
      <dgm:spPr/>
    </dgm:pt>
    <dgm:pt modelId="{354CC618-196E-4DB1-97DB-D9B70CE992C9}" type="pres">
      <dgm:prSet presAssocID="{68210D2D-D258-48A6-8C00-43E7F01DEFC6}" presName="spaceBetweenRectangles" presStyleCnt="0"/>
      <dgm:spPr/>
    </dgm:pt>
    <dgm:pt modelId="{FFF115AD-38BA-4836-86B8-1582D826AE83}" type="pres">
      <dgm:prSet presAssocID="{973812C6-0B8F-43E6-8EF5-AF74D0A51730}" presName="parentLin" presStyleCnt="0"/>
      <dgm:spPr/>
    </dgm:pt>
    <dgm:pt modelId="{DFDE63CD-7837-4726-9A8C-EF6982AB7CB9}" type="pres">
      <dgm:prSet presAssocID="{973812C6-0B8F-43E6-8EF5-AF74D0A51730}" presName="parentLeftMargin" presStyleLbl="node1" presStyleIdx="1" presStyleCnt="3"/>
      <dgm:spPr/>
    </dgm:pt>
    <dgm:pt modelId="{35B5B06D-9445-473F-897A-982EDA507BB0}" type="pres">
      <dgm:prSet presAssocID="{973812C6-0B8F-43E6-8EF5-AF74D0A5173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A809F9C-31FF-433E-8518-9F57AEC506EE}" type="pres">
      <dgm:prSet presAssocID="{973812C6-0B8F-43E6-8EF5-AF74D0A51730}" presName="negativeSpace" presStyleCnt="0"/>
      <dgm:spPr/>
    </dgm:pt>
    <dgm:pt modelId="{4E240A01-C648-4E38-BEF0-B2445AE1BC26}" type="pres">
      <dgm:prSet presAssocID="{973812C6-0B8F-43E6-8EF5-AF74D0A5173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57FBB27-BE64-41E4-B904-5655A6670B65}" type="presOf" srcId="{A65B8225-3BFB-4BF1-B21D-C2646B34D825}" destId="{EBA73ACE-6F03-4351-82B0-FF71719567CA}" srcOrd="0" destOrd="0" presId="urn:microsoft.com/office/officeart/2005/8/layout/list1"/>
    <dgm:cxn modelId="{3EC2E95B-0CC1-472D-AB7E-CA2B4FCA5395}" type="presOf" srcId="{973812C6-0B8F-43E6-8EF5-AF74D0A51730}" destId="{35B5B06D-9445-473F-897A-982EDA507BB0}" srcOrd="1" destOrd="0" presId="urn:microsoft.com/office/officeart/2005/8/layout/list1"/>
    <dgm:cxn modelId="{0D577F70-C789-4D92-B5C3-A21D2C324D10}" type="presOf" srcId="{17BC5393-36EF-4CB2-87DF-0A9501224A98}" destId="{2F32DBCA-B506-4011-ACF6-E7A48C2FEFBC}" srcOrd="1" destOrd="0" presId="urn:microsoft.com/office/officeart/2005/8/layout/list1"/>
    <dgm:cxn modelId="{6E85FE55-2B46-4021-9E20-D873478206FE}" srcId="{5F33F711-A679-4924-9609-D8DA0F31E33A}" destId="{973812C6-0B8F-43E6-8EF5-AF74D0A51730}" srcOrd="2" destOrd="0" parTransId="{ACC8E97E-3733-4676-A614-F4D7CB723339}" sibTransId="{9DC32ADB-19E2-414B-97FF-01539E046FA9}"/>
    <dgm:cxn modelId="{F2754F57-06B0-48AA-8524-2C7591161E9C}" type="presOf" srcId="{5F33F711-A679-4924-9609-D8DA0F31E33A}" destId="{0C764FD5-F4A5-457C-BA08-8BB52B2108ED}" srcOrd="0" destOrd="0" presId="urn:microsoft.com/office/officeart/2005/8/layout/list1"/>
    <dgm:cxn modelId="{941B6593-09BE-49AB-9B4E-20085243EB84}" srcId="{5F33F711-A679-4924-9609-D8DA0F31E33A}" destId="{A65B8225-3BFB-4BF1-B21D-C2646B34D825}" srcOrd="0" destOrd="0" parTransId="{A5870414-4D4E-48A3-AAE4-7F4E50B91C6C}" sibTransId="{26316BC2-8A82-4193-ACF7-6599DD6E746C}"/>
    <dgm:cxn modelId="{DAE9B99A-6C01-41C2-9BFE-FD3AFBB190BC}" srcId="{5F33F711-A679-4924-9609-D8DA0F31E33A}" destId="{17BC5393-36EF-4CB2-87DF-0A9501224A98}" srcOrd="1" destOrd="0" parTransId="{9E75E125-FAC7-4D5E-BF70-B9C8EBD14453}" sibTransId="{68210D2D-D258-48A6-8C00-43E7F01DEFC6}"/>
    <dgm:cxn modelId="{03B1199B-B2F3-4038-A036-093899270A21}" type="presOf" srcId="{17BC5393-36EF-4CB2-87DF-0A9501224A98}" destId="{C48D8BC3-85E5-4991-8919-C32A7D3DC640}" srcOrd="0" destOrd="0" presId="urn:microsoft.com/office/officeart/2005/8/layout/list1"/>
    <dgm:cxn modelId="{36DE8CA9-8FE5-48B7-AFAB-76A375907809}" type="presOf" srcId="{973812C6-0B8F-43E6-8EF5-AF74D0A51730}" destId="{DFDE63CD-7837-4726-9A8C-EF6982AB7CB9}" srcOrd="0" destOrd="0" presId="urn:microsoft.com/office/officeart/2005/8/layout/list1"/>
    <dgm:cxn modelId="{EB93BFB8-54D5-4B53-97E5-530E12446CA4}" type="presOf" srcId="{A65B8225-3BFB-4BF1-B21D-C2646B34D825}" destId="{C1F1FEFA-A491-403C-916F-1CCC4218AD30}" srcOrd="1" destOrd="0" presId="urn:microsoft.com/office/officeart/2005/8/layout/list1"/>
    <dgm:cxn modelId="{76F09239-3FB8-40A9-953F-A8F8F0F5BC91}" type="presParOf" srcId="{0C764FD5-F4A5-457C-BA08-8BB52B2108ED}" destId="{B6F946B3-49BC-4803-9B00-E47D5B51FE6B}" srcOrd="0" destOrd="0" presId="urn:microsoft.com/office/officeart/2005/8/layout/list1"/>
    <dgm:cxn modelId="{EC3F0D8D-9D51-4FDE-8796-F3CE323207AD}" type="presParOf" srcId="{B6F946B3-49BC-4803-9B00-E47D5B51FE6B}" destId="{EBA73ACE-6F03-4351-82B0-FF71719567CA}" srcOrd="0" destOrd="0" presId="urn:microsoft.com/office/officeart/2005/8/layout/list1"/>
    <dgm:cxn modelId="{D09DA249-0B42-4E06-8F8D-C3ACEDF0AE26}" type="presParOf" srcId="{B6F946B3-49BC-4803-9B00-E47D5B51FE6B}" destId="{C1F1FEFA-A491-403C-916F-1CCC4218AD30}" srcOrd="1" destOrd="0" presId="urn:microsoft.com/office/officeart/2005/8/layout/list1"/>
    <dgm:cxn modelId="{E7157B38-57A6-41A7-BBE0-B86B60D7182D}" type="presParOf" srcId="{0C764FD5-F4A5-457C-BA08-8BB52B2108ED}" destId="{A86C8D7C-EADE-4BBB-B9F4-B8B770840674}" srcOrd="1" destOrd="0" presId="urn:microsoft.com/office/officeart/2005/8/layout/list1"/>
    <dgm:cxn modelId="{D5F3A628-6B73-4F1B-BCB5-A0A5E5E9CACC}" type="presParOf" srcId="{0C764FD5-F4A5-457C-BA08-8BB52B2108ED}" destId="{2184EFD4-B740-494D-A1CD-859E95629AE7}" srcOrd="2" destOrd="0" presId="urn:microsoft.com/office/officeart/2005/8/layout/list1"/>
    <dgm:cxn modelId="{8F26394F-6CFF-4C40-9795-E29D9DF78664}" type="presParOf" srcId="{0C764FD5-F4A5-457C-BA08-8BB52B2108ED}" destId="{0A82BD23-2C85-4870-BC68-069EB46CC689}" srcOrd="3" destOrd="0" presId="urn:microsoft.com/office/officeart/2005/8/layout/list1"/>
    <dgm:cxn modelId="{FAC7B110-2225-4C18-988E-93C872A917EE}" type="presParOf" srcId="{0C764FD5-F4A5-457C-BA08-8BB52B2108ED}" destId="{D2C4CD93-89B0-4E64-90D7-7B07A6F9BA34}" srcOrd="4" destOrd="0" presId="urn:microsoft.com/office/officeart/2005/8/layout/list1"/>
    <dgm:cxn modelId="{D38EB1B2-02E6-4EE6-97B9-C036123DD97F}" type="presParOf" srcId="{D2C4CD93-89B0-4E64-90D7-7B07A6F9BA34}" destId="{C48D8BC3-85E5-4991-8919-C32A7D3DC640}" srcOrd="0" destOrd="0" presId="urn:microsoft.com/office/officeart/2005/8/layout/list1"/>
    <dgm:cxn modelId="{4FBED6A4-CA95-42F5-886B-B3FA7DC3F19E}" type="presParOf" srcId="{D2C4CD93-89B0-4E64-90D7-7B07A6F9BA34}" destId="{2F32DBCA-B506-4011-ACF6-E7A48C2FEFBC}" srcOrd="1" destOrd="0" presId="urn:microsoft.com/office/officeart/2005/8/layout/list1"/>
    <dgm:cxn modelId="{A8FE6E82-920D-4AFC-8E94-66A053CC3C28}" type="presParOf" srcId="{0C764FD5-F4A5-457C-BA08-8BB52B2108ED}" destId="{E0EA6841-C5D5-403C-B31A-1BCD5F760D88}" srcOrd="5" destOrd="0" presId="urn:microsoft.com/office/officeart/2005/8/layout/list1"/>
    <dgm:cxn modelId="{679D36BF-BEF5-47C4-A6E9-981EF95FDA26}" type="presParOf" srcId="{0C764FD5-F4A5-457C-BA08-8BB52B2108ED}" destId="{40222B5B-6EAA-43F5-81DA-B867B6098308}" srcOrd="6" destOrd="0" presId="urn:microsoft.com/office/officeart/2005/8/layout/list1"/>
    <dgm:cxn modelId="{8B4A3C09-B6CC-409F-AC69-812BB6284DEE}" type="presParOf" srcId="{0C764FD5-F4A5-457C-BA08-8BB52B2108ED}" destId="{354CC618-196E-4DB1-97DB-D9B70CE992C9}" srcOrd="7" destOrd="0" presId="urn:microsoft.com/office/officeart/2005/8/layout/list1"/>
    <dgm:cxn modelId="{7FFD4FC4-A89F-454A-9EAC-AB77412BD00B}" type="presParOf" srcId="{0C764FD5-F4A5-457C-BA08-8BB52B2108ED}" destId="{FFF115AD-38BA-4836-86B8-1582D826AE83}" srcOrd="8" destOrd="0" presId="urn:microsoft.com/office/officeart/2005/8/layout/list1"/>
    <dgm:cxn modelId="{00D24FF2-5DCD-4E05-875E-F0AC8941E985}" type="presParOf" srcId="{FFF115AD-38BA-4836-86B8-1582D826AE83}" destId="{DFDE63CD-7837-4726-9A8C-EF6982AB7CB9}" srcOrd="0" destOrd="0" presId="urn:microsoft.com/office/officeart/2005/8/layout/list1"/>
    <dgm:cxn modelId="{B83A0528-9E22-45AE-9301-E2228356A7D5}" type="presParOf" srcId="{FFF115AD-38BA-4836-86B8-1582D826AE83}" destId="{35B5B06D-9445-473F-897A-982EDA507BB0}" srcOrd="1" destOrd="0" presId="urn:microsoft.com/office/officeart/2005/8/layout/list1"/>
    <dgm:cxn modelId="{A4B67E73-703E-4202-8D62-FAAEF9C309BC}" type="presParOf" srcId="{0C764FD5-F4A5-457C-BA08-8BB52B2108ED}" destId="{BA809F9C-31FF-433E-8518-9F57AEC506EE}" srcOrd="9" destOrd="0" presId="urn:microsoft.com/office/officeart/2005/8/layout/list1"/>
    <dgm:cxn modelId="{0A8C8441-5116-4ADA-8FD9-910F1AE89B05}" type="presParOf" srcId="{0C764FD5-F4A5-457C-BA08-8BB52B2108ED}" destId="{4E240A01-C648-4E38-BEF0-B2445AE1BC2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4EFD4-B740-494D-A1CD-859E95629AE7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1FEFA-A491-403C-916F-1CCC4218AD30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100" kern="1200" dirty="0"/>
            <a:t>什么是</a:t>
          </a:r>
          <a:r>
            <a:rPr lang="en-US" altLang="zh-CN" sz="4100" kern="1200" dirty="0"/>
            <a:t>STL</a:t>
          </a:r>
          <a:r>
            <a:rPr lang="zh-CN" altLang="en-US" sz="4100" kern="1200" dirty="0"/>
            <a:t>？</a:t>
          </a:r>
        </a:p>
      </dsp:txBody>
      <dsp:txXfrm>
        <a:off x="465483" y="89476"/>
        <a:ext cx="5571434" cy="1092154"/>
      </dsp:txXfrm>
    </dsp:sp>
    <dsp:sp modelId="{40222B5B-6EAA-43F5-81DA-B867B6098308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32DBCA-B506-4011-ACF6-E7A48C2FEFBC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100" kern="1200" dirty="0"/>
            <a:t>什么是线性容器？</a:t>
          </a:r>
        </a:p>
      </dsp:txBody>
      <dsp:txXfrm>
        <a:off x="465483" y="1949236"/>
        <a:ext cx="5571434" cy="1092154"/>
      </dsp:txXfrm>
    </dsp:sp>
    <dsp:sp modelId="{4E240A01-C648-4E38-BEF0-B2445AE1BC26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B5B06D-9445-473F-897A-982EDA507BB0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100" kern="1200" dirty="0"/>
            <a:t>具体的例子</a:t>
          </a:r>
        </a:p>
      </dsp:txBody>
      <dsp:txXfrm>
        <a:off x="465483" y="3808996"/>
        <a:ext cx="5571434" cy="109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99E9CB-851D-4312-B56B-9FB510627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022135D-EAA5-465A-AB6D-9C478A4D9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4DBD14-69F2-4CA2-B062-49F12C96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9CF9-6416-43A0-B93B-CDF7B16A20EB}" type="datetimeFigureOut">
              <a:rPr lang="zh-CN" altLang="en-US" smtClean="0"/>
              <a:t>2021/11/4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209288-C838-42EC-850E-59044D2F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44AC9F-0740-4D98-B0AE-47C203BB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CCF-357E-4128-A578-B9CA722E0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59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79324C-EACA-412B-A890-5BC97A850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44D2FF-7B4A-46D4-BDDE-7DB6773B7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76D3CD-EE2B-43A9-9191-E9F769C4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9CF9-6416-43A0-B93B-CDF7B16A20EB}" type="datetimeFigureOut">
              <a:rPr lang="zh-CN" altLang="en-US" smtClean="0"/>
              <a:t>2021/11/4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D2C9FA-4C79-4E08-8357-B11284113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7ACDA91-B67B-48C9-897C-1FF377FC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CCF-357E-4128-A578-B9CA722E0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9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F319040-2550-406C-8CC8-279165D2F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7F5C9E8-EA7A-4E43-A3B6-0D73BDAD8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406400-89C2-405E-8657-ACE475336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9CF9-6416-43A0-B93B-CDF7B16A20EB}" type="datetimeFigureOut">
              <a:rPr lang="zh-CN" altLang="en-US" smtClean="0"/>
              <a:t>2021/11/4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073724-B1CC-4664-AC24-216F63E1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BB0EF3-968A-4C6F-A876-72B6F4C25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CCF-357E-4128-A578-B9CA722E0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4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925A44-E4C3-445B-88EA-9BC1463F4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7C9AFA-3227-4C80-A1C8-2A7BC1653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C36CF0-412B-4424-8B68-4CEE5F146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9CF9-6416-43A0-B93B-CDF7B16A20EB}" type="datetimeFigureOut">
              <a:rPr lang="zh-CN" altLang="en-US" smtClean="0"/>
              <a:t>2021/11/4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0E308E-8935-47DB-9439-87776792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9D7B21-6618-4C26-ABAD-17DEC8C02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CCF-357E-4128-A578-B9CA722E0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41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37321B-50F7-48AB-93AE-D6EA48D2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4ACDE6-C6B1-4BF5-9912-2DE13F1F6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D979C4-965D-47B1-8C09-E9C184F2F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9CF9-6416-43A0-B93B-CDF7B16A20EB}" type="datetimeFigureOut">
              <a:rPr lang="zh-CN" altLang="en-US" smtClean="0"/>
              <a:t>2021/11/4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CBF59E-8E51-4D15-96C7-E17025CE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A47F41-9E5D-46FB-9D0F-12F0E3556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CCF-357E-4128-A578-B9CA722E0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62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B79C99-A5F5-487B-99CB-568CB1E9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D9B2AA-0992-405E-8E39-B1A040357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BDFF294-5781-4852-89F8-EAD06582F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1DFA6B2-5644-467F-84DA-865CF1438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9CF9-6416-43A0-B93B-CDF7B16A20EB}" type="datetimeFigureOut">
              <a:rPr lang="zh-CN" altLang="en-US" smtClean="0"/>
              <a:t>2021/11/4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EE2A26F-C6D8-4EC4-AC16-28B23FCF6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B7FC33-D0B9-40EC-B531-193C40B5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CCF-357E-4128-A578-B9CA722E0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7431A3-377F-44AB-8759-6C0A773E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401A9ED-31D6-4750-B612-C5372DB5E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67641F0-472C-4F97-93D5-F31A73EA4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8C5592C-2C1A-47E5-838C-72CAF0438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16B1F94-6519-4029-97BE-8A780E3E2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7C1AE09-FC64-4E53-8F62-B6438BCF4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9CF9-6416-43A0-B93B-CDF7B16A20EB}" type="datetimeFigureOut">
              <a:rPr lang="zh-CN" altLang="en-US" smtClean="0"/>
              <a:t>2021/11/4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4700A94-505C-4300-99BA-74E9215A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6EF68D4-D5E2-4F99-A374-6B136AA0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CCF-357E-4128-A578-B9CA722E0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82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F7A7D5-F914-43B0-BA85-0FD7150A6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A4DC054-B49C-47D0-AC8F-CA6A8419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9CF9-6416-43A0-B93B-CDF7B16A20EB}" type="datetimeFigureOut">
              <a:rPr lang="zh-CN" altLang="en-US" smtClean="0"/>
              <a:t>2021/11/4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C011AE9-D558-407F-964F-B5C6DFF62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56AC5A3-3BD3-43CE-ABAB-0319F2399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CCF-357E-4128-A578-B9CA722E0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9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1839F97-E5D9-43B5-B393-750345520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9CF9-6416-43A0-B93B-CDF7B16A20EB}" type="datetimeFigureOut">
              <a:rPr lang="zh-CN" altLang="en-US" smtClean="0"/>
              <a:t>2021/11/4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EB92EF5-DD92-4663-B4E9-1F19BE149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3AF600B-DF75-492E-8C56-ED2CDF24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CCF-357E-4128-A578-B9CA722E0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42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913105-111A-42B9-8F02-C3075D25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FF0D96-CEEC-4475-8B5F-CF291DDB0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FAA3FDD-D9E0-40D0-834E-56BA8907D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9CD2020-C55C-4BF6-851E-B631E1B29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9CF9-6416-43A0-B93B-CDF7B16A20EB}" type="datetimeFigureOut">
              <a:rPr lang="zh-CN" altLang="en-US" smtClean="0"/>
              <a:t>2021/11/4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E2497A6-CBC2-47D3-A2BF-C388C30D2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BC74795-E39D-4D1F-BE67-CF6F28A22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CCF-357E-4128-A578-B9CA722E0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30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D56FCC-28A3-46BF-A348-8B2143D84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AA64A64-19B9-4A2C-8676-AC0BAC3411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5AAFF15-898B-49D1-AD91-6EAA09A8A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AA9965-ED34-4686-AA6B-918F58A84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9CF9-6416-43A0-B93B-CDF7B16A20EB}" type="datetimeFigureOut">
              <a:rPr lang="zh-CN" altLang="en-US" smtClean="0"/>
              <a:t>2021/11/4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29172E6-E50D-4B03-A38D-2804B40C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82E904-46D6-4DAA-B1E5-6B40A710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CCF-357E-4128-A578-B9CA722E0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89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8C30976-E7C4-4C31-A696-F21F2E498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604D51-0EF6-4D6B-BCA9-EDA99225D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244A3E-53D6-43EF-8B63-DA2B43D1A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9CF9-6416-43A0-B93B-CDF7B16A20EB}" type="datetimeFigureOut">
              <a:rPr lang="zh-CN" altLang="en-US" smtClean="0"/>
              <a:t>2021/11/4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64813D-F3F1-4330-A97D-35A1F4616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524BDA-D614-49E4-A9D8-0D7FB71B4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E0CCF-357E-4128-A578-B9CA722E0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6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8%BF%AD%E4%BB%A3%E5%99%A8#cite_note-3" TargetMode="External"/><Relationship Id="rId3" Type="http://schemas.openxmlformats.org/officeDocument/2006/relationships/hyperlink" Target="https://zh.wikipedia.org/wiki/%E9%8F%88%E8%A1%A8" TargetMode="External"/><Relationship Id="rId7" Type="http://schemas.openxmlformats.org/officeDocument/2006/relationships/hyperlink" Target="https://zh.wikipedia.org/wiki/%E8%BF%AD%E4%BB%A3%E5%99%A8#cite_note-definition-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8%BF%AD%E4%BB%A3%E5%99%A8#cite_note-1" TargetMode="External"/><Relationship Id="rId5" Type="http://schemas.openxmlformats.org/officeDocument/2006/relationships/hyperlink" Target="https://zh.wikipedia.org/wiki/%E5%AF%B9%E8%B1%A1_(%E8%AE%A1%E7%AE%97%E6%9C%BA%E7%A7%91%E5%AD%A6)" TargetMode="External"/><Relationship Id="rId10" Type="http://schemas.openxmlformats.org/officeDocument/2006/relationships/image" Target="../media/image12.png"/><Relationship Id="rId4" Type="http://schemas.openxmlformats.org/officeDocument/2006/relationships/hyperlink" Target="https://zh.wikipedia.org/wiki/%E9%99%A3%E5%88%97" TargetMode="External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.biancheng.ne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5%AE%B9%E5%99%A8_(%E6%8A%BD%E8%B1%A1%E6%95%B0%E6%8D%AE%E7%B1%BB%E5%9E%8B)" TargetMode="External"/><Relationship Id="rId3" Type="http://schemas.openxmlformats.org/officeDocument/2006/relationships/hyperlink" Target="https://zh.wikipedia.org/wiki/%E8%8B%B1%E6%96%87" TargetMode="External"/><Relationship Id="rId7" Type="http://schemas.openxmlformats.org/officeDocument/2006/relationships/hyperlink" Target="https://zh.wikipedia.org/w/index.php?title=Algorithm_(C%2B%2B)&amp;action=edit&amp;redlink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C%2B%2B%E6%A0%87%E5%87%86%E7%A8%8B%E5%BA%8F%E5%BA%93" TargetMode="External"/><Relationship Id="rId11" Type="http://schemas.openxmlformats.org/officeDocument/2006/relationships/hyperlink" Target="https://zh.wikipedia.org/wiki/%E6%A0%87%E5%87%86%E6%A8%A1%E6%9D%BF%E5%BA%93#cite_note-1" TargetMode="External"/><Relationship Id="rId5" Type="http://schemas.openxmlformats.org/officeDocument/2006/relationships/hyperlink" Target="https://zh.wikipedia.org/wiki/%E8%BD%AF%E4%BB%B6%E5%BA%93" TargetMode="External"/><Relationship Id="rId10" Type="http://schemas.openxmlformats.org/officeDocument/2006/relationships/hyperlink" Target="https://zh.wikipedia.org/wiki/%E8%BF%AD%E4%BB%A3%E5%99%A8" TargetMode="External"/><Relationship Id="rId4" Type="http://schemas.openxmlformats.org/officeDocument/2006/relationships/hyperlink" Target="https://zh.wikipedia.org/wiki/%E7%BC%A9%E5%86%99" TargetMode="External"/><Relationship Id="rId9" Type="http://schemas.openxmlformats.org/officeDocument/2006/relationships/hyperlink" Target="https://zh.wikipedia.org/w/index.php?title=Functional_(C%2B%2B)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A4EEACE-A3A7-4149-A9AE-9EA8507F9F8D}"/>
              </a:ext>
            </a:extLst>
          </p:cNvPr>
          <p:cNvSpPr/>
          <p:nvPr/>
        </p:nvSpPr>
        <p:spPr>
          <a:xfrm>
            <a:off x="2412827" y="292228"/>
            <a:ext cx="69188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C++ STL</a:t>
            </a:r>
            <a:r>
              <a:rPr lang="zh-CN" altLang="en-US" sz="54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中的线性容器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BDF729B-76FF-483C-8560-757AA1C5D0CA}"/>
              </a:ext>
            </a:extLst>
          </p:cNvPr>
          <p:cNvSpPr/>
          <p:nvPr/>
        </p:nvSpPr>
        <p:spPr>
          <a:xfrm>
            <a:off x="7937107" y="1215558"/>
            <a:ext cx="23294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OT by </a:t>
            </a:r>
            <a:r>
              <a:rPr lang="zh-CN" alt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胡皓明</a:t>
            </a:r>
          </a:p>
        </p:txBody>
      </p:sp>
    </p:spTree>
    <p:extLst>
      <p:ext uri="{BB962C8B-B14F-4D97-AF65-F5344CB8AC3E}">
        <p14:creationId xmlns:p14="http://schemas.microsoft.com/office/powerpoint/2010/main" val="307179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3776ECB-1D2B-4C50-A633-5FE9B1FE0FED}"/>
              </a:ext>
            </a:extLst>
          </p:cNvPr>
          <p:cNvSpPr/>
          <p:nvPr/>
        </p:nvSpPr>
        <p:spPr>
          <a:xfrm>
            <a:off x="173429" y="132595"/>
            <a:ext cx="2262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迭代器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FA8C535-32FC-4201-9D5F-32429AE2D49D}"/>
              </a:ext>
            </a:extLst>
          </p:cNvPr>
          <p:cNvSpPr txBox="1"/>
          <p:nvPr/>
        </p:nvSpPr>
        <p:spPr>
          <a:xfrm>
            <a:off x="408562" y="1196502"/>
            <a:ext cx="11303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迭代器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（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iterator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），是确使用户可在容器对象（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container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，例如</a:t>
            </a:r>
            <a:r>
              <a:rPr lang="zh-CN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链表"/>
              </a:rPr>
              <a:t>链表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或</a:t>
            </a:r>
            <a:r>
              <a:rPr lang="zh-CN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数组"/>
              </a:rPr>
              <a:t>数组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）上遍访的</a:t>
            </a:r>
            <a:r>
              <a:rPr lang="zh-CN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对象 (计算机科学)"/>
              </a:rPr>
              <a:t>对象</a:t>
            </a:r>
            <a:r>
              <a:rPr lang="en-US" altLang="zh-CN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/>
              </a:rPr>
              <a:t>[1]</a:t>
            </a:r>
            <a:r>
              <a:rPr lang="en-US" altLang="zh-CN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/>
              </a:rPr>
              <a:t>[2]</a:t>
            </a:r>
            <a:r>
              <a:rPr lang="en-US" altLang="zh-CN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/>
              </a:rPr>
              <a:t>[3]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E8BEDEA-3C49-415C-97F2-9177C22D460B}"/>
              </a:ext>
            </a:extLst>
          </p:cNvPr>
          <p:cNvSpPr txBox="1"/>
          <p:nvPr/>
        </p:nvSpPr>
        <p:spPr>
          <a:xfrm>
            <a:off x="525294" y="1819072"/>
            <a:ext cx="9951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大家可以把迭代器理解为在</a:t>
            </a:r>
            <a:r>
              <a:rPr lang="en-US" altLang="zh-CN" dirty="0"/>
              <a:t>for</a:t>
            </a:r>
            <a:r>
              <a:rPr lang="zh-CN" altLang="en-US" dirty="0"/>
              <a:t>循环中的</a:t>
            </a:r>
            <a:r>
              <a:rPr lang="en-US" altLang="zh-CN" dirty="0" err="1"/>
              <a:t>i</a:t>
            </a:r>
            <a:r>
              <a:rPr lang="zh-CN" altLang="en-US" dirty="0"/>
              <a:t>起到相同功能的一种特殊的对象。我举一个例子：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你在编写一个员工管理程序，由于公司员工时常会发生变动，我们用链表来维护员工数据。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D8BD3EE-896B-4D1A-B679-C01CC778ED5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06" y="2821730"/>
            <a:ext cx="3105150" cy="189547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654E01BC-32BF-4421-BFAD-36A94CB96127}"/>
              </a:ext>
            </a:extLst>
          </p:cNvPr>
          <p:cNvSpPr txBox="1"/>
          <p:nvPr/>
        </p:nvSpPr>
        <p:spPr>
          <a:xfrm>
            <a:off x="3998068" y="2821730"/>
            <a:ext cx="6566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现在我们要编写一个函数，统计所有员工的薪水。十分自然的，我们要访问，或者说遍历链表的每一个元素。然而，查阅语言参考，</a:t>
            </a:r>
            <a:r>
              <a:rPr lang="en-US" altLang="zh-CN" dirty="0"/>
              <a:t>list</a:t>
            </a:r>
            <a:r>
              <a:rPr lang="zh-CN" altLang="en-US" dirty="0"/>
              <a:t>并没有像</a:t>
            </a:r>
            <a:r>
              <a:rPr lang="en-US" altLang="zh-CN" dirty="0" err="1"/>
              <a:t>getElement</a:t>
            </a:r>
            <a:r>
              <a:rPr lang="en-US" altLang="zh-CN" dirty="0"/>
              <a:t>(int Id)</a:t>
            </a:r>
            <a:r>
              <a:rPr lang="zh-CN" altLang="en-US" dirty="0"/>
              <a:t>这样的函数，取而代之的是，通过迭代器访问元素。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FCA7ADA-DBE5-4675-9D5E-5E2A23E579B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9" y="4284121"/>
            <a:ext cx="8181975" cy="2200275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9273E596-E116-4BEA-B0D2-F5B2E978CC7D}"/>
              </a:ext>
            </a:extLst>
          </p:cNvPr>
          <p:cNvSpPr txBox="1"/>
          <p:nvPr/>
        </p:nvSpPr>
        <p:spPr>
          <a:xfrm>
            <a:off x="8589523" y="3696511"/>
            <a:ext cx="3429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跟一般的</a:t>
            </a:r>
            <a:r>
              <a:rPr lang="en-US" altLang="zh-CN" dirty="0"/>
              <a:t>for</a:t>
            </a:r>
            <a:r>
              <a:rPr lang="zh-CN" altLang="en-US" dirty="0"/>
              <a:t>循环很像，对吧？</a:t>
            </a:r>
            <a:endParaRPr lang="en-US" altLang="zh-CN" dirty="0"/>
          </a:p>
          <a:p>
            <a:r>
              <a:rPr lang="zh-CN" altLang="en-US" dirty="0"/>
              <a:t>但仍然有几个值得引起注意的点。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D0FD8869-B504-4810-84DF-C40ED7EF8AAB}"/>
              </a:ext>
            </a:extLst>
          </p:cNvPr>
          <p:cNvCxnSpPr/>
          <p:nvPr/>
        </p:nvCxnSpPr>
        <p:spPr>
          <a:xfrm flipH="1">
            <a:off x="8112868" y="4572000"/>
            <a:ext cx="787941" cy="476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E7548C18-4828-449A-A0D0-CF24E51B4AA1}"/>
              </a:ext>
            </a:extLst>
          </p:cNvPr>
          <p:cNvSpPr txBox="1"/>
          <p:nvPr/>
        </p:nvSpPr>
        <p:spPr>
          <a:xfrm>
            <a:off x="9114816" y="4464996"/>
            <a:ext cx="3077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此处的</a:t>
            </a:r>
            <a:r>
              <a:rPr lang="en-US" altLang="zh-CN" dirty="0"/>
              <a:t>++</a:t>
            </a:r>
            <a:r>
              <a:rPr lang="zh-CN" altLang="en-US" dirty="0"/>
              <a:t>并非传统意义上的</a:t>
            </a:r>
            <a:r>
              <a:rPr lang="en-US" altLang="zh-CN" dirty="0"/>
              <a:t>++</a:t>
            </a:r>
            <a:r>
              <a:rPr lang="zh-CN" altLang="en-US" dirty="0"/>
              <a:t>，而是相当于</a:t>
            </a:r>
            <a:r>
              <a:rPr lang="en-US" altLang="zh-CN" dirty="0" err="1"/>
              <a:t>iter.next</a:t>
            </a:r>
            <a:r>
              <a:rPr lang="en-US" altLang="zh-CN" dirty="0"/>
              <a:t>()</a:t>
            </a:r>
            <a:endParaRPr lang="zh-CN" altLang="en-US" dirty="0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BEC9DE98-D301-4848-A4D2-027F6DDEA438}"/>
              </a:ext>
            </a:extLst>
          </p:cNvPr>
          <p:cNvCxnSpPr/>
          <p:nvPr/>
        </p:nvCxnSpPr>
        <p:spPr>
          <a:xfrm flipH="1" flipV="1">
            <a:off x="2619985" y="5762814"/>
            <a:ext cx="6293795" cy="4377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B6F89006-551B-4166-BB72-AD9BD8A62B68}"/>
              </a:ext>
            </a:extLst>
          </p:cNvPr>
          <p:cNvSpPr txBox="1"/>
          <p:nvPr/>
        </p:nvSpPr>
        <p:spPr>
          <a:xfrm>
            <a:off x="9192638" y="5632315"/>
            <a:ext cx="2825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此处的箭头也非真正的指针语法，而是一个重载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BC0F717-957A-4024-9165-A37BBD526A98}"/>
              </a:ext>
            </a:extLst>
          </p:cNvPr>
          <p:cNvSpPr txBox="1"/>
          <p:nvPr/>
        </p:nvSpPr>
        <p:spPr>
          <a:xfrm>
            <a:off x="3871609" y="4464996"/>
            <a:ext cx="2568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迭代器的类型十分诡异，好像是一个内部类</a:t>
            </a: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CB7B49AE-07CC-4ED4-BEF6-C842D5F2F540}"/>
              </a:ext>
            </a:extLst>
          </p:cNvPr>
          <p:cNvCxnSpPr>
            <a:stCxn id="19" idx="1"/>
          </p:cNvCxnSpPr>
          <p:nvPr/>
        </p:nvCxnSpPr>
        <p:spPr>
          <a:xfrm flipH="1">
            <a:off x="2840477" y="4788162"/>
            <a:ext cx="1031132" cy="2604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E7669062-06EB-451A-982F-FF72329CCA79}"/>
              </a:ext>
            </a:extLst>
          </p:cNvPr>
          <p:cNvSpPr txBox="1"/>
          <p:nvPr/>
        </p:nvSpPr>
        <p:spPr>
          <a:xfrm>
            <a:off x="2619985" y="492369"/>
            <a:ext cx="741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多插一句，不只是线性容器才有迭代器，比方说</a:t>
            </a:r>
            <a:r>
              <a:rPr lang="en-US" altLang="zh-CN" dirty="0"/>
              <a:t>set</a:t>
            </a:r>
            <a:r>
              <a:rPr lang="zh-CN" altLang="en-US" dirty="0"/>
              <a:t>也具有迭代器</a:t>
            </a:r>
          </a:p>
        </p:txBody>
      </p:sp>
    </p:spTree>
    <p:extLst>
      <p:ext uri="{BB962C8B-B14F-4D97-AF65-F5344CB8AC3E}">
        <p14:creationId xmlns:p14="http://schemas.microsoft.com/office/powerpoint/2010/main" val="108188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5" grpId="0"/>
      <p:bldP spid="18" grpId="0"/>
      <p:bldP spid="19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2317DD8-71BF-41C0-B561-852643B3B006}"/>
              </a:ext>
            </a:extLst>
          </p:cNvPr>
          <p:cNvSpPr/>
          <p:nvPr/>
        </p:nvSpPr>
        <p:spPr>
          <a:xfrm>
            <a:off x="128992" y="106904"/>
            <a:ext cx="8206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STL</a:t>
            </a:r>
            <a:r>
              <a:rPr lang="zh-CN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线性容器都可以干什么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4825374-A1BB-48A2-B419-79544B130524}"/>
              </a:ext>
            </a:extLst>
          </p:cNvPr>
          <p:cNvSpPr txBox="1"/>
          <p:nvPr/>
        </p:nvSpPr>
        <p:spPr>
          <a:xfrm>
            <a:off x="691661" y="2010783"/>
            <a:ext cx="9800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以下只会列出可以在常数时间内完成的操作，我可能会提到一些可以在</a:t>
            </a:r>
            <a:r>
              <a:rPr lang="en-US" altLang="zh-CN" dirty="0"/>
              <a:t>O(n)</a:t>
            </a:r>
            <a:r>
              <a:rPr lang="zh-CN" altLang="en-US" dirty="0"/>
              <a:t>时间内完成，</a:t>
            </a:r>
            <a:r>
              <a:rPr lang="en-US" altLang="zh-CN" dirty="0"/>
              <a:t>STL</a:t>
            </a:r>
            <a:r>
              <a:rPr lang="zh-CN" altLang="en-US" dirty="0"/>
              <a:t>本身支持的操作，但是如果需要频繁进行这样的操作，尽管使用</a:t>
            </a:r>
            <a:r>
              <a:rPr lang="en-US" altLang="zh-CN" dirty="0"/>
              <a:t>STL</a:t>
            </a:r>
            <a:r>
              <a:rPr lang="zh-CN" altLang="en-US" dirty="0"/>
              <a:t>可能会带来一定的优化，但是更应该做的是使用更好的数据结构。</a:t>
            </a:r>
          </a:p>
        </p:txBody>
      </p:sp>
    </p:spTree>
    <p:extLst>
      <p:ext uri="{BB962C8B-B14F-4D97-AF65-F5344CB8AC3E}">
        <p14:creationId xmlns:p14="http://schemas.microsoft.com/office/powerpoint/2010/main" val="1855548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AB6546C-EB4A-45A4-8B55-9F1771216781}"/>
              </a:ext>
            </a:extLst>
          </p:cNvPr>
          <p:cNvSpPr/>
          <p:nvPr/>
        </p:nvSpPr>
        <p:spPr>
          <a:xfrm>
            <a:off x="144075" y="0"/>
            <a:ext cx="1095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list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1FAC0F0C-CEE2-4BDC-B31E-FB157C6D6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313341"/>
              </p:ext>
            </p:extLst>
          </p:nvPr>
        </p:nvGraphicFramePr>
        <p:xfrm>
          <a:off x="1363784" y="1047912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5326597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15182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函数名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功能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126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begin()*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返回指向头部的迭代器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378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end()*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返回指向尾部的迭代器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42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front()**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返回首个元素的引用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17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back()**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返回末尾元素的引用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094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empty()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判断链表是否为空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988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size()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获取链表中元素数量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418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emplace(</a:t>
                      </a:r>
                      <a:r>
                        <a:rPr lang="en-US" altLang="zh-CN" dirty="0" err="1"/>
                        <a:t>iter</a:t>
                      </a:r>
                      <a:r>
                        <a:rPr lang="en-US" altLang="zh-CN" dirty="0"/>
                        <a:t>, </a:t>
                      </a:r>
                      <a:r>
                        <a:rPr lang="en-US" altLang="zh-CN" dirty="0" err="1"/>
                        <a:t>objs</a:t>
                      </a:r>
                      <a:r>
                        <a:rPr lang="en-US" altLang="zh-CN" dirty="0"/>
                        <a:t>[])*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插入元素，效率最高的成员函数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142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erase(</a:t>
                      </a:r>
                      <a:r>
                        <a:rPr lang="en-US" altLang="zh-CN" dirty="0" err="1"/>
                        <a:t>iter</a:t>
                      </a:r>
                      <a:r>
                        <a:rPr lang="en-US" altLang="zh-CN" dirty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删除元素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59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splice(</a:t>
                      </a:r>
                      <a:r>
                        <a:rPr lang="en-US" altLang="zh-CN" dirty="0" err="1"/>
                        <a:t>iter</a:t>
                      </a:r>
                      <a:r>
                        <a:rPr lang="en-US" altLang="zh-CN" dirty="0"/>
                        <a:t>,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list&lt;T&gt;)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将一个链表插入到这个链表中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88057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25D55143-5953-40B6-AA4E-FAD3AF224081}"/>
              </a:ext>
            </a:extLst>
          </p:cNvPr>
          <p:cNvSpPr txBox="1"/>
          <p:nvPr/>
        </p:nvSpPr>
        <p:spPr>
          <a:xfrm>
            <a:off x="1239247" y="5387377"/>
            <a:ext cx="8987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* </a:t>
            </a:r>
            <a:r>
              <a:rPr lang="zh-CN" altLang="en-US" dirty="0"/>
              <a:t>有</a:t>
            </a:r>
            <a:r>
              <a:rPr lang="en-US" altLang="zh-CN" dirty="0"/>
              <a:t>[c][r]*</a:t>
            </a:r>
            <a:r>
              <a:rPr lang="zh-CN" altLang="en-US" dirty="0"/>
              <a:t>的版本，</a:t>
            </a:r>
            <a:r>
              <a:rPr lang="en-US" altLang="zh-CN" dirty="0"/>
              <a:t>c</a:t>
            </a:r>
            <a:r>
              <a:rPr lang="zh-CN" altLang="en-US" dirty="0"/>
              <a:t>表示不会修改元素，</a:t>
            </a:r>
            <a:r>
              <a:rPr lang="en-US" altLang="zh-CN" dirty="0"/>
              <a:t>r</a:t>
            </a:r>
            <a:r>
              <a:rPr lang="zh-CN" altLang="en-US" dirty="0"/>
              <a:t>表示倒序。</a:t>
            </a:r>
            <a:endParaRPr lang="en-US" altLang="zh-CN" dirty="0"/>
          </a:p>
          <a:p>
            <a:r>
              <a:rPr lang="en-US" altLang="zh-CN" dirty="0"/>
              <a:t>** </a:t>
            </a:r>
            <a:r>
              <a:rPr lang="zh-CN" altLang="en-US" dirty="0"/>
              <a:t>在前方添加</a:t>
            </a:r>
            <a:r>
              <a:rPr lang="en-US" altLang="zh-CN" dirty="0"/>
              <a:t>push_</a:t>
            </a:r>
            <a:r>
              <a:rPr lang="zh-CN" altLang="en-US" dirty="0"/>
              <a:t>或</a:t>
            </a:r>
            <a:r>
              <a:rPr lang="en-US" altLang="zh-CN" dirty="0"/>
              <a:t>emplace_</a:t>
            </a:r>
            <a:r>
              <a:rPr lang="zh-CN" altLang="en-US" dirty="0"/>
              <a:t>可以用于添加元素，添加</a:t>
            </a:r>
            <a:r>
              <a:rPr lang="en-US" altLang="zh-CN" dirty="0"/>
              <a:t>pop_</a:t>
            </a:r>
            <a:r>
              <a:rPr lang="zh-CN" altLang="en-US" dirty="0"/>
              <a:t>可以用于删除元素。</a:t>
            </a:r>
          </a:p>
        </p:txBody>
      </p:sp>
    </p:spTree>
    <p:extLst>
      <p:ext uri="{BB962C8B-B14F-4D97-AF65-F5344CB8AC3E}">
        <p14:creationId xmlns:p14="http://schemas.microsoft.com/office/powerpoint/2010/main" val="363545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5913E10-D2E7-410A-BDA3-C252B1F17934}"/>
              </a:ext>
            </a:extLst>
          </p:cNvPr>
          <p:cNvSpPr/>
          <p:nvPr/>
        </p:nvSpPr>
        <p:spPr>
          <a:xfrm>
            <a:off x="0" y="0"/>
            <a:ext cx="1095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list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26F0893C-D909-4EC0-AFF2-BF64214CB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120845"/>
              </p:ext>
            </p:extLst>
          </p:nvPr>
        </p:nvGraphicFramePr>
        <p:xfrm>
          <a:off x="1895813" y="1322961"/>
          <a:ext cx="81280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018318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46065326"/>
                    </a:ext>
                  </a:extLst>
                </a:gridCol>
              </a:tblGrid>
              <a:tr h="331749">
                <a:tc>
                  <a:txBody>
                    <a:bodyPr/>
                    <a:lstStyle/>
                    <a:p>
                      <a:r>
                        <a:rPr lang="zh-CN" altLang="en-US" dirty="0"/>
                        <a:t>函数名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功能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885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clear()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清空链表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454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remove(</a:t>
                      </a:r>
                      <a:r>
                        <a:rPr lang="en-US" altLang="zh-CN" dirty="0" err="1"/>
                        <a:t>val</a:t>
                      </a:r>
                      <a:r>
                        <a:rPr lang="en-US" altLang="zh-CN" dirty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删除等于</a:t>
                      </a:r>
                      <a:r>
                        <a:rPr lang="en-US" altLang="zh-CN" dirty="0" err="1"/>
                        <a:t>val</a:t>
                      </a:r>
                      <a:r>
                        <a:rPr lang="zh-CN" altLang="en-US" dirty="0"/>
                        <a:t>的值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948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remove_if</a:t>
                      </a:r>
                      <a:r>
                        <a:rPr lang="en-US" altLang="zh-CN" dirty="0"/>
                        <a:t>(</a:t>
                      </a:r>
                      <a:r>
                        <a:rPr lang="en-US" altLang="zh-CN" dirty="0" err="1"/>
                        <a:t>func</a:t>
                      </a:r>
                      <a:r>
                        <a:rPr lang="en-US" altLang="zh-CN" dirty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删除使</a:t>
                      </a:r>
                      <a:r>
                        <a:rPr lang="en-US" altLang="zh-CN" dirty="0" err="1"/>
                        <a:t>func</a:t>
                      </a:r>
                      <a:r>
                        <a:rPr lang="zh-CN" altLang="en-US" dirty="0"/>
                        <a:t>为真的值，</a:t>
                      </a:r>
                      <a:r>
                        <a:rPr lang="en-US" altLang="zh-CN" dirty="0" err="1"/>
                        <a:t>func</a:t>
                      </a:r>
                      <a:r>
                        <a:rPr lang="zh-CN" altLang="en-US" dirty="0"/>
                        <a:t>是一个从</a:t>
                      </a:r>
                      <a:r>
                        <a:rPr lang="en-US" altLang="zh-CN" dirty="0"/>
                        <a:t>T</a:t>
                      </a:r>
                      <a:r>
                        <a:rPr lang="zh-CN" altLang="en-US" dirty="0"/>
                        <a:t>到</a:t>
                      </a:r>
                      <a:r>
                        <a:rPr lang="en-US" altLang="zh-CN" dirty="0"/>
                        <a:t>bool</a:t>
                      </a:r>
                      <a:r>
                        <a:rPr lang="zh-CN" altLang="en-US" dirty="0"/>
                        <a:t>的函数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826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unique()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将相邻的相同元素删除，只保留一个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750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reserve()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翻转序列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761241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3F0A4CBF-7EE7-41DB-9EA3-D1976E0B489A}"/>
              </a:ext>
            </a:extLst>
          </p:cNvPr>
          <p:cNvSpPr txBox="1"/>
          <p:nvPr/>
        </p:nvSpPr>
        <p:spPr>
          <a:xfrm>
            <a:off x="1895813" y="710119"/>
            <a:ext cx="8259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本页展示的函数不能于常数时间内完成，但仍十分有用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6AD90BF-71FC-4650-A6A3-2D865A6BB9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728" y="4181348"/>
            <a:ext cx="4772025" cy="139065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3B6C4C2C-9D80-4DC7-88F4-68FAE9236017}"/>
              </a:ext>
            </a:extLst>
          </p:cNvPr>
          <p:cNvSpPr txBox="1"/>
          <p:nvPr/>
        </p:nvSpPr>
        <p:spPr>
          <a:xfrm>
            <a:off x="6896911" y="4181348"/>
            <a:ext cx="4772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list</a:t>
            </a:r>
            <a:r>
              <a:rPr lang="zh-CN" altLang="en-US" dirty="0"/>
              <a:t>还有一些很少用到的成员函数，我在此没有介绍，大家可以自行搜素了解。</a:t>
            </a:r>
          </a:p>
        </p:txBody>
      </p:sp>
    </p:spTree>
    <p:extLst>
      <p:ext uri="{BB962C8B-B14F-4D97-AF65-F5344CB8AC3E}">
        <p14:creationId xmlns:p14="http://schemas.microsoft.com/office/powerpoint/2010/main" val="63113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031E690-B5B9-4C53-BBFF-B841323E7369}"/>
              </a:ext>
            </a:extLst>
          </p:cNvPr>
          <p:cNvSpPr/>
          <p:nvPr/>
        </p:nvSpPr>
        <p:spPr>
          <a:xfrm>
            <a:off x="0" y="0"/>
            <a:ext cx="3849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</a:t>
            </a:r>
            <a:r>
              <a:rPr lang="en-US" altLang="zh-CN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orward_list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33742A6-C8AA-483D-9312-ACFAE3076415}"/>
              </a:ext>
            </a:extLst>
          </p:cNvPr>
          <p:cNvSpPr txBox="1"/>
          <p:nvPr/>
        </p:nvSpPr>
        <p:spPr>
          <a:xfrm>
            <a:off x="311085" y="923330"/>
            <a:ext cx="11349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en-US" altLang="zh-CN" dirty="0" err="1"/>
              <a:t>forward_list</a:t>
            </a:r>
            <a:r>
              <a:rPr lang="zh-CN" altLang="en-US" dirty="0"/>
              <a:t>和</a:t>
            </a:r>
            <a:r>
              <a:rPr lang="en-US" altLang="zh-CN" dirty="0"/>
              <a:t>list</a:t>
            </a:r>
            <a:r>
              <a:rPr lang="zh-CN" altLang="en-US" dirty="0"/>
              <a:t>很像，但</a:t>
            </a:r>
            <a:r>
              <a:rPr lang="en-US" altLang="zh-CN" dirty="0" err="1"/>
              <a:t>forward_list</a:t>
            </a:r>
            <a:r>
              <a:rPr lang="zh-CN" altLang="en-US" dirty="0"/>
              <a:t>是单链表，这在需要节省内存的时候十分有用，但代价是部分操作不再能在常数时间内完成。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就好比站排，事实上你并不需要同时记住你上一个和你下一个，只记住其中之一也行，不过这样一来就只能向一个方向遍历了。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以下只列出了</a:t>
            </a:r>
            <a:r>
              <a:rPr lang="en-US" altLang="zh-CN" dirty="0" err="1"/>
              <a:t>forward_list</a:t>
            </a:r>
            <a:r>
              <a:rPr lang="zh-CN" altLang="en-US" dirty="0"/>
              <a:t>相较于</a:t>
            </a:r>
            <a:r>
              <a:rPr lang="en-US" altLang="zh-CN" dirty="0"/>
              <a:t>list</a:t>
            </a:r>
            <a:r>
              <a:rPr lang="zh-CN" altLang="en-US" dirty="0"/>
              <a:t>特有的函数。</a:t>
            </a:r>
          </a:p>
        </p:txBody>
      </p:sp>
      <p:graphicFrame>
        <p:nvGraphicFramePr>
          <p:cNvPr id="3" name="表格 4">
            <a:extLst>
              <a:ext uri="{FF2B5EF4-FFF2-40B4-BE49-F238E27FC236}">
                <a16:creationId xmlns:a16="http://schemas.microsoft.com/office/drawing/2014/main" id="{6B1E4AA9-CD83-4A57-A5AD-3F6E9D498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425860"/>
              </p:ext>
            </p:extLst>
          </p:nvPr>
        </p:nvGraphicFramePr>
        <p:xfrm>
          <a:off x="1381550" y="2547942"/>
          <a:ext cx="9025642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2821">
                  <a:extLst>
                    <a:ext uri="{9D8B030D-6E8A-4147-A177-3AD203B41FA5}">
                      <a16:colId xmlns:a16="http://schemas.microsoft.com/office/drawing/2014/main" val="643278851"/>
                    </a:ext>
                  </a:extLst>
                </a:gridCol>
                <a:gridCol w="4512821">
                  <a:extLst>
                    <a:ext uri="{9D8B030D-6E8A-4147-A177-3AD203B41FA5}">
                      <a16:colId xmlns:a16="http://schemas.microsoft.com/office/drawing/2014/main" val="40147513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zh-CN" altLang="en-US" dirty="0"/>
                        <a:t>函数名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用途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75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before_begin</a:t>
                      </a:r>
                      <a:r>
                        <a:rPr lang="en-US" altLang="zh-CN" dirty="0"/>
                        <a:t>()*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返回一个指向第一个元素之前的迭代器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89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emplace_front</a:t>
                      </a:r>
                      <a:r>
                        <a:rPr lang="en-US" altLang="zh-CN" dirty="0"/>
                        <a:t>(obj[])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在头部插入元素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65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emplace_after</a:t>
                      </a:r>
                      <a:r>
                        <a:rPr lang="en-US" altLang="zh-CN" dirty="0"/>
                        <a:t>(</a:t>
                      </a:r>
                      <a:r>
                        <a:rPr lang="en-US" altLang="zh-CN" dirty="0" err="1"/>
                        <a:t>iter</a:t>
                      </a:r>
                      <a:r>
                        <a:rPr lang="en-US" altLang="zh-CN" dirty="0"/>
                        <a:t>, obj[])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在迭代器之后的位置插入元素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262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erase_after</a:t>
                      </a:r>
                      <a:r>
                        <a:rPr lang="en-US" altLang="zh-CN" dirty="0"/>
                        <a:t>(</a:t>
                      </a:r>
                      <a:r>
                        <a:rPr lang="en-US" altLang="zh-CN" dirty="0" err="1"/>
                        <a:t>iter</a:t>
                      </a:r>
                      <a:r>
                        <a:rPr lang="en-US" altLang="zh-CN" dirty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删除迭代器之后的一个元素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8467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85A46872-FF72-4EBA-856A-FD95B847EB0C}"/>
              </a:ext>
            </a:extLst>
          </p:cNvPr>
          <p:cNvSpPr txBox="1"/>
          <p:nvPr/>
        </p:nvSpPr>
        <p:spPr>
          <a:xfrm>
            <a:off x="424206" y="4817097"/>
            <a:ext cx="11161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*</a:t>
            </a:r>
            <a:r>
              <a:rPr lang="zh-CN" altLang="en-US" dirty="0"/>
              <a:t>有</a:t>
            </a:r>
            <a:r>
              <a:rPr lang="en-US" altLang="zh-CN" dirty="0"/>
              <a:t>[c]* </a:t>
            </a:r>
            <a:r>
              <a:rPr lang="zh-CN" altLang="en-US" dirty="0"/>
              <a:t>的版本，返回不可用于修改的迭代器。</a:t>
            </a:r>
            <a:endParaRPr lang="en-US" altLang="zh-CN" dirty="0"/>
          </a:p>
          <a:p>
            <a:r>
              <a:rPr lang="en-US" altLang="zh-CN" dirty="0"/>
              <a:t>	</a:t>
            </a:r>
          </a:p>
          <a:p>
            <a:r>
              <a:rPr lang="en-US" altLang="zh-CN" dirty="0"/>
              <a:t>	</a:t>
            </a:r>
            <a:r>
              <a:rPr lang="zh-CN" altLang="en-US" dirty="0"/>
              <a:t>其余的函数的</a:t>
            </a:r>
            <a:r>
              <a:rPr lang="en-US" altLang="zh-CN" dirty="0"/>
              <a:t>list</a:t>
            </a:r>
            <a:r>
              <a:rPr lang="zh-CN" altLang="en-US" dirty="0"/>
              <a:t>基本相同，只不过没有生成反向迭代器的方法，以及</a:t>
            </a:r>
            <a:r>
              <a:rPr lang="en-US" altLang="zh-CN" dirty="0"/>
              <a:t>splice</a:t>
            </a:r>
            <a:r>
              <a:rPr lang="zh-CN" altLang="en-US" dirty="0"/>
              <a:t>被</a:t>
            </a:r>
            <a:r>
              <a:rPr lang="en-US" altLang="zh-CN" dirty="0" err="1"/>
              <a:t>splice_after</a:t>
            </a:r>
            <a:r>
              <a:rPr lang="zh-CN" altLang="en-US" dirty="0"/>
              <a:t>替代了。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此外，有一个很有趣的问题：如何在只给出这个元素的情况下，用常数步操作将其从单链表中删除。</a:t>
            </a:r>
          </a:p>
        </p:txBody>
      </p:sp>
    </p:spTree>
    <p:extLst>
      <p:ext uri="{BB962C8B-B14F-4D97-AF65-F5344CB8AC3E}">
        <p14:creationId xmlns:p14="http://schemas.microsoft.com/office/powerpoint/2010/main" val="447116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435C0F06-43F4-4CB4-AF15-44D6ECB2C08E}"/>
              </a:ext>
            </a:extLst>
          </p:cNvPr>
          <p:cNvSpPr/>
          <p:nvPr/>
        </p:nvSpPr>
        <p:spPr>
          <a:xfrm>
            <a:off x="0" y="12055"/>
            <a:ext cx="2149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vector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46A2214-FBA4-43F9-90DB-5D7C163B137E}"/>
              </a:ext>
            </a:extLst>
          </p:cNvPr>
          <p:cNvSpPr txBox="1"/>
          <p:nvPr/>
        </p:nvSpPr>
        <p:spPr>
          <a:xfrm>
            <a:off x="408562" y="923330"/>
            <a:ext cx="107198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一个可以扩张的数组。</a:t>
            </a:r>
            <a:r>
              <a:rPr lang="en-US" altLang="zh-CN" dirty="0"/>
              <a:t>vector</a:t>
            </a:r>
            <a:r>
              <a:rPr lang="zh-CN" altLang="en-US" dirty="0"/>
              <a:t>内部有一个数组，但它是如何实现可扩张的呢？显然不可能在原数组后面无限添加，因为后面很可能已经有别的数据了。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我们不妨想象这样一个场景：</a:t>
            </a:r>
            <a:endParaRPr lang="en-US" altLang="zh-CN" dirty="0"/>
          </a:p>
          <a:p>
            <a:r>
              <a:rPr lang="en-US" altLang="zh-CN" dirty="0"/>
              <a:t>	X</a:t>
            </a:r>
            <a:r>
              <a:rPr lang="zh-CN" altLang="en-US" dirty="0"/>
              <a:t>大的选课没有期限和人数上限，而你作为老师，每周都有一些新同学来选课，于是原来的教室坐不下了。而</a:t>
            </a:r>
            <a:r>
              <a:rPr lang="en-US" altLang="zh-CN" dirty="0"/>
              <a:t>X</a:t>
            </a:r>
            <a:r>
              <a:rPr lang="zh-CN" altLang="en-US" dirty="0"/>
              <a:t>大的教学楼总能提供恰好能坐下</a:t>
            </a:r>
            <a:r>
              <a:rPr lang="en-US" altLang="zh-CN" dirty="0"/>
              <a:t>a</a:t>
            </a:r>
            <a:r>
              <a:rPr lang="zh-CN" altLang="en-US" dirty="0"/>
              <a:t>人的教室，你会怎么办？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6B18C5A-7A1E-4150-AD1E-0772F0C929C9}"/>
              </a:ext>
            </a:extLst>
          </p:cNvPr>
          <p:cNvSpPr txBox="1"/>
          <p:nvPr/>
        </p:nvSpPr>
        <p:spPr>
          <a:xfrm>
            <a:off x="490194" y="2639505"/>
            <a:ext cx="10638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显然，看起来最节省资源的办法是换到一个恰好坐下的教室，但这样又有人选课了怎么办？于是，比较好的做法是申请一个</a:t>
            </a:r>
            <a:r>
              <a:rPr lang="en-US" altLang="zh-CN" dirty="0"/>
              <a:t>2</a:t>
            </a:r>
            <a:r>
              <a:rPr lang="zh-CN" altLang="en-US" dirty="0"/>
              <a:t>倍大的教室，这样即使有更多人选课也能招架一阵子。</a:t>
            </a:r>
            <a:endParaRPr lang="en-US" altLang="zh-CN" dirty="0"/>
          </a:p>
          <a:p>
            <a:r>
              <a:rPr lang="en-US" altLang="zh-CN" dirty="0"/>
              <a:t>	vector</a:t>
            </a:r>
            <a:r>
              <a:rPr lang="zh-CN" altLang="en-US" dirty="0"/>
              <a:t>就是这个思想，每当空间不足时，就申请一个</a:t>
            </a:r>
            <a:r>
              <a:rPr lang="en-US" altLang="zh-CN" dirty="0"/>
              <a:t>2</a:t>
            </a:r>
            <a:r>
              <a:rPr lang="zh-CN" altLang="en-US" dirty="0"/>
              <a:t>倍大的空间，然后把数据逐个复制过去，可以证明，平均来讲，在队尾插入数据仅需常数步操作。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B7709EB-0D6D-4349-B23E-DF0DFA41D4D7}"/>
              </a:ext>
            </a:extLst>
          </p:cNvPr>
          <p:cNvSpPr txBox="1"/>
          <p:nvPr/>
        </p:nvSpPr>
        <p:spPr>
          <a:xfrm>
            <a:off x="593889" y="4185501"/>
            <a:ext cx="10463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但是，如果突然有人要插队，坐到教室前面来，怎么办？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D7BB7B6-E9D8-4BC6-89FB-06A8B44916AC}"/>
              </a:ext>
            </a:extLst>
          </p:cNvPr>
          <p:cNvSpPr txBox="1"/>
          <p:nvPr/>
        </p:nvSpPr>
        <p:spPr>
          <a:xfrm>
            <a:off x="593889" y="4751109"/>
            <a:ext cx="10378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这时，就只能劳烦后边的人站起来，坐到下一个座位上去，而这种操作，基本上和教室的人数成正比，也就是说，需要很长时间。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因此，使用</a:t>
            </a:r>
            <a:r>
              <a:rPr lang="en-US" altLang="zh-CN" dirty="0"/>
              <a:t>vector</a:t>
            </a:r>
            <a:r>
              <a:rPr lang="zh-CN" altLang="en-US" dirty="0"/>
              <a:t>时应尽可能避免于中间（或头部）插入元素。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如果非要既随机访问，又从中间插入，怎么办？</a:t>
            </a:r>
            <a:r>
              <a:rPr lang="en-US" altLang="zh-CN" dirty="0"/>
              <a:t>set</a:t>
            </a:r>
            <a:r>
              <a:rPr lang="zh-CN" altLang="en-US" dirty="0"/>
              <a:t>了解一下。</a:t>
            </a:r>
          </a:p>
        </p:txBody>
      </p:sp>
    </p:spTree>
    <p:extLst>
      <p:ext uri="{BB962C8B-B14F-4D97-AF65-F5344CB8AC3E}">
        <p14:creationId xmlns:p14="http://schemas.microsoft.com/office/powerpoint/2010/main" val="221023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3361862-FE02-436A-97A9-533DC40145E2}"/>
              </a:ext>
            </a:extLst>
          </p:cNvPr>
          <p:cNvSpPr/>
          <p:nvPr/>
        </p:nvSpPr>
        <p:spPr>
          <a:xfrm>
            <a:off x="0" y="0"/>
            <a:ext cx="2149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vector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C598D60-83F6-4021-83F0-34C572537D8F}"/>
              </a:ext>
            </a:extLst>
          </p:cNvPr>
          <p:cNvSpPr txBox="1"/>
          <p:nvPr/>
        </p:nvSpPr>
        <p:spPr>
          <a:xfrm>
            <a:off x="350196" y="1050587"/>
            <a:ext cx="115467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那么，如果突然有很多人退课，而学校教室资源又很紧张时，我们就应该换回一个小教室了。</a:t>
            </a:r>
            <a:endParaRPr lang="en-US" altLang="zh-CN" dirty="0"/>
          </a:p>
          <a:p>
            <a:r>
              <a:rPr lang="en-US" altLang="zh-CN" dirty="0"/>
              <a:t>	vector</a:t>
            </a:r>
            <a:r>
              <a:rPr lang="zh-CN" altLang="en-US" dirty="0"/>
              <a:t>也支持这种操作，虽然一般用途不大，但在内存紧缺时十分重要。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此外，当事先知道选课的人很多时，就应该事先申请一个大教室，以免频繁的换教室。</a:t>
            </a:r>
            <a:endParaRPr lang="en-US" altLang="zh-CN" dirty="0"/>
          </a:p>
          <a:p>
            <a:r>
              <a:rPr lang="en-US" altLang="zh-CN" dirty="0"/>
              <a:t>	</a:t>
            </a:r>
          </a:p>
          <a:p>
            <a:r>
              <a:rPr lang="en-US" altLang="zh-CN" dirty="0"/>
              <a:t>	</a:t>
            </a:r>
            <a:r>
              <a:rPr lang="zh-CN" altLang="en-US" dirty="0"/>
              <a:t>把以上讨论的总结起来，就是</a:t>
            </a:r>
            <a:r>
              <a:rPr lang="en-US" altLang="zh-CN" dirty="0"/>
              <a:t>vector</a:t>
            </a:r>
            <a:r>
              <a:rPr lang="zh-CN" altLang="en-US" dirty="0"/>
              <a:t>所支持的操作了。</a:t>
            </a: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0FAB05EF-490C-4F6A-AFC2-DA24F593F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676458"/>
              </p:ext>
            </p:extLst>
          </p:nvPr>
        </p:nvGraphicFramePr>
        <p:xfrm>
          <a:off x="1360790" y="2922692"/>
          <a:ext cx="770538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815">
                  <a:extLst>
                    <a:ext uri="{9D8B030D-6E8A-4147-A177-3AD203B41FA5}">
                      <a16:colId xmlns:a16="http://schemas.microsoft.com/office/drawing/2014/main" val="406837019"/>
                    </a:ext>
                  </a:extLst>
                </a:gridCol>
                <a:gridCol w="5751574">
                  <a:extLst>
                    <a:ext uri="{9D8B030D-6E8A-4147-A177-3AD203B41FA5}">
                      <a16:colId xmlns:a16="http://schemas.microsoft.com/office/drawing/2014/main" val="3459458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函数名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功能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194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返回元素个数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754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capacity()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返回现在内置数组的大小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231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判断是否为空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687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增大大小（耗时！）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218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shrink _</a:t>
                      </a:r>
                      <a:r>
                        <a:rPr lang="en-US" altLang="zh-CN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to_fit</a:t>
                      </a:r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回收没有使用的空间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61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at()*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返回某个位置的元素，经过了下标检查，不会</a:t>
                      </a:r>
                      <a:r>
                        <a:rPr lang="en-US" altLang="zh-CN" dirty="0"/>
                        <a:t>RE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94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push_back</a:t>
                      </a:r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在尾部添加一个元素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28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pop_back</a:t>
                      </a:r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删除尾部元素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463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clear()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清空</a:t>
                      </a:r>
                      <a:r>
                        <a:rPr lang="en-US" altLang="zh-CN" dirty="0"/>
                        <a:t>vector</a:t>
                      </a:r>
                      <a:r>
                        <a:rPr lang="zh-CN" altLang="en-US" dirty="0"/>
                        <a:t>，之后容量也会变为</a:t>
                      </a:r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08184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9B0353C4-8CD3-4536-BEE4-BAA6DB08536F}"/>
              </a:ext>
            </a:extLst>
          </p:cNvPr>
          <p:cNvSpPr txBox="1"/>
          <p:nvPr/>
        </p:nvSpPr>
        <p:spPr>
          <a:xfrm>
            <a:off x="9221822" y="3253433"/>
            <a:ext cx="25486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* vector</a:t>
            </a:r>
            <a:r>
              <a:rPr lang="zh-CN" altLang="en-US" dirty="0"/>
              <a:t>重载了</a:t>
            </a:r>
            <a:r>
              <a:rPr lang="en-US" altLang="zh-CN" dirty="0"/>
              <a:t>[]</a:t>
            </a:r>
            <a:r>
              <a:rPr lang="zh-CN" altLang="en-US" dirty="0"/>
              <a:t>，因此也可以像访问数组一样访问它，但是如果发生越界，会</a:t>
            </a:r>
            <a:r>
              <a:rPr lang="en-US" altLang="zh-CN" dirty="0"/>
              <a:t>RE</a:t>
            </a:r>
          </a:p>
          <a:p>
            <a:r>
              <a:rPr lang="en-US" altLang="zh-CN" dirty="0"/>
              <a:t>vector</a:t>
            </a:r>
            <a:r>
              <a:rPr lang="zh-CN" altLang="en-US" dirty="0"/>
              <a:t>也支持和</a:t>
            </a:r>
            <a:r>
              <a:rPr lang="en-US" altLang="zh-CN" dirty="0"/>
              <a:t>list</a:t>
            </a:r>
            <a:r>
              <a:rPr lang="zh-CN" altLang="en-US" dirty="0"/>
              <a:t>相同的迭代器操作，此处不再重复</a:t>
            </a:r>
          </a:p>
        </p:txBody>
      </p:sp>
    </p:spTree>
    <p:extLst>
      <p:ext uri="{BB962C8B-B14F-4D97-AF65-F5344CB8AC3E}">
        <p14:creationId xmlns:p14="http://schemas.microsoft.com/office/powerpoint/2010/main" val="199616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4155A1D-F7BF-4C85-9CF0-B65DF6CFB802}"/>
              </a:ext>
            </a:extLst>
          </p:cNvPr>
          <p:cNvSpPr/>
          <p:nvPr/>
        </p:nvSpPr>
        <p:spPr>
          <a:xfrm>
            <a:off x="0" y="0"/>
            <a:ext cx="2149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vector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17E94BA-B439-4B0D-A670-C72B47D5BEC7}"/>
              </a:ext>
            </a:extLst>
          </p:cNvPr>
          <p:cNvSpPr txBox="1"/>
          <p:nvPr/>
        </p:nvSpPr>
        <p:spPr>
          <a:xfrm>
            <a:off x="700391" y="1040860"/>
            <a:ext cx="1071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此处是一些</a:t>
            </a:r>
            <a:r>
              <a:rPr lang="en-US" altLang="zh-CN" dirty="0"/>
              <a:t>vector</a:t>
            </a:r>
            <a:r>
              <a:rPr lang="zh-CN" altLang="en-US" dirty="0"/>
              <a:t>支持，但是会大量耗时，因而不推荐的操作。</a:t>
            </a: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E2744EF5-8F4A-4FBE-88BB-11B49AAC9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314739"/>
              </p:ext>
            </p:extLst>
          </p:nvPr>
        </p:nvGraphicFramePr>
        <p:xfrm>
          <a:off x="1222444" y="1857763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42033037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49788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函数名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功能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630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insert(</a:t>
                      </a:r>
                      <a:r>
                        <a:rPr lang="en-US" altLang="zh-CN" dirty="0" err="1"/>
                        <a:t>iter</a:t>
                      </a:r>
                      <a:r>
                        <a:rPr lang="en-US" altLang="zh-CN" dirty="0"/>
                        <a:t>, obj[])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插入元素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774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erase(</a:t>
                      </a:r>
                      <a:r>
                        <a:rPr lang="en-US" altLang="zh-CN" dirty="0" err="1"/>
                        <a:t>iter</a:t>
                      </a:r>
                      <a:r>
                        <a:rPr lang="en-US" altLang="zh-CN" dirty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删除元素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103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467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FDDA68D-B2D7-40EA-AA1D-74A3F9770A00}"/>
              </a:ext>
            </a:extLst>
          </p:cNvPr>
          <p:cNvSpPr/>
          <p:nvPr/>
        </p:nvSpPr>
        <p:spPr>
          <a:xfrm>
            <a:off x="0" y="0"/>
            <a:ext cx="2159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deque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397ACA5-34D2-4A17-A5CC-65D2E609BC68}"/>
              </a:ext>
            </a:extLst>
          </p:cNvPr>
          <p:cNvSpPr txBox="1"/>
          <p:nvPr/>
        </p:nvSpPr>
        <p:spPr>
          <a:xfrm>
            <a:off x="367645" y="999241"/>
            <a:ext cx="11415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双端队列，名字听起来很抽象，但事实上有一个非常非常贴切而形象的比喻：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544ADA9-B41D-41DB-9CE7-D141EE8521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24" y="1568777"/>
            <a:ext cx="4865016" cy="4865016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8256D21F-86E2-4511-84E8-6F0ACCC4E4A8}"/>
              </a:ext>
            </a:extLst>
          </p:cNvPr>
          <p:cNvSpPr txBox="1"/>
          <p:nvPr/>
        </p:nvSpPr>
        <p:spPr>
          <a:xfrm>
            <a:off x="5750351" y="1734532"/>
            <a:ext cx="594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可以对两端进行修改，并对中间的值进行查询。</a:t>
            </a:r>
            <a:endParaRPr lang="en-US" altLang="zh-CN" dirty="0"/>
          </a:p>
          <a:p>
            <a:r>
              <a:rPr lang="zh-CN" altLang="en-US" dirty="0"/>
              <a:t>因此，我们有了对双端队列的用法</a:t>
            </a:r>
          </a:p>
        </p:txBody>
      </p:sp>
    </p:spTree>
    <p:extLst>
      <p:ext uri="{BB962C8B-B14F-4D97-AF65-F5344CB8AC3E}">
        <p14:creationId xmlns:p14="http://schemas.microsoft.com/office/powerpoint/2010/main" val="119735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9B59AC9D-E67D-407C-9911-2AA06BE2FE67}"/>
              </a:ext>
            </a:extLst>
          </p:cNvPr>
          <p:cNvSpPr/>
          <p:nvPr/>
        </p:nvSpPr>
        <p:spPr>
          <a:xfrm>
            <a:off x="0" y="0"/>
            <a:ext cx="2159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deque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3D8D2D3B-0DB8-488C-A892-52F543ED7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897763"/>
              </p:ext>
            </p:extLst>
          </p:nvPr>
        </p:nvGraphicFramePr>
        <p:xfrm>
          <a:off x="1565072" y="1147683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408767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67861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函数名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功能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108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push_back</a:t>
                      </a:r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在序列的尾部添加一个元素。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412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push_front</a:t>
                      </a:r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在序列的头部添加一个元素。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90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pop_back</a:t>
                      </a:r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移除容器尾部的元素。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0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pop_front</a:t>
                      </a:r>
                      <a:r>
                        <a:rPr lang="en-US" altLang="zh-C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移除容器头部的元素。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198652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6282AF95-CF8D-4E3D-86D6-B6DF26AC950E}"/>
              </a:ext>
            </a:extLst>
          </p:cNvPr>
          <p:cNvSpPr txBox="1"/>
          <p:nvPr/>
        </p:nvSpPr>
        <p:spPr>
          <a:xfrm>
            <a:off x="1079783" y="3268494"/>
            <a:ext cx="9309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事实上，</a:t>
            </a:r>
            <a:r>
              <a:rPr lang="en-US" altLang="zh-CN" dirty="0"/>
              <a:t>deque</a:t>
            </a:r>
            <a:r>
              <a:rPr lang="zh-CN" altLang="en-US" dirty="0"/>
              <a:t>几乎支持</a:t>
            </a:r>
            <a:r>
              <a:rPr lang="en-US" altLang="zh-CN" dirty="0"/>
              <a:t>vector</a:t>
            </a:r>
            <a:r>
              <a:rPr lang="zh-CN" altLang="en-US" dirty="0"/>
              <a:t>的一切操作，除了</a:t>
            </a:r>
            <a:r>
              <a:rPr lang="en-US" altLang="zh-CN" b="0" i="0" dirty="0">
                <a:effectLst/>
                <a:latin typeface="Helvetica Neue"/>
              </a:rPr>
              <a:t>capacity()</a:t>
            </a:r>
            <a:r>
              <a:rPr lang="zh-CN" altLang="en-US" b="0" i="0" dirty="0">
                <a:effectLst/>
                <a:latin typeface="Helvetica Neue"/>
              </a:rPr>
              <a:t>、</a:t>
            </a:r>
            <a:r>
              <a:rPr lang="en-US" altLang="zh-CN" b="0" i="0" dirty="0">
                <a:effectLst/>
                <a:latin typeface="Helvetica Neue"/>
              </a:rPr>
              <a:t>reserve() </a:t>
            </a:r>
            <a:r>
              <a:rPr lang="zh-CN" altLang="en-US" b="0" i="0" dirty="0">
                <a:effectLst/>
                <a:latin typeface="Helvetica Neue"/>
              </a:rPr>
              <a:t>和 </a:t>
            </a:r>
            <a:r>
              <a:rPr lang="en-US" altLang="zh-CN" b="0" i="0" dirty="0">
                <a:effectLst/>
                <a:latin typeface="Helvetica Neue"/>
              </a:rPr>
              <a:t>data()</a:t>
            </a:r>
            <a:r>
              <a:rPr lang="zh-CN" altLang="en-US" b="0" i="0" dirty="0">
                <a:effectLst/>
                <a:latin typeface="Helvetica Neue"/>
              </a:rPr>
              <a:t>。然而，向双端队列中间插入元素和删除双端队列中间的元素效率极低，应该尽量避免。不过，访问双端队列中间的元素的效率还是挺高的，尽管这并不符合双端队列的严格定义。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600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>
            <a:extLst>
              <a:ext uri="{FF2B5EF4-FFF2-40B4-BE49-F238E27FC236}">
                <a16:creationId xmlns:a16="http://schemas.microsoft.com/office/drawing/2014/main" id="{975C105F-82E5-428B-9372-5A18DAC627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838411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5631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0FC0355-E4E4-4E70-9543-611FE0D9AAFE}"/>
              </a:ext>
            </a:extLst>
          </p:cNvPr>
          <p:cNvSpPr/>
          <p:nvPr/>
        </p:nvSpPr>
        <p:spPr>
          <a:xfrm>
            <a:off x="0" y="0"/>
            <a:ext cx="7104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deque</a:t>
            </a:r>
            <a:r>
              <a:rPr lang="zh-CN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与</a:t>
            </a:r>
            <a:r>
              <a:rPr lang="en-US" altLang="zh-C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stack</a:t>
            </a:r>
            <a:r>
              <a:rPr lang="zh-CN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和</a:t>
            </a:r>
            <a:r>
              <a:rPr lang="en-US" altLang="zh-C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queue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8C610DA-72B6-402E-B25A-ED496109FCC0}"/>
              </a:ext>
            </a:extLst>
          </p:cNvPr>
          <p:cNvSpPr txBox="1"/>
          <p:nvPr/>
        </p:nvSpPr>
        <p:spPr>
          <a:xfrm>
            <a:off x="480767" y="1112363"/>
            <a:ext cx="1022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显然，在</a:t>
            </a:r>
            <a:r>
              <a:rPr lang="en-US" altLang="zh-CN" dirty="0"/>
              <a:t>deque</a:t>
            </a:r>
            <a:r>
              <a:rPr lang="zh-CN" altLang="en-US" dirty="0"/>
              <a:t>的基础上，禁用掉一些功能，就可以得到</a:t>
            </a:r>
            <a:r>
              <a:rPr lang="en-US" altLang="zh-CN" dirty="0"/>
              <a:t>stack</a:t>
            </a:r>
            <a:r>
              <a:rPr lang="zh-CN" altLang="en-US" dirty="0"/>
              <a:t>和</a:t>
            </a:r>
            <a:r>
              <a:rPr lang="en-US" altLang="zh-CN" dirty="0"/>
              <a:t>queue</a:t>
            </a:r>
            <a:r>
              <a:rPr lang="zh-CN" altLang="en-US" dirty="0"/>
              <a:t>了，而</a:t>
            </a:r>
            <a:r>
              <a:rPr lang="en-US" altLang="zh-CN" dirty="0"/>
              <a:t>STL</a:t>
            </a:r>
            <a:r>
              <a:rPr lang="zh-CN" altLang="en-US" dirty="0"/>
              <a:t>正好也是这样做的。</a:t>
            </a:r>
          </a:p>
        </p:txBody>
      </p:sp>
      <p:graphicFrame>
        <p:nvGraphicFramePr>
          <p:cNvPr id="3" name="表格 4">
            <a:extLst>
              <a:ext uri="{FF2B5EF4-FFF2-40B4-BE49-F238E27FC236}">
                <a16:creationId xmlns:a16="http://schemas.microsoft.com/office/drawing/2014/main" id="{01EBE6EB-56F9-4B2E-AF3B-D9B87ADC5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286419"/>
              </p:ext>
            </p:extLst>
          </p:nvPr>
        </p:nvGraphicFramePr>
        <p:xfrm>
          <a:off x="1483151" y="187439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794187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054986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661983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7226845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CN" dirty="0"/>
                        <a:t>stack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dirty="0"/>
                        <a:t>queue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240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函数名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功能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函数名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功能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646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push(</a:t>
                      </a:r>
                      <a:r>
                        <a:rPr lang="en-US" altLang="zh-CN" dirty="0" err="1"/>
                        <a:t>val</a:t>
                      </a:r>
                      <a:r>
                        <a:rPr lang="en-US" altLang="zh-CN" dirty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推入栈顶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push(</a:t>
                      </a:r>
                      <a:r>
                        <a:rPr lang="en-US" altLang="zh-CN" dirty="0" err="1"/>
                        <a:t>val</a:t>
                      </a:r>
                      <a:r>
                        <a:rPr lang="en-US" altLang="zh-CN" dirty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推入队尾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976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pop()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弹出栈顶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pop()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弹出队头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56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top()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访问栈顶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front()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访问队头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390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172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632A77C2-0537-458F-A6FE-8238220F851B}"/>
              </a:ext>
            </a:extLst>
          </p:cNvPr>
          <p:cNvSpPr/>
          <p:nvPr/>
        </p:nvSpPr>
        <p:spPr>
          <a:xfrm>
            <a:off x="0" y="0"/>
            <a:ext cx="17716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array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651808B-55AF-420C-822B-D0D33C105555}"/>
              </a:ext>
            </a:extLst>
          </p:cNvPr>
          <p:cNvSpPr txBox="1"/>
          <p:nvPr/>
        </p:nvSpPr>
        <p:spPr>
          <a:xfrm>
            <a:off x="476655" y="1011677"/>
            <a:ext cx="11254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我个人觉得这个是</a:t>
            </a:r>
            <a:r>
              <a:rPr lang="en-US" altLang="zh-CN" dirty="0"/>
              <a:t>STL</a:t>
            </a:r>
            <a:r>
              <a:rPr lang="zh-CN" altLang="en-US" dirty="0"/>
              <a:t>里十分鸡肋的一个东西，毕竟它没有什么超出数组的东西。它支持的功能就只有</a:t>
            </a:r>
            <a:r>
              <a:rPr lang="en-US" altLang="zh-CN" dirty="0"/>
              <a:t>vector</a:t>
            </a:r>
            <a:r>
              <a:rPr lang="zh-CN" altLang="en-US" dirty="0"/>
              <a:t>的功能阉割掉与大小有关的函数。唯二两个超出数组的只有以下两个函数：</a:t>
            </a:r>
          </a:p>
        </p:txBody>
      </p:sp>
      <p:graphicFrame>
        <p:nvGraphicFramePr>
          <p:cNvPr id="3" name="表格 4">
            <a:extLst>
              <a:ext uri="{FF2B5EF4-FFF2-40B4-BE49-F238E27FC236}">
                <a16:creationId xmlns:a16="http://schemas.microsoft.com/office/drawing/2014/main" id="{8A5AE385-4ECE-4A7F-B738-A4D02B3CF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338021"/>
              </p:ext>
            </p:extLst>
          </p:nvPr>
        </p:nvGraphicFramePr>
        <p:xfrm>
          <a:off x="1594256" y="1871714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008">
                  <a:extLst>
                    <a:ext uri="{9D8B030D-6E8A-4147-A177-3AD203B41FA5}">
                      <a16:colId xmlns:a16="http://schemas.microsoft.com/office/drawing/2014/main" val="4151963901"/>
                    </a:ext>
                  </a:extLst>
                </a:gridCol>
                <a:gridCol w="5373992">
                  <a:extLst>
                    <a:ext uri="{9D8B030D-6E8A-4147-A177-3AD203B41FA5}">
                      <a16:colId xmlns:a16="http://schemas.microsoft.com/office/drawing/2014/main" val="239347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函数名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功能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942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at(n)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返回某个位置的元素，经过了下标检查，不会</a:t>
                      </a:r>
                      <a:r>
                        <a:rPr lang="en-US" altLang="zh-CN" dirty="0"/>
                        <a:t>RE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974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fill(</a:t>
                      </a:r>
                      <a:r>
                        <a:rPr lang="en-US" altLang="zh-CN" dirty="0" err="1"/>
                        <a:t>val</a:t>
                      </a:r>
                      <a:r>
                        <a:rPr lang="en-US" altLang="zh-CN" dirty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用</a:t>
                      </a:r>
                      <a:r>
                        <a:rPr lang="en-US" altLang="zh-CN" dirty="0" err="1"/>
                        <a:t>val</a:t>
                      </a:r>
                      <a:r>
                        <a:rPr lang="zh-CN" altLang="en-US" dirty="0"/>
                        <a:t>填充数组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631298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38D35C58-7502-463C-92A3-15E489FF2416}"/>
              </a:ext>
            </a:extLst>
          </p:cNvPr>
          <p:cNvSpPr txBox="1"/>
          <p:nvPr/>
        </p:nvSpPr>
        <p:spPr>
          <a:xfrm>
            <a:off x="476655" y="3268494"/>
            <a:ext cx="11050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第一个函数并不见得比手动比较高效多少，而且手动写还能带来更高的灵活性。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第二个函数也许比循环赋值高效，而对于性能要求极高的场合，使用一些更好的算法（线段树区修点查）或者</a:t>
            </a:r>
            <a:r>
              <a:rPr lang="en-US" altLang="zh-CN" dirty="0" err="1"/>
              <a:t>memset</a:t>
            </a:r>
            <a:r>
              <a:rPr lang="en-US" altLang="zh-CN" dirty="0"/>
              <a:t> mesh</a:t>
            </a:r>
            <a:r>
              <a:rPr lang="zh-CN" altLang="en-US" dirty="0"/>
              <a:t>都可以替代，此外，</a:t>
            </a:r>
            <a:r>
              <a:rPr lang="en-US" altLang="zh-CN" dirty="0" err="1"/>
              <a:t>memset</a:t>
            </a:r>
            <a:r>
              <a:rPr lang="zh-CN" altLang="en-US" dirty="0"/>
              <a:t>支持的值：</a:t>
            </a:r>
            <a:r>
              <a:rPr lang="en-US" altLang="zh-CN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-1</a:t>
            </a:r>
            <a:r>
              <a:rPr lang="zh-CN" altLang="en-US" dirty="0"/>
              <a:t>，</a:t>
            </a:r>
            <a:r>
              <a:rPr lang="en-US" altLang="zh-CN" dirty="0"/>
              <a:t>inf</a:t>
            </a:r>
            <a:r>
              <a:rPr lang="zh-CN" altLang="en-US" dirty="0"/>
              <a:t>，</a:t>
            </a:r>
            <a:r>
              <a:rPr lang="en-US" altLang="zh-CN" dirty="0"/>
              <a:t>-inf</a:t>
            </a:r>
            <a:r>
              <a:rPr lang="zh-CN" altLang="en-US" dirty="0"/>
              <a:t>基本上可以满足需要了。</a:t>
            </a:r>
          </a:p>
        </p:txBody>
      </p:sp>
    </p:spTree>
    <p:extLst>
      <p:ext uri="{BB962C8B-B14F-4D97-AF65-F5344CB8AC3E}">
        <p14:creationId xmlns:p14="http://schemas.microsoft.com/office/powerpoint/2010/main" val="1737277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8584A3B-8193-4CAC-903C-BB54F4BD0190}"/>
              </a:ext>
            </a:extLst>
          </p:cNvPr>
          <p:cNvSpPr/>
          <p:nvPr/>
        </p:nvSpPr>
        <p:spPr>
          <a:xfrm>
            <a:off x="134224" y="107403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参考资料</a:t>
            </a:r>
            <a:endParaRPr lang="en-US" altLang="zh-CN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6B735F8-0299-488C-902D-2395EDD58C9C}"/>
              </a:ext>
            </a:extLst>
          </p:cNvPr>
          <p:cNvSpPr txBox="1"/>
          <p:nvPr/>
        </p:nvSpPr>
        <p:spPr>
          <a:xfrm>
            <a:off x="301557" y="1177047"/>
            <a:ext cx="11400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/>
              <a:t>Wiki</a:t>
            </a:r>
            <a:r>
              <a:rPr lang="zh-CN" altLang="en-US" dirty="0"/>
              <a:t>百科 标准模板库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en-US" altLang="zh-CN" dirty="0"/>
              <a:t>Wiki</a:t>
            </a:r>
            <a:r>
              <a:rPr lang="zh-CN" altLang="en-US" dirty="0"/>
              <a:t>百科 迭代器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en-US" altLang="zh-CN" dirty="0">
                <a:hlinkClick r:id="rId3"/>
              </a:rPr>
              <a:t>http://c.biancheng.net/</a:t>
            </a:r>
            <a:r>
              <a:rPr lang="zh-CN" altLang="en-US" dirty="0"/>
              <a:t>上的函数列表</a:t>
            </a:r>
          </a:p>
        </p:txBody>
      </p:sp>
    </p:spTree>
    <p:extLst>
      <p:ext uri="{BB962C8B-B14F-4D97-AF65-F5344CB8AC3E}">
        <p14:creationId xmlns:p14="http://schemas.microsoft.com/office/powerpoint/2010/main" val="1380024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A560E-BA99-484E-8AFF-E9EA7D656209}"/>
              </a:ext>
            </a:extLst>
          </p:cNvPr>
          <p:cNvSpPr/>
          <p:nvPr/>
        </p:nvSpPr>
        <p:spPr>
          <a:xfrm>
            <a:off x="1334387" y="2515523"/>
            <a:ext cx="95232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谢谢大家的聆听</a:t>
            </a:r>
            <a:r>
              <a:rPr lang="en-US" altLang="zh-CN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!</a:t>
            </a:r>
            <a:endParaRPr lang="zh-CN" alt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373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E3CAEAE-E22F-4A9A-A7B4-26D458A8B7AA}"/>
              </a:ext>
            </a:extLst>
          </p:cNvPr>
          <p:cNvSpPr/>
          <p:nvPr/>
        </p:nvSpPr>
        <p:spPr>
          <a:xfrm>
            <a:off x="198839" y="194952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什么是</a:t>
            </a:r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STL</a:t>
            </a:r>
            <a:r>
              <a:rPr lang="zh-CN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？</a:t>
            </a:r>
            <a:endParaRPr lang="en-US" altLang="zh-CN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E635C00-DB21-4D8C-98DB-E7510921414F}"/>
              </a:ext>
            </a:extLst>
          </p:cNvPr>
          <p:cNvSpPr txBox="1"/>
          <p:nvPr/>
        </p:nvSpPr>
        <p:spPr>
          <a:xfrm>
            <a:off x="461913" y="1300899"/>
            <a:ext cx="11349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标准模板库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（</a:t>
            </a:r>
            <a:r>
              <a:rPr lang="zh-CN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英文"/>
              </a:rPr>
              <a:t>英文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：</a:t>
            </a:r>
            <a:r>
              <a:rPr lang="en-US" altLang="zh-CN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Standard Template Library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，</a:t>
            </a:r>
            <a:r>
              <a:rPr lang="zh-CN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缩写"/>
              </a:rPr>
              <a:t>缩写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：</a:t>
            </a:r>
            <a:r>
              <a:rPr lang="en-US" altLang="zh-CN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STL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），是一个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C++</a:t>
            </a:r>
            <a:r>
              <a:rPr lang="zh-CN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软件库"/>
              </a:rPr>
              <a:t>软件库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，大量影响了</a:t>
            </a:r>
            <a:r>
              <a:rPr lang="en-US" altLang="zh-CN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C++标准程序库"/>
              </a:rPr>
              <a:t>C++</a:t>
            </a:r>
            <a:r>
              <a:rPr lang="zh-CN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C++标准程序库"/>
              </a:rPr>
              <a:t>标准程序库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但并非是其的一部分。其中包含</a:t>
            </a:r>
            <a:r>
              <a:rPr lang="en-US" altLang="zh-C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个组件，分别为</a:t>
            </a:r>
            <a:r>
              <a:rPr lang="zh-CN" altLang="en-US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7" tooltip="Algorithm (C++)（页面不存在）"/>
              </a:rPr>
              <a:t>算法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zh-CN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容器 (抽象数据类型)"/>
              </a:rPr>
              <a:t>容器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zh-CN" altLang="en-US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9" tooltip="Functional (C++)（页面不存在）"/>
              </a:rPr>
              <a:t>函数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zh-CN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迭代器"/>
              </a:rPr>
              <a:t>迭代器</a:t>
            </a:r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。</a:t>
            </a:r>
            <a:r>
              <a:rPr lang="en-US" altLang="zh-CN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/>
              </a:rPr>
              <a:t>[1]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442C225-8F38-4B4C-8C90-72E5C49A6BF9}"/>
              </a:ext>
            </a:extLst>
          </p:cNvPr>
          <p:cNvSpPr txBox="1"/>
          <p:nvPr/>
        </p:nvSpPr>
        <p:spPr>
          <a:xfrm>
            <a:off x="573932" y="2208179"/>
            <a:ext cx="11147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不太像人话？没事，也我觉得不太像。事实上，这里需要解释一下的只有</a:t>
            </a:r>
            <a:r>
              <a:rPr lang="zh-CN" altLang="en-US" b="1" dirty="0"/>
              <a:t>模板</a:t>
            </a:r>
            <a:r>
              <a:rPr lang="zh-CN" altLang="en-US" dirty="0"/>
              <a:t>。标准好理解，就是大家都在用，库也好理解，就是别人编写好了，你不用自己重新写的一种东西。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88559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8F67124-D4F6-474E-B5F4-934F54EBEAFE}"/>
              </a:ext>
            </a:extLst>
          </p:cNvPr>
          <p:cNvSpPr/>
          <p:nvPr/>
        </p:nvSpPr>
        <p:spPr>
          <a:xfrm>
            <a:off x="132390" y="214408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什么是模板？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8D2675E-1879-43D0-91CE-952F98CAEE8F}"/>
              </a:ext>
            </a:extLst>
          </p:cNvPr>
          <p:cNvSpPr txBox="1"/>
          <p:nvPr/>
        </p:nvSpPr>
        <p:spPr>
          <a:xfrm>
            <a:off x="418289" y="1264596"/>
            <a:ext cx="11410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现在假设你在编写一款饲养场管理软件，甲方的要求非常有趣：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规定：一只鸡</a:t>
            </a:r>
            <a:r>
              <a:rPr lang="en-US" altLang="zh-CN" dirty="0"/>
              <a:t>A</a:t>
            </a:r>
            <a:r>
              <a:rPr lang="zh-CN" altLang="en-US" dirty="0"/>
              <a:t>小于另一只鸡</a:t>
            </a:r>
            <a:r>
              <a:rPr lang="en-US" altLang="zh-CN" dirty="0"/>
              <a:t>B</a:t>
            </a:r>
            <a:r>
              <a:rPr lang="zh-CN" altLang="en-US" dirty="0"/>
              <a:t>当且仅当</a:t>
            </a:r>
            <a:r>
              <a:rPr lang="en-US" altLang="zh-CN" dirty="0"/>
              <a:t>A</a:t>
            </a:r>
            <a:r>
              <a:rPr lang="zh-CN" altLang="en-US" dirty="0"/>
              <a:t>比</a:t>
            </a:r>
            <a:r>
              <a:rPr lang="en-US" altLang="zh-CN" dirty="0"/>
              <a:t>B</a:t>
            </a:r>
            <a:r>
              <a:rPr lang="zh-CN" altLang="en-US" dirty="0"/>
              <a:t>轻。</a:t>
            </a:r>
            <a:endParaRPr lang="en-US" altLang="zh-CN" dirty="0"/>
          </a:p>
          <a:p>
            <a:r>
              <a:rPr lang="en-US" altLang="zh-CN" dirty="0"/>
              <a:t>	           </a:t>
            </a:r>
            <a:r>
              <a:rPr lang="zh-CN" altLang="en-US" dirty="0"/>
              <a:t>一只鸭</a:t>
            </a:r>
            <a:r>
              <a:rPr lang="en-US" altLang="zh-CN" dirty="0"/>
              <a:t>A</a:t>
            </a:r>
            <a:r>
              <a:rPr lang="zh-CN" altLang="en-US" dirty="0"/>
              <a:t>小于另一只鸭</a:t>
            </a:r>
            <a:r>
              <a:rPr lang="en-US" altLang="zh-CN" dirty="0"/>
              <a:t>B</a:t>
            </a:r>
            <a:r>
              <a:rPr lang="zh-CN" altLang="en-US" dirty="0"/>
              <a:t>当且仅当</a:t>
            </a:r>
            <a:r>
              <a:rPr lang="en-US" altLang="zh-CN" dirty="0"/>
              <a:t>A</a:t>
            </a:r>
            <a:r>
              <a:rPr lang="zh-CN" altLang="en-US" dirty="0"/>
              <a:t>比</a:t>
            </a:r>
            <a:r>
              <a:rPr lang="en-US" altLang="zh-CN" dirty="0"/>
              <a:t>B</a:t>
            </a:r>
            <a:r>
              <a:rPr lang="zh-CN" altLang="en-US" dirty="0"/>
              <a:t>羽毛短。</a:t>
            </a:r>
            <a:endParaRPr lang="en-US" altLang="zh-CN" dirty="0"/>
          </a:p>
          <a:p>
            <a:r>
              <a:rPr lang="en-US" altLang="zh-CN" dirty="0"/>
              <a:t>	           </a:t>
            </a:r>
            <a:r>
              <a:rPr lang="zh-CN" altLang="en-US" dirty="0"/>
              <a:t>一只鹅</a:t>
            </a:r>
            <a:r>
              <a:rPr lang="en-US" altLang="zh-CN" dirty="0"/>
              <a:t>A</a:t>
            </a:r>
            <a:r>
              <a:rPr lang="zh-CN" altLang="en-US" dirty="0"/>
              <a:t>小于另一只鹅</a:t>
            </a:r>
            <a:r>
              <a:rPr lang="en-US" altLang="zh-CN" dirty="0"/>
              <a:t>B</a:t>
            </a:r>
            <a:r>
              <a:rPr lang="zh-CN" altLang="en-US" dirty="0"/>
              <a:t>当且仅当</a:t>
            </a:r>
            <a:r>
              <a:rPr lang="en-US" altLang="zh-CN" dirty="0"/>
              <a:t>A</a:t>
            </a:r>
            <a:r>
              <a:rPr lang="zh-CN" altLang="en-US" dirty="0"/>
              <a:t>比</a:t>
            </a:r>
            <a:r>
              <a:rPr lang="en-US" altLang="zh-CN" dirty="0"/>
              <a:t>B</a:t>
            </a:r>
            <a:r>
              <a:rPr lang="zh-CN" altLang="en-US" dirty="0"/>
              <a:t>颜色深。</a:t>
            </a:r>
            <a:endParaRPr lang="en-US" altLang="zh-CN" dirty="0"/>
          </a:p>
          <a:p>
            <a:r>
              <a:rPr lang="en-US" altLang="zh-CN" dirty="0"/>
              <a:t>	           </a:t>
            </a:r>
            <a:r>
              <a:rPr lang="zh-CN" altLang="en-US" dirty="0"/>
              <a:t>等等。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要求：将动物从大到小排列起来。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50C1DAA-46A6-4A0C-9EA9-940CEC4CF0F1}"/>
              </a:ext>
            </a:extLst>
          </p:cNvPr>
          <p:cNvSpPr txBox="1"/>
          <p:nvPr/>
        </p:nvSpPr>
        <p:spPr>
          <a:xfrm>
            <a:off x="418289" y="3429000"/>
            <a:ext cx="9883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首先，各种动物都肯定不只有一种属性，因此呢，要把一个动物封装为一种结构体。然后呢，为了方便定义大小，我们可以重新定义 </a:t>
            </a:r>
            <a:r>
              <a:rPr lang="en-US" altLang="zh-CN" dirty="0"/>
              <a:t>&lt; </a:t>
            </a:r>
            <a:r>
              <a:rPr lang="zh-CN" altLang="en-US" dirty="0"/>
              <a:t>。然后呢，我们就可以为每种动物编写出对应的排序代码，对吧。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A9FE3012-1E99-48A1-8DF1-828B11A52C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40" y="3738467"/>
            <a:ext cx="5848350" cy="290512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132DE082-61C2-4EF4-9E7F-FF70961E7A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890" y="3429000"/>
            <a:ext cx="540067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43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BBE46CF-8588-40EF-80B2-82AAAB1FD3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27" y="236811"/>
            <a:ext cx="5924550" cy="36004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4E086CF-99FF-46CF-AC9F-F1266FE8A8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64" y="284436"/>
            <a:ext cx="504825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00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000489A-DE98-45E2-8183-136DFEA191CC}"/>
              </a:ext>
            </a:extLst>
          </p:cNvPr>
          <p:cNvSpPr txBox="1"/>
          <p:nvPr/>
        </p:nvSpPr>
        <p:spPr>
          <a:xfrm>
            <a:off x="252919" y="1322962"/>
            <a:ext cx="111576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很显然，这是一个很累人的活，现在只有几种动物，还能招架的过来，如果是有成千上万种动物要管理，就会非常麻烦。而且，如果我们要进行一些非常复杂却常用的操作，以至于大部分码农都无力处理，大佬们就需要把代码写许多许多遍，而仍然无法处理无穷无尽的对象种类。此外，过多的重复代码会使得程序二进制文件变得冗长。如果我们仔细观察，我们会发现除了变量的类型都完全相同。于是，我们有了一个大胆的想法</a:t>
            </a:r>
            <a:r>
              <a:rPr lang="en-US" altLang="zh-CN" dirty="0"/>
              <a:t>……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DF7E553-6136-4F3B-989F-74FDFE777FE3}"/>
              </a:ext>
            </a:extLst>
          </p:cNvPr>
          <p:cNvSpPr/>
          <p:nvPr/>
        </p:nvSpPr>
        <p:spPr>
          <a:xfrm>
            <a:off x="252919" y="272773"/>
            <a:ext cx="5032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这有什么缺陷？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9D0C430-A1B6-44A2-8F00-2C75481CBBB4}"/>
              </a:ext>
            </a:extLst>
          </p:cNvPr>
          <p:cNvSpPr txBox="1"/>
          <p:nvPr/>
        </p:nvSpPr>
        <p:spPr>
          <a:xfrm>
            <a:off x="379379" y="2947481"/>
            <a:ext cx="11031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0DB8363-D4EF-42B2-B5DC-9A76EF0C0771}"/>
              </a:ext>
            </a:extLst>
          </p:cNvPr>
          <p:cNvSpPr/>
          <p:nvPr/>
        </p:nvSpPr>
        <p:spPr>
          <a:xfrm>
            <a:off x="1239548" y="2967335"/>
            <a:ext cx="97129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把类型当作一个变量！</a:t>
            </a:r>
            <a:endParaRPr lang="en-US" altLang="zh-C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zh-CN" alt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将所有不同的</a:t>
            </a:r>
            <a:r>
              <a:rPr lang="en-US" altLang="zh-CN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sort</a:t>
            </a:r>
            <a:r>
              <a:rPr lang="zh-CN" alt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合并为一个！</a:t>
            </a:r>
            <a:endParaRPr lang="zh-CN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010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3E298E7-C3C8-4DBA-83ED-6CE1DF3BF896}"/>
              </a:ext>
            </a:extLst>
          </p:cNvPr>
          <p:cNvSpPr txBox="1"/>
          <p:nvPr/>
        </p:nvSpPr>
        <p:spPr>
          <a:xfrm>
            <a:off x="445477" y="328246"/>
            <a:ext cx="11113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显然，这样的变量需要特殊的定义方法。像这样：</a:t>
            </a:r>
            <a:endParaRPr lang="en-US" alt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7E4D479-AE52-4BA4-868B-4AA44DF6B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808" y="931618"/>
            <a:ext cx="7000875" cy="3400425"/>
          </a:xfrm>
          <a:prstGeom prst="rect">
            <a:avLst/>
          </a:prstGeom>
        </p:spPr>
      </p:pic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0424B416-BF01-4B07-975B-593B6863350F}"/>
              </a:ext>
            </a:extLst>
          </p:cNvPr>
          <p:cNvCxnSpPr>
            <a:cxnSpLocks/>
          </p:cNvCxnSpPr>
          <p:nvPr/>
        </p:nvCxnSpPr>
        <p:spPr>
          <a:xfrm flipV="1">
            <a:off x="1055077" y="1406769"/>
            <a:ext cx="1071561" cy="31593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711B9022-4D70-4052-8674-DAE5668BF20A}"/>
              </a:ext>
            </a:extLst>
          </p:cNvPr>
          <p:cNvSpPr txBox="1"/>
          <p:nvPr/>
        </p:nvSpPr>
        <p:spPr>
          <a:xfrm>
            <a:off x="199291" y="4566083"/>
            <a:ext cx="3974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template</a:t>
            </a:r>
          </a:p>
          <a:p>
            <a:r>
              <a:rPr lang="zh-CN" altLang="en-US" dirty="0"/>
              <a:t>关键字，用于引出对类型变量的定义</a:t>
            </a:r>
            <a:endParaRPr lang="en-US" altLang="zh-CN" dirty="0"/>
          </a:p>
          <a:p>
            <a:r>
              <a:rPr lang="zh-CN" altLang="en-US" dirty="0"/>
              <a:t>其后紧跟一对尖括号</a:t>
            </a: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A0DCDAC0-02FC-432B-93F7-E43244C46576}"/>
              </a:ext>
            </a:extLst>
          </p:cNvPr>
          <p:cNvCxnSpPr/>
          <p:nvPr/>
        </p:nvCxnSpPr>
        <p:spPr>
          <a:xfrm flipH="1" flipV="1">
            <a:off x="3282462" y="1406769"/>
            <a:ext cx="1875692" cy="3481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C5535F78-E036-45CF-B3F6-97DFD5C0887C}"/>
              </a:ext>
            </a:extLst>
          </p:cNvPr>
          <p:cNvSpPr txBox="1"/>
          <p:nvPr/>
        </p:nvSpPr>
        <p:spPr>
          <a:xfrm>
            <a:off x="4783015" y="4888523"/>
            <a:ext cx="397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typename</a:t>
            </a:r>
            <a:r>
              <a:rPr lang="en-US" altLang="zh-CN" dirty="0"/>
              <a:t> </a:t>
            </a:r>
            <a:r>
              <a:rPr lang="zh-CN" altLang="en-US" dirty="0"/>
              <a:t>关键字用于定义类型变量</a:t>
            </a:r>
            <a:endParaRPr lang="en-US" altLang="zh-CN" dirty="0"/>
          </a:p>
          <a:p>
            <a:r>
              <a:rPr lang="zh-CN" altLang="en-US" dirty="0"/>
              <a:t>也可以用</a:t>
            </a:r>
            <a:r>
              <a:rPr lang="en-US" altLang="zh-CN" dirty="0"/>
              <a:t>class </a:t>
            </a:r>
            <a:r>
              <a:rPr lang="zh-CN" altLang="en-US" dirty="0"/>
              <a:t>（实际上用</a:t>
            </a:r>
            <a:r>
              <a:rPr lang="en-US" altLang="zh-CN" dirty="0"/>
              <a:t>class</a:t>
            </a:r>
            <a:r>
              <a:rPr lang="zh-CN" altLang="en-US" dirty="0"/>
              <a:t>更多）</a:t>
            </a: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153C72B5-DBC5-4A50-B17F-C0EE640B8330}"/>
              </a:ext>
            </a:extLst>
          </p:cNvPr>
          <p:cNvCxnSpPr/>
          <p:nvPr/>
        </p:nvCxnSpPr>
        <p:spPr>
          <a:xfrm flipH="1" flipV="1">
            <a:off x="3927231" y="1406769"/>
            <a:ext cx="5791200" cy="29252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A3AFC81A-0083-44A1-8908-983AD75D4C9E}"/>
              </a:ext>
            </a:extLst>
          </p:cNvPr>
          <p:cNvCxnSpPr/>
          <p:nvPr/>
        </p:nvCxnSpPr>
        <p:spPr>
          <a:xfrm flipH="1" flipV="1">
            <a:off x="5791200" y="1406769"/>
            <a:ext cx="3927231" cy="29252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B69A629A-42E0-498E-964C-492E834AC8C2}"/>
              </a:ext>
            </a:extLst>
          </p:cNvPr>
          <p:cNvSpPr txBox="1"/>
          <p:nvPr/>
        </p:nvSpPr>
        <p:spPr>
          <a:xfrm>
            <a:off x="9144000" y="4443046"/>
            <a:ext cx="2579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 </a:t>
            </a:r>
            <a:r>
              <a:rPr lang="zh-CN" altLang="en-US" dirty="0"/>
              <a:t>类型变量，习惯上用</a:t>
            </a:r>
            <a:r>
              <a:rPr lang="en-US" altLang="zh-CN" dirty="0"/>
              <a:t>T</a:t>
            </a:r>
            <a:r>
              <a:rPr lang="zh-CN" altLang="en-US" dirty="0"/>
              <a:t>，</a:t>
            </a:r>
            <a:r>
              <a:rPr lang="en-US" altLang="zh-CN" dirty="0"/>
              <a:t>U</a:t>
            </a:r>
            <a:r>
              <a:rPr lang="zh-CN" altLang="en-US" dirty="0"/>
              <a:t>，</a:t>
            </a:r>
            <a:r>
              <a:rPr lang="en-US" altLang="zh-CN" dirty="0"/>
              <a:t>V</a:t>
            </a:r>
            <a:r>
              <a:rPr lang="zh-CN" altLang="en-US" dirty="0"/>
              <a:t>等</a:t>
            </a:r>
          </a:p>
        </p:txBody>
      </p:sp>
    </p:spTree>
    <p:extLst>
      <p:ext uri="{BB962C8B-B14F-4D97-AF65-F5344CB8AC3E}">
        <p14:creationId xmlns:p14="http://schemas.microsoft.com/office/powerpoint/2010/main" val="92886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8860E80-6526-483A-BFCC-3F51B54383F3}"/>
              </a:ext>
            </a:extLst>
          </p:cNvPr>
          <p:cNvSpPr txBox="1"/>
          <p:nvPr/>
        </p:nvSpPr>
        <p:spPr>
          <a:xfrm>
            <a:off x="187569" y="199292"/>
            <a:ext cx="833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那么如何调用这个函数呢？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DAEE4FA-0DB4-456B-A87C-605F55CB0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00" y="802298"/>
            <a:ext cx="4181475" cy="1619250"/>
          </a:xfrm>
          <a:prstGeom prst="rect">
            <a:avLst/>
          </a:prstGeom>
        </p:spPr>
      </p:pic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818EE31A-EA94-4DA4-A3DA-F0C958667572}"/>
              </a:ext>
            </a:extLst>
          </p:cNvPr>
          <p:cNvCxnSpPr/>
          <p:nvPr/>
        </p:nvCxnSpPr>
        <p:spPr>
          <a:xfrm flipV="1">
            <a:off x="1266092" y="2215662"/>
            <a:ext cx="1043354" cy="15005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7E25200C-94B2-4470-93AB-1C5FC4139C4E}"/>
              </a:ext>
            </a:extLst>
          </p:cNvPr>
          <p:cNvSpPr txBox="1"/>
          <p:nvPr/>
        </p:nvSpPr>
        <p:spPr>
          <a:xfrm>
            <a:off x="890954" y="3856892"/>
            <a:ext cx="3130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只需要在调用时额外添加一对尖括号提供实际类型就可以了。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22F11A98-5288-4250-B073-950664CB2F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352" y="755799"/>
            <a:ext cx="3219450" cy="1657350"/>
          </a:xfrm>
          <a:prstGeom prst="rect">
            <a:avLst/>
          </a:prstGeom>
        </p:spPr>
      </p:pic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B7AAC42C-5385-40C9-A7DF-067FFDBFD46D}"/>
              </a:ext>
            </a:extLst>
          </p:cNvPr>
          <p:cNvCxnSpPr/>
          <p:nvPr/>
        </p:nvCxnSpPr>
        <p:spPr>
          <a:xfrm flipV="1">
            <a:off x="6869723" y="2215662"/>
            <a:ext cx="199292" cy="16412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16CA70FD-F3F7-401D-8ED4-AC2FAC7E69A5}"/>
              </a:ext>
            </a:extLst>
          </p:cNvPr>
          <p:cNvSpPr txBox="1"/>
          <p:nvPr/>
        </p:nvSpPr>
        <p:spPr>
          <a:xfrm>
            <a:off x="6447692" y="3974123"/>
            <a:ext cx="3470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当编译器可以推断出类型是什么时，尖括号可以省略不写。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76C0EC6-FF53-40D4-B84B-73A644CE73DC}"/>
              </a:ext>
            </a:extLst>
          </p:cNvPr>
          <p:cNvSpPr txBox="1"/>
          <p:nvPr/>
        </p:nvSpPr>
        <p:spPr>
          <a:xfrm>
            <a:off x="418000" y="5005754"/>
            <a:ext cx="10906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这种类型变量也适用于类和结构体之类的对象，于是就有了我们的</a:t>
            </a:r>
            <a:r>
              <a:rPr lang="en-US" altLang="zh-CN" dirty="0"/>
              <a:t>STL</a:t>
            </a:r>
            <a:r>
              <a:rPr lang="zh-CN" altLang="en-US" dirty="0"/>
              <a:t>：标准模板库的语法。此外，使用这种类型变量又被称作泛型，继而牵扯到了多态，继承等等面向对象编程的概念，大家感兴趣的话可以自行了解，此处不做过多赘述。</a:t>
            </a:r>
          </a:p>
        </p:txBody>
      </p:sp>
    </p:spTree>
    <p:extLst>
      <p:ext uri="{BB962C8B-B14F-4D97-AF65-F5344CB8AC3E}">
        <p14:creationId xmlns:p14="http://schemas.microsoft.com/office/powerpoint/2010/main" val="407864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76E17F-2A46-4FC9-B34B-0F2B464542C2}"/>
              </a:ext>
            </a:extLst>
          </p:cNvPr>
          <p:cNvSpPr/>
          <p:nvPr/>
        </p:nvSpPr>
        <p:spPr>
          <a:xfrm>
            <a:off x="115343" y="200689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什么是线性容器？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8D0A1AD-AD3B-49DF-810F-9FECBFC01759}"/>
              </a:ext>
            </a:extLst>
          </p:cNvPr>
          <p:cNvSpPr txBox="1"/>
          <p:nvPr/>
        </p:nvSpPr>
        <p:spPr>
          <a:xfrm>
            <a:off x="293077" y="1301262"/>
            <a:ext cx="11641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zh-CN" altLang="en-US" dirty="0"/>
              <a:t>线性容器（也叫序列容器），指的是可以遍历的容器，也就是说，你可以一个一个的把元素数出来。就像点名一样。也就是说，线性容器可以被一个迭代器访问。</a:t>
            </a: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19F8A756-4F4D-4042-947B-56CF4D87A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682074"/>
              </p:ext>
            </p:extLst>
          </p:nvPr>
        </p:nvGraphicFramePr>
        <p:xfrm>
          <a:off x="859692" y="2131060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6072171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4021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STL</a:t>
                      </a:r>
                      <a:r>
                        <a:rPr lang="zh-CN" altLang="en-US" dirty="0"/>
                        <a:t>中的线性容器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STL</a:t>
                      </a:r>
                      <a:r>
                        <a:rPr lang="zh-CN" altLang="en-US" dirty="0"/>
                        <a:t>中的非线性容器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98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vector </a:t>
                      </a:r>
                      <a:r>
                        <a:rPr lang="zh-CN" altLang="en-US" dirty="0"/>
                        <a:t>向量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map </a:t>
                      </a:r>
                      <a:r>
                        <a:rPr lang="zh-CN" altLang="en-US" dirty="0"/>
                        <a:t>映射表</a:t>
                      </a:r>
                      <a:r>
                        <a:rPr lang="en-US" altLang="zh-CN" dirty="0"/>
                        <a:t> **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11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list </a:t>
                      </a:r>
                      <a:r>
                        <a:rPr lang="zh-CN" altLang="en-US" dirty="0"/>
                        <a:t>双链表</a:t>
                      </a:r>
                      <a:r>
                        <a:rPr lang="en-US" altLang="zh-CN" dirty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set </a:t>
                      </a:r>
                      <a:r>
                        <a:rPr lang="zh-CN" altLang="en-US" dirty="0"/>
                        <a:t>集合 </a:t>
                      </a:r>
                      <a:r>
                        <a:rPr lang="en-US" altLang="zh-CN" dirty="0"/>
                        <a:t>**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737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forward_list</a:t>
                      </a:r>
                      <a:r>
                        <a:rPr lang="en-US" altLang="zh-CN" dirty="0"/>
                        <a:t> </a:t>
                      </a:r>
                      <a:r>
                        <a:rPr lang="zh-CN" altLang="en-US" dirty="0"/>
                        <a:t>单链表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bitset</a:t>
                      </a:r>
                      <a:r>
                        <a:rPr lang="en-US" altLang="zh-CN" dirty="0"/>
                        <a:t> </a:t>
                      </a:r>
                      <a:r>
                        <a:rPr lang="zh-CN" altLang="en-US" dirty="0"/>
                        <a:t>布尔集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976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deque </a:t>
                      </a:r>
                      <a:r>
                        <a:rPr lang="zh-CN" altLang="en-US" dirty="0"/>
                        <a:t>双端队列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valarray</a:t>
                      </a:r>
                      <a:r>
                        <a:rPr lang="en-US" altLang="zh-CN" dirty="0"/>
                        <a:t> </a:t>
                      </a:r>
                      <a:r>
                        <a:rPr lang="zh-CN" altLang="en-US" dirty="0"/>
                        <a:t>数学向量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547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array </a:t>
                      </a:r>
                      <a:r>
                        <a:rPr lang="zh-CN" altLang="en-US" dirty="0"/>
                        <a:t>数组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priority_queue</a:t>
                      </a:r>
                      <a:r>
                        <a:rPr lang="en-US" altLang="zh-CN" dirty="0"/>
                        <a:t> </a:t>
                      </a:r>
                      <a:r>
                        <a:rPr lang="zh-CN" altLang="en-US" dirty="0"/>
                        <a:t>优先队列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470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queue </a:t>
                      </a:r>
                      <a:r>
                        <a:rPr lang="zh-CN" altLang="en-US" dirty="0"/>
                        <a:t>队列</a:t>
                      </a:r>
                      <a:r>
                        <a:rPr lang="en-US" altLang="zh-CN" dirty="0"/>
                        <a:t>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88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stack </a:t>
                      </a:r>
                      <a:r>
                        <a:rPr lang="zh-CN" altLang="en-US" dirty="0"/>
                        <a:t>栈</a:t>
                      </a:r>
                      <a:r>
                        <a:rPr lang="en-US" altLang="zh-CN" dirty="0"/>
                        <a:t>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058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4C857FB3-AB60-47AC-AD63-5B454E84F9C9}"/>
              </a:ext>
            </a:extLst>
          </p:cNvPr>
          <p:cNvSpPr txBox="1"/>
          <p:nvPr/>
        </p:nvSpPr>
        <p:spPr>
          <a:xfrm>
            <a:off x="859692" y="5263662"/>
            <a:ext cx="4028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*</a:t>
            </a:r>
            <a:r>
              <a:rPr lang="zh-CN" altLang="en-US" dirty="0"/>
              <a:t>：资料上并未给出其属于线性容器，但由于其基于</a:t>
            </a:r>
            <a:r>
              <a:rPr lang="en-US" altLang="zh-CN" dirty="0"/>
              <a:t>deque</a:t>
            </a:r>
            <a:r>
              <a:rPr lang="zh-CN" altLang="en-US" dirty="0"/>
              <a:t>实现，我将其归类到线性容器中。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A7E47DB-7433-4917-B7E1-954947B8AAD6}"/>
              </a:ext>
            </a:extLst>
          </p:cNvPr>
          <p:cNvSpPr txBox="1"/>
          <p:nvPr/>
        </p:nvSpPr>
        <p:spPr>
          <a:xfrm>
            <a:off x="5087815" y="5263662"/>
            <a:ext cx="4794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** </a:t>
            </a:r>
            <a:r>
              <a:rPr lang="zh-CN" altLang="en-US" dirty="0"/>
              <a:t>存在允许元素重复的</a:t>
            </a:r>
            <a:r>
              <a:rPr lang="en-US" altLang="zh-CN" dirty="0" err="1"/>
              <a:t>muti</a:t>
            </a:r>
            <a:r>
              <a:rPr lang="en-US" altLang="zh-CN" dirty="0"/>
              <a:t>*</a:t>
            </a:r>
            <a:r>
              <a:rPr lang="zh-CN" altLang="en-US" dirty="0"/>
              <a:t>和基于哈希而非排序的</a:t>
            </a:r>
            <a:r>
              <a:rPr lang="en-US" altLang="zh-CN" dirty="0"/>
              <a:t>unordered_*</a:t>
            </a:r>
            <a:r>
              <a:rPr lang="zh-CN" altLang="en-US" dirty="0"/>
              <a:t>版本。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D0F1AA42-351C-476C-AD44-C68AD8054F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2656669"/>
            <a:ext cx="3390900" cy="1876425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5BBC376E-C425-46C5-AB28-670AB14CDE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367" y="2271395"/>
            <a:ext cx="41243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2500</Words>
  <Application>Microsoft Office PowerPoint</Application>
  <PresentationFormat>宽屏</PresentationFormat>
  <Paragraphs>218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Helvetica Neue</vt:lpstr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 Harris</dc:creator>
  <cp:lastModifiedBy>Hu Harris</cp:lastModifiedBy>
  <cp:revision>13</cp:revision>
  <dcterms:created xsi:type="dcterms:W3CDTF">2021-10-29T04:46:08Z</dcterms:created>
  <dcterms:modified xsi:type="dcterms:W3CDTF">2021-11-04T14:10:23Z</dcterms:modified>
</cp:coreProperties>
</file>