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4"/>
  </p:sldMasterIdLst>
  <p:notesMasterIdLst>
    <p:notesMasterId r:id="rId40"/>
  </p:notesMasterIdLst>
  <p:handoutMasterIdLst>
    <p:handoutMasterId r:id="rId41"/>
  </p:handoutMasterIdLst>
  <p:sldIdLst>
    <p:sldId id="264" r:id="rId5"/>
    <p:sldId id="287" r:id="rId6"/>
    <p:sldId id="265" r:id="rId7"/>
    <p:sldId id="286" r:id="rId8"/>
    <p:sldId id="290" r:id="rId9"/>
    <p:sldId id="311" r:id="rId10"/>
    <p:sldId id="293" r:id="rId11"/>
    <p:sldId id="297" r:id="rId12"/>
    <p:sldId id="298" r:id="rId13"/>
    <p:sldId id="299" r:id="rId14"/>
    <p:sldId id="300" r:id="rId15"/>
    <p:sldId id="301" r:id="rId16"/>
    <p:sldId id="291" r:id="rId17"/>
    <p:sldId id="302" r:id="rId18"/>
    <p:sldId id="303" r:id="rId19"/>
    <p:sldId id="304" r:id="rId20"/>
    <p:sldId id="306" r:id="rId21"/>
    <p:sldId id="294" r:id="rId22"/>
    <p:sldId id="307" r:id="rId23"/>
    <p:sldId id="308" r:id="rId24"/>
    <p:sldId id="309" r:id="rId25"/>
    <p:sldId id="310" r:id="rId26"/>
    <p:sldId id="295" r:id="rId27"/>
    <p:sldId id="296" r:id="rId28"/>
    <p:sldId id="316" r:id="rId29"/>
    <p:sldId id="313" r:id="rId30"/>
    <p:sldId id="312" r:id="rId31"/>
    <p:sldId id="314" r:id="rId32"/>
    <p:sldId id="315" r:id="rId33"/>
    <p:sldId id="317" r:id="rId34"/>
    <p:sldId id="318" r:id="rId35"/>
    <p:sldId id="319" r:id="rId36"/>
    <p:sldId id="320" r:id="rId37"/>
    <p:sldId id="321" r:id="rId38"/>
    <p:sldId id="256" r:id="rId39"/>
  </p:sldIdLst>
  <p:sldSz cx="12192000" cy="6858000"/>
  <p:notesSz cx="6858000" cy="9144000"/>
  <p:defaultTextStyle>
    <a:defPPr rtl="0"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48" autoAdjust="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5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099690-A1B4-4631-A843-BC33AAFEB53A}" type="datetimeFigureOut">
              <a:rPr lang="zh-CN" altLang="en-US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2021/11/6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93706-78A1-4E82-BB60-80A7D602F484}" type="slidenum">
              <a:rPr lang="zh-CN" altLang="en-US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‹#›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72596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5CBC27D5-E943-4688-A3E4-00C0F3344C8A}" type="datetimeFigureOut">
              <a:rPr lang="zh-CN" altLang="en-US" smtClean="0"/>
              <a:pPr/>
              <a:t>2021/11/5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039B6F5C-370E-43A9-8FB2-7FE12A59E29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2598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723506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11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596229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12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453001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13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835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14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199679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15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118131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16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716537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17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122540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18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387420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19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834714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5812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553338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21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501781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22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582312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23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15807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24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215869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25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624078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26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102819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27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269353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28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608929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29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14835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30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82814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92500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31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55472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32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81866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33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82911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34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97071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B6F5C-370E-43A9-8FB2-7FE12A59E293}" type="slidenum">
              <a:rPr lang="zh-CN" altLang="en-US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35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02356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91287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59288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7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45798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8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03059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9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693888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10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04418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272A88EC-3FC3-49E1-943F-D22998C8D931}" type="datetime1">
              <a:rPr lang="zh-CN" altLang="en-US" smtClean="0"/>
              <a:pPr/>
              <a:t>2021/11/5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018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垂直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zh-CN" altLang="en-US"/>
              <a:t>单击此处编辑母版文本样式</a:t>
            </a:r>
          </a:p>
          <a:p>
            <a:pPr lvl="1" rtl="0"/>
            <a:r>
              <a:rPr lang="zh-CN" altLang="en-US"/>
              <a:t>二级</a:t>
            </a:r>
          </a:p>
          <a:p>
            <a:pPr lvl="2" rtl="0"/>
            <a:r>
              <a:rPr lang="zh-CN" altLang="en-US"/>
              <a:t>三级</a:t>
            </a:r>
          </a:p>
          <a:p>
            <a:pPr lvl="3" rtl="0"/>
            <a:r>
              <a:rPr lang="zh-CN" altLang="en-US"/>
              <a:t>四级</a:t>
            </a:r>
          </a:p>
          <a:p>
            <a:pPr lvl="4" rtl="0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8B1612B-0C64-4480-A7C1-7EC71CA5DCA6}" type="datetime1">
              <a:rPr lang="zh-CN" altLang="en-US" smtClean="0"/>
              <a:t>2021/11/5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70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垂直标题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 rtlCol="0"/>
          <a:lstStyle/>
          <a:p>
            <a:pPr rt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垂直文本占位符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rtlCol="0" anchor="t"/>
          <a:lstStyle/>
          <a:p>
            <a:pPr lvl="0" rtl="0"/>
            <a:r>
              <a:rPr lang="zh-CN" altLang="en-US"/>
              <a:t>单击此处编辑母版文本样式</a:t>
            </a:r>
          </a:p>
          <a:p>
            <a:pPr lvl="1" rtl="0"/>
            <a:r>
              <a:rPr lang="zh-CN" altLang="en-US"/>
              <a:t>二级</a:t>
            </a:r>
          </a:p>
          <a:p>
            <a:pPr lvl="2" rtl="0"/>
            <a:r>
              <a:rPr lang="zh-CN" altLang="en-US"/>
              <a:t>三级</a:t>
            </a:r>
          </a:p>
          <a:p>
            <a:pPr lvl="3" rtl="0"/>
            <a:r>
              <a:rPr lang="zh-CN" altLang="en-US"/>
              <a:t>四级</a:t>
            </a:r>
          </a:p>
          <a:p>
            <a:pPr lvl="4" rtl="0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9CD688B3-E5CC-4AF2-96B0-9E19B59DBF0B}" type="datetime1">
              <a:rPr lang="zh-CN" altLang="en-US" smtClean="0"/>
              <a:t>2021/11/5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526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带标题的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平行四边形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长方形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8" name="长方形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二级</a:t>
            </a:r>
          </a:p>
          <a:p>
            <a:pPr lvl="2" rtl="0"/>
            <a:r>
              <a:rPr lang="zh-CN" altLang="en-US" noProof="0"/>
              <a:t>三级</a:t>
            </a:r>
          </a:p>
          <a:p>
            <a:pPr lvl="3" rtl="0"/>
            <a:r>
              <a:rPr lang="zh-CN" altLang="en-US" noProof="0"/>
              <a:t>四级</a:t>
            </a:r>
          </a:p>
          <a:p>
            <a:pPr lvl="4" rtl="0"/>
            <a:r>
              <a:rPr lang="zh-CN" altLang="en-US" noProof="0"/>
              <a:t>五级</a:t>
            </a:r>
            <a:endParaRPr lang="zh-CN" altLang="en-US" noProof="0" dirty="0"/>
          </a:p>
        </p:txBody>
      </p:sp>
      <p:sp>
        <p:nvSpPr>
          <p:cNvPr id="12" name="日期占位符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01672809-C9F1-481E-851B-2F7B5614FC30}" type="datetime1">
              <a:rPr lang="zh-CN" altLang="en-US" noProof="0" smtClean="0"/>
              <a:t>2021/11/5</a:t>
            </a:fld>
            <a:endParaRPr lang="zh-CN" altLang="en-US" noProof="0" dirty="0"/>
          </a:p>
        </p:txBody>
      </p:sp>
      <p:sp>
        <p:nvSpPr>
          <p:cNvPr id="13" name="页脚占位符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 dirty="0"/>
              <a:t>页脚</a:t>
            </a:r>
          </a:p>
        </p:txBody>
      </p:sp>
      <p:sp>
        <p:nvSpPr>
          <p:cNvPr id="14" name="灯片编号占位符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3A98EE3D-8CD1-4C3F-BD1C-C98C9596463C}" type="slidenum">
              <a:rPr lang="en-US" altLang="zh-CN" noProof="0" smtClean="0"/>
              <a:pPr/>
              <a:t>‹#›</a:t>
            </a:fld>
            <a:endParaRPr lang="zh-CN" altLang="en-US" noProof="0" dirty="0"/>
          </a:p>
        </p:txBody>
      </p:sp>
      <p:sp>
        <p:nvSpPr>
          <p:cNvPr id="18" name="长方形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15212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 rtlCol="0"/>
          <a:lstStyle/>
          <a:p>
            <a:pPr lvl="0" rtl="0"/>
            <a:r>
              <a:rPr lang="zh-CN" altLang="en-US"/>
              <a:t>单击此处编辑母版文本样式</a:t>
            </a:r>
          </a:p>
          <a:p>
            <a:pPr lvl="1" rtl="0"/>
            <a:r>
              <a:rPr lang="zh-CN" altLang="en-US"/>
              <a:t>二级</a:t>
            </a:r>
          </a:p>
          <a:p>
            <a:pPr lvl="2" rtl="0"/>
            <a:r>
              <a:rPr lang="zh-CN" altLang="en-US"/>
              <a:t>三级</a:t>
            </a:r>
          </a:p>
          <a:p>
            <a:pPr lvl="3" rtl="0"/>
            <a:r>
              <a:rPr lang="zh-CN" altLang="en-US"/>
              <a:t>四级</a:t>
            </a:r>
          </a:p>
          <a:p>
            <a:pPr lvl="4" rtl="0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AE9993-1479-43FB-9378-5500D7DA1A95}" type="datetime1">
              <a:rPr lang="zh-CN" altLang="en-US" smtClean="0"/>
              <a:t>2021/11/5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98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pPr rt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BD827C9-15D0-42BB-A44D-CA4D7C8B888B}" type="datetime1">
              <a:rPr lang="zh-CN" altLang="en-US" smtClean="0"/>
              <a:t>2021/11/5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zh-CN" altLang="en-US" noProof="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290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 rtlCol="0">
            <a:normAutofit/>
          </a:bodyPr>
          <a:lstStyle/>
          <a:p>
            <a:pPr lvl="0" rtl="0"/>
            <a:r>
              <a:rPr lang="zh-CN" altLang="en-US"/>
              <a:t>单击此处编辑母版文本样式</a:t>
            </a:r>
          </a:p>
          <a:p>
            <a:pPr lvl="1" rtl="0"/>
            <a:r>
              <a:rPr lang="zh-CN" altLang="en-US"/>
              <a:t>二级</a:t>
            </a:r>
          </a:p>
          <a:p>
            <a:pPr lvl="2" rtl="0"/>
            <a:r>
              <a:rPr lang="zh-CN" altLang="en-US"/>
              <a:t>三级</a:t>
            </a:r>
          </a:p>
          <a:p>
            <a:pPr lvl="3" rtl="0"/>
            <a:r>
              <a:rPr lang="zh-CN" altLang="en-US"/>
              <a:t>四级</a:t>
            </a:r>
          </a:p>
          <a:p>
            <a:pPr lvl="4" rtl="0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 rtlCol="0">
            <a:normAutofit/>
          </a:bodyPr>
          <a:lstStyle/>
          <a:p>
            <a:pPr lvl="0" rtl="0"/>
            <a:r>
              <a:rPr lang="zh-CN" altLang="en-US"/>
              <a:t>单击此处编辑母版文本样式</a:t>
            </a:r>
          </a:p>
          <a:p>
            <a:pPr lvl="1" rtl="0"/>
            <a:r>
              <a:rPr lang="zh-CN" altLang="en-US"/>
              <a:t>二级</a:t>
            </a:r>
          </a:p>
          <a:p>
            <a:pPr lvl="2" rtl="0"/>
            <a:r>
              <a:rPr lang="zh-CN" altLang="en-US"/>
              <a:t>三级</a:t>
            </a:r>
          </a:p>
          <a:p>
            <a:pPr lvl="3" rtl="0"/>
            <a:r>
              <a:rPr lang="zh-CN" altLang="en-US"/>
              <a:t>四级</a:t>
            </a:r>
          </a:p>
          <a:p>
            <a:pPr lvl="4" rtl="0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06FEC40-6EB1-4301-B311-7F1B8663B05B}" type="datetime1">
              <a:rPr lang="zh-CN" altLang="en-US" smtClean="0"/>
              <a:t>2021/11/5</a:t>
            </a:fld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16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长方形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zh-CN" altLang="en-US"/>
              <a:t>单击此处编辑母版文本样式</a:t>
            </a:r>
          </a:p>
          <a:p>
            <a:pPr lvl="1" rtl="0"/>
            <a:r>
              <a:rPr lang="zh-CN" altLang="en-US"/>
              <a:t>二级</a:t>
            </a:r>
          </a:p>
          <a:p>
            <a:pPr lvl="2" rtl="0"/>
            <a:r>
              <a:rPr lang="zh-CN" altLang="en-US"/>
              <a:t>三级</a:t>
            </a:r>
          </a:p>
          <a:p>
            <a:pPr lvl="3" rtl="0"/>
            <a:r>
              <a:rPr lang="zh-CN" altLang="en-US"/>
              <a:t>四级</a:t>
            </a:r>
          </a:p>
          <a:p>
            <a:pPr lvl="4" rtl="0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zh-CN" altLang="en-US"/>
              <a:t>单击此处编辑母版文本样式</a:t>
            </a:r>
          </a:p>
          <a:p>
            <a:pPr lvl="1" rtl="0"/>
            <a:r>
              <a:rPr lang="zh-CN" altLang="en-US"/>
              <a:t>二级</a:t>
            </a:r>
          </a:p>
          <a:p>
            <a:pPr lvl="2" rtl="0"/>
            <a:r>
              <a:rPr lang="zh-CN" altLang="en-US"/>
              <a:t>三级</a:t>
            </a:r>
          </a:p>
          <a:p>
            <a:pPr lvl="3" rtl="0"/>
            <a:r>
              <a:rPr lang="zh-CN" altLang="en-US"/>
              <a:t>四级</a:t>
            </a:r>
          </a:p>
          <a:p>
            <a:pPr lvl="4" rtl="0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49DBB7E-204F-4FEB-931A-C1A4B7B103BF}" type="datetime1">
              <a:rPr lang="zh-CN" altLang="en-US" smtClean="0"/>
              <a:t>2021/11/5</a:t>
            </a:fld>
            <a:endParaRPr 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574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A98C9C-4E2F-4F3A-8E98-0BD95B06B95B}" type="datetime1">
              <a:rPr lang="zh-CN" altLang="en-US" smtClean="0"/>
              <a:t>2021/11/5</a:t>
            </a:fld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长方形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zh-CN" altLang="en-US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318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B0416A9-A7E0-48C2-8FEF-EC172DE2FCF9}" type="datetime1">
              <a:rPr lang="zh-CN" altLang="en-US" smtClean="0"/>
              <a:t>2021/11/5</a:t>
            </a:fld>
            <a:endParaRPr 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690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带标题的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rtlCol="0"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zh-CN" altLang="en-US"/>
              <a:t>单击此处编辑母版文本样式</a:t>
            </a:r>
          </a:p>
          <a:p>
            <a:pPr lvl="1" rtl="0"/>
            <a:r>
              <a:rPr lang="zh-CN" altLang="en-US"/>
              <a:t>二级</a:t>
            </a:r>
          </a:p>
          <a:p>
            <a:pPr lvl="2" rtl="0"/>
            <a:r>
              <a:rPr lang="zh-CN" altLang="en-US"/>
              <a:t>三级</a:t>
            </a:r>
          </a:p>
          <a:p>
            <a:pPr lvl="3" rtl="0"/>
            <a:r>
              <a:rPr lang="zh-CN" altLang="en-US"/>
              <a:t>四级</a:t>
            </a:r>
          </a:p>
          <a:p>
            <a:pPr lvl="4" rtl="0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rtlCol="0"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91E99B09-C628-416F-930D-AAA3CDFA60E1}" type="datetime1">
              <a:rPr lang="zh-CN" altLang="en-US" smtClean="0"/>
              <a:t>2021/11/5</a:t>
            </a:fld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zh-CN" altLang="en-US" noProof="0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29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带标题的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pPr rt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zh-CN" altLang="en-US"/>
              <a:t>单击图标添加图片</a:t>
            </a:r>
            <a:endParaRPr 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7037565-F837-48C6-BB28-74904C1126F4}" type="datetime1">
              <a:rPr lang="zh-CN" altLang="en-US" smtClean="0"/>
              <a:t>2021/11/5</a:t>
            </a:fld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803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cn"/>
              <a:t>单击此处编辑母版标题样式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zh-cn"/>
              <a:t>编辑母版文本样式</a:t>
            </a:r>
          </a:p>
          <a:p>
            <a:pPr lvl="1" rtl="0"/>
            <a:r>
              <a:rPr lang="zh-cn"/>
              <a:t>第二级</a:t>
            </a:r>
          </a:p>
          <a:p>
            <a:pPr lvl="2" rtl="0"/>
            <a:r>
              <a:rPr lang="zh-cn"/>
              <a:t>第三级</a:t>
            </a:r>
          </a:p>
          <a:p>
            <a:pPr lvl="3" rtl="0"/>
            <a:r>
              <a:rPr lang="zh-cn"/>
              <a:t>第四级</a:t>
            </a:r>
          </a:p>
          <a:p>
            <a:pPr lvl="4" rtl="0"/>
            <a:r>
              <a:rPr lang="zh-cn"/>
              <a:t>第五级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61719EF4-933A-4B98-8ADA-0B9327C04B63}" type="datetime1">
              <a:rPr lang="zh-CN" altLang="en-US" smtClean="0"/>
              <a:t>2021/11/5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矩形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矩形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矩形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285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</p:spPr>
        <p:txBody>
          <a:bodyPr rtlCol="0">
            <a:normAutofit/>
          </a:bodyPr>
          <a:lstStyle/>
          <a:p>
            <a:pPr rtl="0"/>
            <a:r>
              <a:rPr lang="en-US" altLang="zh-CN" dirty="0"/>
              <a:t>C++  STL  </a:t>
            </a:r>
            <a:r>
              <a:rPr lang="zh-CN" altLang="en-US" dirty="0"/>
              <a:t>中的顺序存储容器</a:t>
            </a:r>
            <a:br>
              <a:rPr lang="en-US" altLang="zh-CN" dirty="0"/>
            </a:br>
            <a:r>
              <a:rPr lang="en-US" altLang="zh-CN" dirty="0">
                <a:latin typeface="Arial Black" panose="020B0A04020102020204" pitchFamily="34" charset="0"/>
              </a:rPr>
              <a:t>Sequential Containers in C++ STL</a:t>
            </a:r>
            <a:endParaRPr lang="zh-cn" dirty="0">
              <a:latin typeface="Arial Black" panose="020B0A04020102020204" pitchFamily="34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468233"/>
          </a:xfrm>
        </p:spPr>
        <p:txBody>
          <a:bodyPr rtlCol="0">
            <a:normAutofit/>
          </a:bodyPr>
          <a:lstStyle/>
          <a:p>
            <a:pPr rtl="0"/>
            <a:r>
              <a:rPr lang="en-US" altLang="zh-CN" dirty="0"/>
              <a:t>211240081 </a:t>
            </a:r>
            <a:r>
              <a:rPr lang="zh-CN" altLang="en-US" dirty="0"/>
              <a:t>盖伟业</a:t>
            </a:r>
            <a:endParaRPr lang="zh-cn" dirty="0"/>
          </a:p>
        </p:txBody>
      </p:sp>
      <p:pic>
        <p:nvPicPr>
          <p:cNvPr id="6" name="图片 5" descr="徽标特写&#10;&#10;已自动生成说明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33" y="3081867"/>
            <a:ext cx="11260667" cy="331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27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C93D43CE-AA0E-4D02-B541-79A49C534DCD}"/>
              </a:ext>
            </a:extLst>
          </p:cNvPr>
          <p:cNvSpPr txBox="1"/>
          <p:nvPr/>
        </p:nvSpPr>
        <p:spPr>
          <a:xfrm>
            <a:off x="850545" y="818148"/>
            <a:ext cx="9135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</a:rPr>
              <a:t>1-2. vector</a:t>
            </a:r>
            <a:r>
              <a:rPr lang="zh-CN" altLang="en-US" sz="4000" dirty="0">
                <a:solidFill>
                  <a:schemeClr val="bg1"/>
                </a:solidFill>
              </a:rPr>
              <a:t>（向量）示例</a:t>
            </a:r>
            <a:endParaRPr lang="en-US" altLang="zh-CN" sz="4000" dirty="0">
              <a:solidFill>
                <a:schemeClr val="bg1"/>
              </a:solidFill>
              <a:latin typeface="+mj-ea"/>
            </a:endParaRPr>
          </a:p>
          <a:p>
            <a:endParaRPr lang="zh-CN" altLang="en-US" sz="4000" dirty="0">
              <a:solidFill>
                <a:schemeClr val="bg1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7233ECD-1509-435F-8A0B-7C9F9E628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610" y="1872413"/>
            <a:ext cx="6122569" cy="199696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542EC2C-953F-4065-9B25-7F4705F68F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581" y="1872412"/>
            <a:ext cx="6839488" cy="398308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7D8E2BA-2B47-4452-B091-A70A64B34E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4881" y="1872412"/>
            <a:ext cx="4376574" cy="423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6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C93D43CE-AA0E-4D02-B541-79A49C534DCD}"/>
              </a:ext>
            </a:extLst>
          </p:cNvPr>
          <p:cNvSpPr txBox="1"/>
          <p:nvPr/>
        </p:nvSpPr>
        <p:spPr>
          <a:xfrm>
            <a:off x="850545" y="818148"/>
            <a:ext cx="9135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</a:rPr>
              <a:t>1-2. vector</a:t>
            </a:r>
            <a:r>
              <a:rPr lang="zh-CN" altLang="en-US" sz="4000" dirty="0">
                <a:solidFill>
                  <a:schemeClr val="bg1"/>
                </a:solidFill>
              </a:rPr>
              <a:t>（向量）示例</a:t>
            </a:r>
            <a:endParaRPr lang="en-US" altLang="zh-CN" sz="4000" dirty="0">
              <a:solidFill>
                <a:schemeClr val="bg1"/>
              </a:solidFill>
              <a:latin typeface="+mj-ea"/>
            </a:endParaRPr>
          </a:p>
          <a:p>
            <a:endParaRPr lang="zh-CN" altLang="en-US" sz="4000" dirty="0">
              <a:solidFill>
                <a:schemeClr val="bg1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58FF49B-6DCC-4A56-AAB6-AE2C8006D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262" y="1782929"/>
            <a:ext cx="6509157" cy="362326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93C7AF8-C96B-4450-B91A-F2769F6C7B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7185" y="611854"/>
            <a:ext cx="3624562" cy="607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146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C93D43CE-AA0E-4D02-B541-79A49C534DCD}"/>
              </a:ext>
            </a:extLst>
          </p:cNvPr>
          <p:cNvSpPr txBox="1"/>
          <p:nvPr/>
        </p:nvSpPr>
        <p:spPr>
          <a:xfrm>
            <a:off x="850545" y="818148"/>
            <a:ext cx="9135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</a:rPr>
              <a:t>1-2. vector</a:t>
            </a:r>
            <a:r>
              <a:rPr lang="zh-CN" altLang="en-US" sz="4000" dirty="0">
                <a:solidFill>
                  <a:schemeClr val="bg1"/>
                </a:solidFill>
              </a:rPr>
              <a:t>（向量）示例</a:t>
            </a:r>
            <a:endParaRPr lang="en-US" altLang="zh-CN" sz="4000" dirty="0">
              <a:solidFill>
                <a:schemeClr val="bg1"/>
              </a:solidFill>
              <a:latin typeface="+mj-ea"/>
            </a:endParaRPr>
          </a:p>
          <a:p>
            <a:endParaRPr lang="zh-CN" altLang="en-US" sz="4000" dirty="0">
              <a:solidFill>
                <a:schemeClr val="bg1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726835F-9E8C-4436-9FE6-245FB9B30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719512"/>
            <a:ext cx="5070006" cy="396716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FA20023-E53D-45ED-8DBC-CEA3FEE1C2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211" y="1719512"/>
            <a:ext cx="5956116" cy="278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12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E2E8379-BD50-44CA-B292-56CC9D34A4AB}"/>
              </a:ext>
            </a:extLst>
          </p:cNvPr>
          <p:cNvSpPr txBox="1"/>
          <p:nvPr/>
        </p:nvSpPr>
        <p:spPr>
          <a:xfrm>
            <a:off x="834502" y="914400"/>
            <a:ext cx="9135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2-0.  deque</a:t>
            </a:r>
            <a:r>
              <a:rPr lang="zh-CN" altLang="en-US" sz="3600" dirty="0">
                <a:solidFill>
                  <a:schemeClr val="bg1"/>
                </a:solidFill>
              </a:rPr>
              <a:t>（双端队列）简介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D9A9CA8-0EC6-4A9F-8CED-C9689E88A5E6}"/>
              </a:ext>
            </a:extLst>
          </p:cNvPr>
          <p:cNvSpPr txBox="1"/>
          <p:nvPr/>
        </p:nvSpPr>
        <p:spPr>
          <a:xfrm>
            <a:off x="516384" y="1880865"/>
            <a:ext cx="102788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0" i="0" dirty="0">
                <a:solidFill>
                  <a:srgbClr val="4D4D4D"/>
                </a:solidFill>
                <a:effectLst/>
                <a:latin typeface="-apple-system"/>
              </a:rPr>
              <a:t>双端队列。</a:t>
            </a:r>
            <a:endParaRPr lang="en-US" altLang="zh-CN" sz="4000" b="0" i="0" dirty="0">
              <a:solidFill>
                <a:srgbClr val="4D4D4D"/>
              </a:solidFill>
              <a:effectLst/>
              <a:latin typeface="-apple-system"/>
            </a:endParaRPr>
          </a:p>
          <a:p>
            <a:r>
              <a:rPr lang="zh-CN" altLang="en-US" sz="4000" b="0" i="0" dirty="0">
                <a:solidFill>
                  <a:srgbClr val="4D4D4D"/>
                </a:solidFill>
                <a:effectLst/>
                <a:latin typeface="-apple-system"/>
              </a:rPr>
              <a:t>支持快速随机访问，在</a:t>
            </a:r>
            <a:r>
              <a:rPr lang="zh-CN" altLang="en-US" sz="4000" b="1" i="0" dirty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头尾插入和删除很快</a:t>
            </a:r>
            <a:r>
              <a:rPr lang="zh-CN" altLang="en-US" sz="4000" b="0" i="0" dirty="0">
                <a:solidFill>
                  <a:srgbClr val="4D4D4D"/>
                </a:solidFill>
                <a:effectLst/>
                <a:latin typeface="-apple-system"/>
              </a:rPr>
              <a:t>。</a:t>
            </a:r>
            <a:endParaRPr lang="en-US" altLang="zh-CN" sz="4000" dirty="0">
              <a:latin typeface="+mj-ea"/>
              <a:ea typeface="+mj-ea"/>
            </a:endParaRPr>
          </a:p>
          <a:p>
            <a:endParaRPr lang="en-US" altLang="zh-CN" sz="40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733649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E2E8379-BD50-44CA-B292-56CC9D34A4AB}"/>
              </a:ext>
            </a:extLst>
          </p:cNvPr>
          <p:cNvSpPr txBox="1"/>
          <p:nvPr/>
        </p:nvSpPr>
        <p:spPr>
          <a:xfrm>
            <a:off x="834502" y="914400"/>
            <a:ext cx="9135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2-1.  deque</a:t>
            </a:r>
            <a:r>
              <a:rPr lang="zh-CN" altLang="en-US" sz="3600" dirty="0">
                <a:solidFill>
                  <a:schemeClr val="bg1"/>
                </a:solidFill>
              </a:rPr>
              <a:t>（双端队列）基本成员函数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D9A9CA8-0EC6-4A9F-8CED-C9689E88A5E6}"/>
              </a:ext>
            </a:extLst>
          </p:cNvPr>
          <p:cNvSpPr txBox="1"/>
          <p:nvPr/>
        </p:nvSpPr>
        <p:spPr>
          <a:xfrm>
            <a:off x="516384" y="1880865"/>
            <a:ext cx="10278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+mj-ea"/>
                <a:ea typeface="+mj-ea"/>
              </a:rPr>
              <a:t>（</a:t>
            </a:r>
            <a:r>
              <a:rPr lang="en-US" altLang="zh-CN" sz="4000" dirty="0">
                <a:latin typeface="+mj-ea"/>
                <a:ea typeface="+mj-ea"/>
              </a:rPr>
              <a:t>1</a:t>
            </a:r>
            <a:r>
              <a:rPr lang="zh-CN" altLang="en-US" sz="4000" dirty="0">
                <a:latin typeface="+mj-ea"/>
                <a:ea typeface="+mj-ea"/>
              </a:rPr>
              <a:t>）构造</a:t>
            </a:r>
            <a:endParaRPr lang="en-US" altLang="zh-CN" sz="4000" dirty="0">
              <a:latin typeface="+mj-ea"/>
              <a:ea typeface="+mj-ea"/>
            </a:endParaRP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F342624B-9E8B-43CB-9342-BB87971989EE}"/>
              </a:ext>
            </a:extLst>
          </p:cNvPr>
          <p:cNvSpPr txBox="1"/>
          <p:nvPr/>
        </p:nvSpPr>
        <p:spPr>
          <a:xfrm>
            <a:off x="1696704" y="2908885"/>
            <a:ext cx="74107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p"/>
            </a:pPr>
            <a:r>
              <a:rPr lang="en-US" altLang="zh-CN" sz="3600" dirty="0"/>
              <a:t>std::</a:t>
            </a:r>
            <a:r>
              <a:rPr lang="en-US" altLang="zh-CN" sz="3600" dirty="0" err="1"/>
              <a:t>deque</a:t>
            </a:r>
            <a:r>
              <a:rPr lang="en-US" altLang="zh-CN" sz="3600" dirty="0"/>
              <a:t>&lt;type&gt; name;</a:t>
            </a:r>
            <a:endParaRPr lang="zh-CN" altLang="zh-CN" sz="3600" dirty="0"/>
          </a:p>
          <a:p>
            <a:pPr>
              <a:buFont typeface="Wingdings" pitchFamily="2" charset="2"/>
              <a:buChar char="p"/>
            </a:pPr>
            <a:r>
              <a:rPr lang="en-US" altLang="zh-CN" sz="3600" dirty="0"/>
              <a:t>std::</a:t>
            </a:r>
            <a:r>
              <a:rPr lang="en-US" altLang="zh-CN" sz="3600" dirty="0" err="1"/>
              <a:t>deque</a:t>
            </a:r>
            <a:r>
              <a:rPr lang="en-US" altLang="zh-CN" sz="3600" dirty="0"/>
              <a:t>&lt;type&gt; name(size);</a:t>
            </a:r>
            <a:endParaRPr lang="zh-CN" altLang="zh-CN" sz="3600" dirty="0"/>
          </a:p>
          <a:p>
            <a:pPr>
              <a:buFont typeface="Wingdings" pitchFamily="2" charset="2"/>
              <a:buChar char="p"/>
            </a:pPr>
            <a:r>
              <a:rPr lang="en-US" altLang="zh-CN" sz="3600" dirty="0"/>
              <a:t>std::</a:t>
            </a:r>
            <a:r>
              <a:rPr lang="en-US" altLang="zh-CN" sz="3600" dirty="0" err="1"/>
              <a:t>deque</a:t>
            </a:r>
            <a:r>
              <a:rPr lang="en-US" altLang="zh-CN" sz="3600" dirty="0"/>
              <a:t>&lt;type&gt; name(</a:t>
            </a:r>
            <a:r>
              <a:rPr lang="en-US" altLang="zh-CN" sz="3600" dirty="0" err="1"/>
              <a:t>size,value</a:t>
            </a:r>
            <a:r>
              <a:rPr lang="en-US" altLang="zh-CN" sz="3600" dirty="0"/>
              <a:t>);</a:t>
            </a:r>
            <a:endParaRPr lang="zh-CN" altLang="zh-CN" sz="3600" dirty="0"/>
          </a:p>
          <a:p>
            <a:pPr>
              <a:buFont typeface="Wingdings" pitchFamily="2" charset="2"/>
              <a:buChar char="p"/>
            </a:pPr>
            <a:r>
              <a:rPr lang="en-US" altLang="zh-CN" sz="3600" dirty="0"/>
              <a:t>std::</a:t>
            </a:r>
            <a:r>
              <a:rPr lang="en-US" altLang="zh-CN" sz="3600" dirty="0" err="1"/>
              <a:t>deque</a:t>
            </a:r>
            <a:r>
              <a:rPr lang="en-US" altLang="zh-CN" sz="3600" dirty="0"/>
              <a:t>&lt;type&gt; name(</a:t>
            </a:r>
            <a:r>
              <a:rPr lang="en-US" altLang="zh-CN" sz="3600" dirty="0" err="1"/>
              <a:t>mydeque</a:t>
            </a:r>
            <a:r>
              <a:rPr lang="en-US" altLang="zh-CN" sz="3600" dirty="0"/>
              <a:t>);</a:t>
            </a:r>
            <a:endParaRPr lang="zh-CN" altLang="zh-CN" sz="3600" dirty="0"/>
          </a:p>
          <a:p>
            <a:pPr>
              <a:buFont typeface="Wingdings" pitchFamily="2" charset="2"/>
              <a:buChar char="p"/>
            </a:pPr>
            <a:r>
              <a:rPr lang="en-US" altLang="zh-CN" sz="3600" dirty="0"/>
              <a:t>std::</a:t>
            </a:r>
            <a:r>
              <a:rPr lang="en-US" altLang="zh-CN" sz="3600" dirty="0" err="1"/>
              <a:t>deque</a:t>
            </a:r>
            <a:r>
              <a:rPr lang="en-US" altLang="zh-CN" sz="3600" dirty="0"/>
              <a:t>&lt;type&gt; name(</a:t>
            </a:r>
            <a:r>
              <a:rPr lang="en-US" altLang="zh-CN" sz="3600" dirty="0" err="1"/>
              <a:t>first,last</a:t>
            </a:r>
            <a:r>
              <a:rPr lang="en-US" altLang="zh-CN" sz="3600" dirty="0"/>
              <a:t>);</a:t>
            </a:r>
            <a:endParaRPr lang="zh-CN" altLang="zh-CN" sz="3600" dirty="0"/>
          </a:p>
          <a:p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075595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E2E8379-BD50-44CA-B292-56CC9D34A4AB}"/>
              </a:ext>
            </a:extLst>
          </p:cNvPr>
          <p:cNvSpPr txBox="1"/>
          <p:nvPr/>
        </p:nvSpPr>
        <p:spPr>
          <a:xfrm>
            <a:off x="834502" y="914400"/>
            <a:ext cx="9135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2-1.  deque</a:t>
            </a:r>
            <a:r>
              <a:rPr lang="zh-CN" altLang="en-US" sz="3600" dirty="0">
                <a:solidFill>
                  <a:schemeClr val="bg1"/>
                </a:solidFill>
              </a:rPr>
              <a:t>（双端队列）基本成员函数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D9A9CA8-0EC6-4A9F-8CED-C9689E88A5E6}"/>
              </a:ext>
            </a:extLst>
          </p:cNvPr>
          <p:cNvSpPr txBox="1"/>
          <p:nvPr/>
        </p:nvSpPr>
        <p:spPr>
          <a:xfrm>
            <a:off x="134644" y="1712188"/>
            <a:ext cx="10278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+mj-ea"/>
                <a:ea typeface="+mj-ea"/>
              </a:rPr>
              <a:t>（</a:t>
            </a:r>
            <a:r>
              <a:rPr lang="en-US" altLang="zh-CN" sz="4000" dirty="0">
                <a:latin typeface="+mj-ea"/>
                <a:ea typeface="+mj-ea"/>
              </a:rPr>
              <a:t>2</a:t>
            </a:r>
            <a:r>
              <a:rPr lang="zh-CN" altLang="en-US" sz="4000" dirty="0">
                <a:latin typeface="+mj-ea"/>
                <a:ea typeface="+mj-ea"/>
              </a:rPr>
              <a:t>）使用</a:t>
            </a:r>
            <a:endParaRPr lang="en-US" altLang="zh-CN" sz="4000" dirty="0">
              <a:latin typeface="+mj-ea"/>
              <a:ea typeface="+mj-ea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C4340DFA-ADE5-4B6D-907D-72A7737372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10" t="12292" r="733" b="48442"/>
          <a:stretch/>
        </p:blipFill>
        <p:spPr>
          <a:xfrm>
            <a:off x="479068" y="2571531"/>
            <a:ext cx="12138021" cy="370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907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E2E8379-BD50-44CA-B292-56CC9D34A4AB}"/>
              </a:ext>
            </a:extLst>
          </p:cNvPr>
          <p:cNvSpPr txBox="1"/>
          <p:nvPr/>
        </p:nvSpPr>
        <p:spPr>
          <a:xfrm>
            <a:off x="834502" y="914400"/>
            <a:ext cx="9135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2-1.  deque</a:t>
            </a:r>
            <a:r>
              <a:rPr lang="zh-CN" altLang="en-US" sz="3600" dirty="0">
                <a:solidFill>
                  <a:schemeClr val="bg1"/>
                </a:solidFill>
              </a:rPr>
              <a:t>（双端队列）基本成员函数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D9A9CA8-0EC6-4A9F-8CED-C9689E88A5E6}"/>
              </a:ext>
            </a:extLst>
          </p:cNvPr>
          <p:cNvSpPr txBox="1"/>
          <p:nvPr/>
        </p:nvSpPr>
        <p:spPr>
          <a:xfrm>
            <a:off x="134644" y="1712188"/>
            <a:ext cx="10278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+mj-ea"/>
                <a:ea typeface="+mj-ea"/>
              </a:rPr>
              <a:t>（</a:t>
            </a:r>
            <a:r>
              <a:rPr lang="en-US" altLang="zh-CN" sz="4000" dirty="0">
                <a:latin typeface="+mj-ea"/>
                <a:ea typeface="+mj-ea"/>
              </a:rPr>
              <a:t>2</a:t>
            </a:r>
            <a:r>
              <a:rPr lang="zh-CN" altLang="en-US" sz="4000" dirty="0">
                <a:latin typeface="+mj-ea"/>
                <a:ea typeface="+mj-ea"/>
              </a:rPr>
              <a:t>）使用</a:t>
            </a:r>
            <a:endParaRPr lang="en-US" altLang="zh-CN" sz="4000" dirty="0">
              <a:latin typeface="+mj-ea"/>
              <a:ea typeface="+mj-ea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BD44A60-015E-42EE-A750-F2C4273ED5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315" r="604"/>
          <a:stretch/>
        </p:blipFill>
        <p:spPr>
          <a:xfrm>
            <a:off x="630292" y="2420074"/>
            <a:ext cx="11062811" cy="419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408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E2E8379-BD50-44CA-B292-56CC9D34A4AB}"/>
              </a:ext>
            </a:extLst>
          </p:cNvPr>
          <p:cNvSpPr txBox="1"/>
          <p:nvPr/>
        </p:nvSpPr>
        <p:spPr>
          <a:xfrm>
            <a:off x="834502" y="914400"/>
            <a:ext cx="9135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2-2.  deque</a:t>
            </a:r>
            <a:r>
              <a:rPr lang="zh-CN" altLang="en-US" sz="3600" dirty="0">
                <a:solidFill>
                  <a:schemeClr val="bg1"/>
                </a:solidFill>
              </a:rPr>
              <a:t>（双端队列）示例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313D34B-C3C2-4ED7-9406-A3560FD1CE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502442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2107A53-C06B-49FF-9E57-44BB0CC304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6149" y="1940844"/>
            <a:ext cx="3999787" cy="358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86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E2E8379-BD50-44CA-B292-56CC9D34A4AB}"/>
              </a:ext>
            </a:extLst>
          </p:cNvPr>
          <p:cNvSpPr txBox="1"/>
          <p:nvPr/>
        </p:nvSpPr>
        <p:spPr>
          <a:xfrm>
            <a:off x="834502" y="866274"/>
            <a:ext cx="9135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3-0.  list</a:t>
            </a:r>
            <a:r>
              <a:rPr lang="zh-CN" altLang="en-US" sz="3600" dirty="0">
                <a:solidFill>
                  <a:schemeClr val="bg1"/>
                </a:solidFill>
              </a:rPr>
              <a:t>（双向链表）简介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D9A9CA8-0EC6-4A9F-8CED-C9689E88A5E6}"/>
              </a:ext>
            </a:extLst>
          </p:cNvPr>
          <p:cNvSpPr txBox="1"/>
          <p:nvPr/>
        </p:nvSpPr>
        <p:spPr>
          <a:xfrm>
            <a:off x="516384" y="1880865"/>
            <a:ext cx="102788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0" i="0" dirty="0">
                <a:solidFill>
                  <a:srgbClr val="444444"/>
                </a:solidFill>
                <a:effectLst/>
                <a:latin typeface="+mn-ea"/>
              </a:rPr>
              <a:t>双向链表。</a:t>
            </a:r>
            <a:endParaRPr lang="en-US" altLang="zh-CN" sz="4000" b="0" i="0" dirty="0">
              <a:solidFill>
                <a:srgbClr val="444444"/>
              </a:solidFill>
              <a:effectLst/>
              <a:latin typeface="+mn-ea"/>
            </a:endParaRPr>
          </a:p>
          <a:p>
            <a:r>
              <a:rPr lang="zh-CN" altLang="en-US" sz="4000" b="0" i="0" dirty="0">
                <a:solidFill>
                  <a:srgbClr val="444444"/>
                </a:solidFill>
                <a:effectLst/>
                <a:latin typeface="+mn-ea"/>
              </a:rPr>
              <a:t>只支持双向顺序访问。</a:t>
            </a:r>
            <a:endParaRPr lang="en-US" altLang="zh-CN" sz="4000" b="0" i="0" dirty="0">
              <a:solidFill>
                <a:srgbClr val="444444"/>
              </a:solidFill>
              <a:effectLst/>
              <a:latin typeface="+mn-ea"/>
            </a:endParaRPr>
          </a:p>
          <a:p>
            <a:r>
              <a:rPr lang="zh-CN" altLang="en-US" sz="4000" b="0" i="0" dirty="0">
                <a:solidFill>
                  <a:srgbClr val="444444"/>
                </a:solidFill>
                <a:effectLst/>
                <a:latin typeface="+mn-ea"/>
              </a:rPr>
              <a:t>在</a:t>
            </a:r>
            <a:r>
              <a:rPr lang="en-US" altLang="zh-CN" sz="4000" b="0" i="0" dirty="0">
                <a:solidFill>
                  <a:srgbClr val="444444"/>
                </a:solidFill>
                <a:effectLst/>
                <a:latin typeface="+mn-ea"/>
              </a:rPr>
              <a:t>list</a:t>
            </a:r>
            <a:r>
              <a:rPr lang="zh-CN" altLang="en-US" sz="4000" b="0" i="0" dirty="0">
                <a:solidFill>
                  <a:srgbClr val="444444"/>
                </a:solidFill>
                <a:effectLst/>
                <a:latin typeface="+mn-ea"/>
              </a:rPr>
              <a:t>任何位置进行插入、删除都很快。</a:t>
            </a:r>
            <a:endParaRPr lang="en-US" altLang="zh-CN" sz="4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801104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E2E8379-BD50-44CA-B292-56CC9D34A4AB}"/>
              </a:ext>
            </a:extLst>
          </p:cNvPr>
          <p:cNvSpPr txBox="1"/>
          <p:nvPr/>
        </p:nvSpPr>
        <p:spPr>
          <a:xfrm>
            <a:off x="834502" y="914400"/>
            <a:ext cx="9135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3-1.  list</a:t>
            </a:r>
            <a:r>
              <a:rPr lang="zh-CN" altLang="en-US" sz="3600" dirty="0">
                <a:solidFill>
                  <a:schemeClr val="bg1"/>
                </a:solidFill>
              </a:rPr>
              <a:t>（双向链表）基本成员函数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D9A9CA8-0EC6-4A9F-8CED-C9689E88A5E6}"/>
              </a:ext>
            </a:extLst>
          </p:cNvPr>
          <p:cNvSpPr txBox="1"/>
          <p:nvPr/>
        </p:nvSpPr>
        <p:spPr>
          <a:xfrm>
            <a:off x="516384" y="1880865"/>
            <a:ext cx="10278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+mj-ea"/>
                <a:ea typeface="+mj-ea"/>
              </a:rPr>
              <a:t>（</a:t>
            </a:r>
            <a:r>
              <a:rPr lang="en-US" altLang="zh-CN" sz="4000" dirty="0">
                <a:latin typeface="+mj-ea"/>
                <a:ea typeface="+mj-ea"/>
              </a:rPr>
              <a:t>1</a:t>
            </a:r>
            <a:r>
              <a:rPr lang="zh-CN" altLang="en-US" sz="4000" dirty="0">
                <a:latin typeface="+mj-ea"/>
                <a:ea typeface="+mj-ea"/>
              </a:rPr>
              <a:t>）构造</a:t>
            </a:r>
            <a:endParaRPr lang="en-US" altLang="zh-CN" sz="4000" dirty="0">
              <a:latin typeface="+mj-ea"/>
              <a:ea typeface="+mj-ea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B4CBA777-0BB6-44D4-8105-0F81F46D4375}"/>
              </a:ext>
            </a:extLst>
          </p:cNvPr>
          <p:cNvSpPr txBox="1"/>
          <p:nvPr/>
        </p:nvSpPr>
        <p:spPr>
          <a:xfrm>
            <a:off x="1035609" y="2588751"/>
            <a:ext cx="679449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zh-CN" sz="2800" b="1" dirty="0">
              <a:solidFill>
                <a:schemeClr val="accent6">
                  <a:lumMod val="50000"/>
                </a:schemeClr>
              </a:solidFill>
              <a:latin typeface="华文行楷" pitchFamily="2" charset="-122"/>
              <a:ea typeface="华文行楷" pitchFamily="2" charset="-122"/>
            </a:endParaRPr>
          </a:p>
          <a:p>
            <a:pPr>
              <a:buFont typeface="Wingdings" pitchFamily="2" charset="2"/>
              <a:buChar char="p"/>
            </a:pPr>
            <a:r>
              <a:rPr lang="en-US" altLang="zh-CN" sz="3600" dirty="0"/>
              <a:t>std::list&lt;type&gt; name;</a:t>
            </a:r>
            <a:endParaRPr lang="zh-CN" altLang="zh-CN" sz="3600" dirty="0"/>
          </a:p>
          <a:p>
            <a:pPr>
              <a:buFont typeface="Wingdings" pitchFamily="2" charset="2"/>
              <a:buChar char="p"/>
            </a:pPr>
            <a:r>
              <a:rPr lang="en-US" altLang="zh-CN" sz="3600" dirty="0"/>
              <a:t>std::list&lt;type&gt; name(size);</a:t>
            </a:r>
            <a:endParaRPr lang="zh-CN" altLang="zh-CN" sz="3600" dirty="0"/>
          </a:p>
          <a:p>
            <a:pPr>
              <a:buFont typeface="Wingdings" pitchFamily="2" charset="2"/>
              <a:buChar char="p"/>
            </a:pPr>
            <a:r>
              <a:rPr lang="en-US" altLang="zh-CN" sz="3600" dirty="0"/>
              <a:t>std::list&lt;type&gt; name(</a:t>
            </a:r>
            <a:r>
              <a:rPr lang="en-US" altLang="zh-CN" sz="3600" dirty="0" err="1"/>
              <a:t>size,value</a:t>
            </a:r>
            <a:r>
              <a:rPr lang="en-US" altLang="zh-CN" sz="3600" dirty="0"/>
              <a:t>);</a:t>
            </a:r>
            <a:endParaRPr lang="zh-CN" altLang="zh-CN" sz="3600" dirty="0"/>
          </a:p>
          <a:p>
            <a:pPr>
              <a:buFont typeface="Wingdings" pitchFamily="2" charset="2"/>
              <a:buChar char="p"/>
            </a:pPr>
            <a:r>
              <a:rPr lang="en-US" altLang="zh-CN" sz="3600" dirty="0"/>
              <a:t>std::list&lt;type&gt; name(</a:t>
            </a:r>
            <a:r>
              <a:rPr lang="en-US" altLang="zh-CN" sz="3600" dirty="0" err="1"/>
              <a:t>mylist</a:t>
            </a:r>
            <a:r>
              <a:rPr lang="en-US" altLang="zh-CN" sz="3600" dirty="0"/>
              <a:t>);</a:t>
            </a:r>
            <a:endParaRPr lang="zh-CN" altLang="zh-CN" sz="3600" dirty="0"/>
          </a:p>
          <a:p>
            <a:pPr>
              <a:buFont typeface="Wingdings" pitchFamily="2" charset="2"/>
              <a:buChar char="p"/>
            </a:pPr>
            <a:r>
              <a:rPr lang="en-US" altLang="zh-CN" sz="3600" dirty="0"/>
              <a:t>std::list&lt;type&gt; name(</a:t>
            </a:r>
            <a:r>
              <a:rPr lang="en-US" altLang="zh-CN" sz="3600" dirty="0" err="1"/>
              <a:t>first,last</a:t>
            </a:r>
            <a:r>
              <a:rPr lang="en-US" altLang="zh-CN" sz="3600" dirty="0"/>
              <a:t>);</a:t>
            </a:r>
            <a:endParaRPr lang="zh-CN" altLang="zh-CN" sz="3600" dirty="0"/>
          </a:p>
          <a:p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236972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E2E8379-BD50-44CA-B292-56CC9D34A4AB}"/>
              </a:ext>
            </a:extLst>
          </p:cNvPr>
          <p:cNvSpPr txBox="1"/>
          <p:nvPr/>
        </p:nvSpPr>
        <p:spPr>
          <a:xfrm>
            <a:off x="923278" y="837337"/>
            <a:ext cx="913512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</a:rPr>
              <a:t>0.  C++ </a:t>
            </a:r>
            <a:r>
              <a:rPr lang="zh-CN" altLang="en-US" sz="4000" dirty="0">
                <a:solidFill>
                  <a:schemeClr val="bg1"/>
                </a:solidFill>
              </a:rPr>
              <a:t>的 </a:t>
            </a:r>
            <a:r>
              <a:rPr lang="en-US" altLang="zh-CN" sz="4000" dirty="0">
                <a:solidFill>
                  <a:schemeClr val="bg1"/>
                </a:solidFill>
              </a:rPr>
              <a:t>STL </a:t>
            </a:r>
            <a:r>
              <a:rPr lang="zh-CN" altLang="en-US" sz="4000" dirty="0">
                <a:solidFill>
                  <a:schemeClr val="bg1"/>
                </a:solidFill>
              </a:rPr>
              <a:t>是什么？有什么用？</a:t>
            </a:r>
            <a:br>
              <a:rPr lang="en-US" altLang="zh-CN" sz="4000" dirty="0">
                <a:solidFill>
                  <a:schemeClr val="bg1"/>
                </a:solidFill>
              </a:rPr>
            </a:b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B1E38916-5DE5-40D4-9089-0F97817FB2C7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417249" y="2060322"/>
            <a:ext cx="11327907" cy="452431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+mn-ea"/>
              </a:rPr>
              <a:t>C++ </a:t>
            </a:r>
            <a:r>
              <a:rPr kumimoji="0" lang="zh-CN" altLang="en-US" sz="240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+mn-ea"/>
              </a:rPr>
              <a:t>的标准模板库，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+mn-ea"/>
              </a:rPr>
              <a:t>Standard Template Library</a:t>
            </a:r>
            <a:r>
              <a:rPr kumimoji="0" lang="zh-CN" altLang="en-US" sz="240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+mn-ea"/>
              </a:rPr>
              <a:t>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+mn-ea"/>
              </a:rPr>
              <a:t>STL </a:t>
            </a:r>
            <a:r>
              <a:rPr kumimoji="0" lang="zh-CN" altLang="en-US" sz="240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+mn-ea"/>
              </a:rPr>
              <a:t>是一些常用数据结构（如链表、可变长数组、排序二叉树）和算法（如排序、查找）的模板的集合。除此之外，还包括迭代器、仿函数、内存配置器和配接器。</a:t>
            </a:r>
            <a:endParaRPr kumimoji="0" lang="en-US" altLang="zh-CN" sz="2400" i="0" u="none" strike="noStrike" cap="none" normalizeH="0" baseline="0" dirty="0">
              <a:ln>
                <a:noFill/>
              </a:ln>
              <a:solidFill>
                <a:srgbClr val="444444"/>
              </a:solidFill>
              <a:effectLst/>
              <a:latin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2400" dirty="0">
              <a:solidFill>
                <a:srgbClr val="444444"/>
              </a:solidFill>
              <a:latin typeface="+mn-ea"/>
            </a:endParaRPr>
          </a:p>
          <a:p>
            <a:pPr defTabSz="914400"/>
            <a:r>
              <a:rPr lang="en-US" altLang="zh-CN" sz="2400" dirty="0">
                <a:solidFill>
                  <a:srgbClr val="444444"/>
                </a:solidFill>
                <a:latin typeface="+mn-ea"/>
              </a:rPr>
              <a:t>STL </a:t>
            </a:r>
            <a:r>
              <a:rPr lang="zh-CN" altLang="en-US" sz="2400" dirty="0">
                <a:solidFill>
                  <a:srgbClr val="444444"/>
                </a:solidFill>
                <a:latin typeface="+mn-ea"/>
              </a:rPr>
              <a:t>最初由惠普实验室开发，于 </a:t>
            </a:r>
            <a:r>
              <a:rPr lang="en-US" altLang="zh-CN" sz="2400" dirty="0">
                <a:solidFill>
                  <a:srgbClr val="444444"/>
                </a:solidFill>
                <a:latin typeface="+mn-ea"/>
              </a:rPr>
              <a:t>1998 </a:t>
            </a:r>
            <a:r>
              <a:rPr lang="zh-CN" altLang="en-US" sz="2400" dirty="0">
                <a:solidFill>
                  <a:srgbClr val="444444"/>
                </a:solidFill>
                <a:latin typeface="+mn-ea"/>
              </a:rPr>
              <a:t>年被定为国际标准，正式成为 </a:t>
            </a:r>
            <a:r>
              <a:rPr lang="en-US" altLang="zh-CN" sz="2400" dirty="0">
                <a:solidFill>
                  <a:srgbClr val="444444"/>
                </a:solidFill>
                <a:latin typeface="+mn-ea"/>
              </a:rPr>
              <a:t>C++ </a:t>
            </a:r>
            <a:r>
              <a:rPr lang="zh-CN" altLang="en-US" sz="2400" dirty="0">
                <a:solidFill>
                  <a:srgbClr val="444444"/>
                </a:solidFill>
                <a:latin typeface="+mn-ea"/>
              </a:rPr>
              <a:t>程序库的重要组成部分。值得一提的是，如今 </a:t>
            </a:r>
            <a:r>
              <a:rPr lang="en-US" altLang="zh-CN" sz="2400" dirty="0">
                <a:solidFill>
                  <a:srgbClr val="444444"/>
                </a:solidFill>
                <a:latin typeface="+mn-ea"/>
              </a:rPr>
              <a:t>STL </a:t>
            </a:r>
            <a:r>
              <a:rPr lang="zh-CN" altLang="en-US" sz="2400" dirty="0">
                <a:solidFill>
                  <a:srgbClr val="444444"/>
                </a:solidFill>
                <a:latin typeface="+mn-ea"/>
              </a:rPr>
              <a:t>已</a:t>
            </a:r>
            <a:r>
              <a:rPr lang="zh-CN" altLang="en-US" sz="2400" b="1" dirty="0">
                <a:solidFill>
                  <a:srgbClr val="444444"/>
                </a:solidFill>
                <a:latin typeface="+mn-ea"/>
              </a:rPr>
              <a:t>完全被内置到支持 </a:t>
            </a:r>
            <a:r>
              <a:rPr lang="en-US" altLang="zh-CN" sz="2400" b="1" dirty="0">
                <a:solidFill>
                  <a:srgbClr val="444444"/>
                </a:solidFill>
                <a:latin typeface="+mn-ea"/>
              </a:rPr>
              <a:t>C++ </a:t>
            </a:r>
            <a:r>
              <a:rPr lang="zh-CN" altLang="en-US" sz="2400" b="1" dirty="0">
                <a:solidFill>
                  <a:srgbClr val="444444"/>
                </a:solidFill>
                <a:latin typeface="+mn-ea"/>
              </a:rPr>
              <a:t>的编译器中</a:t>
            </a:r>
            <a:r>
              <a:rPr lang="zh-CN" altLang="en-US" sz="2400" dirty="0">
                <a:solidFill>
                  <a:srgbClr val="444444"/>
                </a:solidFill>
                <a:latin typeface="+mn-ea"/>
              </a:rPr>
              <a:t>，无需额外安装，这可能也是 </a:t>
            </a:r>
            <a:r>
              <a:rPr lang="en-US" altLang="zh-CN" sz="2400" dirty="0">
                <a:solidFill>
                  <a:srgbClr val="444444"/>
                </a:solidFill>
                <a:latin typeface="+mn-ea"/>
              </a:rPr>
              <a:t>STL </a:t>
            </a:r>
            <a:r>
              <a:rPr lang="zh-CN" altLang="en-US" sz="2400" dirty="0">
                <a:solidFill>
                  <a:srgbClr val="444444"/>
                </a:solidFill>
                <a:latin typeface="+mn-ea"/>
              </a:rPr>
              <a:t>被广泛使用的原因之一。</a:t>
            </a:r>
            <a:endParaRPr lang="en-US" altLang="zh-CN" sz="2400" dirty="0">
              <a:solidFill>
                <a:srgbClr val="444444"/>
              </a:solidFill>
              <a:latin typeface="+mn-ea"/>
            </a:endParaRPr>
          </a:p>
          <a:p>
            <a:pPr defTabSz="914400"/>
            <a:endParaRPr lang="zh-CN" altLang="zh-CN" sz="4800" dirty="0">
              <a:latin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i="0" dirty="0">
                <a:solidFill>
                  <a:srgbClr val="444444"/>
                </a:solidFill>
                <a:effectLst/>
                <a:latin typeface="+mn-ea"/>
              </a:rPr>
              <a:t>STL</a:t>
            </a:r>
            <a:r>
              <a:rPr lang="zh-CN" altLang="en-US" sz="2400" i="0" dirty="0">
                <a:solidFill>
                  <a:srgbClr val="444444"/>
                </a:solidFill>
                <a:effectLst/>
                <a:latin typeface="+mn-ea"/>
              </a:rPr>
              <a:t>中所有容器和算法都是总结了几十年来算法和数据结构的研究成果，汇集了许多计算机专家学者经验的基础上实现的，因此可以说，</a:t>
            </a:r>
            <a:r>
              <a:rPr lang="en-US" altLang="zh-CN" sz="2400" i="0" dirty="0">
                <a:solidFill>
                  <a:srgbClr val="444444"/>
                </a:solidFill>
                <a:effectLst/>
                <a:latin typeface="+mn-ea"/>
              </a:rPr>
              <a:t>STL </a:t>
            </a:r>
            <a:r>
              <a:rPr lang="zh-CN" altLang="en-US" sz="2400" i="0" dirty="0">
                <a:solidFill>
                  <a:srgbClr val="444444"/>
                </a:solidFill>
                <a:effectLst/>
                <a:latin typeface="+mn-ea"/>
              </a:rPr>
              <a:t>基本上达到了各种存储方法和相关算法的高度优化。</a:t>
            </a:r>
            <a:endParaRPr kumimoji="0" lang="zh-CN" altLang="en-US" sz="2400" i="0" u="none" strike="noStrike" cap="none" normalizeH="0" baseline="0" dirty="0">
              <a:ln>
                <a:noFill/>
              </a:ln>
              <a:solidFill>
                <a:srgbClr val="444444"/>
              </a:solidFill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358183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E2E8379-BD50-44CA-B292-56CC9D34A4AB}"/>
              </a:ext>
            </a:extLst>
          </p:cNvPr>
          <p:cNvSpPr txBox="1"/>
          <p:nvPr/>
        </p:nvSpPr>
        <p:spPr>
          <a:xfrm>
            <a:off x="834502" y="914400"/>
            <a:ext cx="9135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3-1.  list</a:t>
            </a:r>
            <a:r>
              <a:rPr lang="zh-CN" altLang="en-US" sz="3600" dirty="0">
                <a:solidFill>
                  <a:schemeClr val="bg1"/>
                </a:solidFill>
              </a:rPr>
              <a:t>（双向链表）基本成员函数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D9A9CA8-0EC6-4A9F-8CED-C9689E88A5E6}"/>
              </a:ext>
            </a:extLst>
          </p:cNvPr>
          <p:cNvSpPr txBox="1"/>
          <p:nvPr/>
        </p:nvSpPr>
        <p:spPr>
          <a:xfrm>
            <a:off x="392097" y="1880865"/>
            <a:ext cx="10278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+mj-ea"/>
                <a:ea typeface="+mj-ea"/>
              </a:rPr>
              <a:t>（</a:t>
            </a:r>
            <a:r>
              <a:rPr lang="en-US" altLang="zh-CN" sz="4000" dirty="0">
                <a:latin typeface="+mj-ea"/>
                <a:ea typeface="+mj-ea"/>
              </a:rPr>
              <a:t>2</a:t>
            </a:r>
            <a:r>
              <a:rPr lang="zh-CN" altLang="en-US" sz="4000" dirty="0">
                <a:latin typeface="+mj-ea"/>
                <a:ea typeface="+mj-ea"/>
              </a:rPr>
              <a:t>）使用</a:t>
            </a:r>
            <a:endParaRPr lang="en-US" altLang="zh-CN" sz="4000" dirty="0">
              <a:latin typeface="+mj-ea"/>
              <a:ea typeface="+mj-ea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A4389CE8-675B-4928-AFB7-0B41C93380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930" r="-1041" b="45789"/>
          <a:stretch/>
        </p:blipFill>
        <p:spPr>
          <a:xfrm>
            <a:off x="0" y="2588751"/>
            <a:ext cx="12576086" cy="430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5414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E2E8379-BD50-44CA-B292-56CC9D34A4AB}"/>
              </a:ext>
            </a:extLst>
          </p:cNvPr>
          <p:cNvSpPr txBox="1"/>
          <p:nvPr/>
        </p:nvSpPr>
        <p:spPr>
          <a:xfrm>
            <a:off x="834502" y="914400"/>
            <a:ext cx="9135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3-1.  list</a:t>
            </a:r>
            <a:r>
              <a:rPr lang="zh-CN" altLang="en-US" sz="3600" dirty="0">
                <a:solidFill>
                  <a:schemeClr val="bg1"/>
                </a:solidFill>
              </a:rPr>
              <a:t>（双向链表）基本成员函数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D9A9CA8-0EC6-4A9F-8CED-C9689E88A5E6}"/>
              </a:ext>
            </a:extLst>
          </p:cNvPr>
          <p:cNvSpPr txBox="1"/>
          <p:nvPr/>
        </p:nvSpPr>
        <p:spPr>
          <a:xfrm>
            <a:off x="392097" y="1880865"/>
            <a:ext cx="10278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+mj-ea"/>
                <a:ea typeface="+mj-ea"/>
              </a:rPr>
              <a:t>（</a:t>
            </a:r>
            <a:r>
              <a:rPr lang="en-US" altLang="zh-CN" sz="4000" dirty="0">
                <a:latin typeface="+mj-ea"/>
                <a:ea typeface="+mj-ea"/>
              </a:rPr>
              <a:t>2</a:t>
            </a:r>
            <a:r>
              <a:rPr lang="zh-CN" altLang="en-US" sz="4000" dirty="0">
                <a:latin typeface="+mj-ea"/>
                <a:ea typeface="+mj-ea"/>
              </a:rPr>
              <a:t>）使用</a:t>
            </a:r>
            <a:endParaRPr lang="en-US" altLang="zh-CN" sz="4000" dirty="0">
              <a:latin typeface="+mj-ea"/>
              <a:ea typeface="+mj-ea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03EA044-FC2E-42C5-B61A-EB77CED8EE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931" r="323"/>
          <a:stretch/>
        </p:blipFill>
        <p:spPr>
          <a:xfrm>
            <a:off x="669682" y="2520057"/>
            <a:ext cx="10252252" cy="387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49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E2E8379-BD50-44CA-B292-56CC9D34A4AB}"/>
              </a:ext>
            </a:extLst>
          </p:cNvPr>
          <p:cNvSpPr txBox="1"/>
          <p:nvPr/>
        </p:nvSpPr>
        <p:spPr>
          <a:xfrm>
            <a:off x="834502" y="914400"/>
            <a:ext cx="9135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3-2.  list</a:t>
            </a:r>
            <a:r>
              <a:rPr lang="zh-CN" altLang="en-US" sz="3600" dirty="0">
                <a:solidFill>
                  <a:schemeClr val="bg1"/>
                </a:solidFill>
              </a:rPr>
              <a:t>（双向链表）示例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8E43AFF-865C-4152-A964-8EABB01B32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489668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3B616D5-0F86-41B6-AAD3-30631D8B0B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3226" y="1237565"/>
            <a:ext cx="6147420" cy="399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81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E2E8379-BD50-44CA-B292-56CC9D34A4AB}"/>
              </a:ext>
            </a:extLst>
          </p:cNvPr>
          <p:cNvSpPr txBox="1"/>
          <p:nvPr/>
        </p:nvSpPr>
        <p:spPr>
          <a:xfrm>
            <a:off x="834502" y="866274"/>
            <a:ext cx="9135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4-0. </a:t>
            </a:r>
            <a:r>
              <a:rPr lang="en-US" altLang="zh-CN" sz="3600" dirty="0" err="1">
                <a:solidFill>
                  <a:schemeClr val="bg1"/>
                </a:solidFill>
              </a:rPr>
              <a:t>forward_list</a:t>
            </a:r>
            <a:r>
              <a:rPr lang="zh-CN" altLang="en-US" sz="3600" dirty="0">
                <a:solidFill>
                  <a:schemeClr val="bg1"/>
                </a:solidFill>
              </a:rPr>
              <a:t>（单向队列）简介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D9A9CA8-0EC6-4A9F-8CED-C9689E88A5E6}"/>
              </a:ext>
            </a:extLst>
          </p:cNvPr>
          <p:cNvSpPr txBox="1"/>
          <p:nvPr/>
        </p:nvSpPr>
        <p:spPr>
          <a:xfrm>
            <a:off x="516384" y="1880865"/>
            <a:ext cx="1027886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0" i="0" dirty="0">
                <a:solidFill>
                  <a:srgbClr val="444444"/>
                </a:solidFill>
                <a:effectLst/>
                <a:latin typeface="+mn-ea"/>
              </a:rPr>
              <a:t>单向链表。</a:t>
            </a:r>
            <a:endParaRPr lang="en-US" altLang="zh-CN" sz="4000" b="0" i="0" dirty="0">
              <a:solidFill>
                <a:srgbClr val="444444"/>
              </a:solidFill>
              <a:effectLst/>
              <a:latin typeface="+mn-ea"/>
            </a:endParaRPr>
          </a:p>
          <a:p>
            <a:r>
              <a:rPr lang="zh-CN" altLang="en-US" sz="4000" b="0" i="0" dirty="0">
                <a:solidFill>
                  <a:srgbClr val="444444"/>
                </a:solidFill>
                <a:effectLst/>
                <a:latin typeface="+mn-ea"/>
              </a:rPr>
              <a:t>只支持单向顺序访问。</a:t>
            </a:r>
            <a:endParaRPr lang="en-US" altLang="zh-CN" sz="4000" b="0" i="0" dirty="0">
              <a:solidFill>
                <a:srgbClr val="444444"/>
              </a:solidFill>
              <a:effectLst/>
              <a:latin typeface="+mn-ea"/>
            </a:endParaRPr>
          </a:p>
          <a:p>
            <a:r>
              <a:rPr lang="zh-CN" altLang="en-US" sz="4000" b="0" i="0" dirty="0">
                <a:solidFill>
                  <a:srgbClr val="444444"/>
                </a:solidFill>
                <a:effectLst/>
                <a:latin typeface="+mn-ea"/>
              </a:rPr>
              <a:t>在链表任何位置进行插入、删除都很快。</a:t>
            </a:r>
            <a:endParaRPr lang="en-US" altLang="zh-CN" sz="4000" b="0" i="0" dirty="0">
              <a:solidFill>
                <a:srgbClr val="444444"/>
              </a:solidFill>
              <a:effectLst/>
              <a:latin typeface="+mn-ea"/>
            </a:endParaRPr>
          </a:p>
          <a:p>
            <a:endParaRPr lang="en-US" altLang="zh-CN" sz="4000" dirty="0">
              <a:solidFill>
                <a:srgbClr val="444444"/>
              </a:solidFill>
              <a:latin typeface="+mn-ea"/>
            </a:endParaRPr>
          </a:p>
          <a:p>
            <a:r>
              <a:rPr lang="en-US" altLang="zh-CN" sz="4000" dirty="0" err="1">
                <a:latin typeface="+mn-ea"/>
              </a:rPr>
              <a:t>forward_list</a:t>
            </a:r>
            <a:r>
              <a:rPr lang="en-US" altLang="zh-CN" sz="4000" dirty="0">
                <a:latin typeface="+mn-ea"/>
              </a:rPr>
              <a:t> </a:t>
            </a:r>
            <a:r>
              <a:rPr lang="zh-CN" altLang="en-US" sz="4000" dirty="0">
                <a:latin typeface="+mn-ea"/>
              </a:rPr>
              <a:t>的操作比 </a:t>
            </a:r>
            <a:r>
              <a:rPr lang="en-US" altLang="zh-CN" sz="4000" dirty="0">
                <a:latin typeface="+mn-ea"/>
              </a:rPr>
              <a:t>list </a:t>
            </a:r>
            <a:r>
              <a:rPr lang="zh-CN" altLang="en-US" sz="4000" dirty="0">
                <a:latin typeface="+mn-ea"/>
              </a:rPr>
              <a:t>容器还要快，而且占用的内存更少。</a:t>
            </a:r>
          </a:p>
          <a:p>
            <a:endParaRPr lang="en-US" altLang="zh-CN" sz="4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860459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E2E8379-BD50-44CA-B292-56CC9D34A4AB}"/>
              </a:ext>
            </a:extLst>
          </p:cNvPr>
          <p:cNvSpPr txBox="1"/>
          <p:nvPr/>
        </p:nvSpPr>
        <p:spPr>
          <a:xfrm>
            <a:off x="834502" y="866274"/>
            <a:ext cx="9135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5-0.  string </a:t>
            </a:r>
            <a:r>
              <a:rPr lang="zh-CN" altLang="en-US" sz="3600" dirty="0">
                <a:solidFill>
                  <a:schemeClr val="bg1"/>
                </a:solidFill>
              </a:rPr>
              <a:t>简介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D9A9CA8-0EC6-4A9F-8CED-C9689E88A5E6}"/>
              </a:ext>
            </a:extLst>
          </p:cNvPr>
          <p:cNvSpPr txBox="1"/>
          <p:nvPr/>
        </p:nvSpPr>
        <p:spPr>
          <a:xfrm>
            <a:off x="516384" y="1880865"/>
            <a:ext cx="102788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0" i="0" dirty="0">
                <a:solidFill>
                  <a:srgbClr val="4D4D4D"/>
                </a:solidFill>
                <a:effectLst/>
                <a:latin typeface="-apple-system"/>
              </a:rPr>
              <a:t>双端队列。</a:t>
            </a:r>
            <a:endParaRPr lang="en-US" altLang="zh-CN" sz="4000" b="0" i="0" dirty="0">
              <a:solidFill>
                <a:srgbClr val="4D4D4D"/>
              </a:solidFill>
              <a:effectLst/>
              <a:latin typeface="-apple-system"/>
            </a:endParaRPr>
          </a:p>
          <a:p>
            <a:r>
              <a:rPr lang="zh-CN" altLang="en-US" sz="4000" b="0" i="0" dirty="0">
                <a:solidFill>
                  <a:srgbClr val="4D4D4D"/>
                </a:solidFill>
                <a:effectLst/>
                <a:latin typeface="-apple-system"/>
              </a:rPr>
              <a:t>支持快速随机访问，在</a:t>
            </a:r>
            <a:r>
              <a:rPr lang="zh-CN" altLang="en-US" sz="4000" b="1" i="0" dirty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头尾插入和删除很快</a:t>
            </a:r>
            <a:r>
              <a:rPr lang="zh-CN" altLang="en-US" sz="4000" b="0" i="0" dirty="0">
                <a:solidFill>
                  <a:srgbClr val="4D4D4D"/>
                </a:solidFill>
                <a:effectLst/>
                <a:latin typeface="-apple-system"/>
              </a:rPr>
              <a:t>。</a:t>
            </a:r>
            <a:endParaRPr lang="en-US" altLang="zh-CN" sz="4000" dirty="0">
              <a:latin typeface="+mj-ea"/>
              <a:ea typeface="+mj-ea"/>
            </a:endParaRPr>
          </a:p>
          <a:p>
            <a:endParaRPr lang="en-US" altLang="zh-CN" sz="4000" dirty="0">
              <a:latin typeface="+mj-ea"/>
              <a:ea typeface="+mj-ea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2C71DA1-856B-4746-B2E4-305886CAA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3788" y="3429000"/>
            <a:ext cx="15810246" cy="107074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D8337D4-4007-486F-AD27-CCB0B9A83AA7}"/>
              </a:ext>
            </a:extLst>
          </p:cNvPr>
          <p:cNvSpPr txBox="1"/>
          <p:nvPr/>
        </p:nvSpPr>
        <p:spPr>
          <a:xfrm>
            <a:off x="565108" y="4714453"/>
            <a:ext cx="108762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 b="1" i="0" dirty="0">
                <a:solidFill>
                  <a:srgbClr val="4F4F4F"/>
                </a:solidFill>
                <a:effectLst/>
                <a:latin typeface="+mn-ea"/>
              </a:rPr>
              <a:t>*string</a:t>
            </a:r>
            <a:r>
              <a:rPr lang="zh-CN" altLang="en-US" sz="3200" b="1" i="0" dirty="0">
                <a:solidFill>
                  <a:srgbClr val="4F4F4F"/>
                </a:solidFill>
                <a:effectLst/>
                <a:latin typeface="+mn-ea"/>
              </a:rPr>
              <a:t>内存结构</a:t>
            </a:r>
          </a:p>
          <a:p>
            <a:r>
              <a:rPr lang="en-US" altLang="zh-CN" sz="3200" b="0" i="0" dirty="0">
                <a:solidFill>
                  <a:srgbClr val="4D4D4D"/>
                </a:solidFill>
                <a:effectLst/>
                <a:latin typeface="+mn-ea"/>
              </a:rPr>
              <a:t>string</a:t>
            </a:r>
            <a:r>
              <a:rPr lang="zh-CN" altLang="en-US" sz="3200" b="0" i="0" dirty="0">
                <a:solidFill>
                  <a:srgbClr val="4D4D4D"/>
                </a:solidFill>
                <a:effectLst/>
                <a:latin typeface="+mn-ea"/>
              </a:rPr>
              <a:t>不是基本容器，在 </a:t>
            </a:r>
            <a:r>
              <a:rPr lang="en-US" altLang="zh-CN" sz="3200" b="0" i="0" dirty="0" err="1">
                <a:solidFill>
                  <a:srgbClr val="4D4D4D"/>
                </a:solidFill>
                <a:effectLst/>
                <a:latin typeface="+mn-ea"/>
              </a:rPr>
              <a:t>CppReference</a:t>
            </a:r>
            <a:r>
              <a:rPr lang="en-US" altLang="zh-CN" sz="3200" b="0" i="0" dirty="0">
                <a:solidFill>
                  <a:srgbClr val="4D4D4D"/>
                </a:solidFill>
                <a:effectLst/>
                <a:latin typeface="+mn-ea"/>
              </a:rPr>
              <a:t> </a:t>
            </a:r>
            <a:r>
              <a:rPr lang="zh-CN" altLang="en-US" sz="3200" b="0" i="0" dirty="0">
                <a:solidFill>
                  <a:srgbClr val="4D4D4D"/>
                </a:solidFill>
                <a:effectLst/>
                <a:latin typeface="+mn-ea"/>
              </a:rPr>
              <a:t>中归类为字符串库，底层采用的是</a:t>
            </a:r>
            <a:r>
              <a:rPr lang="en-US" altLang="zh-CN" sz="3200" b="0" i="0" dirty="0">
                <a:solidFill>
                  <a:srgbClr val="4D4D4D"/>
                </a:solidFill>
                <a:effectLst/>
                <a:latin typeface="+mn-ea"/>
              </a:rPr>
              <a:t>vector</a:t>
            </a:r>
            <a:r>
              <a:rPr lang="zh-CN" altLang="en-US" sz="3200" b="0" i="0" dirty="0">
                <a:solidFill>
                  <a:srgbClr val="4D4D4D"/>
                </a:solidFill>
                <a:effectLst/>
                <a:latin typeface="+mn-ea"/>
              </a:rPr>
              <a:t>的存储结构，所以内存结构与</a:t>
            </a:r>
            <a:r>
              <a:rPr lang="en-US" altLang="zh-CN" sz="3200" b="0" i="0" dirty="0">
                <a:solidFill>
                  <a:srgbClr val="4D4D4D"/>
                </a:solidFill>
                <a:effectLst/>
                <a:latin typeface="+mn-ea"/>
              </a:rPr>
              <a:t>vector</a:t>
            </a:r>
            <a:r>
              <a:rPr lang="zh-CN" altLang="en-US" sz="3200" b="0" i="0" dirty="0">
                <a:solidFill>
                  <a:srgbClr val="4D4D4D"/>
                </a:solidFill>
                <a:effectLst/>
                <a:latin typeface="+mn-ea"/>
              </a:rPr>
              <a:t>相同。</a:t>
            </a:r>
            <a:r>
              <a:rPr lang="en-US" altLang="zh-CN" sz="3200" dirty="0">
                <a:solidFill>
                  <a:srgbClr val="4D4D4D"/>
                </a:solidFill>
                <a:latin typeface="+mn-ea"/>
              </a:rPr>
              <a:t>STL </a:t>
            </a:r>
            <a:r>
              <a:rPr lang="zh-CN" altLang="en-US" sz="3200" dirty="0">
                <a:solidFill>
                  <a:srgbClr val="4D4D4D"/>
                </a:solidFill>
                <a:latin typeface="+mn-ea"/>
              </a:rPr>
              <a:t>中的许多算法也适用于 </a:t>
            </a:r>
            <a:r>
              <a:rPr lang="en-US" altLang="zh-CN" sz="3200" dirty="0">
                <a:solidFill>
                  <a:srgbClr val="4D4D4D"/>
                </a:solidFill>
                <a:latin typeface="+mn-ea"/>
              </a:rPr>
              <a:t>string </a:t>
            </a:r>
            <a:r>
              <a:rPr lang="zh-CN" altLang="en-US" sz="3200" dirty="0">
                <a:solidFill>
                  <a:srgbClr val="4D4D4D"/>
                </a:solidFill>
                <a:latin typeface="+mn-ea"/>
              </a:rPr>
              <a:t>对象。</a:t>
            </a:r>
            <a:endParaRPr lang="zh-CN" altLang="en-US" sz="3200" b="0" i="0" dirty="0">
              <a:solidFill>
                <a:srgbClr val="4D4D4D"/>
              </a:solidFill>
              <a:effectLst/>
              <a:latin typeface="+mn-ea"/>
            </a:endParaRPr>
          </a:p>
          <a:p>
            <a:endParaRPr lang="zh-CN" altLang="en-US" sz="3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671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70EF5693-66E7-415B-9FD7-E8D27B05F5F4}"/>
              </a:ext>
            </a:extLst>
          </p:cNvPr>
          <p:cNvSpPr txBox="1"/>
          <p:nvPr/>
        </p:nvSpPr>
        <p:spPr>
          <a:xfrm>
            <a:off x="834502" y="866274"/>
            <a:ext cx="9135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5-1.  string </a:t>
            </a:r>
            <a:r>
              <a:rPr lang="zh-CN" altLang="en-US" sz="3600" dirty="0">
                <a:solidFill>
                  <a:schemeClr val="bg1"/>
                </a:solidFill>
              </a:rPr>
              <a:t>基本成员函数与示例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208EDDE-C38E-4C9B-B5D8-82DD9C5E5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9167" y="2060657"/>
            <a:ext cx="4615596" cy="254117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B6F8AA7-A9E8-4D64-A56F-2B05D5917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521" y="2060657"/>
            <a:ext cx="7188565" cy="438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8798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70EF5693-66E7-415B-9FD7-E8D27B05F5F4}"/>
              </a:ext>
            </a:extLst>
          </p:cNvPr>
          <p:cNvSpPr txBox="1"/>
          <p:nvPr/>
        </p:nvSpPr>
        <p:spPr>
          <a:xfrm>
            <a:off x="834502" y="866274"/>
            <a:ext cx="9135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5-1.  string </a:t>
            </a:r>
            <a:r>
              <a:rPr lang="zh-CN" altLang="en-US" sz="3600" dirty="0">
                <a:solidFill>
                  <a:schemeClr val="bg1"/>
                </a:solidFill>
              </a:rPr>
              <a:t>基本成员函数与示例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7FF647B-6AB2-4F68-8A2F-80C628BC1CA2}"/>
              </a:ext>
            </a:extLst>
          </p:cNvPr>
          <p:cNvSpPr txBox="1"/>
          <p:nvPr/>
        </p:nvSpPr>
        <p:spPr>
          <a:xfrm>
            <a:off x="385010" y="2021305"/>
            <a:ext cx="110690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子串操作</a:t>
            </a:r>
            <a:endParaRPr lang="en-US" altLang="zh-C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 sz="3600" dirty="0"/>
              <a:t>我们将从字符串下标 </a:t>
            </a:r>
            <a:r>
              <a:rPr lang="en-US" altLang="zh-CN" sz="3600" dirty="0"/>
              <a:t>n </a:t>
            </a:r>
            <a:r>
              <a:rPr lang="zh-CN" altLang="en-US" sz="3600" dirty="0"/>
              <a:t>开始、长度为 </a:t>
            </a:r>
            <a:r>
              <a:rPr lang="en-US" altLang="zh-CN" sz="3600" dirty="0"/>
              <a:t>m </a:t>
            </a:r>
            <a:r>
              <a:rPr lang="zh-CN" altLang="en-US" sz="3600" dirty="0"/>
              <a:t>的字符串称为“子串</a:t>
            </a:r>
            <a:r>
              <a:rPr lang="en-US" altLang="zh-CN" sz="3600" dirty="0"/>
              <a:t>(n, m)”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D339B74-37B7-4EE3-B1D2-746A2AFA9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9747"/>
            <a:ext cx="6247599" cy="237250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420EED7-DA83-4060-BDBF-B3918F08CC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8671" y="4549663"/>
            <a:ext cx="3076049" cy="91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527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70EF5693-66E7-415B-9FD7-E8D27B05F5F4}"/>
              </a:ext>
            </a:extLst>
          </p:cNvPr>
          <p:cNvSpPr txBox="1"/>
          <p:nvPr/>
        </p:nvSpPr>
        <p:spPr>
          <a:xfrm>
            <a:off x="834502" y="866274"/>
            <a:ext cx="9135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5-1.  string </a:t>
            </a:r>
            <a:r>
              <a:rPr lang="zh-CN" altLang="en-US" sz="3600" dirty="0">
                <a:solidFill>
                  <a:schemeClr val="bg1"/>
                </a:solidFill>
              </a:rPr>
              <a:t>基本成员函数与示例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F6DB98C6-DC0A-4480-BF70-8EDC72DC0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090" y="563369"/>
            <a:ext cx="4618465" cy="28841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99786F3-944E-4B1B-8804-EFD7411390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47554"/>
            <a:ext cx="12210824" cy="267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55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70EF5693-66E7-415B-9FD7-E8D27B05F5F4}"/>
              </a:ext>
            </a:extLst>
          </p:cNvPr>
          <p:cNvSpPr txBox="1"/>
          <p:nvPr/>
        </p:nvSpPr>
        <p:spPr>
          <a:xfrm>
            <a:off x="834502" y="866274"/>
            <a:ext cx="9135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5-1.  string </a:t>
            </a:r>
            <a:r>
              <a:rPr lang="zh-CN" altLang="en-US" sz="3600" dirty="0">
                <a:solidFill>
                  <a:schemeClr val="bg1"/>
                </a:solidFill>
              </a:rPr>
              <a:t>基本成员函数与示例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3C83E13-F999-4DA0-91A6-A6158F9A7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8411" y="2277979"/>
            <a:ext cx="12260412" cy="311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2076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70EF5693-66E7-415B-9FD7-E8D27B05F5F4}"/>
              </a:ext>
            </a:extLst>
          </p:cNvPr>
          <p:cNvSpPr txBox="1"/>
          <p:nvPr/>
        </p:nvSpPr>
        <p:spPr>
          <a:xfrm>
            <a:off x="834502" y="866274"/>
            <a:ext cx="9135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5-1.  string </a:t>
            </a:r>
            <a:r>
              <a:rPr lang="zh-CN" altLang="en-US" sz="3600" dirty="0">
                <a:solidFill>
                  <a:schemeClr val="bg1"/>
                </a:solidFill>
              </a:rPr>
              <a:t>基本成员函数与示例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5AD6CB4-5700-4703-A23C-90B91DDD1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95210"/>
            <a:ext cx="11151819" cy="506278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8335B3B-86F5-4EA4-9B36-E0D91D131F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5809" b="-1243"/>
          <a:stretch/>
        </p:blipFill>
        <p:spPr>
          <a:xfrm>
            <a:off x="10146087" y="3429000"/>
            <a:ext cx="2045913" cy="349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11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>
            <a:extLst>
              <a:ext uri="{FF2B5EF4-FFF2-40B4-BE49-F238E27FC236}">
                <a16:creationId xmlns:a16="http://schemas.microsoft.com/office/drawing/2014/main" id="{391097BE-A044-49F5-B5CA-AE183B956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69" y="1379621"/>
            <a:ext cx="3785936" cy="2599479"/>
          </a:xfrm>
        </p:spPr>
        <p:txBody>
          <a:bodyPr rtlCol="0"/>
          <a:lstStyle/>
          <a:p>
            <a:pPr rtl="0"/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五种</a:t>
            </a:r>
            <a:b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顺序存储容器</a:t>
            </a:r>
            <a:b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的模板</a:t>
            </a:r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411E9392-71EA-4293-909F-1FE7DD38E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en-US" altLang="zh-CN" b="1" i="0" dirty="0">
                <a:solidFill>
                  <a:srgbClr val="4D4D4D"/>
                </a:solidFill>
                <a:effectLst/>
                <a:latin typeface="-apple-system"/>
              </a:rPr>
              <a:t>vector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-apple-system"/>
              </a:rPr>
              <a:t>：可变大小数组</a:t>
            </a:r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rtl="0"/>
            <a:r>
              <a:rPr lang="en-US" altLang="zh-CN" b="1" i="0" dirty="0">
                <a:solidFill>
                  <a:srgbClr val="4D4D4D"/>
                </a:solidFill>
                <a:effectLst/>
                <a:latin typeface="-apple-system"/>
              </a:rPr>
              <a:t>deque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-apple-system"/>
              </a:rPr>
              <a:t>：双端队列</a:t>
            </a:r>
            <a:endParaRPr lang="en-US" altLang="zh-CN" b="0" i="0" dirty="0">
              <a:solidFill>
                <a:srgbClr val="4D4D4D"/>
              </a:solidFill>
              <a:effectLst/>
              <a:latin typeface="-apple-system"/>
            </a:endParaRPr>
          </a:p>
          <a:p>
            <a:pPr rtl="0"/>
            <a:r>
              <a:rPr lang="en-US" altLang="zh-CN" b="1" i="0" dirty="0">
                <a:solidFill>
                  <a:srgbClr val="4D4D4D"/>
                </a:solidFill>
                <a:effectLst/>
                <a:latin typeface="-apple-system"/>
              </a:rPr>
              <a:t>list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-apple-system"/>
              </a:rPr>
              <a:t>：双向链表</a:t>
            </a:r>
            <a:endParaRPr lang="en-US" altLang="zh-CN" dirty="0">
              <a:solidFill>
                <a:srgbClr val="4D4D4D"/>
              </a:solidFill>
              <a:latin typeface="-apple-system"/>
            </a:endParaRPr>
          </a:p>
          <a:p>
            <a:pPr rtl="0"/>
            <a:r>
              <a:rPr lang="en-US" altLang="zh-CN" b="1" i="0" dirty="0">
                <a:solidFill>
                  <a:srgbClr val="4D4D4D"/>
                </a:solidFill>
                <a:effectLst/>
                <a:latin typeface="-apple-system"/>
              </a:rPr>
              <a:t>forward list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-apple-system"/>
              </a:rPr>
              <a:t>：单向链表</a:t>
            </a:r>
            <a:endParaRPr lang="en-US" altLang="zh-CN" b="0" i="0" dirty="0">
              <a:solidFill>
                <a:srgbClr val="4D4D4D"/>
              </a:solidFill>
              <a:effectLst/>
              <a:latin typeface="-apple-system"/>
            </a:endParaRPr>
          </a:p>
          <a:p>
            <a:pPr rtl="0"/>
            <a:r>
              <a:rPr lang="en-US" altLang="zh-CN" b="1" dirty="0">
                <a:solidFill>
                  <a:srgbClr val="4D4D4D"/>
                </a:solidFill>
                <a:latin typeface="-apple-system"/>
              </a:rPr>
              <a:t>s</a:t>
            </a:r>
            <a:r>
              <a:rPr lang="en-US" altLang="zh-CN" b="1" i="0" dirty="0">
                <a:solidFill>
                  <a:srgbClr val="4D4D4D"/>
                </a:solidFill>
                <a:effectLst/>
                <a:latin typeface="-apple-system"/>
              </a:rPr>
              <a:t>tring</a:t>
            </a:r>
            <a:r>
              <a:rPr lang="zh-CN" altLang="en-US" b="1" i="0" dirty="0">
                <a:solidFill>
                  <a:srgbClr val="4D4D4D"/>
                </a:solidFill>
                <a:effectLst/>
                <a:latin typeface="-apple-system"/>
              </a:rPr>
              <a:t>：</a:t>
            </a:r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10" name="组 9" descr="信息">
            <a:extLst>
              <a:ext uri="{FF2B5EF4-FFF2-40B4-BE49-F238E27FC236}">
                <a16:creationId xmlns:a16="http://schemas.microsoft.com/office/drawing/2014/main" id="{04EACC33-3BBF-4195-8927-841FEBB364AD}"/>
              </a:ext>
            </a:extLst>
          </p:cNvPr>
          <p:cNvGrpSpPr/>
          <p:nvPr/>
        </p:nvGrpSpPr>
        <p:grpSpPr>
          <a:xfrm>
            <a:off x="4637454" y="2530474"/>
            <a:ext cx="803276" cy="803276"/>
            <a:chOff x="4914764" y="3319462"/>
            <a:chExt cx="619125" cy="619125"/>
          </a:xfrm>
          <a:solidFill>
            <a:schemeClr val="bg1"/>
          </a:solidFill>
        </p:grpSpPr>
        <p:sp>
          <p:nvSpPr>
            <p:cNvPr id="11" name="任意多边形：形状 10">
              <a:extLst>
                <a:ext uri="{FF2B5EF4-FFF2-40B4-BE49-F238E27FC236}">
                  <a16:creationId xmlns:a16="http://schemas.microsoft.com/office/drawing/2014/main" id="{400D0FC6-FE6C-422D-87EC-3F2A40F92771}"/>
                </a:ext>
              </a:extLst>
            </p:cNvPr>
            <p:cNvSpPr/>
            <p:nvPr/>
          </p:nvSpPr>
          <p:spPr>
            <a:xfrm>
              <a:off x="4914764" y="3319462"/>
              <a:ext cx="619125" cy="619125"/>
            </a:xfrm>
            <a:custGeom>
              <a:avLst/>
              <a:gdLst>
                <a:gd name="connsiteX0" fmla="*/ 309563 w 619125"/>
                <a:gd name="connsiteY0" fmla="*/ 0 h 619125"/>
                <a:gd name="connsiteX1" fmla="*/ 0 w 619125"/>
                <a:gd name="connsiteY1" fmla="*/ 309563 h 619125"/>
                <a:gd name="connsiteX2" fmla="*/ 309563 w 619125"/>
                <a:gd name="connsiteY2" fmla="*/ 619125 h 619125"/>
                <a:gd name="connsiteX3" fmla="*/ 619125 w 619125"/>
                <a:gd name="connsiteY3" fmla="*/ 309563 h 619125"/>
                <a:gd name="connsiteX4" fmla="*/ 309563 w 619125"/>
                <a:gd name="connsiteY4" fmla="*/ 0 h 619125"/>
                <a:gd name="connsiteX5" fmla="*/ 309563 w 619125"/>
                <a:gd name="connsiteY5" fmla="*/ 581025 h 619125"/>
                <a:gd name="connsiteX6" fmla="*/ 38100 w 619125"/>
                <a:gd name="connsiteY6" fmla="*/ 309563 h 619125"/>
                <a:gd name="connsiteX7" fmla="*/ 309563 w 619125"/>
                <a:gd name="connsiteY7" fmla="*/ 38100 h 619125"/>
                <a:gd name="connsiteX8" fmla="*/ 581025 w 619125"/>
                <a:gd name="connsiteY8" fmla="*/ 309563 h 619125"/>
                <a:gd name="connsiteX9" fmla="*/ 309563 w 619125"/>
                <a:gd name="connsiteY9" fmla="*/ 581025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9125" h="619125">
                  <a:moveTo>
                    <a:pt x="309563" y="0"/>
                  </a:moveTo>
                  <a:cubicBezTo>
                    <a:pt x="138875" y="0"/>
                    <a:pt x="0" y="138865"/>
                    <a:pt x="0" y="309563"/>
                  </a:cubicBezTo>
                  <a:cubicBezTo>
                    <a:pt x="0" y="480260"/>
                    <a:pt x="138875" y="619125"/>
                    <a:pt x="309563" y="619125"/>
                  </a:cubicBezTo>
                  <a:cubicBezTo>
                    <a:pt x="480250" y="619125"/>
                    <a:pt x="619125" y="480260"/>
                    <a:pt x="619125" y="309563"/>
                  </a:cubicBezTo>
                  <a:cubicBezTo>
                    <a:pt x="619125" y="138865"/>
                    <a:pt x="480250" y="0"/>
                    <a:pt x="309563" y="0"/>
                  </a:cubicBezTo>
                  <a:close/>
                  <a:moveTo>
                    <a:pt x="309563" y="581025"/>
                  </a:moveTo>
                  <a:cubicBezTo>
                    <a:pt x="159877" y="581025"/>
                    <a:pt x="38100" y="459248"/>
                    <a:pt x="38100" y="309563"/>
                  </a:cubicBezTo>
                  <a:cubicBezTo>
                    <a:pt x="38100" y="159877"/>
                    <a:pt x="159877" y="38100"/>
                    <a:pt x="309563" y="38100"/>
                  </a:cubicBezTo>
                  <a:cubicBezTo>
                    <a:pt x="459248" y="38100"/>
                    <a:pt x="581025" y="159877"/>
                    <a:pt x="581025" y="309563"/>
                  </a:cubicBezTo>
                  <a:cubicBezTo>
                    <a:pt x="581025" y="459248"/>
                    <a:pt x="459248" y="581025"/>
                    <a:pt x="309563" y="5810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任意多边形:形状 11">
              <a:extLst>
                <a:ext uri="{FF2B5EF4-FFF2-40B4-BE49-F238E27FC236}">
                  <a16:creationId xmlns:a16="http://schemas.microsoft.com/office/drawing/2014/main" id="{EADF13BE-BF58-43E3-9534-281EFDABF659}"/>
                </a:ext>
              </a:extLst>
            </p:cNvPr>
            <p:cNvSpPr/>
            <p:nvPr/>
          </p:nvSpPr>
          <p:spPr>
            <a:xfrm>
              <a:off x="5195751" y="3473729"/>
              <a:ext cx="57150" cy="57150"/>
            </a:xfrm>
            <a:custGeom>
              <a:avLst/>
              <a:gdLst>
                <a:gd name="connsiteX0" fmla="*/ 63722 w 57150"/>
                <a:gd name="connsiteY0" fmla="*/ 31861 h 57150"/>
                <a:gd name="connsiteX1" fmla="*/ 31861 w 57150"/>
                <a:gd name="connsiteY1" fmla="*/ 63722 h 57150"/>
                <a:gd name="connsiteX2" fmla="*/ 0 w 57150"/>
                <a:gd name="connsiteY2" fmla="*/ 31861 h 57150"/>
                <a:gd name="connsiteX3" fmla="*/ 31861 w 57150"/>
                <a:gd name="connsiteY3" fmla="*/ 0 h 57150"/>
                <a:gd name="connsiteX4" fmla="*/ 63722 w 57150"/>
                <a:gd name="connsiteY4" fmla="*/ 3186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63722" y="31861"/>
                  </a:moveTo>
                  <a:cubicBezTo>
                    <a:pt x="63722" y="49458"/>
                    <a:pt x="49458" y="63722"/>
                    <a:pt x="31861" y="63722"/>
                  </a:cubicBezTo>
                  <a:cubicBezTo>
                    <a:pt x="14265" y="63722"/>
                    <a:pt x="0" y="49458"/>
                    <a:pt x="0" y="31861"/>
                  </a:cubicBezTo>
                  <a:cubicBezTo>
                    <a:pt x="0" y="14265"/>
                    <a:pt x="14265" y="0"/>
                    <a:pt x="31861" y="0"/>
                  </a:cubicBezTo>
                  <a:cubicBezTo>
                    <a:pt x="49458" y="0"/>
                    <a:pt x="63722" y="14265"/>
                    <a:pt x="63722" y="318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" name="任意多边形：形状 12">
              <a:extLst>
                <a:ext uri="{FF2B5EF4-FFF2-40B4-BE49-F238E27FC236}">
                  <a16:creationId xmlns:a16="http://schemas.microsoft.com/office/drawing/2014/main" id="{914EC720-9A79-4D18-8746-AE0BDD325E79}"/>
                </a:ext>
              </a:extLst>
            </p:cNvPr>
            <p:cNvSpPr/>
            <p:nvPr/>
          </p:nvSpPr>
          <p:spPr>
            <a:xfrm>
              <a:off x="5205276" y="3589420"/>
              <a:ext cx="38100" cy="200025"/>
            </a:xfrm>
            <a:custGeom>
              <a:avLst/>
              <a:gdLst>
                <a:gd name="connsiteX0" fmla="*/ 19050 w 38100"/>
                <a:gd name="connsiteY0" fmla="*/ 0 h 200025"/>
                <a:gd name="connsiteX1" fmla="*/ 0 w 38100"/>
                <a:gd name="connsiteY1" fmla="*/ 19050 h 200025"/>
                <a:gd name="connsiteX2" fmla="*/ 0 w 38100"/>
                <a:gd name="connsiteY2" fmla="*/ 180975 h 200025"/>
                <a:gd name="connsiteX3" fmla="*/ 19050 w 38100"/>
                <a:gd name="connsiteY3" fmla="*/ 200025 h 200025"/>
                <a:gd name="connsiteX4" fmla="*/ 38100 w 38100"/>
                <a:gd name="connsiteY4" fmla="*/ 180975 h 200025"/>
                <a:gd name="connsiteX5" fmla="*/ 38100 w 38100"/>
                <a:gd name="connsiteY5" fmla="*/ 19050 h 200025"/>
                <a:gd name="connsiteX6" fmla="*/ 19050 w 38100"/>
                <a:gd name="connsiteY6" fmla="*/ 0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200025">
                  <a:moveTo>
                    <a:pt x="19050" y="0"/>
                  </a:moveTo>
                  <a:cubicBezTo>
                    <a:pt x="8534" y="0"/>
                    <a:pt x="0" y="8534"/>
                    <a:pt x="0" y="19050"/>
                  </a:cubicBezTo>
                  <a:lnTo>
                    <a:pt x="0" y="180975"/>
                  </a:lnTo>
                  <a:cubicBezTo>
                    <a:pt x="0" y="191491"/>
                    <a:pt x="8534" y="200025"/>
                    <a:pt x="19050" y="200025"/>
                  </a:cubicBezTo>
                  <a:cubicBezTo>
                    <a:pt x="29566" y="200025"/>
                    <a:pt x="38100" y="191491"/>
                    <a:pt x="38100" y="180975"/>
                  </a:cubicBezTo>
                  <a:lnTo>
                    <a:pt x="38100" y="19050"/>
                  </a:lnTo>
                  <a:cubicBezTo>
                    <a:pt x="38100" y="8525"/>
                    <a:pt x="29566" y="0"/>
                    <a:pt x="1905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67077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70EF5693-66E7-415B-9FD7-E8D27B05F5F4}"/>
              </a:ext>
            </a:extLst>
          </p:cNvPr>
          <p:cNvSpPr txBox="1"/>
          <p:nvPr/>
        </p:nvSpPr>
        <p:spPr>
          <a:xfrm>
            <a:off x="834502" y="866274"/>
            <a:ext cx="9135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5-1.  string </a:t>
            </a:r>
            <a:r>
              <a:rPr lang="zh-CN" altLang="en-US" sz="3600" dirty="0">
                <a:solidFill>
                  <a:schemeClr val="bg1"/>
                </a:solidFill>
              </a:rPr>
              <a:t>基本成员函数与示例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4EE4F0A-50F0-4928-87CE-1CBE1C5AB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31557"/>
            <a:ext cx="11798243" cy="277252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2B61DFA-8D8C-4F52-9D84-C6C89DCFA6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7577" y="4660231"/>
            <a:ext cx="5261811" cy="188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1807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70EF5693-66E7-415B-9FD7-E8D27B05F5F4}"/>
              </a:ext>
            </a:extLst>
          </p:cNvPr>
          <p:cNvSpPr txBox="1"/>
          <p:nvPr/>
        </p:nvSpPr>
        <p:spPr>
          <a:xfrm>
            <a:off x="834502" y="866274"/>
            <a:ext cx="9135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5-1.  string </a:t>
            </a:r>
            <a:r>
              <a:rPr lang="zh-CN" altLang="en-US" sz="3600" dirty="0">
                <a:solidFill>
                  <a:schemeClr val="bg1"/>
                </a:solidFill>
              </a:rPr>
              <a:t>基本成员函数与示例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A793C1D-8D55-476B-A039-BA39BAD6F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39" y="1911892"/>
            <a:ext cx="9117381" cy="441383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65857BE-1C25-4B44-8A2D-10FDBCB2A5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1531" y="4118810"/>
            <a:ext cx="4484927" cy="215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1237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70EF5693-66E7-415B-9FD7-E8D27B05F5F4}"/>
              </a:ext>
            </a:extLst>
          </p:cNvPr>
          <p:cNvSpPr txBox="1"/>
          <p:nvPr/>
        </p:nvSpPr>
        <p:spPr>
          <a:xfrm>
            <a:off x="834502" y="866274"/>
            <a:ext cx="9135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6 </a:t>
            </a:r>
            <a:r>
              <a:rPr lang="zh-CN" altLang="en-US" sz="3600" dirty="0">
                <a:solidFill>
                  <a:schemeClr val="bg1"/>
                </a:solidFill>
              </a:rPr>
              <a:t>如何选择顺序容器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83667EB-8B8F-47D9-B3E5-77C4466FBA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5651" y="1512605"/>
            <a:ext cx="8052824" cy="518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8778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70EF5693-66E7-415B-9FD7-E8D27B05F5F4}"/>
              </a:ext>
            </a:extLst>
          </p:cNvPr>
          <p:cNvSpPr txBox="1"/>
          <p:nvPr/>
        </p:nvSpPr>
        <p:spPr>
          <a:xfrm>
            <a:off x="834502" y="866274"/>
            <a:ext cx="9135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6 </a:t>
            </a:r>
            <a:r>
              <a:rPr lang="zh-CN" altLang="en-US" sz="3600" dirty="0">
                <a:solidFill>
                  <a:schemeClr val="bg1"/>
                </a:solidFill>
              </a:rPr>
              <a:t>如何选择顺序容器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3027D7F-352E-454A-A6B6-CB757B0F8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124" y="5293895"/>
            <a:ext cx="11146236" cy="132823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EA38B22-2CA7-4D27-99FF-AE52369A42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124" y="1967412"/>
            <a:ext cx="10774119" cy="345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5151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70EF5693-66E7-415B-9FD7-E8D27B05F5F4}"/>
              </a:ext>
            </a:extLst>
          </p:cNvPr>
          <p:cNvSpPr txBox="1"/>
          <p:nvPr/>
        </p:nvSpPr>
        <p:spPr>
          <a:xfrm>
            <a:off x="834502" y="866274"/>
            <a:ext cx="9135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7 </a:t>
            </a:r>
            <a:r>
              <a:rPr lang="zh-CN" altLang="en-US" sz="3600" dirty="0">
                <a:solidFill>
                  <a:schemeClr val="bg1"/>
                </a:solidFill>
              </a:rPr>
              <a:t>致谢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1E072D8-F030-4800-8AD1-088E19D82EF2}"/>
              </a:ext>
            </a:extLst>
          </p:cNvPr>
          <p:cNvSpPr txBox="1"/>
          <p:nvPr/>
        </p:nvSpPr>
        <p:spPr>
          <a:xfrm>
            <a:off x="834502" y="2032986"/>
            <a:ext cx="784785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感谢马骏老师的指导</a:t>
            </a:r>
            <a:endParaRPr lang="en-US" altLang="zh-CN" sz="2800" dirty="0"/>
          </a:p>
          <a:p>
            <a:endParaRPr lang="en-US" altLang="zh-CN" sz="2800" dirty="0"/>
          </a:p>
          <a:p>
            <a:r>
              <a:rPr lang="zh-CN" altLang="en-US" sz="2800" dirty="0"/>
              <a:t>参考了</a:t>
            </a:r>
            <a:r>
              <a:rPr lang="en-US" altLang="zh-CN" sz="2800" dirty="0"/>
              <a:t>C++ Primer</a:t>
            </a:r>
            <a:r>
              <a:rPr lang="zh-CN" altLang="en-US" sz="2800" dirty="0"/>
              <a:t>中第</a:t>
            </a:r>
            <a:r>
              <a:rPr lang="en-US" altLang="zh-CN" sz="2800" dirty="0"/>
              <a:t>9</a:t>
            </a:r>
            <a:r>
              <a:rPr lang="zh-CN" altLang="en-US" sz="2800" dirty="0"/>
              <a:t>章 顺序容器</a:t>
            </a:r>
            <a:endParaRPr lang="en-US" altLang="zh-CN" sz="2800" dirty="0"/>
          </a:p>
          <a:p>
            <a:endParaRPr lang="en-US" altLang="zh-CN" sz="2800" dirty="0"/>
          </a:p>
          <a:p>
            <a:r>
              <a:rPr lang="zh-CN" altLang="en-US" sz="2800" dirty="0"/>
              <a:t>参考了</a:t>
            </a:r>
            <a:r>
              <a:rPr lang="en-US" altLang="zh-CN" sz="2800" dirty="0"/>
              <a:t>19</a:t>
            </a:r>
            <a:r>
              <a:rPr lang="zh-CN" altLang="en-US" sz="2800" dirty="0"/>
              <a:t>届学长的</a:t>
            </a:r>
            <a:r>
              <a:rPr lang="en-US" altLang="zh-CN" sz="2800" dirty="0"/>
              <a:t>PPT</a:t>
            </a:r>
          </a:p>
          <a:p>
            <a:endParaRPr lang="en-US" altLang="zh-CN" sz="2800" dirty="0"/>
          </a:p>
        </p:txBody>
      </p:sp>
    </p:spTree>
    <p:extLst>
      <p:ext uri="{BB962C8B-B14F-4D97-AF65-F5344CB8AC3E}">
        <p14:creationId xmlns:p14="http://schemas.microsoft.com/office/powerpoint/2010/main" val="12121823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矩形​​ 14">
            <a:extLst>
              <a:ext uri="{FF2B5EF4-FFF2-40B4-BE49-F238E27FC236}">
                <a16:creationId xmlns:a16="http://schemas.microsoft.com/office/drawing/2014/main" id="{493D4EDA-58E0-40CC-B3CA-14CDEB349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7" name="图片 6" descr="数字连接">
            <a:extLst>
              <a:ext uri="{FF2B5EF4-FFF2-40B4-BE49-F238E27FC236}">
                <a16:creationId xmlns:a16="http://schemas.microsoft.com/office/drawing/2014/main" id="{3840F91C-EDD0-4D4E-A4AB-E6C77856C8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65" t="9091" r="3502" b="-1"/>
          <a:stretch/>
        </p:blipFill>
        <p:spPr>
          <a:xfrm>
            <a:off x="-18025" y="10"/>
            <a:ext cx="12191980" cy="6857990"/>
          </a:xfrm>
          <a:prstGeom prst="rect">
            <a:avLst/>
          </a:prstGeom>
        </p:spPr>
      </p:pic>
      <p:grpSp>
        <p:nvGrpSpPr>
          <p:cNvPr id="17" name="组 16">
            <a:extLst>
              <a:ext uri="{FF2B5EF4-FFF2-40B4-BE49-F238E27FC236}">
                <a16:creationId xmlns:a16="http://schemas.microsoft.com/office/drawing/2014/main" id="{AA9EB0BC-A85E-4C26-B355-5DFCEF6CC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3643E56B-BD42-413D-B17D-7958270F5D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96C04F74-9467-4FA5-95DC-8D481A297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D73DE1C3-5C37-42E9-A3F0-256F193832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矩形 21">
            <a:extLst>
              <a:ext uri="{FF2B5EF4-FFF2-40B4-BE49-F238E27FC236}">
                <a16:creationId xmlns:a16="http://schemas.microsoft.com/office/drawing/2014/main" id="{4A2E7EC3-E07C-46CE-9B25-41865A506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732" y="4428067"/>
            <a:ext cx="11260667" cy="1962497"/>
          </a:xfrm>
          <a:prstGeom prst="rect">
            <a:avLst/>
          </a:prstGeom>
          <a:solidFill>
            <a:schemeClr val="accent1">
              <a:alpha val="97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C02C5318-1A1E-49D0-B2E2-A4B0FA9E8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4572000"/>
            <a:ext cx="10993549" cy="895244"/>
          </a:xfrm>
        </p:spPr>
        <p:txBody>
          <a:bodyPr rtlCol="0">
            <a:noAutofit/>
          </a:bodyPr>
          <a:lstStyle/>
          <a:p>
            <a:pPr rtl="0"/>
            <a:r>
              <a:rPr lang="zh-CN" altLang="en-US" sz="60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感谢观看</a:t>
            </a:r>
            <a:endParaRPr lang="zh-cn" sz="60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8B6CF59-4E5B-494D-A2F7-97ADD01E6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5467246"/>
            <a:ext cx="10993546" cy="484822"/>
          </a:xfrm>
        </p:spPr>
        <p:txBody>
          <a:bodyPr rtlCol="0">
            <a:normAutofit/>
          </a:bodyPr>
          <a:lstStyle/>
          <a:p>
            <a:pPr rtl="0"/>
            <a:r>
              <a:rPr lang="en-US" dirty="0">
                <a:solidFill>
                  <a:srgbClr val="7CEB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2021/11/8</a:t>
            </a:r>
          </a:p>
          <a:p>
            <a:pPr rtl="0"/>
            <a:endParaRPr lang="en-US" dirty="0">
              <a:solidFill>
                <a:srgbClr val="7CEB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87700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E2E8379-BD50-44CA-B292-56CC9D34A4AB}"/>
              </a:ext>
            </a:extLst>
          </p:cNvPr>
          <p:cNvSpPr txBox="1"/>
          <p:nvPr/>
        </p:nvSpPr>
        <p:spPr>
          <a:xfrm>
            <a:off x="850545" y="818148"/>
            <a:ext cx="9135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</a:rPr>
              <a:t>1-0. vector</a:t>
            </a:r>
            <a:r>
              <a:rPr lang="zh-CN" altLang="en-US" sz="4000" dirty="0">
                <a:solidFill>
                  <a:schemeClr val="bg1"/>
                </a:solidFill>
              </a:rPr>
              <a:t>（向量）</a:t>
            </a:r>
            <a:r>
              <a:rPr lang="zh-CN" altLang="en-US" sz="4000" dirty="0">
                <a:solidFill>
                  <a:schemeClr val="bg1"/>
                </a:solidFill>
                <a:latin typeface="+mj-ea"/>
              </a:rPr>
              <a:t>简介</a:t>
            </a:r>
            <a:endParaRPr lang="en-US" altLang="zh-CN" sz="4000" dirty="0">
              <a:solidFill>
                <a:schemeClr val="bg1"/>
              </a:solidFill>
              <a:latin typeface="+mj-ea"/>
            </a:endParaRPr>
          </a:p>
          <a:p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D9A9CA8-0EC6-4A9F-8CED-C9689E88A5E6}"/>
              </a:ext>
            </a:extLst>
          </p:cNvPr>
          <p:cNvSpPr txBox="1"/>
          <p:nvPr/>
        </p:nvSpPr>
        <p:spPr>
          <a:xfrm>
            <a:off x="463118" y="2138317"/>
            <a:ext cx="102788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可变大小</a:t>
            </a:r>
            <a:r>
              <a:rPr lang="zh-CN" altLang="en-US" sz="4000" dirty="0">
                <a:latin typeface="+mj-ea"/>
                <a:ea typeface="+mj-ea"/>
              </a:rPr>
              <a:t>数组，即将元素保存在一段连续的内存空间中。</a:t>
            </a:r>
            <a:endParaRPr lang="en-US" altLang="zh-CN" sz="4000" dirty="0">
              <a:latin typeface="+mj-ea"/>
              <a:ea typeface="+mj-ea"/>
            </a:endParaRPr>
          </a:p>
          <a:p>
            <a:r>
              <a:rPr lang="zh-CN" altLang="en-US" sz="4000" dirty="0">
                <a:latin typeface="+mj-ea"/>
                <a:ea typeface="+mj-ea"/>
              </a:rPr>
              <a:t>支持快速随机访问。</a:t>
            </a:r>
            <a:endParaRPr lang="en-US" altLang="zh-CN" sz="40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796331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>
            <a:extLst>
              <a:ext uri="{FF2B5EF4-FFF2-40B4-BE49-F238E27FC236}">
                <a16:creationId xmlns:a16="http://schemas.microsoft.com/office/drawing/2014/main" id="{DD9A9CA8-0EC6-4A9F-8CED-C9689E88A5E6}"/>
              </a:ext>
            </a:extLst>
          </p:cNvPr>
          <p:cNvSpPr txBox="1"/>
          <p:nvPr/>
        </p:nvSpPr>
        <p:spPr>
          <a:xfrm>
            <a:off x="401910" y="1847380"/>
            <a:ext cx="3246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+mn-ea"/>
              </a:rPr>
              <a:t>（</a:t>
            </a:r>
            <a:r>
              <a:rPr lang="en-US" altLang="zh-CN" sz="3200" dirty="0">
                <a:latin typeface="+mn-ea"/>
              </a:rPr>
              <a:t>1</a:t>
            </a:r>
            <a:r>
              <a:rPr lang="zh-CN" altLang="en-US" sz="3200" dirty="0">
                <a:latin typeface="+mn-ea"/>
              </a:rPr>
              <a:t>）构造</a:t>
            </a:r>
            <a:endParaRPr lang="en-US" altLang="zh-CN" sz="3200" dirty="0">
              <a:latin typeface="+mj-ea"/>
              <a:ea typeface="+mj-ea"/>
            </a:endParaRP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4904DE35-CE82-4E99-8A69-D74895EC541A}"/>
              </a:ext>
            </a:extLst>
          </p:cNvPr>
          <p:cNvSpPr txBox="1"/>
          <p:nvPr/>
        </p:nvSpPr>
        <p:spPr>
          <a:xfrm>
            <a:off x="850544" y="2583402"/>
            <a:ext cx="80271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p"/>
            </a:pPr>
            <a:r>
              <a:rPr lang="en-US" altLang="zh-CN" sz="4000" dirty="0"/>
              <a:t>std::vector&lt;type&gt; name;</a:t>
            </a:r>
          </a:p>
          <a:p>
            <a:pPr>
              <a:buFont typeface="Wingdings" pitchFamily="2" charset="2"/>
              <a:buChar char="p"/>
            </a:pPr>
            <a:r>
              <a:rPr lang="en-US" altLang="zh-CN" sz="4000" dirty="0"/>
              <a:t>std::vector&lt;type&gt; name(size);</a:t>
            </a:r>
            <a:endParaRPr lang="zh-CN" altLang="zh-CN" sz="4000" dirty="0"/>
          </a:p>
          <a:p>
            <a:pPr>
              <a:buFont typeface="Wingdings" pitchFamily="2" charset="2"/>
              <a:buChar char="p"/>
            </a:pPr>
            <a:r>
              <a:rPr lang="en-US" altLang="zh-CN" sz="4000" dirty="0"/>
              <a:t>std::vector&lt;type&gt; name(</a:t>
            </a:r>
            <a:r>
              <a:rPr lang="en-US" altLang="zh-CN" sz="4000" dirty="0" err="1"/>
              <a:t>size,value</a:t>
            </a:r>
            <a:r>
              <a:rPr lang="en-US" altLang="zh-CN" sz="4000" dirty="0"/>
              <a:t>);</a:t>
            </a:r>
            <a:endParaRPr lang="zh-CN" altLang="zh-CN" sz="4000" dirty="0"/>
          </a:p>
          <a:p>
            <a:pPr>
              <a:buFont typeface="Wingdings" pitchFamily="2" charset="2"/>
              <a:buChar char="p"/>
            </a:pPr>
            <a:r>
              <a:rPr lang="en-US" altLang="zh-CN" sz="4000" dirty="0"/>
              <a:t>std::vector&lt;type&gt; name(</a:t>
            </a:r>
            <a:r>
              <a:rPr lang="en-US" altLang="zh-CN" sz="4000" dirty="0" err="1"/>
              <a:t>myvector</a:t>
            </a:r>
            <a:r>
              <a:rPr lang="en-US" altLang="zh-CN" sz="4000" dirty="0"/>
              <a:t>);</a:t>
            </a:r>
            <a:endParaRPr lang="zh-CN" altLang="zh-CN" sz="4000" dirty="0"/>
          </a:p>
          <a:p>
            <a:pPr>
              <a:buFont typeface="Wingdings" pitchFamily="2" charset="2"/>
              <a:buChar char="p"/>
            </a:pPr>
            <a:r>
              <a:rPr lang="en-US" altLang="zh-CN" sz="4000" dirty="0"/>
              <a:t>std::vector&lt;type&gt; name(</a:t>
            </a:r>
            <a:r>
              <a:rPr lang="en-US" altLang="zh-CN" sz="4000" dirty="0" err="1"/>
              <a:t>first,last</a:t>
            </a:r>
            <a:r>
              <a:rPr lang="en-US" altLang="zh-CN" sz="4000" dirty="0"/>
              <a:t>);</a:t>
            </a:r>
            <a:endParaRPr lang="zh-CN" altLang="zh-CN" sz="4000" dirty="0"/>
          </a:p>
          <a:p>
            <a:pPr>
              <a:buFont typeface="Wingdings" pitchFamily="2" charset="2"/>
              <a:buChar char="p"/>
            </a:pPr>
            <a:endParaRPr lang="zh-CN" altLang="zh-CN" sz="40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93D43CE-AA0E-4D02-B541-79A49C534DCD}"/>
              </a:ext>
            </a:extLst>
          </p:cNvPr>
          <p:cNvSpPr txBox="1"/>
          <p:nvPr/>
        </p:nvSpPr>
        <p:spPr>
          <a:xfrm>
            <a:off x="850545" y="818148"/>
            <a:ext cx="9135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</a:rPr>
              <a:t>1-1. vector</a:t>
            </a:r>
            <a:r>
              <a:rPr lang="zh-CN" altLang="en-US" sz="4000" dirty="0">
                <a:solidFill>
                  <a:schemeClr val="bg1"/>
                </a:solidFill>
              </a:rPr>
              <a:t>（向量）主要成员函数</a:t>
            </a:r>
            <a:endParaRPr lang="en-US" altLang="zh-CN" sz="4000" dirty="0">
              <a:solidFill>
                <a:schemeClr val="bg1"/>
              </a:solidFill>
              <a:latin typeface="+mj-ea"/>
            </a:endParaRPr>
          </a:p>
          <a:p>
            <a:endParaRPr lang="zh-CN" alt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330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>
            <a:extLst>
              <a:ext uri="{FF2B5EF4-FFF2-40B4-BE49-F238E27FC236}">
                <a16:creationId xmlns:a16="http://schemas.microsoft.com/office/drawing/2014/main" id="{DD9A9CA8-0EC6-4A9F-8CED-C9689E88A5E6}"/>
              </a:ext>
            </a:extLst>
          </p:cNvPr>
          <p:cNvSpPr txBox="1"/>
          <p:nvPr/>
        </p:nvSpPr>
        <p:spPr>
          <a:xfrm>
            <a:off x="401910" y="1847380"/>
            <a:ext cx="3246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+mn-ea"/>
              </a:rPr>
              <a:t>（</a:t>
            </a:r>
            <a:r>
              <a:rPr lang="en-US" altLang="zh-CN" sz="3200" dirty="0">
                <a:latin typeface="+mn-ea"/>
              </a:rPr>
              <a:t>1</a:t>
            </a:r>
            <a:r>
              <a:rPr lang="zh-CN" altLang="en-US" sz="3200" dirty="0">
                <a:latin typeface="+mn-ea"/>
              </a:rPr>
              <a:t>）构造</a:t>
            </a:r>
            <a:endParaRPr lang="en-US" altLang="zh-CN" sz="3200" dirty="0">
              <a:latin typeface="+mj-ea"/>
              <a:ea typeface="+mj-ea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93D43CE-AA0E-4D02-B541-79A49C534DCD}"/>
              </a:ext>
            </a:extLst>
          </p:cNvPr>
          <p:cNvSpPr txBox="1"/>
          <p:nvPr/>
        </p:nvSpPr>
        <p:spPr>
          <a:xfrm>
            <a:off x="850545" y="818148"/>
            <a:ext cx="9135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</a:rPr>
              <a:t>1-1. vector</a:t>
            </a:r>
            <a:r>
              <a:rPr lang="zh-CN" altLang="en-US" sz="4000" dirty="0">
                <a:solidFill>
                  <a:schemeClr val="bg1"/>
                </a:solidFill>
              </a:rPr>
              <a:t>（向量）主要成员函数</a:t>
            </a:r>
            <a:endParaRPr lang="en-US" altLang="zh-CN" sz="4000" dirty="0">
              <a:solidFill>
                <a:schemeClr val="bg1"/>
              </a:solidFill>
              <a:latin typeface="+mj-ea"/>
            </a:endParaRPr>
          </a:p>
          <a:p>
            <a:endParaRPr lang="zh-CN" altLang="en-US" sz="4000" dirty="0">
              <a:solidFill>
                <a:schemeClr val="bg1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62E8750-6125-470E-A012-C44831B79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910" y="2432155"/>
            <a:ext cx="11749309" cy="262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802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>
            <a:extLst>
              <a:ext uri="{FF2B5EF4-FFF2-40B4-BE49-F238E27FC236}">
                <a16:creationId xmlns:a16="http://schemas.microsoft.com/office/drawing/2014/main" id="{DD9A9CA8-0EC6-4A9F-8CED-C9689E88A5E6}"/>
              </a:ext>
            </a:extLst>
          </p:cNvPr>
          <p:cNvSpPr txBox="1"/>
          <p:nvPr/>
        </p:nvSpPr>
        <p:spPr>
          <a:xfrm>
            <a:off x="357522" y="1847381"/>
            <a:ext cx="3007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+mn-ea"/>
              </a:rPr>
              <a:t>（</a:t>
            </a:r>
            <a:r>
              <a:rPr lang="en-US" altLang="zh-CN" sz="3200" dirty="0">
                <a:latin typeface="+mn-ea"/>
              </a:rPr>
              <a:t>2</a:t>
            </a:r>
            <a:r>
              <a:rPr lang="zh-CN" altLang="en-US" sz="3200" dirty="0">
                <a:latin typeface="+mn-ea"/>
              </a:rPr>
              <a:t>）使用</a:t>
            </a:r>
            <a:endParaRPr lang="en-US" altLang="zh-CN" sz="3200" dirty="0">
              <a:latin typeface="+mn-ea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93D43CE-AA0E-4D02-B541-79A49C534DCD}"/>
              </a:ext>
            </a:extLst>
          </p:cNvPr>
          <p:cNvSpPr txBox="1"/>
          <p:nvPr/>
        </p:nvSpPr>
        <p:spPr>
          <a:xfrm>
            <a:off x="850545" y="818148"/>
            <a:ext cx="9135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</a:rPr>
              <a:t>1-1. vector</a:t>
            </a:r>
            <a:r>
              <a:rPr lang="zh-CN" altLang="en-US" sz="4000" dirty="0">
                <a:solidFill>
                  <a:schemeClr val="bg1"/>
                </a:solidFill>
              </a:rPr>
              <a:t>（向量）主要成员函数</a:t>
            </a:r>
            <a:endParaRPr lang="en-US" altLang="zh-CN" sz="4000" dirty="0">
              <a:solidFill>
                <a:schemeClr val="bg1"/>
              </a:solidFill>
              <a:latin typeface="+mj-ea"/>
            </a:endParaRPr>
          </a:p>
          <a:p>
            <a:endParaRPr lang="zh-CN" altLang="en-US" sz="4000" dirty="0">
              <a:solidFill>
                <a:schemeClr val="bg1"/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4FD3E71E-9241-4911-B160-A959EF0CBF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905" b="-1"/>
          <a:stretch/>
        </p:blipFill>
        <p:spPr>
          <a:xfrm>
            <a:off x="500967" y="2432156"/>
            <a:ext cx="11498528" cy="400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210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>
            <a:extLst>
              <a:ext uri="{FF2B5EF4-FFF2-40B4-BE49-F238E27FC236}">
                <a16:creationId xmlns:a16="http://schemas.microsoft.com/office/drawing/2014/main" id="{DD9A9CA8-0EC6-4A9F-8CED-C9689E88A5E6}"/>
              </a:ext>
            </a:extLst>
          </p:cNvPr>
          <p:cNvSpPr txBox="1"/>
          <p:nvPr/>
        </p:nvSpPr>
        <p:spPr>
          <a:xfrm>
            <a:off x="357522" y="1847381"/>
            <a:ext cx="3007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+mn-ea"/>
              </a:rPr>
              <a:t>（</a:t>
            </a:r>
            <a:r>
              <a:rPr lang="en-US" altLang="zh-CN" sz="3200" dirty="0">
                <a:latin typeface="+mn-ea"/>
              </a:rPr>
              <a:t>2</a:t>
            </a:r>
            <a:r>
              <a:rPr lang="zh-CN" altLang="en-US" sz="3200" dirty="0">
                <a:latin typeface="+mn-ea"/>
              </a:rPr>
              <a:t>）使用</a:t>
            </a:r>
            <a:endParaRPr lang="en-US" altLang="zh-CN" sz="3200" dirty="0">
              <a:latin typeface="+mn-ea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93D43CE-AA0E-4D02-B541-79A49C534DCD}"/>
              </a:ext>
            </a:extLst>
          </p:cNvPr>
          <p:cNvSpPr txBox="1"/>
          <p:nvPr/>
        </p:nvSpPr>
        <p:spPr>
          <a:xfrm>
            <a:off x="850545" y="818148"/>
            <a:ext cx="9135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</a:rPr>
              <a:t>1-1. vector</a:t>
            </a:r>
            <a:r>
              <a:rPr lang="zh-CN" altLang="en-US" sz="4000" dirty="0">
                <a:solidFill>
                  <a:schemeClr val="bg1"/>
                </a:solidFill>
              </a:rPr>
              <a:t>（向量）主要成员函数</a:t>
            </a:r>
            <a:endParaRPr lang="en-US" altLang="zh-CN" sz="4000" dirty="0">
              <a:solidFill>
                <a:schemeClr val="bg1"/>
              </a:solidFill>
              <a:latin typeface="+mj-ea"/>
            </a:endParaRPr>
          </a:p>
          <a:p>
            <a:endParaRPr lang="zh-CN" altLang="en-US" sz="4000" dirty="0">
              <a:solidFill>
                <a:schemeClr val="bg1"/>
              </a:solidFill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637F926A-2ECF-4DC8-A9F1-426B0893FB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81" t="6325" r="1440" b="49503"/>
          <a:stretch/>
        </p:blipFill>
        <p:spPr>
          <a:xfrm>
            <a:off x="0" y="2706889"/>
            <a:ext cx="13074461" cy="380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120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>
            <a:extLst>
              <a:ext uri="{FF2B5EF4-FFF2-40B4-BE49-F238E27FC236}">
                <a16:creationId xmlns:a16="http://schemas.microsoft.com/office/drawing/2014/main" id="{DD9A9CA8-0EC6-4A9F-8CED-C9689E88A5E6}"/>
              </a:ext>
            </a:extLst>
          </p:cNvPr>
          <p:cNvSpPr txBox="1"/>
          <p:nvPr/>
        </p:nvSpPr>
        <p:spPr>
          <a:xfrm>
            <a:off x="357522" y="1847381"/>
            <a:ext cx="3007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+mn-ea"/>
              </a:rPr>
              <a:t>（</a:t>
            </a:r>
            <a:r>
              <a:rPr lang="en-US" altLang="zh-CN" sz="3200" dirty="0">
                <a:latin typeface="+mn-ea"/>
              </a:rPr>
              <a:t>2</a:t>
            </a:r>
            <a:r>
              <a:rPr lang="zh-CN" altLang="en-US" sz="3200" dirty="0">
                <a:latin typeface="+mn-ea"/>
              </a:rPr>
              <a:t>）使用</a:t>
            </a:r>
            <a:endParaRPr lang="en-US" altLang="zh-CN" sz="3200" dirty="0">
              <a:latin typeface="+mn-ea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93D43CE-AA0E-4D02-B541-79A49C534DCD}"/>
              </a:ext>
            </a:extLst>
          </p:cNvPr>
          <p:cNvSpPr txBox="1"/>
          <p:nvPr/>
        </p:nvSpPr>
        <p:spPr>
          <a:xfrm>
            <a:off x="850545" y="818148"/>
            <a:ext cx="9135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</a:rPr>
              <a:t>1-1. vector</a:t>
            </a:r>
            <a:r>
              <a:rPr lang="zh-CN" altLang="en-US" sz="4000" dirty="0">
                <a:solidFill>
                  <a:schemeClr val="bg1"/>
                </a:solidFill>
              </a:rPr>
              <a:t>（向量）主要成员函数</a:t>
            </a:r>
            <a:endParaRPr lang="en-US" altLang="zh-CN" sz="4000" dirty="0">
              <a:solidFill>
                <a:schemeClr val="bg1"/>
              </a:solidFill>
              <a:latin typeface="+mj-ea"/>
            </a:endParaRPr>
          </a:p>
          <a:p>
            <a:endParaRPr lang="zh-CN" altLang="en-US" sz="4000" dirty="0">
              <a:solidFill>
                <a:schemeClr val="bg1"/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8D2C06D6-7D5D-4194-A7D3-C78E773232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" t="50000" r="1"/>
          <a:stretch/>
        </p:blipFill>
        <p:spPr>
          <a:xfrm>
            <a:off x="257452" y="2644395"/>
            <a:ext cx="12019435" cy="391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0010"/>
      </p:ext>
    </p:extLst>
  </p:cSld>
  <p:clrMapOvr>
    <a:masterClrMapping/>
  </p:clrMapOvr>
</p:sld>
</file>

<file path=ppt/theme/theme1.xml><?xml version="1.0" encoding="utf-8"?>
<a:theme xmlns:a="http://schemas.openxmlformats.org/drawingml/2006/main" name="红利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BA0CF3B2-1F0F-4FC5-8002-3E4869ABAD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F69AFF4-BB30-4BA0-AD22-82CC3C4327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EBC12AA-1C15-4500-BC9C-8EE83A441DE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技术设计</Template>
  <TotalTime>2013</TotalTime>
  <Words>913</Words>
  <Application>Microsoft Office PowerPoint</Application>
  <PresentationFormat>宽屏</PresentationFormat>
  <Paragraphs>132</Paragraphs>
  <Slides>35</Slides>
  <Notes>34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5" baseType="lpstr">
      <vt:lpstr>-apple-system</vt:lpstr>
      <vt:lpstr>Microsoft YaHei UI</vt:lpstr>
      <vt:lpstr>华文行楷</vt:lpstr>
      <vt:lpstr>华文中宋</vt:lpstr>
      <vt:lpstr>Arial</vt:lpstr>
      <vt:lpstr>Arial Black</vt:lpstr>
      <vt:lpstr>Gill Sans MT</vt:lpstr>
      <vt:lpstr>Wingdings</vt:lpstr>
      <vt:lpstr>Wingdings 2</vt:lpstr>
      <vt:lpstr>红利</vt:lpstr>
      <vt:lpstr>C++  STL  中的顺序存储容器 Sequential Containers in C++ STL</vt:lpstr>
      <vt:lpstr>PowerPoint 演示文稿</vt:lpstr>
      <vt:lpstr>五种 顺序存储容器 的模板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感谢观看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技术红利设计</dc:title>
  <dc:creator>盖 伟业</dc:creator>
  <cp:lastModifiedBy>盖 伟业</cp:lastModifiedBy>
  <cp:revision>6</cp:revision>
  <dcterms:created xsi:type="dcterms:W3CDTF">2021-11-04T01:33:08Z</dcterms:created>
  <dcterms:modified xsi:type="dcterms:W3CDTF">2021-11-06T09:24:46Z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