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61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4" r:id="rId19"/>
    <p:sldId id="283" r:id="rId20"/>
    <p:sldId id="276" r:id="rId21"/>
    <p:sldId id="285" r:id="rId22"/>
    <p:sldId id="286" r:id="rId23"/>
    <p:sldId id="284" r:id="rId24"/>
    <p:sldId id="273" r:id="rId25"/>
    <p:sldId id="277" r:id="rId26"/>
    <p:sldId id="279" r:id="rId27"/>
    <p:sldId id="278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" y="2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1D0B8-DCA9-433B-A5AC-46BB5C9D358E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BD1E4-E431-452D-B7F7-D5B20099DB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42810-816D-40E1-819B-82A3C81AFBA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90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0425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26710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51309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37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39197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44508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36922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22700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01196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55357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97409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43057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36C1-E7B1-471B-AB11-D614592BD7CC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9C1F-10C3-41B0-90F7-BD9B2DE681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04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ructured_program_theorem" TargetMode="External"/><Relationship Id="rId2" Type="http://schemas.openxmlformats.org/officeDocument/2006/relationships/hyperlink" Target="https://en.wikipedia.org/wiki/Structured_programm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baidu.com/item/%E7%BB%93%E6%9E%84%E5%8C%96%E7%A8%8B%E5%BA%8F%E7%90%86%E8%AE%BA" TargetMode="External"/><Relationship Id="rId5" Type="http://schemas.openxmlformats.org/officeDocument/2006/relationships/hyperlink" Target="https://baike.baidu.com/item/goto%E8%AF%AD%E5%8F%A5" TargetMode="External"/><Relationship Id="rId4" Type="http://schemas.openxmlformats.org/officeDocument/2006/relationships/hyperlink" Target="https://homepages.cwi.nl/~storm/teaching/reader/Dijkstra68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0418" y="1539553"/>
            <a:ext cx="10515600" cy="171683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</a:rPr>
              <a:t>结构化程序设计</a:t>
            </a:r>
            <a:br>
              <a:rPr lang="en-US" altLang="zh-CN" sz="7200" dirty="0"/>
            </a:br>
            <a:r>
              <a:rPr lang="en-US" altLang="zh-CN" sz="7200" dirty="0"/>
              <a:t> </a:t>
            </a:r>
            <a:endParaRPr lang="zh-CN" altLang="en-US" sz="2800" b="1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0" y="0"/>
            <a:ext cx="12192001" cy="6858000"/>
            <a:chOff x="-1" y="0"/>
            <a:chExt cx="12192001" cy="6858000"/>
          </a:xfrm>
        </p:grpSpPr>
        <p:sp>
          <p:nvSpPr>
            <p:cNvPr id="3" name="矩形 2"/>
            <p:cNvSpPr/>
            <p:nvPr/>
          </p:nvSpPr>
          <p:spPr>
            <a:xfrm>
              <a:off x="-1" y="0"/>
              <a:ext cx="12192001" cy="13085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0" y="3967843"/>
              <a:ext cx="12192000" cy="2890157"/>
              <a:chOff x="0" y="3967843"/>
              <a:chExt cx="12192000" cy="2890157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0" y="3967843"/>
                <a:ext cx="12192000" cy="289015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3857" y="4745605"/>
                <a:ext cx="1331504" cy="1664380"/>
              </a:xfrm>
              <a:prstGeom prst="rect">
                <a:avLst/>
              </a:prstGeom>
            </p:spPr>
          </p:pic>
          <p:sp>
            <p:nvSpPr>
              <p:cNvPr id="6" name="文本框 5"/>
              <p:cNvSpPr txBox="1"/>
              <p:nvPr/>
            </p:nvSpPr>
            <p:spPr>
              <a:xfrm>
                <a:off x="2192564" y="5039186"/>
                <a:ext cx="6596743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3200" b="1" dirty="0">
                    <a:solidFill>
                      <a:prstClr val="black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                                   ----by </a:t>
                </a:r>
                <a:r>
                  <a:rPr lang="zh-CN" altLang="en-US" sz="3200" b="1" dirty="0">
                    <a:solidFill>
                      <a:prstClr val="black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孙骞</a:t>
                </a:r>
                <a:endPara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+mn-cs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3420238" y="2885600"/>
            <a:ext cx="9204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chemeClr val="bg1"/>
                </a:solidFill>
              </a:rPr>
              <a:t>    (Structured  Programming)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81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E83468-27E5-4C8A-B19A-5989999F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Recursion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828DBE4-1406-47D5-836C-7B1DDF945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 A statement is executed by repeatedly calling itself until termination conditions are met.</a:t>
            </a:r>
          </a:p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 While similar in practice to iterative loops, recursive loops may be more computationally efficient and are implemented differently as a cascading stack.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461057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881B8-9164-4FCA-A563-A62BE0CA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we use </a:t>
            </a:r>
            <a:r>
              <a:rPr lang="en-US" altLang="zh-CN" sz="4400" dirty="0"/>
              <a:t>Structured  Programming?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0B02DE-9D1B-4C3E-A9EA-C9766529E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Let’s begin with “</a:t>
            </a:r>
            <a:r>
              <a:rPr lang="en-US" altLang="zh-CN" b="1" dirty="0" err="1">
                <a:solidFill>
                  <a:srgbClr val="FF0000"/>
                </a:solidFill>
              </a:rPr>
              <a:t>Goto</a:t>
            </a:r>
            <a:r>
              <a:rPr lang="en-US" altLang="zh-CN" dirty="0"/>
              <a:t>”.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767762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F73CC-BD74-47EE-BD00-F59ABBEF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goto</a:t>
            </a:r>
            <a:r>
              <a:rPr lang="en-US" altLang="zh-CN" dirty="0"/>
              <a:t> </a:t>
            </a:r>
            <a:r>
              <a:rPr lang="zh-CN" altLang="en-US" dirty="0"/>
              <a:t>本身的作用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835E31-D8B0-498A-9698-BD9DB684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“传送”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无条件转移</a:t>
            </a:r>
          </a:p>
        </p:txBody>
      </p:sp>
    </p:spTree>
    <p:extLst>
      <p:ext uri="{BB962C8B-B14F-4D97-AF65-F5344CB8AC3E}">
        <p14:creationId xmlns:p14="http://schemas.microsoft.com/office/powerpoint/2010/main" val="5911457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37425AD4-C729-4C23-B364-8EA9008B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Goto</a:t>
            </a:r>
            <a:r>
              <a:rPr lang="zh-CN" altLang="en-US" dirty="0"/>
              <a:t>本身的使用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BDFF081-24EA-4215-82E0-22AB6AA8C4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837" y="3191669"/>
            <a:ext cx="3362325" cy="1619250"/>
          </a:xfrm>
        </p:spPr>
      </p:pic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FB81B864-180C-4DB6-B256-F07E6F436A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021" y="3191669"/>
            <a:ext cx="4279672" cy="1325562"/>
          </a:xfrm>
        </p:spPr>
      </p:pic>
    </p:spTree>
    <p:extLst>
      <p:ext uri="{BB962C8B-B14F-4D97-AF65-F5344CB8AC3E}">
        <p14:creationId xmlns:p14="http://schemas.microsoft.com/office/powerpoint/2010/main" val="114843179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392A5B-6C17-4199-93BE-A0B709EC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面条代码</a:t>
            </a:r>
            <a:r>
              <a:rPr lang="en-US" altLang="zh-CN" dirty="0"/>
              <a:t>---</a:t>
            </a:r>
            <a:r>
              <a:rPr lang="en-US" altLang="zh-CN" dirty="0" err="1"/>
              <a:t>goto</a:t>
            </a:r>
            <a:r>
              <a:rPr lang="zh-CN" altLang="en-US" dirty="0"/>
              <a:t>的滥用</a:t>
            </a: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7A09F720-1C92-42DE-97ED-01BE1ECA17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12" y="2834481"/>
            <a:ext cx="2238375" cy="2333625"/>
          </a:xfrm>
        </p:spPr>
      </p:pic>
      <p:pic>
        <p:nvPicPr>
          <p:cNvPr id="5" name="内容占位符 5">
            <a:extLst>
              <a:ext uri="{FF2B5EF4-FFF2-40B4-BE49-F238E27FC236}">
                <a16:creationId xmlns:a16="http://schemas.microsoft.com/office/drawing/2014/main" id="{52C8FAFA-59DB-4F1B-BDF0-DD217C8858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46" y="1825625"/>
            <a:ext cx="3051107" cy="4351338"/>
          </a:xfrm>
        </p:spPr>
      </p:pic>
    </p:spTree>
    <p:extLst>
      <p:ext uri="{BB962C8B-B14F-4D97-AF65-F5344CB8AC3E}">
        <p14:creationId xmlns:p14="http://schemas.microsoft.com/office/powerpoint/2010/main" val="384395423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A29F6A-32BE-4691-B32B-4079EE3C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还可能存在的隐患</a:t>
            </a:r>
            <a:r>
              <a:rPr lang="en-US" altLang="zh-CN" dirty="0"/>
              <a:t>..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161434-219C-43F9-8EF0-B94358CEF3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8318C731-1D99-420B-9C6C-0D9CF97900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18" y="2181225"/>
            <a:ext cx="7572302" cy="2695575"/>
          </a:xfrm>
        </p:spPr>
      </p:pic>
    </p:spTree>
    <p:extLst>
      <p:ext uri="{BB962C8B-B14F-4D97-AF65-F5344CB8AC3E}">
        <p14:creationId xmlns:p14="http://schemas.microsoft.com/office/powerpoint/2010/main" val="137511721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D36EFB-2861-4B31-9AF5-6279C7E4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69A6E2CA-12E3-4571-8E2A-E748C46FF0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8" y="986829"/>
            <a:ext cx="10482350" cy="880375"/>
          </a:xfr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E5D135AC-0F22-4D06-95F6-E834AF1266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08107"/>
            <a:ext cx="9322436" cy="2922876"/>
          </a:xfrm>
        </p:spPr>
      </p:pic>
    </p:spTree>
    <p:extLst>
      <p:ext uri="{BB962C8B-B14F-4D97-AF65-F5344CB8AC3E}">
        <p14:creationId xmlns:p14="http://schemas.microsoft.com/office/powerpoint/2010/main" val="325141743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0F2601-D505-4B91-B36B-25E437F5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21966"/>
          </a:xfrm>
        </p:spPr>
        <p:txBody>
          <a:bodyPr/>
          <a:lstStyle/>
          <a:p>
            <a:r>
              <a:rPr lang="zh-CN" altLang="en-US" dirty="0"/>
              <a:t>思考：限制使用甚至不使用</a:t>
            </a:r>
            <a:r>
              <a:rPr lang="en-US" altLang="zh-CN" dirty="0" err="1"/>
              <a:t>goto</a:t>
            </a:r>
            <a:r>
              <a:rPr lang="zh-CN" altLang="en-US" dirty="0"/>
              <a:t>是否可行？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9AB9BC-F2BB-41AE-BE2E-B85E7AEA5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18508" y="4530435"/>
            <a:ext cx="3401291" cy="164652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8B83E0-6BFD-4F30-8070-EE0F657F7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30435"/>
            <a:ext cx="3401291" cy="1646527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813318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41DEF8-E063-4E7D-81A3-E76D2BE5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Linux Libertine"/>
              </a:rPr>
              <a:t>         Structured program theorem</a:t>
            </a:r>
            <a:br>
              <a:rPr lang="en-US" altLang="zh-CN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AC7AE4-5461-4B07-9291-0C86F773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237017"/>
          </a:xfrm>
        </p:spPr>
        <p:txBody>
          <a:bodyPr>
            <a:normAutofit/>
          </a:bodyPr>
          <a:lstStyle/>
          <a:p>
            <a:r>
              <a:rPr lang="en-US" altLang="zh-CN" dirty="0"/>
              <a:t>        The </a:t>
            </a:r>
            <a:r>
              <a:rPr lang="en-US" altLang="zh-CN" dirty="0">
                <a:solidFill>
                  <a:srgbClr val="00B050"/>
                </a:solidFill>
              </a:rPr>
              <a:t>structured program theorem</a:t>
            </a:r>
            <a:r>
              <a:rPr lang="en-US" altLang="zh-CN" dirty="0"/>
              <a:t>, also called </a:t>
            </a:r>
            <a:r>
              <a:rPr lang="en-US" altLang="zh-CN" dirty="0">
                <a:solidFill>
                  <a:srgbClr val="00B050"/>
                </a:solidFill>
              </a:rPr>
              <a:t>the </a:t>
            </a:r>
            <a:r>
              <a:rPr lang="en-US" altLang="zh-CN" dirty="0" err="1">
                <a:solidFill>
                  <a:srgbClr val="00B050"/>
                </a:solidFill>
              </a:rPr>
              <a:t>Böhm</a:t>
            </a:r>
            <a:r>
              <a:rPr lang="en-US" altLang="zh-CN" dirty="0">
                <a:solidFill>
                  <a:srgbClr val="00B050"/>
                </a:solidFill>
              </a:rPr>
              <a:t>–</a:t>
            </a:r>
            <a:r>
              <a:rPr lang="en-US" altLang="zh-CN" dirty="0" err="1">
                <a:solidFill>
                  <a:srgbClr val="00B050"/>
                </a:solidFill>
              </a:rPr>
              <a:t>Jacopini</a:t>
            </a:r>
            <a:r>
              <a:rPr lang="en-US" altLang="zh-CN" dirty="0">
                <a:solidFill>
                  <a:srgbClr val="00B050"/>
                </a:solidFill>
              </a:rPr>
              <a:t> theorem</a:t>
            </a:r>
            <a:r>
              <a:rPr lang="en-US" altLang="zh-CN" dirty="0"/>
              <a:t>, is a result in programming language theory. It states that a class of control-flow graphs (historically called flowcharts in this context) can compute any computable function if it combines subprograms in only three specific ways (control structures). These are</a:t>
            </a:r>
          </a:p>
          <a:p>
            <a:pPr lvl="1"/>
            <a:r>
              <a:rPr lang="en-US" altLang="zh-CN" dirty="0"/>
              <a:t>Executing one subprogram, and then another subprogram (</a:t>
            </a:r>
            <a:r>
              <a:rPr lang="en-US" altLang="zh-CN" dirty="0">
                <a:solidFill>
                  <a:srgbClr val="FFC000"/>
                </a:solidFill>
              </a:rPr>
              <a:t>sequence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Executing one of two subprograms according to the value of a </a:t>
            </a:r>
            <a:r>
              <a:rPr lang="en-US" altLang="zh-CN" dirty="0" err="1"/>
              <a:t>boolean</a:t>
            </a:r>
            <a:r>
              <a:rPr lang="en-US" altLang="zh-CN" dirty="0"/>
              <a:t> expression (</a:t>
            </a:r>
            <a:r>
              <a:rPr lang="en-US" altLang="zh-CN" dirty="0">
                <a:solidFill>
                  <a:srgbClr val="FFC000"/>
                </a:solidFill>
              </a:rPr>
              <a:t>selection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Repeatedly executing a subprogram as long as a </a:t>
            </a:r>
            <a:r>
              <a:rPr lang="en-US" altLang="zh-CN" dirty="0" err="1"/>
              <a:t>boolean</a:t>
            </a:r>
            <a:r>
              <a:rPr lang="en-US" altLang="zh-CN" dirty="0"/>
              <a:t> expression is true (</a:t>
            </a:r>
            <a:r>
              <a:rPr lang="en-US" altLang="zh-CN" dirty="0">
                <a:solidFill>
                  <a:srgbClr val="FFC000"/>
                </a:solidFill>
              </a:rPr>
              <a:t>iteration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056883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0BECBF-2535-4554-97C2-511639F7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单一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while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循环的大众定理版本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99F9E2E-EF21-47A4-B500-2FFE8F8732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" y="1593034"/>
            <a:ext cx="7903444" cy="3437411"/>
          </a:xfr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C8595F3B-201A-4AFD-9D48-F48EB096B5F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2" b="4212"/>
          <a:stretch/>
        </p:blipFill>
        <p:spPr bwMode="auto">
          <a:xfrm>
            <a:off x="8483769" y="503807"/>
            <a:ext cx="3310382" cy="58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4715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D9A2F4-77E4-40CD-BB13-C10D5FE9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DEFINITION: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BC1DBE-9071-4DB0-A937-F37FA37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       </a:t>
            </a:r>
            <a:r>
              <a:rPr lang="en-US" altLang="zh-CN" sz="3600" dirty="0"/>
              <a:t>Structured programming is a programming paradigm aimed at improving the </a:t>
            </a:r>
            <a:r>
              <a:rPr lang="en-US" altLang="zh-CN" sz="3600" dirty="0">
                <a:solidFill>
                  <a:srgbClr val="FFC000"/>
                </a:solidFill>
              </a:rPr>
              <a:t>clarity, quality, and development time</a:t>
            </a:r>
            <a:r>
              <a:rPr lang="en-US" altLang="zh-CN" sz="3600" dirty="0"/>
              <a:t> of a computer program by making extensive use of the structured </a:t>
            </a:r>
            <a:r>
              <a:rPr lang="en-US" altLang="zh-CN" sz="3600" dirty="0">
                <a:solidFill>
                  <a:srgbClr val="00B050"/>
                </a:solidFill>
              </a:rPr>
              <a:t>control </a:t>
            </a:r>
            <a:r>
              <a:rPr lang="en-US" altLang="zh-CN" sz="3600" dirty="0"/>
              <a:t>flow</a:t>
            </a:r>
            <a:r>
              <a:rPr lang="en-US" altLang="zh-CN" sz="3600" dirty="0">
                <a:solidFill>
                  <a:srgbClr val="00B050"/>
                </a:solidFill>
              </a:rPr>
              <a:t> constructs</a:t>
            </a:r>
            <a:r>
              <a:rPr lang="en-US" altLang="zh-CN" sz="3600" dirty="0"/>
              <a:t> of </a:t>
            </a:r>
            <a:r>
              <a:rPr lang="en-US" altLang="zh-CN" sz="3600" dirty="0">
                <a:solidFill>
                  <a:srgbClr val="FF0000"/>
                </a:solidFill>
              </a:rPr>
              <a:t>selection (if/then/else) and repetition (while and for)</a:t>
            </a:r>
            <a:r>
              <a:rPr lang="zh-CN" altLang="en-US" sz="3600" dirty="0"/>
              <a:t>，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00B050"/>
                </a:solidFill>
              </a:rPr>
              <a:t>block structures, and subroutines</a:t>
            </a:r>
            <a:r>
              <a:rPr lang="en-US" altLang="zh-CN" sz="3600" dirty="0"/>
              <a:t>.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35756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CAE9B38-511D-4668-ABEB-4308CD8E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Böhm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 altLang="zh-CN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Jacopini's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proof</a:t>
            </a:r>
            <a:b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4482BCC-401A-4893-BA32-12D10665EA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  <a:endParaRPr lang="zh-CN" altLang="en-US" dirty="0"/>
          </a:p>
        </p:txBody>
      </p:sp>
      <p:pic>
        <p:nvPicPr>
          <p:cNvPr id="12" name="内容占位符 11">
            <a:extLst>
              <a:ext uri="{FF2B5EF4-FFF2-40B4-BE49-F238E27FC236}">
                <a16:creationId xmlns:a16="http://schemas.microsoft.com/office/drawing/2014/main" id="{E327C33F-F047-485E-940E-0FB8830F0A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98" y="1310720"/>
            <a:ext cx="3133245" cy="4797824"/>
          </a:xfr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0EE0F4B-8010-4341-B666-3BF93DF120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491" y="1845600"/>
            <a:ext cx="4411047" cy="429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1204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69B601-CBE4-48C2-B587-A508CFF3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E1867A51-7DBC-45AA-A30E-957E211E97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39" y="809587"/>
            <a:ext cx="4146845" cy="4712324"/>
          </a:xfr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F608D2B4-BF34-4672-9BD0-F92517B83C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25" y="1541253"/>
            <a:ext cx="6274373" cy="2711149"/>
          </a:xfrm>
        </p:spPr>
      </p:pic>
    </p:spTree>
    <p:extLst>
      <p:ext uri="{BB962C8B-B14F-4D97-AF65-F5344CB8AC3E}">
        <p14:creationId xmlns:p14="http://schemas.microsoft.com/office/powerpoint/2010/main" val="402348594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A4851C-4DB2-4053-9E87-04F27383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88F26E7E-D578-4DEF-ABF8-B5339A3ECA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603" y="1186518"/>
            <a:ext cx="3900395" cy="3886314"/>
          </a:xfr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E90E554A-2385-4A11-97C7-B7F2E6ABC6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315" y="649479"/>
            <a:ext cx="3561240" cy="5168423"/>
          </a:xfrm>
        </p:spPr>
      </p:pic>
    </p:spTree>
    <p:extLst>
      <p:ext uri="{BB962C8B-B14F-4D97-AF65-F5344CB8AC3E}">
        <p14:creationId xmlns:p14="http://schemas.microsoft.com/office/powerpoint/2010/main" val="2577026154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09585D56-E8CE-4863-8902-DDE4EE20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4A3C56-6EF3-4CDA-ADB8-8B4C1A097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http://www.cs.unibo.it/~martini/PP/bohm-jac.pdf</a:t>
            </a:r>
          </a:p>
          <a:p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818323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674751-E28A-4CFE-92CF-6DA68098F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1D8AB1-2C10-44AC-8B8A-EB22F3F1E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30918" cy="4351338"/>
          </a:xfrm>
        </p:spPr>
        <p:txBody>
          <a:bodyPr/>
          <a:lstStyle/>
          <a:p>
            <a:r>
              <a:rPr lang="en-US" altLang="zh-CN" sz="2800" b="1" i="1" u="sng" dirty="0">
                <a:solidFill>
                  <a:srgbClr val="FF0000"/>
                </a:solidFill>
              </a:rPr>
              <a:t> The theorem forms the basis of structured programming, a programming paradigm which eschews </a:t>
            </a:r>
            <a:r>
              <a:rPr lang="en-US" altLang="zh-CN" sz="2800" b="1" i="1" u="sng" dirty="0" err="1">
                <a:solidFill>
                  <a:srgbClr val="FF0000"/>
                </a:solidFill>
              </a:rPr>
              <a:t>goto</a:t>
            </a:r>
            <a:r>
              <a:rPr lang="en-US" altLang="zh-CN" sz="2800" b="1" i="1" u="sng" dirty="0">
                <a:solidFill>
                  <a:srgbClr val="FF0000"/>
                </a:solidFill>
              </a:rPr>
              <a:t> commands and exclusively uses subroutines, sequences, selection and iteration.</a:t>
            </a:r>
          </a:p>
          <a:p>
            <a:r>
              <a:rPr lang="en-US" altLang="zh-CN" b="1" i="1" u="sng" dirty="0">
                <a:solidFill>
                  <a:srgbClr val="FF0000"/>
                </a:solidFill>
              </a:rPr>
              <a:t>!!!!!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3222208-128C-4B2C-9879-49A4AE00FA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051965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1A84E5-F8F7-4B36-A377-20FFE605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But?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504FF-D189-42AB-92FE-3FEFA9CB9D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/>
              <a:t>What is reasonable is real; that which is real is reasonable.</a:t>
            </a:r>
          </a:p>
          <a:p>
            <a:r>
              <a:rPr lang="en-US" altLang="zh-CN" dirty="0"/>
              <a:t>                    --------Hegel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65B4B5-F4E9-4851-BECF-B9CB886380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381462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64509-1E28-4A2F-B808-0661F6FE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Consider about these…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5FC9BD4B-677D-478D-A7C4-0EE3B7FAA6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2793"/>
            <a:ext cx="6970335" cy="2852414"/>
          </a:xfr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8F99B987-4847-45B7-985A-789F0217F4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29" y="1855433"/>
            <a:ext cx="6174278" cy="3417903"/>
          </a:xfrm>
        </p:spPr>
      </p:pic>
    </p:spTree>
    <p:extLst>
      <p:ext uri="{BB962C8B-B14F-4D97-AF65-F5344CB8AC3E}">
        <p14:creationId xmlns:p14="http://schemas.microsoft.com/office/powerpoint/2010/main" val="3762974514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C0C816-AE13-45B3-903E-5B0F9CEAD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There is an argument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A6E5A5-D6D8-47BE-889D-C571F42E90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支持</a:t>
            </a:r>
            <a:r>
              <a:rPr lang="en-US" altLang="zh-CN" dirty="0" err="1"/>
              <a:t>goto</a:t>
            </a:r>
            <a:r>
              <a:rPr lang="zh-CN" altLang="en-US" dirty="0"/>
              <a:t>方的观点：</a:t>
            </a:r>
            <a:endParaRPr lang="en-US" altLang="zh-CN" dirty="0"/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语句使用起来比较灵活，而且有些情形能提高程序的效率。</a:t>
            </a:r>
            <a:endParaRPr lang="en-US" altLang="zh-CN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若完全删去 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语句，有些情形反而会使程序过于复杂，增加一些不必要的计算量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…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1C73BD-96A1-4437-8D67-2ADABA54BB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反对</a:t>
            </a:r>
            <a:r>
              <a:rPr lang="en-US" altLang="zh-CN" dirty="0" err="1"/>
              <a:t>goto</a:t>
            </a:r>
            <a:r>
              <a:rPr lang="zh-CN" altLang="en-US" dirty="0"/>
              <a:t>方的观点：</a:t>
            </a:r>
            <a:endParaRPr lang="en-US" altLang="zh-CN" dirty="0"/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语句使程序的静态结构和动态结构不一致，从而使程序难以理解，难以查错。</a:t>
            </a:r>
            <a:endParaRPr lang="en-US" altLang="zh-CN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去掉 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语句后，可直接从程序结构上反映程序运行的过程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638333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60575-B40B-491D-BCAA-32524589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End of argument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CF50A1-6D05-47E1-B742-A49A5423E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1974</a:t>
            </a:r>
            <a:r>
              <a:rPr lang="zh-CN" altLang="en-US" dirty="0"/>
              <a:t>年，高德纳对于 </a:t>
            </a:r>
            <a:r>
              <a:rPr lang="en-US" altLang="zh-CN" dirty="0" err="1"/>
              <a:t>goto</a:t>
            </a:r>
            <a:r>
              <a:rPr lang="en-US" altLang="zh-CN" dirty="0"/>
              <a:t> </a:t>
            </a:r>
            <a:r>
              <a:rPr lang="zh-CN" altLang="en-US" dirty="0"/>
              <a:t>语句争论作了全面公正的评述</a:t>
            </a:r>
            <a:r>
              <a:rPr lang="en-US" altLang="zh-CN" dirty="0"/>
              <a:t>:</a:t>
            </a: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         其基本观点是：不加限制地使用 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语句，特别是使用往回跳的 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语句，会使程序结构难于理解，在这种情形，应尽量避免使用 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语句。但在另外一些情况下，为了提高程序的效率，同时又不至于破坏程序的良好结构，有控制地使用一些 </a:t>
            </a:r>
            <a:r>
              <a:rPr lang="en-US" altLang="zh-CN" b="0" i="0" dirty="0" err="1">
                <a:solidFill>
                  <a:srgbClr val="333333"/>
                </a:solidFill>
                <a:effectLst/>
                <a:latin typeface="Helvetica Neue"/>
              </a:rPr>
              <a:t>goto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Helvetica Neue"/>
              </a:rPr>
              <a:t>语句也是必要的。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EEC901-F88A-4DEF-8F16-2730866E391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975272" y="4851399"/>
            <a:ext cx="2216727" cy="1325564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2358996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447139-A725-4144-BC1F-6656E1B1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391EE2-CEC5-4C38-9460-29076469E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           </a:t>
            </a:r>
            <a:r>
              <a:rPr lang="zh-CN" altLang="en-US" sz="4800" b="1" u="sng" dirty="0">
                <a:solidFill>
                  <a:srgbClr val="7030A0"/>
                </a:solidFill>
              </a:rPr>
              <a:t>在有些情形，我主张删掉 </a:t>
            </a:r>
            <a:r>
              <a:rPr lang="en-US" altLang="zh-CN" sz="4800" b="1" u="sng" dirty="0" err="1">
                <a:solidFill>
                  <a:srgbClr val="7030A0"/>
                </a:solidFill>
              </a:rPr>
              <a:t>goto</a:t>
            </a:r>
            <a:r>
              <a:rPr lang="en-US" altLang="zh-CN" sz="4800" b="1" u="sng" dirty="0">
                <a:solidFill>
                  <a:srgbClr val="7030A0"/>
                </a:solidFill>
              </a:rPr>
              <a:t> </a:t>
            </a:r>
            <a:r>
              <a:rPr lang="zh-CN" altLang="en-US" sz="4800" b="1" u="sng" dirty="0">
                <a:solidFill>
                  <a:srgbClr val="7030A0"/>
                </a:solidFill>
              </a:rPr>
              <a:t>语句；在另外一些情形，则主张引进 </a:t>
            </a:r>
            <a:r>
              <a:rPr lang="en-US" altLang="zh-CN" sz="4800" b="1" u="sng" dirty="0" err="1">
                <a:solidFill>
                  <a:srgbClr val="7030A0"/>
                </a:solidFill>
              </a:rPr>
              <a:t>goto</a:t>
            </a:r>
            <a:r>
              <a:rPr lang="en-US" altLang="zh-CN" sz="4800" b="1" u="sng" dirty="0">
                <a:solidFill>
                  <a:srgbClr val="7030A0"/>
                </a:solidFill>
              </a:rPr>
              <a:t> </a:t>
            </a:r>
            <a:r>
              <a:rPr lang="zh-CN" altLang="en-US" sz="4800" b="1" u="sng" dirty="0">
                <a:solidFill>
                  <a:srgbClr val="7030A0"/>
                </a:solidFill>
              </a:rPr>
              <a:t>语句。</a:t>
            </a:r>
            <a:endParaRPr lang="en-US" altLang="zh-CN" sz="4800" b="1" u="sng" dirty="0">
              <a:solidFill>
                <a:srgbClr val="7030A0"/>
              </a:solidFill>
            </a:endParaRPr>
          </a:p>
          <a:p>
            <a:r>
              <a:rPr lang="en-US" altLang="zh-CN" sz="4800" b="1" u="sng" dirty="0">
                <a:solidFill>
                  <a:srgbClr val="7030A0"/>
                </a:solidFill>
              </a:rPr>
              <a:t>                                         ------------</a:t>
            </a:r>
            <a:r>
              <a:rPr lang="zh-CN" altLang="en-US" sz="4800" b="1" u="sng" dirty="0">
                <a:solidFill>
                  <a:srgbClr val="7030A0"/>
                </a:solidFill>
              </a:rPr>
              <a:t>高德纳</a:t>
            </a:r>
          </a:p>
        </p:txBody>
      </p:sp>
    </p:spTree>
    <p:extLst>
      <p:ext uri="{BB962C8B-B14F-4D97-AF65-F5344CB8AC3E}">
        <p14:creationId xmlns:p14="http://schemas.microsoft.com/office/powerpoint/2010/main" val="24578045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59C313-845C-48AD-A4BA-4865EAEF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Subroutines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963355-D2AF-46FF-8646-5FDB1A4B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Callable units </a:t>
            </a:r>
          </a:p>
          <a:p>
            <a:pPr lvl="1"/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e.g., procedures, functions, methods, or subprograms</a:t>
            </a:r>
          </a:p>
          <a:p>
            <a:pPr lvl="1"/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Allow a sequence to be referred to by a single statement.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313435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08C3EF-BED5-446D-B0B5-CB8FEC35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THANKS</a:t>
            </a:r>
            <a:r>
              <a:rPr lang="zh-CN" altLang="en-US" dirty="0"/>
              <a:t>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AFFF30-A5C2-435C-B815-588D3980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参考资料：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>
                <a:hlinkClick r:id="rId2"/>
              </a:rPr>
              <a:t>https://en.wikipedia.org/wiki/Structured_programming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>
                <a:hlinkClick r:id="rId3"/>
              </a:rPr>
              <a:t>https://en.wikipedia.org/wiki/Structured_program_theorem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>
                <a:hlinkClick r:id="rId4"/>
              </a:rPr>
              <a:t>https://homepages.cwi.nl/~storm/teaching/reader/Dijkstra68.pdf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>
                <a:hlinkClick r:id="rId5"/>
              </a:rPr>
              <a:t>https://baike.baidu.com/item/goto%E8%AF%AD%E5%8F%A5</a:t>
            </a:r>
            <a:endParaRPr lang="en-US" altLang="zh-CN" dirty="0"/>
          </a:p>
          <a:p>
            <a:r>
              <a:rPr lang="en-US" altLang="zh-CN" dirty="0"/>
              <a:t>5</a:t>
            </a:r>
            <a:r>
              <a:rPr lang="zh-CN" altLang="en-US" dirty="0"/>
              <a:t>、    </a:t>
            </a:r>
            <a:r>
              <a:rPr lang="en-US" altLang="zh-CN" dirty="0">
                <a:hlinkClick r:id="rId6"/>
              </a:rPr>
              <a:t>https://baike.baidu.com/item/%E7%BB%93%E6%9E%84%E5%8C%96%E7%A8%8B%E5%BA%8F%E7%90%86%E8%AE%BA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506716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50F115-AEB9-4F35-B957-617835314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Blocks</a:t>
            </a:r>
            <a:b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EFAD6D01-B8FF-48D9-A070-AEF826FC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18666"/>
          </a:xfrm>
        </p:spPr>
        <p:txBody>
          <a:bodyPr/>
          <a:lstStyle/>
          <a:p>
            <a:r>
              <a:rPr lang="en-US" altLang="zh-CN" dirty="0"/>
              <a:t>    Blocks are used to enable groups of statements to be treated as if they were one statement. Block-structured languages have a syntax for enclosing structures in some formal way.</a:t>
            </a:r>
          </a:p>
          <a:p>
            <a:r>
              <a:rPr lang="en-US" altLang="zh-CN" dirty="0" err="1"/>
              <a:t>eg</a:t>
            </a:r>
            <a:r>
              <a:rPr lang="en-US" altLang="zh-CN" dirty="0"/>
              <a:t>: if(){}</a:t>
            </a:r>
            <a:r>
              <a:rPr lang="zh-CN" altLang="en-US" dirty="0"/>
              <a:t>、</a:t>
            </a:r>
            <a:r>
              <a:rPr lang="en-US" altLang="zh-CN" dirty="0"/>
              <a:t>f(){}</a:t>
            </a:r>
          </a:p>
        </p:txBody>
      </p:sp>
    </p:spTree>
    <p:extLst>
      <p:ext uri="{BB962C8B-B14F-4D97-AF65-F5344CB8AC3E}">
        <p14:creationId xmlns:p14="http://schemas.microsoft.com/office/powerpoint/2010/main" val="45148119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02D896-0B88-4400-B2EB-C82418F69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Control structures</a:t>
            </a:r>
            <a:br>
              <a:rPr lang="en-US" altLang="zh-CN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81E25C-543F-470E-8AC2-4E2537BE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4kinds: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“Sequence“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”Selection”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“Iteration”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"Recursion"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1626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BAF928-7BCD-48CD-8683-C713B1B6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  Sequence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64434F1-B0FA-40D5-B77B-0CCF33626A3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5" y="1579676"/>
            <a:ext cx="3112861" cy="4168068"/>
          </a:xfrm>
        </p:spPr>
      </p:pic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B9A5D54-2408-4E48-AA88-D2DD389FE8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en-US" altLang="zh-CN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ordered statements    or subroutines executed in sequence</a:t>
            </a:r>
            <a:r>
              <a:rPr lang="en-US" altLang="zh-CN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278431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88555CBE-3DF6-4CA6-B71B-EF800C1B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Selection</a:t>
            </a:r>
            <a:endParaRPr lang="zh-CN" altLang="en-US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2421B7A4-81D8-47CE-A989-0C2145F59A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97" y="2102716"/>
            <a:ext cx="5745604" cy="2427720"/>
          </a:xfrm>
        </p:spPr>
      </p:pic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A779D70-26B2-4766-8E5E-AA4C9D202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one or a number of statements is executed depending on the state of the program.</a:t>
            </a:r>
          </a:p>
          <a:p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if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then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else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end if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563198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3107EF-3FCB-4822-B9E0-D4CFB527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Iteration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F1347EC1-4776-4B32-8494-84047441E45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6504"/>
            <a:ext cx="4504502" cy="2644992"/>
          </a:xfrm>
        </p:spPr>
      </p:pic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24DF6A-038F-417A-87E6-045CA81B5B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a statement or block is executed until the program reaches a certain state, or operations have been applied to every element of a collection.</a:t>
            </a:r>
          </a:p>
          <a:p>
            <a:endParaRPr lang="en-US" altLang="zh-CN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altLang="zh-CN" dirty="0" err="1">
                <a:solidFill>
                  <a:srgbClr val="202122"/>
                </a:solidFill>
                <a:latin typeface="Arial" panose="020B0604020202020204" pitchFamily="34" charset="0"/>
              </a:rPr>
              <a:t>Eg:while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repeat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for</a:t>
            </a:r>
            <a:r>
              <a:rPr lang="zh-CN" altLang="en-US" dirty="0">
                <a:solidFill>
                  <a:srgbClr val="202122"/>
                </a:solidFill>
                <a:latin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rgbClr val="202122"/>
                </a:solidFill>
                <a:latin typeface="Arial" panose="020B0604020202020204" pitchFamily="34" charset="0"/>
              </a:rPr>
              <a:t>do…until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607818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576864-029A-4678-B994-6021397B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FA5CB-35A2-4E50-B669-9A6EF33141D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28" y="1253331"/>
            <a:ext cx="343639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6CEA790-1447-44B8-B92D-02B9A07D59A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816" y="794325"/>
            <a:ext cx="2836802" cy="48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89548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NJU紫</Template>
  <TotalTime>421</TotalTime>
  <Words>847</Words>
  <Application>Microsoft Office PowerPoint</Application>
  <PresentationFormat>宽屏</PresentationFormat>
  <Paragraphs>74</Paragraphs>
  <Slides>30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0" baseType="lpstr">
      <vt:lpstr>Helvetica Neue</vt:lpstr>
      <vt:lpstr>Linux Libertine</vt:lpstr>
      <vt:lpstr>等线</vt:lpstr>
      <vt:lpstr>宋体</vt:lpstr>
      <vt:lpstr>Microsoft YaHei</vt:lpstr>
      <vt:lpstr>微软雅黑 Light</vt:lpstr>
      <vt:lpstr>Arial</vt:lpstr>
      <vt:lpstr>Calibri</vt:lpstr>
      <vt:lpstr>Calibri Light</vt:lpstr>
      <vt:lpstr>Office 主题</vt:lpstr>
      <vt:lpstr>结构化程序设计  </vt:lpstr>
      <vt:lpstr>DEFINITION:</vt:lpstr>
      <vt:lpstr>Subroutines</vt:lpstr>
      <vt:lpstr>Blocks </vt:lpstr>
      <vt:lpstr>Control structures </vt:lpstr>
      <vt:lpstr>   Sequence</vt:lpstr>
      <vt:lpstr>Selection</vt:lpstr>
      <vt:lpstr>Iteration</vt:lpstr>
      <vt:lpstr>PowerPoint 演示文稿</vt:lpstr>
      <vt:lpstr>Recursion</vt:lpstr>
      <vt:lpstr>Why we use Structured  Programming?</vt:lpstr>
      <vt:lpstr>goto 本身的作用</vt:lpstr>
      <vt:lpstr>Goto本身的使用</vt:lpstr>
      <vt:lpstr>面条代码---goto的滥用</vt:lpstr>
      <vt:lpstr>还可能存在的隐患..</vt:lpstr>
      <vt:lpstr>PowerPoint 演示文稿</vt:lpstr>
      <vt:lpstr>思考：限制使用甚至不使用goto是否可行？</vt:lpstr>
      <vt:lpstr>         Structured program theorem </vt:lpstr>
      <vt:lpstr>单一while循环的大众定理版本</vt:lpstr>
      <vt:lpstr>Böhm and Jacopini's proof </vt:lpstr>
      <vt:lpstr>PowerPoint 演示文稿</vt:lpstr>
      <vt:lpstr>PowerPoint 演示文稿</vt:lpstr>
      <vt:lpstr>PowerPoint 演示文稿</vt:lpstr>
      <vt:lpstr>PowerPoint 演示文稿</vt:lpstr>
      <vt:lpstr>But?</vt:lpstr>
      <vt:lpstr>Consider about these…</vt:lpstr>
      <vt:lpstr>There is an argument</vt:lpstr>
      <vt:lpstr>End of argument</vt:lpstr>
      <vt:lpstr>PowerPoint 演示文稿</vt:lpstr>
      <vt:lpstr>THANKS！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结构化程序设计  (Structured   Programming)</dc:title>
  <dc:creator>孙 子</dc:creator>
  <cp:lastModifiedBy>lenovo</cp:lastModifiedBy>
  <cp:revision>37</cp:revision>
  <dcterms:created xsi:type="dcterms:W3CDTF">2021-10-26T00:54:53Z</dcterms:created>
  <dcterms:modified xsi:type="dcterms:W3CDTF">2021-10-30T00:43:53Z</dcterms:modified>
</cp:coreProperties>
</file>