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77" r:id="rId9"/>
    <p:sldId id="263" r:id="rId10"/>
    <p:sldId id="264" r:id="rId11"/>
    <p:sldId id="268" r:id="rId12"/>
    <p:sldId id="269" r:id="rId13"/>
    <p:sldId id="270" r:id="rId14"/>
    <p:sldId id="271" r:id="rId15"/>
    <p:sldId id="272" r:id="rId16"/>
    <p:sldId id="267" r:id="rId17"/>
    <p:sldId id="265" r:id="rId18"/>
    <p:sldId id="273" r:id="rId19"/>
    <p:sldId id="266" r:id="rId20"/>
    <p:sldId id="274" r:id="rId21"/>
    <p:sldId id="276"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095B834-A9A2-4BCE-A6AD-FA2575A90D6E}">
          <p14:sldIdLst>
            <p14:sldId id="256"/>
            <p14:sldId id="257"/>
            <p14:sldId id="258"/>
            <p14:sldId id="259"/>
            <p14:sldId id="260"/>
            <p14:sldId id="261"/>
            <p14:sldId id="262"/>
            <p14:sldId id="277"/>
            <p14:sldId id="263"/>
            <p14:sldId id="264"/>
            <p14:sldId id="268"/>
            <p14:sldId id="269"/>
            <p14:sldId id="270"/>
            <p14:sldId id="271"/>
            <p14:sldId id="272"/>
            <p14:sldId id="267"/>
            <p14:sldId id="265"/>
            <p14:sldId id="273"/>
            <p14:sldId id="266"/>
            <p14:sldId id="274"/>
            <p14:sldId id="276"/>
            <p14:sldId id="2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蒋 晟" initials="蒋" lastIdx="1" clrIdx="0">
    <p:extLst>
      <p:ext uri="{19B8F6BF-5375-455C-9EA6-DF929625EA0E}">
        <p15:presenceInfo xmlns:p15="http://schemas.microsoft.com/office/powerpoint/2012/main" userId="947d6bc04ebeb5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89698" autoAdjust="0"/>
  </p:normalViewPr>
  <p:slideViewPr>
    <p:cSldViewPr snapToGrid="0">
      <p:cViewPr varScale="1">
        <p:scale>
          <a:sx n="77" d="100"/>
          <a:sy n="77" d="100"/>
        </p:scale>
        <p:origin x="89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81F0A-1A54-4651-9E41-CA0C22152575}" type="datetimeFigureOut">
              <a:rPr lang="zh-CN" altLang="en-US" smtClean="0"/>
              <a:t>2019/12/24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75C69-2150-4642-B86F-57FC9A463194}" type="slidenum">
              <a:rPr lang="zh-CN" altLang="en-US" smtClean="0"/>
              <a:t>‹#›</a:t>
            </a:fld>
            <a:endParaRPr lang="zh-CN" altLang="en-US"/>
          </a:p>
        </p:txBody>
      </p:sp>
    </p:spTree>
    <p:extLst>
      <p:ext uri="{BB962C8B-B14F-4D97-AF65-F5344CB8AC3E}">
        <p14:creationId xmlns:p14="http://schemas.microsoft.com/office/powerpoint/2010/main" val="4461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狄尔沃斯定理，也被称作偏序集的分解定理</a:t>
            </a:r>
          </a:p>
        </p:txBody>
      </p:sp>
      <p:sp>
        <p:nvSpPr>
          <p:cNvPr id="4" name="灯片编号占位符 3"/>
          <p:cNvSpPr>
            <a:spLocks noGrp="1"/>
          </p:cNvSpPr>
          <p:nvPr>
            <p:ph type="sldNum" sz="quarter" idx="5"/>
          </p:nvPr>
        </p:nvSpPr>
        <p:spPr/>
        <p:txBody>
          <a:bodyPr/>
          <a:lstStyle/>
          <a:p>
            <a:fld id="{0B475C69-2150-4642-B86F-57FC9A463194}" type="slidenum">
              <a:rPr lang="zh-CN" altLang="en-US" smtClean="0"/>
              <a:t>3</a:t>
            </a:fld>
            <a:endParaRPr lang="zh-CN" altLang="en-US"/>
          </a:p>
        </p:txBody>
      </p:sp>
    </p:spTree>
    <p:extLst>
      <p:ext uri="{BB962C8B-B14F-4D97-AF65-F5344CB8AC3E}">
        <p14:creationId xmlns:p14="http://schemas.microsoft.com/office/powerpoint/2010/main" val="286356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这里极小元和</a:t>
            </a:r>
            <a:r>
              <a:rPr lang="en-US" altLang="zh-CN" dirty="0"/>
              <a:t>the first element</a:t>
            </a:r>
            <a:r>
              <a:rPr lang="zh-CN" altLang="en-US" dirty="0"/>
              <a:t>不同</a:t>
            </a:r>
            <a:endParaRPr lang="en-US" altLang="zh-CN" dirty="0"/>
          </a:p>
          <a:p>
            <a:r>
              <a:rPr lang="zh-CN" altLang="en-US" dirty="0"/>
              <a:t>极小元在教材上的定义是集合中不存在严格先于该元素的元素</a:t>
            </a:r>
            <a:endParaRPr lang="en-US" altLang="zh-CN" dirty="0"/>
          </a:p>
          <a:p>
            <a:r>
              <a:rPr lang="zh-CN" altLang="en-US" dirty="0"/>
              <a:t>为什么有限偏序集极小元存在？</a:t>
            </a:r>
          </a:p>
        </p:txBody>
      </p:sp>
      <p:sp>
        <p:nvSpPr>
          <p:cNvPr id="4" name="灯片编号占位符 3"/>
          <p:cNvSpPr>
            <a:spLocks noGrp="1"/>
          </p:cNvSpPr>
          <p:nvPr>
            <p:ph type="sldNum" sz="quarter" idx="5"/>
          </p:nvPr>
        </p:nvSpPr>
        <p:spPr/>
        <p:txBody>
          <a:bodyPr/>
          <a:lstStyle/>
          <a:p>
            <a:fld id="{0B475C69-2150-4642-B86F-57FC9A463194}" type="slidenum">
              <a:rPr lang="zh-CN" altLang="en-US" smtClean="0"/>
              <a:t>11</a:t>
            </a:fld>
            <a:endParaRPr lang="zh-CN" altLang="en-US"/>
          </a:p>
        </p:txBody>
      </p:sp>
    </p:spTree>
    <p:extLst>
      <p:ext uri="{BB962C8B-B14F-4D97-AF65-F5344CB8AC3E}">
        <p14:creationId xmlns:p14="http://schemas.microsoft.com/office/powerpoint/2010/main" val="109135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12/24/2019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443392-A65E-4EF7-AB55-5DF017E20A65}"/>
              </a:ext>
            </a:extLst>
          </p:cNvPr>
          <p:cNvSpPr>
            <a:spLocks noGrp="1"/>
          </p:cNvSpPr>
          <p:nvPr>
            <p:ph type="ctrTitle"/>
          </p:nvPr>
        </p:nvSpPr>
        <p:spPr>
          <a:xfrm>
            <a:off x="2589211" y="1023151"/>
            <a:ext cx="8915399" cy="2262781"/>
          </a:xfrm>
        </p:spPr>
        <p:txBody>
          <a:bodyPr>
            <a:normAutofit/>
          </a:bodyPr>
          <a:lstStyle/>
          <a:p>
            <a:pPr algn="ctr"/>
            <a:r>
              <a:rPr lang="en-US" altLang="zh-CN" sz="7200" b="1" dirty="0">
                <a:latin typeface="Times New Roman" panose="02020603050405020304" pitchFamily="18" charset="0"/>
                <a:cs typeface="Times New Roman" panose="02020603050405020304" pitchFamily="18" charset="0"/>
              </a:rPr>
              <a:t>Dilworth’s Theory</a:t>
            </a:r>
            <a:endParaRPr lang="zh-CN" altLang="en-US" sz="72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 name="副标题 2">
            <a:extLst>
              <a:ext uri="{FF2B5EF4-FFF2-40B4-BE49-F238E27FC236}">
                <a16:creationId xmlns:a16="http://schemas.microsoft.com/office/drawing/2014/main" id="{DFD2E679-46CD-456D-AE57-6EE8BB544A4E}"/>
              </a:ext>
            </a:extLst>
          </p:cNvPr>
          <p:cNvSpPr>
            <a:spLocks noGrp="1"/>
          </p:cNvSpPr>
          <p:nvPr>
            <p:ph type="subTitle" idx="1"/>
          </p:nvPr>
        </p:nvSpPr>
        <p:spPr>
          <a:xfrm>
            <a:off x="2589212" y="4067166"/>
            <a:ext cx="8915399" cy="1126283"/>
          </a:xfrm>
        </p:spPr>
        <p:txBody>
          <a:bodyPr/>
          <a:lstStyle/>
          <a:p>
            <a:pPr algn="r"/>
            <a:r>
              <a:rPr lang="en-US" altLang="zh-CN" sz="2000" dirty="0"/>
              <a:t>——  </a:t>
            </a:r>
            <a:r>
              <a:rPr lang="zh-CN" altLang="en-US" sz="2000" b="1" dirty="0">
                <a:latin typeface="楷体" panose="02010609060101010101" pitchFamily="49" charset="-122"/>
                <a:ea typeface="楷体" panose="02010609060101010101" pitchFamily="49" charset="-122"/>
              </a:rPr>
              <a:t>蒋晟</a:t>
            </a:r>
          </a:p>
          <a:p>
            <a:endParaRPr lang="zh-CN" altLang="en-US" dirty="0"/>
          </a:p>
        </p:txBody>
      </p:sp>
    </p:spTree>
    <p:extLst>
      <p:ext uri="{BB962C8B-B14F-4D97-AF65-F5344CB8AC3E}">
        <p14:creationId xmlns:p14="http://schemas.microsoft.com/office/powerpoint/2010/main" val="384489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3D1F59B0-ADC6-4291-BCF4-08F59DD04951}"/>
                  </a:ext>
                </a:extLst>
              </p:cNvPr>
              <p:cNvSpPr>
                <a:spLocks noGrp="1"/>
              </p:cNvSpPr>
              <p:nvPr>
                <p:ph idx="1"/>
              </p:nvPr>
            </p:nvSpPr>
            <p:spPr>
              <a:xfrm>
                <a:off x="2589211" y="725557"/>
                <a:ext cx="9039571" cy="5185665"/>
              </a:xfrm>
            </p:spPr>
            <p:txBody>
              <a:bodyPr>
                <a:normAutofit lnSpcReduction="10000"/>
              </a:bodyPr>
              <a:lstStyle/>
              <a:p>
                <a:pPr marL="0" indent="0">
                  <a:buNone/>
                </a:pPr>
                <a:r>
                  <a:rPr lang="en-US" altLang="zh-CN" sz="4000" b="1" dirty="0">
                    <a:latin typeface="楷体" panose="02010609060101010101" pitchFamily="49" charset="-122"/>
                    <a:ea typeface="楷体" panose="02010609060101010101" pitchFamily="49" charset="-122"/>
                  </a:rPr>
                  <a:t>Dilworth</a:t>
                </a:r>
                <a:r>
                  <a:rPr lang="en-US" altLang="zh-CN" sz="4000" b="1" dirty="0">
                    <a:latin typeface="Times New Roman" panose="02020603050405020304" pitchFamily="18" charset="0"/>
                    <a:cs typeface="Times New Roman" panose="02020603050405020304" pitchFamily="18" charset="0"/>
                  </a:rPr>
                  <a:t>’</a:t>
                </a:r>
                <a:r>
                  <a:rPr lang="en-US" altLang="zh-CN" sz="4000" b="1" dirty="0">
                    <a:latin typeface="楷体" panose="02010609060101010101" pitchFamily="49" charset="-122"/>
                    <a:ea typeface="楷体" panose="02010609060101010101" pitchFamily="49" charset="-122"/>
                  </a:rPr>
                  <a:t>s theory(</a:t>
                </a:r>
                <a:r>
                  <a:rPr lang="zh-CN" altLang="en-US" sz="4000" b="1" dirty="0">
                    <a:latin typeface="楷体" panose="02010609060101010101" pitchFamily="49" charset="-122"/>
                    <a:ea typeface="楷体" panose="02010609060101010101" pitchFamily="49" charset="-122"/>
                  </a:rPr>
                  <a:t>对偶形式</a:t>
                </a:r>
                <a:r>
                  <a:rPr lang="en-US" altLang="zh-CN" sz="4000" b="1" dirty="0">
                    <a:latin typeface="楷体" panose="02010609060101010101" pitchFamily="49" charset="-122"/>
                    <a:ea typeface="楷体" panose="02010609060101010101" pitchFamily="49" charset="-122"/>
                  </a:rPr>
                  <a:t>)</a:t>
                </a:r>
                <a:r>
                  <a:rPr lang="zh-CN" altLang="en-US" sz="4000" b="1" dirty="0">
                    <a:latin typeface="楷体" panose="02010609060101010101" pitchFamily="49" charset="-122"/>
                    <a:ea typeface="楷体" panose="02010609060101010101" pitchFamily="49" charset="-122"/>
                  </a:rPr>
                  <a:t>：</a:t>
                </a:r>
                <a:endParaRPr lang="en-US" altLang="zh-CN" sz="4000" b="1" dirty="0">
                  <a:latin typeface="楷体" panose="02010609060101010101" pitchFamily="49" charset="-122"/>
                  <a:ea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对于任意有限偏序集，其最大链中元素的数目等于最小反链划分中反链的数目</a:t>
                </a:r>
                <a:endParaRPr lang="en-US" altLang="zh-CN" sz="2800" b="1" dirty="0">
                  <a:latin typeface="楷体" panose="02010609060101010101" pitchFamily="49" charset="-122"/>
                  <a:ea typeface="楷体" panose="02010609060101010101" pitchFamily="49" charset="-122"/>
                </a:endParaRPr>
              </a:p>
              <a:p>
                <a:pPr marL="0" indent="0">
                  <a:buNone/>
                </a:pPr>
                <a:endParaRPr lang="en-US" altLang="zh-CN" dirty="0"/>
              </a:p>
              <a:p>
                <a:pPr marL="0" indent="0">
                  <a:buNone/>
                </a:pPr>
                <a:r>
                  <a:rPr lang="zh-CN" altLang="en-US" sz="3200" b="1" dirty="0">
                    <a:latin typeface="楷体" panose="02010609060101010101" pitchFamily="49" charset="-122"/>
                    <a:ea typeface="楷体" panose="02010609060101010101" pitchFamily="49" charset="-122"/>
                  </a:rPr>
                  <a:t>直观的证明版本：</a:t>
                </a:r>
                <a:endParaRPr lang="en-US" altLang="zh-CN" sz="32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设一个偏序集</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oMath>
                </a14:m>
                <a:r>
                  <a:rPr lang="zh-CN" altLang="en-US" sz="2800" b="1" dirty="0">
                    <a:latin typeface="楷体" panose="02010609060101010101" pitchFamily="49" charset="-122"/>
                    <a:ea typeface="楷体" panose="02010609060101010101" pitchFamily="49" charset="-122"/>
                  </a:rPr>
                  <a:t>的最小反链划分数为</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𝒑</m:t>
                    </m:r>
                  </m:oMath>
                </a14:m>
                <a:r>
                  <a:rPr lang="zh-CN" altLang="en-US" sz="2800" b="1" dirty="0">
                    <a:latin typeface="楷体" panose="02010609060101010101" pitchFamily="49" charset="-122"/>
                    <a:ea typeface="楷体" panose="02010609060101010101" pitchFamily="49" charset="-122"/>
                  </a:rPr>
                  <a:t>，最长链长度是</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𝒓</m:t>
                    </m:r>
                  </m:oMath>
                </a14:m>
                <a:endParaRPr lang="en-US" altLang="zh-CN" sz="2800" b="1" dirty="0">
                  <a:latin typeface="楷体" panose="02010609060101010101" pitchFamily="49" charset="-122"/>
                  <a:ea typeface="楷体" panose="02010609060101010101" pitchFamily="49" charset="-122"/>
                </a:endParaRPr>
              </a:p>
              <a:p>
                <a:pPr marL="0" indent="0">
                  <a:buNone/>
                </a:pPr>
                <a:r>
                  <a:rPr lang="zh-CN" altLang="en-US" sz="2800" b="1" dirty="0">
                    <a:latin typeface="楷体" panose="02010609060101010101" pitchFamily="49" charset="-122"/>
                    <a:ea typeface="楷体" panose="02010609060101010101" pitchFamily="49" charset="-122"/>
                  </a:rPr>
                  <a:t>① 先证</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𝒑</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𝒓</m:t>
                    </m:r>
                  </m:oMath>
                </a14:m>
                <a:r>
                  <a:rPr lang="en-US" altLang="zh-CN" sz="2800" b="1" dirty="0">
                    <a:latin typeface="楷体" panose="02010609060101010101" pitchFamily="49" charset="-122"/>
                    <a:ea typeface="楷体" panose="02010609060101010101" pitchFamily="49" charset="-122"/>
                  </a:rPr>
                  <a:t>.</a:t>
                </a:r>
              </a:p>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这是显然的，因为最长链长度是</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𝒓</m:t>
                    </m:r>
                    <m:r>
                      <a:rPr lang="en-US" altLang="zh-CN" sz="2800" b="1" i="1" dirty="0" smtClean="0">
                        <a:latin typeface="Cambria Math" panose="02040503050406030204" pitchFamily="18" charset="0"/>
                        <a:ea typeface="楷体" panose="02010609060101010101" pitchFamily="49" charset="-122"/>
                      </a:rPr>
                      <m:t>,   </m:t>
                    </m:r>
                    <m:r>
                      <a:rPr lang="en-US" altLang="zh-CN" sz="2800" b="1" i="1" dirty="0" smtClean="0">
                        <a:latin typeface="Cambria Math" panose="02040503050406030204" pitchFamily="18" charset="0"/>
                        <a:ea typeface="楷体" panose="02010609060101010101" pitchFamily="49" charset="-122"/>
                      </a:rPr>
                      <m:t>𝒓</m:t>
                    </m:r>
                  </m:oMath>
                </a14:m>
                <a:r>
                  <a:rPr lang="zh-CN" altLang="en-US" sz="2800" b="1" dirty="0">
                    <a:latin typeface="楷体" panose="02010609060101010101" pitchFamily="49" charset="-122"/>
                    <a:ea typeface="楷体" panose="02010609060101010101" pitchFamily="49" charset="-122"/>
                  </a:rPr>
                  <a:t>个元素中的任意两个都可以比较，因此它们必定两两属于不同的反链，因此反链个数</a:t>
                </a:r>
                <a14:m>
                  <m:oMath xmlns:m="http://schemas.openxmlformats.org/officeDocument/2006/math">
                    <m:r>
                      <a:rPr lang="zh-CN" altLang="en-US"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𝒓</m:t>
                    </m:r>
                  </m:oMath>
                </a14:m>
                <a:r>
                  <a:rPr lang="zh-CN" altLang="en-US" sz="2800" b="1" dirty="0">
                    <a:latin typeface="楷体" panose="02010609060101010101" pitchFamily="49" charset="-122"/>
                    <a:ea typeface="楷体" panose="02010609060101010101" pitchFamily="49" charset="-122"/>
                  </a:rPr>
                  <a:t>，即</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𝒑</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𝒓</m:t>
                    </m:r>
                  </m:oMath>
                </a14:m>
                <a:r>
                  <a:rPr lang="zh-CN" altLang="en-US" sz="2800" b="1" dirty="0">
                    <a:latin typeface="楷体" panose="02010609060101010101" pitchFamily="49" charset="-122"/>
                    <a:ea typeface="楷体" panose="02010609060101010101" pitchFamily="49" charset="-122"/>
                  </a:rPr>
                  <a:t>。</a:t>
                </a:r>
              </a:p>
            </p:txBody>
          </p:sp>
        </mc:Choice>
        <mc:Fallback>
          <p:sp>
            <p:nvSpPr>
              <p:cNvPr id="3" name="内容占位符 2">
                <a:extLst>
                  <a:ext uri="{FF2B5EF4-FFF2-40B4-BE49-F238E27FC236}">
                    <a16:creationId xmlns:a16="http://schemas.microsoft.com/office/drawing/2014/main" id="{3D1F59B0-ADC6-4291-BCF4-08F59DD04951}"/>
                  </a:ext>
                </a:extLst>
              </p:cNvPr>
              <p:cNvSpPr>
                <a:spLocks noGrp="1" noRot="1" noChangeAspect="1" noMove="1" noResize="1" noEditPoints="1" noAdjustHandles="1" noChangeArrowheads="1" noChangeShapeType="1" noTextEdit="1"/>
              </p:cNvSpPr>
              <p:nvPr>
                <p:ph idx="1"/>
              </p:nvPr>
            </p:nvSpPr>
            <p:spPr>
              <a:xfrm>
                <a:off x="2589211" y="725557"/>
                <a:ext cx="9039571" cy="5185665"/>
              </a:xfrm>
              <a:blipFill>
                <a:blip r:embed="rId2"/>
                <a:stretch>
                  <a:fillRect l="-2428" t="-38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1206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D7DF3C8-2D08-4DB0-A958-B00DBB782A60}"/>
                  </a:ext>
                </a:extLst>
              </p:cNvPr>
              <p:cNvSpPr>
                <a:spLocks noGrp="1"/>
              </p:cNvSpPr>
              <p:nvPr>
                <p:ph idx="1"/>
              </p:nvPr>
            </p:nvSpPr>
            <p:spPr>
              <a:xfrm>
                <a:off x="2589212" y="616226"/>
                <a:ext cx="8915400" cy="5294996"/>
              </a:xfrm>
            </p:spPr>
            <p:txBody>
              <a:bodyPr>
                <a:normAutofit/>
              </a:bodyPr>
              <a:lstStyle/>
              <a:p>
                <a:pPr marL="0" indent="0">
                  <a:buNone/>
                </a:pPr>
                <a:r>
                  <a:rPr lang="zh-CN" altLang="en-US" sz="2800" b="1" dirty="0">
                    <a:latin typeface="楷体" panose="02010609060101010101" pitchFamily="49" charset="-122"/>
                    <a:ea typeface="楷体" panose="02010609060101010101" pitchFamily="49" charset="-122"/>
                  </a:rPr>
                  <a:t>一个偏序集</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𝑺</m:t>
                    </m:r>
                  </m:oMath>
                </a14:m>
                <a:r>
                  <a:rPr lang="zh-CN" altLang="en-US" sz="2800" b="1" dirty="0">
                    <a:latin typeface="楷体" panose="02010609060101010101" pitchFamily="49" charset="-122"/>
                    <a:ea typeface="楷体" panose="02010609060101010101" pitchFamily="49" charset="-122"/>
                  </a:rPr>
                  <a:t>的最小反链划分数为</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𝒑</m:t>
                    </m:r>
                  </m:oMath>
                </a14:m>
                <a:r>
                  <a:rPr lang="zh-CN" altLang="en-US" sz="2800" b="1" dirty="0">
                    <a:latin typeface="楷体" panose="02010609060101010101" pitchFamily="49" charset="-122"/>
                    <a:ea typeface="楷体" panose="02010609060101010101" pitchFamily="49" charset="-122"/>
                  </a:rPr>
                  <a:t>，最长链长度是</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𝒓</m:t>
                    </m:r>
                  </m:oMath>
                </a14:m>
                <a:endParaRPr lang="en-US" altLang="zh-CN" sz="2800" dirty="0">
                  <a:latin typeface="楷体" panose="02010609060101010101" pitchFamily="49" charset="-122"/>
                  <a:ea typeface="楷体" panose="02010609060101010101" pitchFamily="49" charset="-122"/>
                </a:endParaRPr>
              </a:p>
              <a:p>
                <a:pPr marL="0" indent="0">
                  <a:buNone/>
                </a:pPr>
                <a:r>
                  <a:rPr lang="zh-CN" altLang="en-US" sz="2800" b="1" dirty="0">
                    <a:latin typeface="楷体" panose="02010609060101010101" pitchFamily="49" charset="-122"/>
                    <a:ea typeface="楷体" panose="02010609060101010101" pitchFamily="49" charset="-122"/>
                  </a:rPr>
                  <a:t>② 再证</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𝒓</m:t>
                    </m:r>
                    <m:r>
                      <a:rPr lang="en-US" altLang="zh-CN" sz="2800" b="1" dirty="0">
                        <a:latin typeface="Cambria Math" panose="02040503050406030204" pitchFamily="18" charset="0"/>
                        <a:ea typeface="楷体" panose="02010609060101010101" pitchFamily="49" charset="-122"/>
                      </a:rPr>
                      <m:t>≥ </m:t>
                    </m:r>
                    <m:r>
                      <a:rPr lang="en-US" altLang="zh-CN" sz="2800" b="1" i="1" dirty="0">
                        <a:latin typeface="Cambria Math" panose="02040503050406030204" pitchFamily="18" charset="0"/>
                        <a:ea typeface="楷体" panose="02010609060101010101" pitchFamily="49" charset="-122"/>
                      </a:rPr>
                      <m:t>𝒑</m:t>
                    </m:r>
                  </m:oMath>
                </a14:m>
                <a:endParaRPr lang="en-US" altLang="zh-CN" sz="28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先找出</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oMath>
                </a14:m>
                <a:r>
                  <a:rPr lang="zh-CN" altLang="en-US" sz="2800" b="1" dirty="0">
                    <a:latin typeface="楷体" panose="02010609060101010101" pitchFamily="49" charset="-122"/>
                    <a:ea typeface="楷体" panose="02010609060101010101" pitchFamily="49" charset="-122"/>
                  </a:rPr>
                  <a:t>中所有的极小元</a:t>
                </a:r>
                <a:r>
                  <a:rPr lang="en-US" altLang="zh-CN" sz="2800" b="1" dirty="0">
                    <a:latin typeface="楷体" panose="02010609060101010101" pitchFamily="49" charset="-122"/>
                    <a:ea typeface="楷体" panose="02010609060101010101" pitchFamily="49" charset="-122"/>
                  </a:rPr>
                  <a:t>(</a:t>
                </a:r>
                <a:r>
                  <a:rPr lang="en-US" altLang="zh-CN" sz="2800" b="1" i="1" dirty="0">
                    <a:latin typeface="楷体" panose="02010609060101010101" pitchFamily="49" charset="-122"/>
                    <a:ea typeface="楷体" panose="02010609060101010101" pitchFamily="49" charset="-122"/>
                  </a:rPr>
                  <a:t>minimal element</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组成集合</a:t>
                </a:r>
                <a14:m>
                  <m:oMath xmlns:m="http://schemas.openxmlformats.org/officeDocument/2006/math">
                    <m:sSub>
                      <m:sSubPr>
                        <m:ctrlPr>
                          <a:rPr lang="en-US" altLang="zh-CN" sz="2800" b="1" i="1" dirty="0" smtClean="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𝑿</m:t>
                        </m:r>
                      </m:e>
                      <m:sub>
                        <m:r>
                          <a:rPr lang="en-US" altLang="zh-CN" sz="2800" b="1" i="1" dirty="0" smtClean="0">
                            <a:latin typeface="Cambria Math" panose="02040503050406030204" pitchFamily="18" charset="0"/>
                            <a:ea typeface="楷体" panose="02010609060101010101" pitchFamily="49" charset="-122"/>
                          </a:rPr>
                          <m:t>𝟏</m:t>
                        </m:r>
                      </m:sub>
                    </m:sSub>
                  </m:oMath>
                </a14:m>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显然</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𝑿</m:t>
                        </m:r>
                      </m:e>
                      <m:sub>
                        <m:r>
                          <a:rPr lang="en-US" altLang="zh-CN" sz="2800" b="1" i="1" dirty="0">
                            <a:latin typeface="Cambria Math" panose="02040503050406030204" pitchFamily="18" charset="0"/>
                            <a:ea typeface="楷体" panose="02010609060101010101" pitchFamily="49" charset="-122"/>
                          </a:rPr>
                          <m:t>𝟏</m:t>
                        </m:r>
                      </m:sub>
                    </m:sSub>
                  </m:oMath>
                </a14:m>
                <a:r>
                  <a:rPr lang="zh-CN" altLang="en-US" sz="2800" b="1" dirty="0">
                    <a:latin typeface="楷体" panose="02010609060101010101" pitchFamily="49" charset="-122"/>
                    <a:ea typeface="楷体" panose="02010609060101010101" pitchFamily="49" charset="-122"/>
                  </a:rPr>
                  <a:t>非空，且是</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oMath>
                </a14:m>
                <a:r>
                  <a:rPr lang="zh-CN" altLang="en-US" sz="2800" b="1" dirty="0">
                    <a:latin typeface="楷体" panose="02010609060101010101" pitchFamily="49" charset="-122"/>
                    <a:ea typeface="楷体" panose="02010609060101010101" pitchFamily="49" charset="-122"/>
                  </a:rPr>
                  <a:t>上的一条反链</a:t>
                </a:r>
                <a:endParaRPr lang="en-US" altLang="zh-CN" sz="28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设</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𝑺</m:t>
                    </m:r>
                    <m:r>
                      <m:rPr>
                        <m:lit/>
                      </m:rPr>
                      <a:rPr lang="en-US" altLang="zh-CN" sz="2800" b="1" i="1" dirty="0" smtClean="0">
                        <a:latin typeface="Cambria Math" panose="02040503050406030204" pitchFamily="18" charset="0"/>
                        <a:ea typeface="楷体" panose="02010609060101010101" pitchFamily="49" charset="-122"/>
                      </a:rPr>
                      <m:t> </m:t>
                    </m:r>
                    <m:r>
                      <a:rPr lang="en-US" altLang="zh-CN" sz="2800" b="1" i="1" dirty="0" smtClean="0">
                        <a:latin typeface="Cambria Math" panose="02040503050406030204" pitchFamily="18" charset="0"/>
                        <a:ea typeface="楷体" panose="02010609060101010101" pitchFamily="49" charset="-122"/>
                      </a:rPr>
                      <m:t>\</m:t>
                    </m:r>
                  </m:oMath>
                </a14:m>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𝑿</m:t>
                        </m:r>
                      </m:e>
                      <m:sub>
                        <m:r>
                          <a:rPr lang="en-US" altLang="zh-CN" sz="2800" b="1" i="1" dirty="0">
                            <a:latin typeface="Cambria Math" panose="02040503050406030204" pitchFamily="18" charset="0"/>
                            <a:ea typeface="楷体" panose="02010609060101010101" pitchFamily="49" charset="-122"/>
                          </a:rPr>
                          <m:t>𝟏</m:t>
                        </m:r>
                      </m:sub>
                    </m:sSub>
                  </m:oMath>
                </a14:m>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再取出</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r>
                      <a:rPr lang="en-US" altLang="zh-CN" sz="2800" b="1" i="1" dirty="0" smtClean="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中所有的极小元，组成集合</a:t>
                </a:r>
                <a14:m>
                  <m:oMath xmlns:m="http://schemas.openxmlformats.org/officeDocument/2006/math">
                    <m:sSub>
                      <m:sSubPr>
                        <m:ctrlPr>
                          <a:rPr lang="en-US" altLang="zh-CN" sz="2800" b="1" i="1" dirty="0" smtClean="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𝑿</m:t>
                        </m:r>
                      </m:e>
                      <m:sub>
                        <m:r>
                          <a:rPr lang="en-US" altLang="zh-CN" sz="2800" b="1" i="1" dirty="0">
                            <a:latin typeface="Cambria Math" panose="02040503050406030204" pitchFamily="18" charset="0"/>
                            <a:ea typeface="楷体" panose="02010609060101010101" pitchFamily="49" charset="-122"/>
                          </a:rPr>
                          <m:t>2</m:t>
                        </m:r>
                      </m:sub>
                    </m:sSub>
                  </m:oMath>
                </a14:m>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那么</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𝑿</m:t>
                        </m:r>
                      </m:e>
                      <m:sub>
                        <m:r>
                          <a:rPr lang="en-US" altLang="zh-CN" sz="2800" b="1" i="1" dirty="0">
                            <a:latin typeface="Cambria Math" panose="02040503050406030204" pitchFamily="18" charset="0"/>
                            <a:ea typeface="楷体" panose="02010609060101010101" pitchFamily="49" charset="-122"/>
                          </a:rPr>
                          <m:t>2</m:t>
                        </m:r>
                      </m:sub>
                    </m:sSub>
                  </m:oMath>
                </a14:m>
                <a:r>
                  <a:rPr lang="zh-CN" altLang="en-US" sz="2800" b="1" dirty="0">
                    <a:latin typeface="楷体" panose="02010609060101010101" pitchFamily="49" charset="-122"/>
                    <a:ea typeface="楷体" panose="02010609060101010101" pitchFamily="49" charset="-122"/>
                  </a:rPr>
                  <a:t>还是</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𝑺</m:t>
                    </m:r>
                  </m:oMath>
                </a14:m>
                <a:r>
                  <a:rPr lang="zh-CN" altLang="en-US" sz="2800" b="1" dirty="0">
                    <a:latin typeface="楷体" panose="02010609060101010101" pitchFamily="49" charset="-122"/>
                    <a:ea typeface="楷体" panose="02010609060101010101" pitchFamily="49" charset="-122"/>
                  </a:rPr>
                  <a:t>上的一条反链</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而且对于</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𝑿</m:t>
                        </m:r>
                      </m:e>
                      <m:sub>
                        <m:r>
                          <a:rPr lang="en-US" altLang="zh-CN" sz="2800" b="1" i="1" dirty="0">
                            <a:latin typeface="Cambria Math" panose="02040503050406030204" pitchFamily="18" charset="0"/>
                            <a:ea typeface="楷体" panose="02010609060101010101" pitchFamily="49" charset="-122"/>
                          </a:rPr>
                          <m:t>2</m:t>
                        </m:r>
                      </m:sub>
                    </m:sSub>
                  </m:oMath>
                </a14:m>
                <a:r>
                  <a:rPr lang="zh-CN" altLang="en-US" sz="2800" b="1" dirty="0">
                    <a:latin typeface="楷体" panose="02010609060101010101" pitchFamily="49" charset="-122"/>
                    <a:ea typeface="楷体" panose="02010609060101010101" pitchFamily="49" charset="-122"/>
                  </a:rPr>
                  <a:t>中任意元素</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𝒂</m:t>
                        </m:r>
                      </m:e>
                      <m:sub>
                        <m:r>
                          <a:rPr lang="en-US" altLang="zh-CN" sz="2800" b="1" i="1" dirty="0">
                            <a:latin typeface="Cambria Math" panose="02040503050406030204" pitchFamily="18" charset="0"/>
                            <a:ea typeface="楷体" panose="02010609060101010101" pitchFamily="49" charset="-122"/>
                          </a:rPr>
                          <m:t>2</m:t>
                        </m:r>
                      </m:sub>
                    </m:sSub>
                  </m:oMath>
                </a14:m>
                <a:r>
                  <a:rPr lang="en-US" altLang="zh-CN" sz="2800" b="1" dirty="0">
                    <a:latin typeface="楷体" panose="02010609060101010101" pitchFamily="49" charset="-122"/>
                    <a:ea typeface="楷体" panose="02010609060101010101" pitchFamily="49" charset="-122"/>
                  </a:rPr>
                  <a:t>,</a:t>
                </a:r>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𝑿</m:t>
                        </m:r>
                      </m:e>
                      <m:sub>
                        <m:r>
                          <a:rPr lang="en-US" altLang="zh-CN" sz="2800" b="1" i="1" dirty="0">
                            <a:latin typeface="Cambria Math" panose="02040503050406030204" pitchFamily="18" charset="0"/>
                            <a:ea typeface="楷体" panose="02010609060101010101" pitchFamily="49" charset="-122"/>
                          </a:rPr>
                          <m:t>𝟏</m:t>
                        </m:r>
                      </m:sub>
                    </m:sSub>
                  </m:oMath>
                </a14:m>
                <a:r>
                  <a:rPr lang="zh-CN" altLang="en-US" sz="2800" b="1" dirty="0">
                    <a:latin typeface="楷体" panose="02010609060101010101" pitchFamily="49" charset="-122"/>
                    <a:ea typeface="楷体" panose="02010609060101010101" pitchFamily="49" charset="-122"/>
                  </a:rPr>
                  <a:t>中一定存在一个元素</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𝒂</m:t>
                        </m:r>
                      </m:e>
                      <m:sub>
                        <m:r>
                          <a:rPr lang="en-US" altLang="zh-CN" sz="2800" b="1" i="1" dirty="0" smtClean="0">
                            <a:latin typeface="Cambria Math" panose="02040503050406030204" pitchFamily="18" charset="0"/>
                            <a:ea typeface="楷体" panose="02010609060101010101" pitchFamily="49" charset="-122"/>
                          </a:rPr>
                          <m:t>1</m:t>
                        </m:r>
                      </m:sub>
                    </m:sSub>
                  </m:oMath>
                </a14:m>
                <a:r>
                  <a:rPr lang="zh-CN" altLang="en-US" sz="2800" b="1" dirty="0">
                    <a:latin typeface="楷体" panose="02010609060101010101" pitchFamily="49" charset="-122"/>
                    <a:ea typeface="楷体" panose="02010609060101010101" pitchFamily="49" charset="-122"/>
                  </a:rPr>
                  <a:t>满足</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𝒂</m:t>
                        </m:r>
                      </m:e>
                      <m:sub>
                        <m:r>
                          <a:rPr lang="en-US" altLang="zh-CN" sz="2800" b="1" i="1" dirty="0" smtClean="0">
                            <a:latin typeface="Cambria Math" panose="02040503050406030204" pitchFamily="18" charset="0"/>
                            <a:ea typeface="楷体" panose="02010609060101010101" pitchFamily="49" charset="-122"/>
                          </a:rPr>
                          <m:t>1</m:t>
                        </m:r>
                      </m:sub>
                    </m:sSub>
                    <m:r>
                      <a:rPr lang="en-US" altLang="zh-CN" sz="2800" b="1" i="1" dirty="0" smtClean="0">
                        <a:latin typeface="Cambria Math" panose="02040503050406030204" pitchFamily="18" charset="0"/>
                        <a:ea typeface="楷体" panose="02010609060101010101" pitchFamily="49" charset="-122"/>
                      </a:rPr>
                      <m:t>≤</m:t>
                    </m:r>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𝒂</m:t>
                        </m:r>
                      </m:e>
                      <m:sub>
                        <m:r>
                          <a:rPr lang="en-US" altLang="zh-CN" sz="2800" b="1" i="1" dirty="0">
                            <a:latin typeface="Cambria Math" panose="02040503050406030204" pitchFamily="18" charset="0"/>
                            <a:ea typeface="楷体" panose="02010609060101010101" pitchFamily="49" charset="-122"/>
                          </a:rPr>
                          <m:t>2</m:t>
                        </m:r>
                      </m:sub>
                    </m:sSub>
                  </m:oMath>
                </a14:m>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否则</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𝒂</m:t>
                        </m:r>
                      </m:e>
                      <m:sub>
                        <m:r>
                          <a:rPr lang="en-US" altLang="zh-CN" sz="2800" b="1" i="1" dirty="0">
                            <a:latin typeface="Cambria Math" panose="02040503050406030204" pitchFamily="18" charset="0"/>
                            <a:ea typeface="楷体" panose="02010609060101010101" pitchFamily="49" charset="-122"/>
                          </a:rPr>
                          <m:t>2</m:t>
                        </m:r>
                      </m:sub>
                    </m:sSub>
                    <m:r>
                      <a:rPr lang="en-US" altLang="zh-CN" sz="2800" b="1" i="1" dirty="0" smtClean="0">
                        <a:latin typeface="Cambria Math" panose="02040503050406030204" pitchFamily="18" charset="0"/>
                        <a:ea typeface="楷体" panose="02010609060101010101" pitchFamily="49" charset="-122"/>
                      </a:rPr>
                      <m:t>∈</m:t>
                    </m:r>
                  </m:oMath>
                </a14:m>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𝑿</m:t>
                        </m:r>
                      </m:e>
                      <m:sub>
                        <m:r>
                          <a:rPr lang="en-US" altLang="zh-CN" sz="2800" b="1" i="1" dirty="0">
                            <a:latin typeface="Cambria Math" panose="02040503050406030204" pitchFamily="18" charset="0"/>
                            <a:ea typeface="楷体" panose="02010609060101010101" pitchFamily="49" charset="-122"/>
                          </a:rPr>
                          <m:t>𝟏</m:t>
                        </m:r>
                      </m:sub>
                    </m:sSub>
                  </m:oMath>
                </a14:m>
                <a:r>
                  <a:rPr lang="en-US" altLang="zh-CN" sz="2800" b="1" dirty="0">
                    <a:latin typeface="楷体" panose="02010609060101010101" pitchFamily="49" charset="-122"/>
                    <a:ea typeface="楷体" panose="02010609060101010101" pitchFamily="49" charset="-122"/>
                  </a:rPr>
                  <a:t>.</a:t>
                </a:r>
              </a:p>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以此类推，由于偏序集</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𝑺</m:t>
                    </m:r>
                  </m:oMath>
                </a14:m>
                <a:r>
                  <a:rPr lang="zh-CN" altLang="en-US" sz="2800" b="1" dirty="0">
                    <a:latin typeface="楷体" panose="02010609060101010101" pitchFamily="49" charset="-122"/>
                    <a:ea typeface="楷体" panose="02010609060101010101" pitchFamily="49" charset="-122"/>
                  </a:rPr>
                  <a:t>有限，这样的操作也只能进行有限步</a:t>
                </a:r>
                <a:r>
                  <a:rPr lang="en-US" altLang="zh-CN" sz="2800" b="1" dirty="0">
                    <a:latin typeface="楷体" panose="02010609060101010101" pitchFamily="49" charset="-122"/>
                    <a:ea typeface="楷体" panose="02010609060101010101" pitchFamily="49" charset="-122"/>
                  </a:rPr>
                  <a:t>.</a:t>
                </a:r>
              </a:p>
            </p:txBody>
          </p:sp>
        </mc:Choice>
        <mc:Fallback xmlns="">
          <p:sp>
            <p:nvSpPr>
              <p:cNvPr id="3" name="内容占位符 2">
                <a:extLst>
                  <a:ext uri="{FF2B5EF4-FFF2-40B4-BE49-F238E27FC236}">
                    <a16:creationId xmlns:a16="http://schemas.microsoft.com/office/drawing/2014/main" id="{CD7DF3C8-2D08-4DB0-A958-B00DBB782A60}"/>
                  </a:ext>
                </a:extLst>
              </p:cNvPr>
              <p:cNvSpPr>
                <a:spLocks noGrp="1" noRot="1" noChangeAspect="1" noMove="1" noResize="1" noEditPoints="1" noAdjustHandles="1" noChangeArrowheads="1" noChangeShapeType="1" noTextEdit="1"/>
              </p:cNvSpPr>
              <p:nvPr>
                <p:ph idx="1"/>
              </p:nvPr>
            </p:nvSpPr>
            <p:spPr>
              <a:xfrm>
                <a:off x="2589212" y="616226"/>
                <a:ext cx="8915400" cy="5294996"/>
              </a:xfrm>
              <a:blipFill>
                <a:blip r:embed="rId3"/>
                <a:stretch>
                  <a:fillRect l="-1436" t="-1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7226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F01F12A-FF03-4626-95CD-E1EAB0ADA760}"/>
                  </a:ext>
                </a:extLst>
              </p:cNvPr>
              <p:cNvSpPr>
                <a:spLocks noGrp="1"/>
              </p:cNvSpPr>
              <p:nvPr>
                <p:ph idx="1"/>
              </p:nvPr>
            </p:nvSpPr>
            <p:spPr>
              <a:xfrm>
                <a:off x="2589211" y="725557"/>
                <a:ext cx="9168779" cy="5185665"/>
              </a:xfrm>
            </p:spPr>
            <p:txBody>
              <a:bodyPr>
                <a:noAutofit/>
              </a:bodyPr>
              <a:lstStyle/>
              <a:p>
                <a:pPr marL="0" indent="0">
                  <a:buNone/>
                </a:pPr>
                <a:r>
                  <a:rPr lang="zh-CN" altLang="en-US" sz="2800" b="1" dirty="0">
                    <a:latin typeface="楷体" panose="02010609060101010101" pitchFamily="49" charset="-122"/>
                    <a:ea typeface="楷体" panose="02010609060101010101" pitchFamily="49" charset="-122"/>
                  </a:rPr>
                  <a:t>于是我们得到了一条链</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𝒂</m:t>
                        </m:r>
                      </m:e>
                      <m:sub>
                        <m:r>
                          <a:rPr lang="en-US" altLang="zh-CN" sz="2800" b="1" i="1" dirty="0">
                            <a:latin typeface="Cambria Math" panose="02040503050406030204" pitchFamily="18" charset="0"/>
                            <a:ea typeface="楷体" panose="02010609060101010101" pitchFamily="49" charset="-122"/>
                          </a:rPr>
                          <m:t>1</m:t>
                        </m:r>
                      </m:sub>
                    </m:sSub>
                    <m:r>
                      <a:rPr lang="en-US" altLang="zh-CN" sz="2800" b="1" i="1" dirty="0">
                        <a:latin typeface="Cambria Math" panose="02040503050406030204" pitchFamily="18" charset="0"/>
                        <a:ea typeface="楷体" panose="02010609060101010101" pitchFamily="49" charset="-122"/>
                      </a:rPr>
                      <m:t>≤</m:t>
                    </m:r>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𝒂</m:t>
                        </m:r>
                      </m:e>
                      <m:sub>
                        <m:r>
                          <a:rPr lang="en-US" altLang="zh-CN" sz="2800" b="1" i="1" dirty="0">
                            <a:latin typeface="Cambria Math" panose="02040503050406030204" pitchFamily="18" charset="0"/>
                            <a:ea typeface="楷体" panose="02010609060101010101" pitchFamily="49" charset="-122"/>
                          </a:rPr>
                          <m:t>2</m:t>
                        </m:r>
                      </m:sub>
                    </m:sSub>
                    <m:r>
                      <a:rPr lang="en-US" altLang="zh-CN" sz="2800" b="1" i="1" dirty="0">
                        <a:latin typeface="Cambria Math" panose="02040503050406030204" pitchFamily="18" charset="0"/>
                        <a:ea typeface="楷体" panose="02010609060101010101" pitchFamily="49" charset="-122"/>
                      </a:rPr>
                      <m:t>≤⋯≤</m:t>
                    </m:r>
                  </m:oMath>
                </a14:m>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𝒂</m:t>
                        </m:r>
                      </m:e>
                      <m:sub>
                        <m:r>
                          <a:rPr lang="en-US" altLang="zh-CN" sz="2800" b="1" i="1" dirty="0">
                            <a:latin typeface="Cambria Math" panose="02040503050406030204" pitchFamily="18" charset="0"/>
                            <a:ea typeface="楷体" panose="02010609060101010101" pitchFamily="49" charset="-122"/>
                          </a:rPr>
                          <m:t>𝒌</m:t>
                        </m:r>
                      </m:sub>
                    </m:sSub>
                  </m:oMath>
                </a14:m>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其中</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𝒂</m:t>
                        </m:r>
                      </m:e>
                      <m:sub>
                        <m:r>
                          <m:rPr>
                            <m:sty m:val="p"/>
                          </m:rPr>
                          <a:rPr lang="en-US" altLang="zh-CN" sz="2800" b="1" i="1" dirty="0">
                            <a:latin typeface="Cambria Math" panose="02040503050406030204" pitchFamily="18" charset="0"/>
                            <a:ea typeface="楷体" panose="02010609060101010101" pitchFamily="49" charset="-122"/>
                          </a:rPr>
                          <m:t>i</m:t>
                        </m:r>
                      </m:sub>
                    </m:sSub>
                    <m:r>
                      <a:rPr lang="en-US" altLang="zh-CN" sz="2800" b="1" i="1" dirty="0">
                        <a:latin typeface="Cambria Math" panose="02040503050406030204" pitchFamily="18" charset="0"/>
                        <a:ea typeface="楷体" panose="02010609060101010101" pitchFamily="49" charset="-122"/>
                      </a:rPr>
                      <m:t>∈</m:t>
                    </m:r>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𝑿</m:t>
                        </m:r>
                      </m:e>
                      <m:sub>
                        <m:r>
                          <a:rPr lang="en-US" altLang="zh-CN" sz="2800" b="1" i="1" dirty="0">
                            <a:latin typeface="Cambria Math" panose="02040503050406030204" pitchFamily="18" charset="0"/>
                            <a:ea typeface="楷体" panose="02010609060101010101" pitchFamily="49" charset="-122"/>
                          </a:rPr>
                          <m:t>𝒊</m:t>
                        </m:r>
                      </m:sub>
                    </m:sSub>
                  </m:oMath>
                </a14:m>
                <a:r>
                  <a:rPr lang="en-US" altLang="zh-CN" sz="2800" b="1" dirty="0">
                    <a:latin typeface="楷体" panose="02010609060101010101" pitchFamily="49" charset="-122"/>
                    <a:ea typeface="楷体" panose="02010609060101010101" pitchFamily="49" charset="-122"/>
                  </a:rPr>
                  <a:t>.	</a:t>
                </a:r>
              </a:p>
              <a:p>
                <a:pPr marL="0" indent="0">
                  <a:buNone/>
                </a:pPr>
                <a:r>
                  <a:rPr lang="zh-CN" altLang="en-US" sz="2800" b="1" dirty="0">
                    <a:latin typeface="楷体" panose="02010609060101010101" pitchFamily="49" charset="-122"/>
                    <a:ea typeface="楷体" panose="02010609060101010101" pitchFamily="49" charset="-122"/>
                  </a:rPr>
                  <a:t>由于</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𝒓</m:t>
                    </m:r>
                  </m:oMath>
                </a14:m>
                <a:r>
                  <a:rPr lang="zh-CN" altLang="en-US" sz="2800" b="1" dirty="0">
                    <a:latin typeface="楷体" panose="02010609060101010101" pitchFamily="49" charset="-122"/>
                    <a:ea typeface="楷体" panose="02010609060101010101" pitchFamily="49" charset="-122"/>
                  </a:rPr>
                  <a:t>是</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oMath>
                </a14:m>
                <a:r>
                  <a:rPr lang="zh-CN" altLang="en-US" sz="2800" b="1" dirty="0">
                    <a:latin typeface="楷体" panose="02010609060101010101" pitchFamily="49" charset="-122"/>
                    <a:ea typeface="楷体" panose="02010609060101010101" pitchFamily="49" charset="-122"/>
                  </a:rPr>
                  <a:t>的最长链长度，所以</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𝒓</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𝒌</m:t>
                    </m:r>
                  </m:oMath>
                </a14:m>
                <a:r>
                  <a:rPr lang="en-US" altLang="zh-CN" sz="2800" b="1" dirty="0">
                    <a:latin typeface="楷体" panose="02010609060101010101" pitchFamily="49" charset="-122"/>
                    <a:ea typeface="楷体" panose="02010609060101010101" pitchFamily="49" charset="-122"/>
                  </a:rPr>
                  <a:t>.</a:t>
                </a:r>
              </a:p>
              <a:p>
                <a:pPr marL="0" indent="0">
                  <a:buNone/>
                </a:pPr>
                <a:r>
                  <a:rPr lang="zh-CN" altLang="en-US" sz="2800" b="1" dirty="0">
                    <a:latin typeface="楷体" panose="02010609060101010101" pitchFamily="49" charset="-122"/>
                    <a:ea typeface="楷体" panose="02010609060101010101" pitchFamily="49" charset="-122"/>
                  </a:rPr>
                  <a:t>另一方面，我们也得到了一个</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oMath>
                </a14:m>
                <a:r>
                  <a:rPr lang="zh-CN" altLang="en-US" sz="2800" b="1" dirty="0">
                    <a:latin typeface="楷体" panose="02010609060101010101" pitchFamily="49" charset="-122"/>
                    <a:ea typeface="楷体" panose="02010609060101010101" pitchFamily="49" charset="-122"/>
                  </a:rPr>
                  <a:t>的反链划分</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𝑿</m:t>
                        </m:r>
                      </m:e>
                      <m:sub>
                        <m:r>
                          <a:rPr lang="en-US" altLang="zh-CN" sz="2800" b="1" i="1" dirty="0">
                            <a:latin typeface="Cambria Math" panose="02040503050406030204" pitchFamily="18" charset="0"/>
                            <a:ea typeface="楷体" panose="02010609060101010101" pitchFamily="49" charset="-122"/>
                          </a:rPr>
                          <m:t>𝟏</m:t>
                        </m:r>
                      </m:sub>
                    </m:sSub>
                  </m:oMath>
                </a14:m>
                <a:r>
                  <a:rPr lang="en-US" altLang="zh-CN" sz="2800" b="1" dirty="0">
                    <a:latin typeface="楷体" panose="02010609060101010101" pitchFamily="49" charset="-122"/>
                    <a:ea typeface="楷体" panose="02010609060101010101" pitchFamily="49" charset="-122"/>
                  </a:rPr>
                  <a:t>,</a:t>
                </a:r>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𝑿</m:t>
                        </m:r>
                      </m:e>
                      <m:sub>
                        <m:r>
                          <a:rPr lang="en-US" altLang="zh-CN" sz="2800" b="1" i="1" dirty="0" smtClean="0">
                            <a:latin typeface="Cambria Math" panose="02040503050406030204" pitchFamily="18" charset="0"/>
                            <a:ea typeface="楷体" panose="02010609060101010101" pitchFamily="49" charset="-122"/>
                          </a:rPr>
                          <m:t>𝟐</m:t>
                        </m:r>
                      </m:sub>
                    </m:sSub>
                  </m:oMath>
                </a14:m>
                <a:r>
                  <a:rPr lang="en-US" altLang="zh-CN" sz="2800" b="1" dirty="0">
                    <a:latin typeface="楷体" panose="02010609060101010101" pitchFamily="49" charset="-122"/>
                    <a:ea typeface="楷体" panose="02010609060101010101" pitchFamily="49" charset="-122"/>
                  </a:rPr>
                  <a:t>,</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m:t>
                    </m:r>
                  </m:oMath>
                </a14:m>
                <a:r>
                  <a:rPr lang="en-US" altLang="zh-CN" sz="2800" b="1" dirty="0">
                    <a:latin typeface="楷体" panose="02010609060101010101" pitchFamily="49" charset="-122"/>
                    <a:ea typeface="楷体" panose="02010609060101010101" pitchFamily="49" charset="-122"/>
                  </a:rPr>
                  <a:t>,</a:t>
                </a:r>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𝑿</m:t>
                        </m:r>
                      </m:e>
                      <m:sub>
                        <m:r>
                          <a:rPr lang="en-US" altLang="zh-CN" sz="2800" b="1" i="1" dirty="0" smtClean="0">
                            <a:latin typeface="Cambria Math" panose="02040503050406030204" pitchFamily="18" charset="0"/>
                            <a:ea typeface="楷体" panose="02010609060101010101" pitchFamily="49" charset="-122"/>
                          </a:rPr>
                          <m:t>𝒌</m:t>
                        </m:r>
                      </m:sub>
                    </m:sSub>
                  </m:oMath>
                </a14:m>
                <a:r>
                  <a:rPr lang="en-US" altLang="zh-CN" sz="2800" b="1" dirty="0">
                    <a:latin typeface="楷体" panose="02010609060101010101" pitchFamily="49" charset="-122"/>
                    <a:ea typeface="楷体" panose="02010609060101010101" pitchFamily="49" charset="-122"/>
                  </a:rPr>
                  <a:t>.</a:t>
                </a:r>
              </a:p>
              <a:p>
                <a:pPr marL="0" indent="0">
                  <a:buNone/>
                </a:pPr>
                <a:r>
                  <a:rPr lang="zh-CN" altLang="en-US" sz="2800" b="1" dirty="0">
                    <a:latin typeface="楷体" panose="02010609060101010101" pitchFamily="49" charset="-122"/>
                    <a:ea typeface="楷体" panose="02010609060101010101" pitchFamily="49" charset="-122"/>
                  </a:rPr>
                  <a:t>由于</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𝒑</m:t>
                    </m:r>
                  </m:oMath>
                </a14:m>
                <a:r>
                  <a:rPr lang="zh-CN" altLang="en-US" sz="2800" b="1" dirty="0">
                    <a:latin typeface="楷体" panose="02010609060101010101" pitchFamily="49" charset="-122"/>
                    <a:ea typeface="楷体" panose="02010609060101010101" pitchFamily="49" charset="-122"/>
                  </a:rPr>
                  <a:t>是</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𝑺</m:t>
                    </m:r>
                  </m:oMath>
                </a14:m>
                <a:r>
                  <a:rPr lang="zh-CN" altLang="en-US" sz="2800" b="1" dirty="0">
                    <a:latin typeface="楷体" panose="02010609060101010101" pitchFamily="49" charset="-122"/>
                    <a:ea typeface="楷体" panose="02010609060101010101" pitchFamily="49" charset="-122"/>
                  </a:rPr>
                  <a:t>的最小反链划分数</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所以</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𝒑</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𝒌</m:t>
                    </m:r>
                  </m:oMath>
                </a14:m>
                <a:r>
                  <a:rPr lang="en-US" altLang="zh-CN" sz="2800" b="1" dirty="0">
                    <a:latin typeface="楷体" panose="02010609060101010101" pitchFamily="49" charset="-122"/>
                    <a:ea typeface="楷体" panose="02010609060101010101" pitchFamily="49" charset="-122"/>
                  </a:rPr>
                  <a:t>.</a:t>
                </a:r>
              </a:p>
              <a:p>
                <a:pPr marL="0" indent="0">
                  <a:buNone/>
                </a:pPr>
                <a:r>
                  <a:rPr lang="zh-CN" altLang="en-US" sz="2800" b="1" dirty="0">
                    <a:latin typeface="楷体" panose="02010609060101010101" pitchFamily="49" charset="-122"/>
                    <a:ea typeface="楷体" panose="02010609060101010101" pitchFamily="49" charset="-122"/>
                  </a:rPr>
                  <a:t>这样就得出</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𝒓</m:t>
                    </m:r>
                    <m:r>
                      <a:rPr lang="en-US" altLang="zh-CN" sz="2800" b="1" i="1" dirty="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𝒑</m:t>
                    </m:r>
                  </m:oMath>
                </a14:m>
                <a:r>
                  <a:rPr lang="en-US" altLang="zh-CN" sz="2800" b="1" dirty="0">
                    <a:latin typeface="楷体" panose="02010609060101010101" pitchFamily="49" charset="-122"/>
                    <a:ea typeface="楷体" panose="02010609060101010101" pitchFamily="49" charset="-122"/>
                  </a:rPr>
                  <a:t>.</a:t>
                </a:r>
              </a:p>
              <a:p>
                <a:pPr marL="0" indent="0">
                  <a:buNone/>
                </a:pPr>
                <a:r>
                  <a:rPr lang="zh-CN" altLang="en-US" sz="2800" b="1" dirty="0">
                    <a:latin typeface="楷体" panose="02010609060101010101" pitchFamily="49" charset="-122"/>
                    <a:ea typeface="楷体" panose="02010609060101010101" pitchFamily="49" charset="-122"/>
                  </a:rPr>
                  <a:t>综上，狄尔沃斯定理的对偶形式得证</a:t>
                </a:r>
                <a:r>
                  <a:rPr lang="en-US" altLang="zh-CN"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mc:Choice>
        <mc:Fallback xmlns="">
          <p:sp>
            <p:nvSpPr>
              <p:cNvPr id="3" name="内容占位符 2">
                <a:extLst>
                  <a:ext uri="{FF2B5EF4-FFF2-40B4-BE49-F238E27FC236}">
                    <a16:creationId xmlns:a16="http://schemas.microsoft.com/office/drawing/2014/main" id="{7F01F12A-FF03-4626-95CD-E1EAB0ADA760}"/>
                  </a:ext>
                </a:extLst>
              </p:cNvPr>
              <p:cNvSpPr>
                <a:spLocks noGrp="1" noRot="1" noChangeAspect="1" noMove="1" noResize="1" noEditPoints="1" noAdjustHandles="1" noChangeArrowheads="1" noChangeShapeType="1" noTextEdit="1"/>
              </p:cNvSpPr>
              <p:nvPr>
                <p:ph idx="1"/>
              </p:nvPr>
            </p:nvSpPr>
            <p:spPr>
              <a:xfrm>
                <a:off x="2589211" y="725557"/>
                <a:ext cx="9168779" cy="5185665"/>
              </a:xfrm>
              <a:blipFill>
                <a:blip r:embed="rId2"/>
                <a:stretch>
                  <a:fillRect l="-1396" t="-1410" r="-32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6551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47216CE8-F350-4067-BF7B-3578C431FBCB}"/>
                  </a:ext>
                </a:extLst>
              </p:cNvPr>
              <p:cNvSpPr>
                <a:spLocks noGrp="1"/>
              </p:cNvSpPr>
              <p:nvPr>
                <p:ph idx="1"/>
              </p:nvPr>
            </p:nvSpPr>
            <p:spPr>
              <a:xfrm>
                <a:off x="2589212" y="665922"/>
                <a:ext cx="8915400" cy="5245300"/>
              </a:xfrm>
            </p:spPr>
            <p:txBody>
              <a:bodyPr/>
              <a:lstStyle/>
              <a:p>
                <a:pPr marL="0" indent="0">
                  <a:buNone/>
                </a:pPr>
                <a:r>
                  <a:rPr lang="en-US" altLang="zh-CN" sz="4000" b="1" dirty="0">
                    <a:latin typeface="楷体" panose="02010609060101010101" pitchFamily="49" charset="-122"/>
                    <a:ea typeface="楷体" panose="02010609060101010101" pitchFamily="49" charset="-122"/>
                  </a:rPr>
                  <a:t>Dilworth</a:t>
                </a:r>
                <a:r>
                  <a:rPr lang="en-US" altLang="zh-CN" sz="4000" b="1" dirty="0">
                    <a:latin typeface="Times New Roman" panose="02020603050405020304" pitchFamily="18" charset="0"/>
                    <a:cs typeface="Times New Roman" panose="02020603050405020304" pitchFamily="18" charset="0"/>
                  </a:rPr>
                  <a:t>’</a:t>
                </a:r>
                <a:r>
                  <a:rPr lang="en-US" altLang="zh-CN" sz="4000" b="1" dirty="0">
                    <a:latin typeface="楷体" panose="02010609060101010101" pitchFamily="49" charset="-122"/>
                    <a:ea typeface="楷体" panose="02010609060101010101" pitchFamily="49" charset="-122"/>
                  </a:rPr>
                  <a:t>s theory </a:t>
                </a:r>
                <a:r>
                  <a:rPr lang="zh-CN" altLang="en-US" sz="4000" b="1" dirty="0">
                    <a:latin typeface="楷体" panose="02010609060101010101" pitchFamily="49" charset="-122"/>
                    <a:ea typeface="楷体" panose="02010609060101010101" pitchFamily="49" charset="-122"/>
                  </a:rPr>
                  <a:t>：</a:t>
                </a:r>
                <a:endParaRPr lang="en-US" altLang="zh-CN" sz="4000" b="1" dirty="0">
                  <a:latin typeface="楷体" panose="02010609060101010101" pitchFamily="49" charset="-122"/>
                  <a:ea typeface="楷体" panose="02010609060101010101" pitchFamily="49" charset="-122"/>
                </a:endParaRPr>
              </a:p>
              <a:p>
                <a:pPr marL="0" indent="0">
                  <a:buNone/>
                </a:pPr>
                <a:r>
                  <a:rPr lang="en-US" altLang="zh-CN"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对于任意有限偏序集，其最大链中元素的数目等于最小反链划分中反链的数目</a:t>
                </a:r>
                <a:endParaRPr lang="en-US" altLang="zh-CN" sz="2800" b="1" dirty="0">
                  <a:latin typeface="楷体" panose="02010609060101010101" pitchFamily="49" charset="-122"/>
                  <a:ea typeface="楷体" panose="02010609060101010101" pitchFamily="49" charset="-122"/>
                </a:endParaRPr>
              </a:p>
              <a:p>
                <a:pPr marL="0" indent="0">
                  <a:buNone/>
                </a:pPr>
                <a:endParaRPr lang="en-US" altLang="zh-CN" sz="2800" b="1" dirty="0">
                  <a:latin typeface="楷体" panose="02010609060101010101" pitchFamily="49" charset="-122"/>
                  <a:ea typeface="楷体" panose="02010609060101010101" pitchFamily="49" charset="-122"/>
                </a:endParaRPr>
              </a:p>
              <a:p>
                <a:pPr marL="0" indent="0">
                  <a:buNone/>
                </a:pPr>
                <a:r>
                  <a:rPr lang="zh-CN" altLang="en-US" sz="3200" b="1" dirty="0">
                    <a:latin typeface="楷体" panose="02010609060101010101" pitchFamily="49" charset="-122"/>
                    <a:ea typeface="楷体" panose="02010609060101010101" pitchFamily="49" charset="-122"/>
                  </a:rPr>
                  <a:t>严谨的证明版本：</a:t>
                </a:r>
                <a:endParaRPr lang="en-US" altLang="zh-CN" sz="32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按照</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oMath>
                </a14:m>
                <a:r>
                  <a:rPr lang="zh-CN" altLang="en-US" sz="2800" b="1" dirty="0">
                    <a:latin typeface="楷体" panose="02010609060101010101" pitchFamily="49" charset="-122"/>
                    <a:ea typeface="楷体" panose="02010609060101010101" pitchFamily="49" charset="-122"/>
                  </a:rPr>
                  <a:t>中的元素个数</a:t>
                </a:r>
                <a14:m>
                  <m:oMath xmlns:m="http://schemas.openxmlformats.org/officeDocument/2006/math">
                    <m:r>
                      <a:rPr lang="en-US" altLang="zh-CN" sz="2800" b="1" i="1" smtClean="0">
                        <a:latin typeface="Cambria Math" panose="02040503050406030204" pitchFamily="18" charset="0"/>
                        <a:ea typeface="楷体" panose="02010609060101010101" pitchFamily="49" charset="-122"/>
                      </a:rPr>
                      <m:t>|</m:t>
                    </m:r>
                    <m:r>
                      <a:rPr lang="en-US" altLang="zh-CN" sz="2800" b="1" i="1" smtClean="0">
                        <a:latin typeface="Cambria Math" panose="02040503050406030204" pitchFamily="18" charset="0"/>
                        <a:ea typeface="楷体" panose="02010609060101010101" pitchFamily="49" charset="-122"/>
                      </a:rPr>
                      <m:t>𝑺</m:t>
                    </m:r>
                    <m:r>
                      <a:rPr lang="en-US" altLang="zh-CN" sz="2800" b="1" i="1" smtClean="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进行归纳</a:t>
                </a:r>
                <a:r>
                  <a:rPr lang="en-US" altLang="zh-CN" sz="2800" b="1" dirty="0">
                    <a:latin typeface="楷体" panose="02010609060101010101" pitchFamily="49" charset="-122"/>
                    <a:ea typeface="楷体" panose="02010609060101010101" pitchFamily="49" charset="-122"/>
                  </a:rPr>
                  <a:t>.</a:t>
                </a:r>
              </a:p>
              <a:p>
                <a:pPr marL="0" indent="0">
                  <a:buNone/>
                </a:pPr>
                <a:r>
                  <a:rPr lang="zh-CN" altLang="en-US" sz="2800" b="1" dirty="0">
                    <a:latin typeface="楷体" panose="02010609060101010101" pitchFamily="49" charset="-122"/>
                    <a:ea typeface="楷体" panose="02010609060101010101" pitchFamily="49" charset="-122"/>
                  </a:rPr>
                  <a:t>设</a:t>
                </a:r>
                <a14:m>
                  <m:oMath xmlns:m="http://schemas.openxmlformats.org/officeDocument/2006/math">
                    <m:r>
                      <a:rPr lang="en-US" altLang="zh-CN" sz="2800" b="1" dirty="0">
                        <a:latin typeface="Cambria Math" panose="02040503050406030204" pitchFamily="18" charset="0"/>
                        <a:ea typeface="楷体" panose="02010609060101010101" pitchFamily="49" charset="-122"/>
                      </a:rPr>
                      <m:t>𝒂</m:t>
                    </m:r>
                  </m:oMath>
                </a14:m>
                <a:r>
                  <a:rPr lang="zh-CN" altLang="en-US" sz="2800" b="1" dirty="0">
                    <a:latin typeface="楷体" panose="02010609060101010101" pitchFamily="49" charset="-122"/>
                    <a:ea typeface="楷体" panose="02010609060101010101" pitchFamily="49" charset="-122"/>
                  </a:rPr>
                  <a:t>为</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oMath>
                </a14:m>
                <a:r>
                  <a:rPr lang="zh-CN" altLang="en-US" sz="2800" b="1" dirty="0">
                    <a:latin typeface="楷体" panose="02010609060101010101" pitchFamily="49" charset="-122"/>
                    <a:ea typeface="楷体" panose="02010609060101010101" pitchFamily="49" charset="-122"/>
                  </a:rPr>
                  <a:t>中的一个极大元素，</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𝑺</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𝒂</m:t>
                    </m:r>
                    <m:r>
                      <a:rPr lang="en-US" altLang="zh-CN" sz="2800" b="1" i="1" dirty="0" smtClean="0">
                        <a:latin typeface="Cambria Math" panose="02040503050406030204" pitchFamily="18" charset="0"/>
                        <a:ea typeface="楷体" panose="02010609060101010101" pitchFamily="49" charset="-122"/>
                      </a:rPr>
                      <m:t>}</m:t>
                    </m:r>
                  </m:oMath>
                </a14:m>
                <a:r>
                  <a:rPr lang="en-US" altLang="zh-CN" sz="2800" b="1" dirty="0">
                    <a:latin typeface="楷体" panose="02010609060101010101" pitchFamily="49" charset="-122"/>
                    <a:ea typeface="楷体" panose="02010609060101010101" pitchFamily="49" charset="-122"/>
                  </a:rPr>
                  <a:t>.</a:t>
                </a:r>
              </a:p>
              <a:p>
                <a:pPr marL="0" indent="0">
                  <a:buNone/>
                </a:pPr>
                <a:r>
                  <a:rPr lang="zh-CN" altLang="en-US" sz="2800" b="1" dirty="0">
                    <a:latin typeface="楷体" panose="02010609060101010101" pitchFamily="49" charset="-122"/>
                    <a:ea typeface="楷体" panose="02010609060101010101" pitchFamily="49" charset="-122"/>
                  </a:rPr>
                  <a:t>设</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𝑺</m:t>
                    </m:r>
                    <m:r>
                      <a:rPr lang="en-US" altLang="zh-CN" sz="2800" b="1" i="1" dirty="0" smtClean="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有一个大小为</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𝒌</m:t>
                    </m:r>
                  </m:oMath>
                </a14:m>
                <a:r>
                  <a:rPr lang="zh-CN" altLang="en-US" sz="2800" b="1" dirty="0">
                    <a:latin typeface="楷体" panose="02010609060101010101" pitchFamily="49" charset="-122"/>
                    <a:ea typeface="楷体" panose="02010609060101010101" pitchFamily="49" charset="-122"/>
                  </a:rPr>
                  <a:t>的反链</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m:t>
                    </m:r>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𝒂</m:t>
                        </m:r>
                      </m:e>
                      <m:sub>
                        <m:r>
                          <a:rPr lang="en-US" altLang="zh-CN" sz="2800" b="1" i="1" dirty="0">
                            <a:latin typeface="Cambria Math" panose="02040503050406030204" pitchFamily="18" charset="0"/>
                            <a:ea typeface="楷体" panose="02010609060101010101" pitchFamily="49" charset="-122"/>
                          </a:rPr>
                          <m:t>1</m:t>
                        </m:r>
                      </m:sub>
                    </m:sSub>
                    <m:r>
                      <a:rPr lang="en-US" altLang="zh-CN" sz="2800" b="1" i="1" dirty="0" smtClean="0">
                        <a:latin typeface="Cambria Math" panose="02040503050406030204" pitchFamily="18" charset="0"/>
                        <a:ea typeface="楷体" panose="02010609060101010101" pitchFamily="49" charset="-122"/>
                      </a:rPr>
                      <m:t>,</m:t>
                    </m:r>
                  </m:oMath>
                </a14:m>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𝒂</m:t>
                        </m:r>
                      </m:e>
                      <m:sub>
                        <m:r>
                          <a:rPr lang="en-US" altLang="zh-CN" sz="2800" b="1" i="1" dirty="0">
                            <a:latin typeface="Cambria Math" panose="02040503050406030204" pitchFamily="18" charset="0"/>
                            <a:ea typeface="楷体" panose="02010609060101010101" pitchFamily="49" charset="-122"/>
                          </a:rPr>
                          <m:t>2</m:t>
                        </m:r>
                      </m:sub>
                    </m:sSub>
                    <m:r>
                      <a:rPr lang="en-US" altLang="zh-CN" sz="2800" b="1" i="1" dirty="0" smtClean="0">
                        <a:latin typeface="Cambria Math" panose="02040503050406030204" pitchFamily="18" charset="0"/>
                        <a:ea typeface="楷体" panose="02010609060101010101" pitchFamily="49" charset="-122"/>
                      </a:rPr>
                      <m:t>,</m:t>
                    </m:r>
                    <m:r>
                      <a:rPr lang="en-US" altLang="zh-CN" sz="2800" b="1" i="1" dirty="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m:t>
                    </m:r>
                  </m:oMath>
                </a14:m>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𝒂</m:t>
                        </m:r>
                      </m:e>
                      <m:sub>
                        <m:r>
                          <a:rPr lang="en-US" altLang="zh-CN" sz="2800" b="1" i="1" dirty="0">
                            <a:latin typeface="Cambria Math" panose="02040503050406030204" pitchFamily="18" charset="0"/>
                            <a:ea typeface="楷体" panose="02010609060101010101" pitchFamily="49" charset="-122"/>
                          </a:rPr>
                          <m:t>𝒌</m:t>
                        </m:r>
                      </m:sub>
                    </m:sSub>
                    <m:r>
                      <a:rPr lang="en-US" altLang="zh-CN" sz="2800" b="1" i="1" dirty="0" smtClean="0">
                        <a:latin typeface="Cambria Math" panose="02040503050406030204" pitchFamily="18" charset="0"/>
                        <a:ea typeface="楷体" panose="02010609060101010101" pitchFamily="49" charset="-122"/>
                      </a:rPr>
                      <m:t>}</m:t>
                    </m:r>
                  </m:oMath>
                </a14:m>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并有一个规模为</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𝒌</m:t>
                    </m:r>
                  </m:oMath>
                </a14:m>
                <a:r>
                  <a:rPr lang="zh-CN" altLang="en-US" sz="2800" b="1" dirty="0">
                    <a:latin typeface="楷体" panose="02010609060101010101" pitchFamily="49" charset="-122"/>
                    <a:ea typeface="楷体" panose="02010609060101010101" pitchFamily="49" charset="-122"/>
                  </a:rPr>
                  <a:t>的链覆盖</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m:t>
                    </m:r>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𝑪</m:t>
                        </m:r>
                      </m:e>
                      <m:sub>
                        <m:r>
                          <a:rPr lang="en-US" altLang="zh-CN" sz="2800" b="1" i="1" dirty="0">
                            <a:latin typeface="Cambria Math" panose="02040503050406030204" pitchFamily="18" charset="0"/>
                            <a:ea typeface="楷体" panose="02010609060101010101" pitchFamily="49" charset="-122"/>
                          </a:rPr>
                          <m:t>1</m:t>
                        </m:r>
                      </m:sub>
                    </m:sSub>
                    <m:r>
                      <a:rPr lang="en-US" altLang="zh-CN" sz="2800" b="1" i="1" dirty="0">
                        <a:latin typeface="Cambria Math" panose="02040503050406030204" pitchFamily="18" charset="0"/>
                        <a:ea typeface="楷体" panose="02010609060101010101" pitchFamily="49" charset="-122"/>
                      </a:rPr>
                      <m:t>,</m:t>
                    </m:r>
                  </m:oMath>
                </a14:m>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𝑪</m:t>
                        </m:r>
                      </m:e>
                      <m:sub>
                        <m:r>
                          <a:rPr lang="en-US" altLang="zh-CN" sz="2800" b="1" i="1" dirty="0">
                            <a:latin typeface="Cambria Math" panose="02040503050406030204" pitchFamily="18" charset="0"/>
                            <a:ea typeface="楷体" panose="02010609060101010101" pitchFamily="49" charset="-122"/>
                          </a:rPr>
                          <m:t>2</m:t>
                        </m:r>
                      </m:sub>
                    </m:sSub>
                    <m:r>
                      <a:rPr lang="en-US" altLang="zh-CN" sz="2800" b="1" i="1" dirty="0">
                        <a:latin typeface="Cambria Math" panose="02040503050406030204" pitchFamily="18" charset="0"/>
                        <a:ea typeface="楷体" panose="02010609060101010101" pitchFamily="49" charset="-122"/>
                      </a:rPr>
                      <m:t>,⋯,</m:t>
                    </m:r>
                  </m:oMath>
                </a14:m>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𝑪</m:t>
                        </m:r>
                      </m:e>
                      <m:sub>
                        <m:r>
                          <a:rPr lang="en-US" altLang="zh-CN" sz="2800" b="1" i="1" dirty="0">
                            <a:latin typeface="Cambria Math" panose="02040503050406030204" pitchFamily="18" charset="0"/>
                            <a:ea typeface="楷体" panose="02010609060101010101" pitchFamily="49" charset="-122"/>
                          </a:rPr>
                          <m:t>𝒌</m:t>
                        </m:r>
                      </m:sub>
                    </m:sSub>
                    <m:r>
                      <a:rPr lang="en-US" altLang="zh-CN" sz="2800" b="1" i="1" dirty="0" smtClean="0">
                        <a:latin typeface="Cambria Math" panose="02040503050406030204" pitchFamily="18" charset="0"/>
                        <a:ea typeface="楷体" panose="02010609060101010101" pitchFamily="49" charset="-122"/>
                      </a:rPr>
                      <m:t>}</m:t>
                    </m:r>
                  </m:oMath>
                </a14:m>
                <a:r>
                  <a:rPr lang="en-US" altLang="zh-CN"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mc:Choice>
        <mc:Fallback>
          <p:sp>
            <p:nvSpPr>
              <p:cNvPr id="3" name="内容占位符 2">
                <a:extLst>
                  <a:ext uri="{FF2B5EF4-FFF2-40B4-BE49-F238E27FC236}">
                    <a16:creationId xmlns:a16="http://schemas.microsoft.com/office/drawing/2014/main" id="{47216CE8-F350-4067-BF7B-3578C431FBCB}"/>
                  </a:ext>
                </a:extLst>
              </p:cNvPr>
              <p:cNvSpPr>
                <a:spLocks noGrp="1" noRot="1" noChangeAspect="1" noMove="1" noResize="1" noEditPoints="1" noAdjustHandles="1" noChangeArrowheads="1" noChangeShapeType="1" noTextEdit="1"/>
              </p:cNvSpPr>
              <p:nvPr>
                <p:ph idx="1"/>
              </p:nvPr>
            </p:nvSpPr>
            <p:spPr>
              <a:xfrm>
                <a:off x="2589212" y="665922"/>
                <a:ext cx="8915400" cy="5245300"/>
              </a:xfrm>
              <a:blipFill>
                <a:blip r:embed="rId2"/>
                <a:stretch>
                  <a:fillRect l="-2462" t="-2671" r="-75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0119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E9BC2E7-E5C4-434F-B15C-5FD6EE247194}"/>
                  </a:ext>
                </a:extLst>
              </p:cNvPr>
              <p:cNvSpPr>
                <a:spLocks noGrp="1"/>
              </p:cNvSpPr>
              <p:nvPr>
                <p:ph idx="1"/>
              </p:nvPr>
            </p:nvSpPr>
            <p:spPr>
              <a:xfrm>
                <a:off x="2589212" y="675861"/>
                <a:ext cx="8915400" cy="5235361"/>
              </a:xfrm>
            </p:spPr>
            <p:txBody>
              <a:bodyPr>
                <a:normAutofit/>
              </a:bodyPr>
              <a:lstStyle/>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对任意</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𝑪</m:t>
                        </m:r>
                      </m:e>
                      <m:sub>
                        <m:r>
                          <a:rPr lang="en-US" altLang="zh-CN" sz="2800" b="1" i="1" dirty="0" smtClean="0">
                            <a:latin typeface="Cambria Math" panose="02040503050406030204" pitchFamily="18" charset="0"/>
                            <a:ea typeface="楷体" panose="02010609060101010101" pitchFamily="49" charset="-122"/>
                          </a:rPr>
                          <m:t>𝒊</m:t>
                        </m:r>
                      </m:sub>
                    </m:sSub>
                  </m:oMath>
                </a14:m>
                <a:r>
                  <a:rPr lang="en-US" altLang="zh-CN" sz="2800" b="1" dirty="0">
                    <a:latin typeface="楷体" panose="02010609060101010101" pitchFamily="49" charset="-122"/>
                    <a:ea typeface="楷体" panose="02010609060101010101" pitchFamily="49" charset="-122"/>
                  </a:rPr>
                  <a:t>,</a:t>
                </a:r>
                <a:r>
                  <a:rPr lang="en-US" altLang="zh-CN" sz="2800" b="1" dirty="0">
                    <a:ea typeface="楷体" panose="02010609060101010101" pitchFamily="49" charset="-122"/>
                  </a:rPr>
                  <a:t> </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r>
                      <a:rPr lang="en-US" altLang="zh-CN" sz="2800" b="1" i="1" dirty="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中大小为</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𝒌</m:t>
                    </m:r>
                  </m:oMath>
                </a14:m>
                <a:r>
                  <a:rPr lang="zh-CN" altLang="en-US" sz="2800" b="1" dirty="0">
                    <a:latin typeface="楷体" panose="02010609060101010101" pitchFamily="49" charset="-122"/>
                    <a:ea typeface="楷体" panose="02010609060101010101" pitchFamily="49" charset="-122"/>
                  </a:rPr>
                  <a:t>的任意反链均有唯一元素属于</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𝑪</m:t>
                        </m:r>
                      </m:e>
                      <m:sub>
                        <m:r>
                          <a:rPr lang="en-US" altLang="zh-CN" sz="2800" b="1" i="1" dirty="0">
                            <a:latin typeface="Cambria Math" panose="02040503050406030204" pitchFamily="18" charset="0"/>
                            <a:ea typeface="楷体" panose="02010609060101010101" pitchFamily="49" charset="-122"/>
                          </a:rPr>
                          <m:t>𝒊</m:t>
                        </m:r>
                      </m:sub>
                    </m:sSub>
                  </m:oMath>
                </a14:m>
                <a:r>
                  <a:rPr lang="zh-CN" altLang="en-US" sz="2800" b="1" dirty="0">
                    <a:latin typeface="楷体" panose="02010609060101010101" pitchFamily="49" charset="-122"/>
                    <a:ea typeface="楷体" panose="02010609060101010101" pitchFamily="49" charset="-122"/>
                  </a:rPr>
                  <a:t>，这些元素有一个最大元，记为</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𝒙</m:t>
                        </m:r>
                      </m:e>
                      <m:sub>
                        <m:r>
                          <a:rPr lang="en-US" altLang="zh-CN" sz="2800" b="1" i="1" dirty="0">
                            <a:latin typeface="Cambria Math" panose="02040503050406030204" pitchFamily="18" charset="0"/>
                            <a:ea typeface="楷体" panose="02010609060101010101" pitchFamily="49" charset="-122"/>
                          </a:rPr>
                          <m:t>𝒊</m:t>
                        </m:r>
                      </m:sub>
                    </m:sSub>
                  </m:oMath>
                </a14:m>
                <a:r>
                  <a:rPr lang="en-US" altLang="zh-CN" sz="2800" b="1" dirty="0">
                    <a:latin typeface="楷体" panose="02010609060101010101" pitchFamily="49" charset="-122"/>
                    <a:ea typeface="楷体" panose="02010609060101010101" pitchFamily="49" charset="-122"/>
                  </a:rPr>
                  <a:t>.</a:t>
                </a:r>
              </a:p>
              <a:p>
                <a:pPr marL="0" indent="0">
                  <a:buNone/>
                </a:pPr>
                <a:r>
                  <a:rPr lang="en-US" altLang="zh-CN" sz="2800" b="1" dirty="0">
                    <a:latin typeface="楷体" panose="02010609060101010101" pitchFamily="49" charset="-122"/>
                    <a:ea typeface="楷体" panose="02010609060101010101" pitchFamily="49" charset="-122"/>
                  </a:rPr>
                  <a:t>	</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𝑨</m:t>
                    </m:r>
                    <m:r>
                      <a:rPr lang="en-US" altLang="zh-CN" sz="2800" b="1" i="1" dirty="0" smtClean="0">
                        <a:latin typeface="Cambria Math" panose="02040503050406030204" pitchFamily="18" charset="0"/>
                        <a:ea typeface="楷体" panose="02010609060101010101" pitchFamily="49" charset="-122"/>
                      </a:rPr>
                      <m:t>={</m:t>
                    </m:r>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𝑪</m:t>
                        </m:r>
                      </m:e>
                      <m:sub>
                        <m:r>
                          <a:rPr lang="en-US" altLang="zh-CN" sz="2800" b="1" i="1" dirty="0">
                            <a:latin typeface="Cambria Math" panose="02040503050406030204" pitchFamily="18" charset="0"/>
                            <a:ea typeface="楷体" panose="02010609060101010101" pitchFamily="49" charset="-122"/>
                          </a:rPr>
                          <m:t>1</m:t>
                        </m:r>
                      </m:sub>
                    </m:sSub>
                    <m:r>
                      <a:rPr lang="en-US" altLang="zh-CN" sz="2800" b="1" i="1" dirty="0">
                        <a:latin typeface="Cambria Math" panose="02040503050406030204" pitchFamily="18" charset="0"/>
                        <a:ea typeface="楷体" panose="02010609060101010101" pitchFamily="49" charset="-122"/>
                      </a:rPr>
                      <m:t>,</m:t>
                    </m:r>
                  </m:oMath>
                </a14:m>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𝑪</m:t>
                        </m:r>
                      </m:e>
                      <m:sub>
                        <m:r>
                          <a:rPr lang="en-US" altLang="zh-CN" sz="2800" b="1" i="1" dirty="0">
                            <a:latin typeface="Cambria Math" panose="02040503050406030204" pitchFamily="18" charset="0"/>
                            <a:ea typeface="楷体" panose="02010609060101010101" pitchFamily="49" charset="-122"/>
                          </a:rPr>
                          <m:t>2</m:t>
                        </m:r>
                      </m:sub>
                    </m:sSub>
                    <m:r>
                      <a:rPr lang="en-US" altLang="zh-CN" sz="2800" b="1" i="1" dirty="0">
                        <a:latin typeface="Cambria Math" panose="02040503050406030204" pitchFamily="18" charset="0"/>
                        <a:ea typeface="楷体" panose="02010609060101010101" pitchFamily="49" charset="-122"/>
                      </a:rPr>
                      <m:t>,⋯,</m:t>
                    </m:r>
                  </m:oMath>
                </a14:m>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𝑪</m:t>
                        </m:r>
                      </m:e>
                      <m:sub>
                        <m:r>
                          <a:rPr lang="en-US" altLang="zh-CN" sz="2800" b="1" i="1" dirty="0">
                            <a:latin typeface="Cambria Math" panose="02040503050406030204" pitchFamily="18" charset="0"/>
                            <a:ea typeface="楷体" panose="02010609060101010101" pitchFamily="49" charset="-122"/>
                          </a:rPr>
                          <m:t>𝒌</m:t>
                        </m:r>
                      </m:sub>
                    </m:sSub>
                    <m:r>
                      <a:rPr lang="en-US" altLang="zh-CN" sz="2800" b="1" i="1" dirty="0" smtClean="0">
                        <a:latin typeface="Cambria Math" panose="02040503050406030204" pitchFamily="18" charset="0"/>
                        <a:ea typeface="楷体" panose="02010609060101010101" pitchFamily="49" charset="-122"/>
                      </a:rPr>
                      <m:t>}</m:t>
                    </m:r>
                    <m:r>
                      <a:rPr lang="zh-CN" altLang="en-US" sz="2800" b="1" i="1" dirty="0" smtClean="0">
                        <a:latin typeface="Cambria Math" panose="02040503050406030204" pitchFamily="18" charset="0"/>
                        <a:ea typeface="楷体" panose="02010609060101010101" pitchFamily="49" charset="-122"/>
                      </a:rPr>
                      <m:t> </m:t>
                    </m:r>
                  </m:oMath>
                </a14:m>
                <a:r>
                  <a:rPr lang="zh-CN" altLang="en-US" sz="2800" b="1" dirty="0">
                    <a:latin typeface="楷体" panose="02010609060101010101" pitchFamily="49" charset="-122"/>
                    <a:ea typeface="楷体" panose="02010609060101010101" pitchFamily="49" charset="-122"/>
                  </a:rPr>
                  <a:t>必是反链</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否则</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不妨假设</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𝑨</m:t>
                    </m:r>
                  </m:oMath>
                </a14:m>
                <a:r>
                  <a:rPr lang="zh-CN" altLang="en-US" sz="2800" b="1" dirty="0">
                    <a:latin typeface="楷体" panose="02010609060101010101" pitchFamily="49" charset="-122"/>
                    <a:ea typeface="楷体" panose="02010609060101010101" pitchFamily="49" charset="-122"/>
                  </a:rPr>
                  <a:t>中有两个元素</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𝒙</m:t>
                        </m:r>
                      </m:e>
                      <m:sub>
                        <m:r>
                          <a:rPr lang="en-US" altLang="zh-CN" sz="2800" b="1" i="1" dirty="0">
                            <a:latin typeface="Cambria Math" panose="02040503050406030204" pitchFamily="18" charset="0"/>
                            <a:ea typeface="楷体" panose="02010609060101010101" pitchFamily="49" charset="-122"/>
                          </a:rPr>
                          <m:t>𝒊</m:t>
                        </m:r>
                      </m:sub>
                    </m:sSub>
                    <m:r>
                      <a:rPr lang="en-US" altLang="zh-CN" sz="2800" b="1" i="1" dirty="0" smtClean="0">
                        <a:latin typeface="Cambria Math" panose="02040503050406030204" pitchFamily="18" charset="0"/>
                        <a:ea typeface="楷体" panose="02010609060101010101" pitchFamily="49" charset="-122"/>
                      </a:rPr>
                      <m:t>≤</m:t>
                    </m:r>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𝒙</m:t>
                        </m:r>
                      </m:e>
                      <m:sub>
                        <m:r>
                          <a:rPr lang="en-US" altLang="zh-CN" sz="2800" b="1" i="1" dirty="0" smtClean="0">
                            <a:latin typeface="Cambria Math" panose="02040503050406030204" pitchFamily="18" charset="0"/>
                            <a:ea typeface="楷体" panose="02010609060101010101" pitchFamily="49" charset="-122"/>
                          </a:rPr>
                          <m:t>𝒋</m:t>
                        </m:r>
                      </m:sub>
                    </m:sSub>
                  </m:oMath>
                </a14:m>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根据</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𝒙</m:t>
                        </m:r>
                      </m:e>
                      <m:sub>
                        <m:r>
                          <a:rPr lang="en-US" altLang="zh-CN" sz="2800" b="1" i="1" dirty="0" smtClean="0">
                            <a:latin typeface="Cambria Math" panose="02040503050406030204" pitchFamily="18" charset="0"/>
                            <a:ea typeface="楷体" panose="02010609060101010101" pitchFamily="49" charset="-122"/>
                          </a:rPr>
                          <m:t>𝒋</m:t>
                        </m:r>
                      </m:sub>
                    </m:sSub>
                  </m:oMath>
                </a14:m>
                <a:r>
                  <a:rPr lang="zh-CN" altLang="en-US" sz="2800" b="1" dirty="0">
                    <a:latin typeface="楷体" panose="02010609060101010101" pitchFamily="49" charset="-122"/>
                    <a:ea typeface="楷体" panose="02010609060101010101" pitchFamily="49" charset="-122"/>
                  </a:rPr>
                  <a:t>的定义</a:t>
                </a:r>
                <a:r>
                  <a:rPr lang="en-US" altLang="zh-CN" sz="2800" b="1" dirty="0">
                    <a:latin typeface="楷体" panose="02010609060101010101" pitchFamily="49" charset="-122"/>
                    <a:ea typeface="楷体" panose="02010609060101010101" pitchFamily="49" charset="-122"/>
                  </a:rPr>
                  <a:t>,</a:t>
                </a:r>
                <a:r>
                  <a:rPr lang="en-US" altLang="zh-CN" sz="2800" b="1" dirty="0">
                    <a:ea typeface="楷体" panose="02010609060101010101" pitchFamily="49" charset="-122"/>
                  </a:rPr>
                  <a:t> </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r>
                      <a:rPr lang="en-US" altLang="zh-CN" sz="2800" b="1" i="1" dirty="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中必有一个大小为</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𝒌</m:t>
                    </m:r>
                  </m:oMath>
                </a14:m>
                <a:r>
                  <a:rPr lang="zh-CN" altLang="en-US" sz="2800" b="1" dirty="0">
                    <a:latin typeface="楷体" panose="02010609060101010101" pitchFamily="49" charset="-122"/>
                    <a:ea typeface="楷体" panose="02010609060101010101" pitchFamily="49" charset="-122"/>
                  </a:rPr>
                  <a:t>的反链</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𝑨</m:t>
                        </m:r>
                      </m:e>
                      <m:sub>
                        <m:r>
                          <a:rPr lang="en-US" altLang="zh-CN" sz="2800" b="1" i="1" dirty="0">
                            <a:latin typeface="Cambria Math" panose="02040503050406030204" pitchFamily="18" charset="0"/>
                            <a:ea typeface="楷体" panose="02010609060101010101" pitchFamily="49" charset="-122"/>
                          </a:rPr>
                          <m:t>𝒋</m:t>
                        </m:r>
                      </m:sub>
                    </m:sSub>
                  </m:oMath>
                </a14:m>
                <a:r>
                  <a:rPr lang="en-US" altLang="zh-CN" sz="2800" b="1" dirty="0">
                    <a:latin typeface="楷体" panose="02010609060101010101" pitchFamily="49" charset="-122"/>
                    <a:ea typeface="楷体" panose="02010609060101010101" pitchFamily="49" charset="-122"/>
                  </a:rPr>
                  <a:t>,</a:t>
                </a:r>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𝒙</m:t>
                        </m:r>
                      </m:e>
                      <m:sub>
                        <m:r>
                          <a:rPr lang="en-US" altLang="zh-CN" sz="2800" b="1" i="1" dirty="0">
                            <a:latin typeface="Cambria Math" panose="02040503050406030204" pitchFamily="18" charset="0"/>
                            <a:ea typeface="楷体" panose="02010609060101010101" pitchFamily="49" charset="-122"/>
                          </a:rPr>
                          <m:t>𝒋</m:t>
                        </m:r>
                      </m:sub>
                    </m:sSub>
                  </m:oMath>
                </a14:m>
                <a:r>
                  <a:rPr lang="zh-CN" altLang="en-US" sz="2800" b="1" dirty="0">
                    <a:latin typeface="楷体" panose="02010609060101010101" pitchFamily="49" charset="-122"/>
                    <a:ea typeface="楷体" panose="02010609060101010101" pitchFamily="49" charset="-122"/>
                  </a:rPr>
                  <a:t>是</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𝑨</m:t>
                        </m:r>
                      </m:e>
                      <m:sub>
                        <m:r>
                          <a:rPr lang="en-US" altLang="zh-CN" sz="2800" b="1" i="1" dirty="0">
                            <a:latin typeface="Cambria Math" panose="02040503050406030204" pitchFamily="18" charset="0"/>
                            <a:ea typeface="楷体" panose="02010609060101010101" pitchFamily="49" charset="-122"/>
                          </a:rPr>
                          <m:t>𝒋</m:t>
                        </m:r>
                      </m:sub>
                    </m:sSub>
                  </m:oMath>
                </a14:m>
                <a:r>
                  <a:rPr lang="zh-CN" altLang="en-US" sz="2800" b="1" dirty="0">
                    <a:latin typeface="楷体" panose="02010609060101010101" pitchFamily="49" charset="-122"/>
                    <a:ea typeface="楷体" panose="02010609060101010101" pitchFamily="49" charset="-122"/>
                  </a:rPr>
                  <a:t>和</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𝑪</m:t>
                        </m:r>
                      </m:e>
                      <m:sub>
                        <m:r>
                          <a:rPr lang="en-US" altLang="zh-CN" sz="2800" b="1" i="1" dirty="0">
                            <a:latin typeface="Cambria Math" panose="02040503050406030204" pitchFamily="18" charset="0"/>
                            <a:ea typeface="楷体" panose="02010609060101010101" pitchFamily="49" charset="-122"/>
                          </a:rPr>
                          <m:t>𝒋</m:t>
                        </m:r>
                      </m:sub>
                    </m:sSub>
                  </m:oMath>
                </a14:m>
                <a:r>
                  <a:rPr lang="zh-CN" altLang="en-US" sz="2800" b="1" dirty="0">
                    <a:latin typeface="楷体" panose="02010609060101010101" pitchFamily="49" charset="-122"/>
                    <a:ea typeface="楷体" panose="02010609060101010101" pitchFamily="49" charset="-122"/>
                  </a:rPr>
                  <a:t>的公共元素</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假设</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𝒚</m:t>
                    </m:r>
                  </m:oMath>
                </a14:m>
                <a:r>
                  <a:rPr lang="zh-CN" altLang="en-US" sz="2800" b="1" dirty="0">
                    <a:latin typeface="楷体" panose="02010609060101010101" pitchFamily="49" charset="-122"/>
                    <a:ea typeface="楷体" panose="02010609060101010101" pitchFamily="49" charset="-122"/>
                  </a:rPr>
                  <a:t>是</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𝑨</m:t>
                        </m:r>
                      </m:e>
                      <m:sub>
                        <m:r>
                          <a:rPr lang="en-US" altLang="zh-CN" sz="2800" b="1" i="1" dirty="0">
                            <a:latin typeface="Cambria Math" panose="02040503050406030204" pitchFamily="18" charset="0"/>
                            <a:ea typeface="楷体" panose="02010609060101010101" pitchFamily="49" charset="-122"/>
                          </a:rPr>
                          <m:t>𝒋</m:t>
                        </m:r>
                      </m:sub>
                    </m:sSub>
                  </m:oMath>
                </a14:m>
                <a:r>
                  <a:rPr lang="zh-CN" altLang="en-US" sz="2800" b="1" dirty="0">
                    <a:latin typeface="楷体" panose="02010609060101010101" pitchFamily="49" charset="-122"/>
                    <a:ea typeface="楷体" panose="02010609060101010101" pitchFamily="49" charset="-122"/>
                  </a:rPr>
                  <a:t>和</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𝑪</m:t>
                        </m:r>
                      </m:e>
                      <m:sub>
                        <m:r>
                          <a:rPr lang="en-US" altLang="zh-CN" sz="2800" b="1" i="1" dirty="0" smtClean="0">
                            <a:latin typeface="Cambria Math" panose="02040503050406030204" pitchFamily="18" charset="0"/>
                            <a:ea typeface="楷体" panose="02010609060101010101" pitchFamily="49" charset="-122"/>
                          </a:rPr>
                          <m:t>𝒊</m:t>
                        </m:r>
                      </m:sub>
                    </m:sSub>
                  </m:oMath>
                </a14:m>
                <a:r>
                  <a:rPr lang="zh-CN" altLang="en-US" sz="2800" b="1" dirty="0">
                    <a:latin typeface="楷体" panose="02010609060101010101" pitchFamily="49" charset="-122"/>
                    <a:ea typeface="楷体" panose="02010609060101010101" pitchFamily="49" charset="-122"/>
                  </a:rPr>
                  <a:t>的公共元素</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则</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𝒚</m:t>
                    </m:r>
                    <m:r>
                      <a:rPr lang="en-US" altLang="zh-CN" sz="2800" b="1" i="1" dirty="0">
                        <a:latin typeface="Cambria Math" panose="02040503050406030204" pitchFamily="18" charset="0"/>
                        <a:ea typeface="楷体" panose="02010609060101010101" pitchFamily="49" charset="-122"/>
                      </a:rPr>
                      <m:t>≤</m:t>
                    </m:r>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𝒙</m:t>
                        </m:r>
                      </m:e>
                      <m:sub>
                        <m:r>
                          <a:rPr lang="en-US" altLang="zh-CN" sz="2800" b="1" i="1" dirty="0" smtClean="0">
                            <a:latin typeface="Cambria Math" panose="02040503050406030204" pitchFamily="18" charset="0"/>
                            <a:ea typeface="楷体" panose="02010609060101010101" pitchFamily="49" charset="-122"/>
                          </a:rPr>
                          <m:t>𝒊</m:t>
                        </m:r>
                      </m:sub>
                    </m:sSub>
                  </m:oMath>
                </a14:m>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从而</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𝒚</m:t>
                    </m:r>
                    <m:r>
                      <a:rPr lang="en-US" altLang="zh-CN" sz="2800" b="1" i="1" dirty="0">
                        <a:latin typeface="Cambria Math" panose="02040503050406030204" pitchFamily="18" charset="0"/>
                        <a:ea typeface="楷体" panose="02010609060101010101" pitchFamily="49" charset="-122"/>
                      </a:rPr>
                      <m:t>≤</m:t>
                    </m:r>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𝒙</m:t>
                        </m:r>
                      </m:e>
                      <m:sub>
                        <m:r>
                          <a:rPr lang="en-US" altLang="zh-CN" sz="2800" b="1" i="1" dirty="0">
                            <a:latin typeface="Cambria Math" panose="02040503050406030204" pitchFamily="18" charset="0"/>
                            <a:ea typeface="楷体" panose="02010609060101010101" pitchFamily="49" charset="-122"/>
                          </a:rPr>
                          <m:t>𝒋</m:t>
                        </m:r>
                      </m:sub>
                    </m:sSub>
                  </m:oMath>
                </a14:m>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与</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𝑨</m:t>
                        </m:r>
                      </m:e>
                      <m:sub>
                        <m:r>
                          <a:rPr lang="en-US" altLang="zh-CN" sz="2800" b="1" i="1" dirty="0">
                            <a:latin typeface="Cambria Math" panose="02040503050406030204" pitchFamily="18" charset="0"/>
                            <a:ea typeface="楷体" panose="02010609060101010101" pitchFamily="49" charset="-122"/>
                          </a:rPr>
                          <m:t>𝒋</m:t>
                        </m:r>
                      </m:sub>
                    </m:sSub>
                  </m:oMath>
                </a14:m>
                <a:r>
                  <a:rPr lang="zh-CN" altLang="en-US" sz="2800" b="1" dirty="0">
                    <a:latin typeface="楷体" panose="02010609060101010101" pitchFamily="49" charset="-122"/>
                    <a:ea typeface="楷体" panose="02010609060101010101" pitchFamily="49" charset="-122"/>
                  </a:rPr>
                  <a:t>是反链矛盾</a:t>
                </a:r>
                <a:r>
                  <a:rPr lang="en-US" altLang="zh-CN" sz="2800" b="1" dirty="0">
                    <a:latin typeface="楷体" panose="02010609060101010101" pitchFamily="49" charset="-122"/>
                    <a:ea typeface="楷体" panose="02010609060101010101" pitchFamily="49" charset="-122"/>
                  </a:rPr>
                  <a:t>.</a:t>
                </a:r>
              </a:p>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如果</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𝒂</m:t>
                    </m:r>
                    <m:r>
                      <a:rPr lang="en-US" altLang="zh-CN" sz="2800" b="1" i="1" dirty="0" smtClean="0">
                        <a:latin typeface="Cambria Math" panose="02040503050406030204" pitchFamily="18" charset="0"/>
                        <a:ea typeface="楷体" panose="02010609060101010101" pitchFamily="49" charset="-122"/>
                      </a:rPr>
                      <m:t>,</m:t>
                    </m:r>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𝒙</m:t>
                        </m:r>
                      </m:e>
                      <m:sub>
                        <m:r>
                          <a:rPr lang="en-US" altLang="zh-CN" sz="2800" b="1" i="1" dirty="0">
                            <a:latin typeface="Cambria Math" panose="02040503050406030204" pitchFamily="18" charset="0"/>
                            <a:ea typeface="楷体" panose="02010609060101010101" pitchFamily="49" charset="-122"/>
                          </a:rPr>
                          <m:t>1</m:t>
                        </m:r>
                      </m:sub>
                    </m:sSub>
                    <m:r>
                      <a:rPr lang="en-US" altLang="zh-CN" sz="2800" b="1" i="1" dirty="0">
                        <a:latin typeface="Cambria Math" panose="02040503050406030204" pitchFamily="18" charset="0"/>
                        <a:ea typeface="楷体" panose="02010609060101010101" pitchFamily="49" charset="-122"/>
                      </a:rPr>
                      <m:t>,</m:t>
                    </m:r>
                  </m:oMath>
                </a14:m>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𝒙</m:t>
                        </m:r>
                      </m:e>
                      <m:sub>
                        <m:r>
                          <a:rPr lang="en-US" altLang="zh-CN" sz="2800" b="1" i="1" dirty="0">
                            <a:latin typeface="Cambria Math" panose="02040503050406030204" pitchFamily="18" charset="0"/>
                            <a:ea typeface="楷体" panose="02010609060101010101" pitchFamily="49" charset="-122"/>
                          </a:rPr>
                          <m:t>2</m:t>
                        </m:r>
                      </m:sub>
                    </m:sSub>
                    <m:r>
                      <a:rPr lang="en-US" altLang="zh-CN" sz="2800" b="1" i="1" dirty="0">
                        <a:latin typeface="Cambria Math" panose="02040503050406030204" pitchFamily="18" charset="0"/>
                        <a:ea typeface="楷体" panose="02010609060101010101" pitchFamily="49" charset="-122"/>
                      </a:rPr>
                      <m:t>,⋯,</m:t>
                    </m:r>
                  </m:oMath>
                </a14:m>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𝒙</m:t>
                        </m:r>
                      </m:e>
                      <m:sub>
                        <m:r>
                          <a:rPr lang="en-US" altLang="zh-CN" sz="2800" b="1" i="1" dirty="0">
                            <a:latin typeface="Cambria Math" panose="02040503050406030204" pitchFamily="18" charset="0"/>
                            <a:ea typeface="楷体" panose="02010609060101010101" pitchFamily="49" charset="-122"/>
                          </a:rPr>
                          <m:t>𝒌</m:t>
                        </m:r>
                      </m:sub>
                    </m:sSub>
                    <m:r>
                      <a:rPr lang="en-US" altLang="zh-CN" sz="2800" b="1" i="1" dirty="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是</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oMath>
                </a14:m>
                <a:r>
                  <a:rPr lang="zh-CN" altLang="en-US" sz="2800" b="1" dirty="0">
                    <a:latin typeface="楷体" panose="02010609060101010101" pitchFamily="49" charset="-122"/>
                    <a:ea typeface="楷体" panose="02010609060101010101" pitchFamily="49" charset="-122"/>
                  </a:rPr>
                  <a:t>中的反链</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而</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oMath>
                </a14:m>
                <a:r>
                  <a:rPr lang="zh-CN" altLang="en-US" sz="2800" b="1" dirty="0">
                    <a:latin typeface="楷体" panose="02010609060101010101" pitchFamily="49" charset="-122"/>
                    <a:ea typeface="楷体" panose="02010609060101010101" pitchFamily="49" charset="-122"/>
                  </a:rPr>
                  <a:t>的链覆盖</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m:t>
                    </m:r>
                    <m:d>
                      <m:dPr>
                        <m:begChr m:val="{"/>
                        <m:endChr m:val="}"/>
                        <m:ctrlPr>
                          <a:rPr lang="en-US" altLang="zh-CN" sz="2800" b="1" i="1" dirty="0" smtClean="0">
                            <a:latin typeface="Cambria Math" panose="02040503050406030204" pitchFamily="18" charset="0"/>
                            <a:ea typeface="楷体" panose="02010609060101010101" pitchFamily="49" charset="-122"/>
                          </a:rPr>
                        </m:ctrlPr>
                      </m:dPr>
                      <m:e>
                        <m:r>
                          <a:rPr lang="en-US" altLang="zh-CN" sz="2800" b="1" i="1" dirty="0" smtClean="0">
                            <a:latin typeface="Cambria Math" panose="02040503050406030204" pitchFamily="18" charset="0"/>
                            <a:ea typeface="楷体" panose="02010609060101010101" pitchFamily="49" charset="-122"/>
                          </a:rPr>
                          <m:t>𝒂</m:t>
                        </m:r>
                      </m:e>
                    </m:d>
                    <m:r>
                      <a:rPr lang="en-US" altLang="zh-CN" sz="2800" b="1" i="1" dirty="0" smtClean="0">
                        <a:latin typeface="Cambria Math" panose="02040503050406030204" pitchFamily="18" charset="0"/>
                        <a:ea typeface="楷体" panose="02010609060101010101" pitchFamily="49" charset="-122"/>
                      </a:rPr>
                      <m:t>,</m:t>
                    </m:r>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𝑪</m:t>
                        </m:r>
                      </m:e>
                      <m:sub>
                        <m:r>
                          <a:rPr lang="en-US" altLang="zh-CN" sz="2800" b="1" i="1" dirty="0">
                            <a:latin typeface="Cambria Math" panose="02040503050406030204" pitchFamily="18" charset="0"/>
                            <a:ea typeface="楷体" panose="02010609060101010101" pitchFamily="49" charset="-122"/>
                          </a:rPr>
                          <m:t>1</m:t>
                        </m:r>
                      </m:sub>
                    </m:sSub>
                    <m:r>
                      <a:rPr lang="en-US" altLang="zh-CN" sz="2800" b="1" i="1" dirty="0">
                        <a:latin typeface="Cambria Math" panose="02040503050406030204" pitchFamily="18" charset="0"/>
                        <a:ea typeface="楷体" panose="02010609060101010101" pitchFamily="49" charset="-122"/>
                      </a:rPr>
                      <m:t>,</m:t>
                    </m:r>
                  </m:oMath>
                </a14:m>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𝑪</m:t>
                        </m:r>
                      </m:e>
                      <m:sub>
                        <m:r>
                          <a:rPr lang="en-US" altLang="zh-CN" sz="2800" b="1" i="1" dirty="0">
                            <a:latin typeface="Cambria Math" panose="02040503050406030204" pitchFamily="18" charset="0"/>
                            <a:ea typeface="楷体" panose="02010609060101010101" pitchFamily="49" charset="-122"/>
                          </a:rPr>
                          <m:t>2</m:t>
                        </m:r>
                      </m:sub>
                    </m:sSub>
                    <m:r>
                      <a:rPr lang="en-US" altLang="zh-CN" sz="2800" b="1" i="1" dirty="0">
                        <a:latin typeface="Cambria Math" panose="02040503050406030204" pitchFamily="18" charset="0"/>
                        <a:ea typeface="楷体" panose="02010609060101010101" pitchFamily="49" charset="-122"/>
                      </a:rPr>
                      <m:t>,⋯,</m:t>
                    </m:r>
                  </m:oMath>
                </a14:m>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𝑪</m:t>
                        </m:r>
                      </m:e>
                      <m:sub>
                        <m:r>
                          <a:rPr lang="en-US" altLang="zh-CN" sz="2800" b="1" i="1" dirty="0">
                            <a:latin typeface="Cambria Math" panose="02040503050406030204" pitchFamily="18" charset="0"/>
                            <a:ea typeface="楷体" panose="02010609060101010101" pitchFamily="49" charset="-122"/>
                          </a:rPr>
                          <m:t>𝒌</m:t>
                        </m:r>
                      </m:sub>
                    </m:sSub>
                    <m:r>
                      <a:rPr lang="en-US" altLang="zh-CN" sz="2800" b="1" i="1" dirty="0">
                        <a:latin typeface="Cambria Math" panose="02040503050406030204" pitchFamily="18" charset="0"/>
                        <a:ea typeface="楷体" panose="02010609060101010101" pitchFamily="49" charset="-122"/>
                      </a:rPr>
                      <m:t>}</m:t>
                    </m:r>
                    <m:r>
                      <a:rPr lang="zh-CN" altLang="en-US" sz="2800" b="1" i="1" dirty="0">
                        <a:latin typeface="Cambria Math" panose="02040503050406030204" pitchFamily="18" charset="0"/>
                        <a:ea typeface="楷体" panose="02010609060101010101" pitchFamily="49" charset="-122"/>
                      </a:rPr>
                      <m:t> </m:t>
                    </m:r>
                  </m:oMath>
                </a14:m>
                <a:r>
                  <a:rPr lang="zh-CN" altLang="en-US" sz="2800" b="1" dirty="0">
                    <a:latin typeface="楷体" panose="02010609060101010101" pitchFamily="49" charset="-122"/>
                    <a:ea typeface="楷体" panose="02010609060101010101" pitchFamily="49" charset="-122"/>
                  </a:rPr>
                  <a:t>就是规模为</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𝒌</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𝟏</m:t>
                    </m:r>
                  </m:oMath>
                </a14:m>
                <a:r>
                  <a:rPr lang="zh-CN" altLang="en-US" sz="2800" b="1" dirty="0">
                    <a:latin typeface="楷体" panose="02010609060101010101" pitchFamily="49" charset="-122"/>
                    <a:ea typeface="楷体" panose="02010609060101010101" pitchFamily="49" charset="-122"/>
                  </a:rPr>
                  <a:t>的覆盖，得证</a:t>
                </a:r>
                <a:r>
                  <a:rPr lang="en-US" altLang="zh-CN" sz="2800" b="1" dirty="0">
                    <a:latin typeface="楷体" panose="02010609060101010101" pitchFamily="49" charset="-122"/>
                    <a:ea typeface="楷体" panose="02010609060101010101" pitchFamily="49" charset="-122"/>
                  </a:rPr>
                  <a:t>.</a:t>
                </a:r>
              </a:p>
            </p:txBody>
          </p:sp>
        </mc:Choice>
        <mc:Fallback xmlns="">
          <p:sp>
            <p:nvSpPr>
              <p:cNvPr id="3" name="内容占位符 2">
                <a:extLst>
                  <a:ext uri="{FF2B5EF4-FFF2-40B4-BE49-F238E27FC236}">
                    <a16:creationId xmlns:a16="http://schemas.microsoft.com/office/drawing/2014/main" id="{AE9BC2E7-E5C4-434F-B15C-5FD6EE247194}"/>
                  </a:ext>
                </a:extLst>
              </p:cNvPr>
              <p:cNvSpPr>
                <a:spLocks noGrp="1" noRot="1" noChangeAspect="1" noMove="1" noResize="1" noEditPoints="1" noAdjustHandles="1" noChangeArrowheads="1" noChangeShapeType="1" noTextEdit="1"/>
              </p:cNvSpPr>
              <p:nvPr>
                <p:ph idx="1"/>
              </p:nvPr>
            </p:nvSpPr>
            <p:spPr>
              <a:xfrm>
                <a:off x="2589212" y="675861"/>
                <a:ext cx="8915400" cy="5235361"/>
              </a:xfrm>
              <a:blipFill>
                <a:blip r:embed="rId2"/>
                <a:stretch>
                  <a:fillRect l="-1436" t="-1513" r="-136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08399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0ABC9A1-E0C0-4FC7-8107-72F31238ED2E}"/>
                  </a:ext>
                </a:extLst>
              </p:cNvPr>
              <p:cNvSpPr>
                <a:spLocks noGrp="1"/>
              </p:cNvSpPr>
              <p:nvPr>
                <p:ph idx="1"/>
              </p:nvPr>
            </p:nvSpPr>
            <p:spPr>
              <a:xfrm>
                <a:off x="2589212" y="695739"/>
                <a:ext cx="8915400" cy="5215483"/>
              </a:xfrm>
            </p:spPr>
            <p:txBody>
              <a:bodyPr>
                <a:normAutofit/>
              </a:bodyPr>
              <a:lstStyle/>
              <a:p>
                <a:pPr marL="0" indent="0">
                  <a:buNone/>
                </a:pPr>
                <a:r>
                  <a:rPr lang="en-US" altLang="zh-CN" dirty="0"/>
                  <a:t>	</a:t>
                </a:r>
                <a:r>
                  <a:rPr lang="zh-CN" altLang="en-US" sz="2800" b="1" dirty="0">
                    <a:latin typeface="楷体" panose="02010609060101010101" pitchFamily="49" charset="-122"/>
                    <a:ea typeface="楷体" panose="02010609060101010101" pitchFamily="49" charset="-122"/>
                  </a:rPr>
                  <a:t>如果</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m:t>
                    </m:r>
                    <m:r>
                      <a:rPr lang="en-US" altLang="zh-CN" sz="2800" b="1" i="1" dirty="0">
                        <a:latin typeface="Cambria Math" panose="02040503050406030204" pitchFamily="18" charset="0"/>
                        <a:ea typeface="楷体" panose="02010609060101010101" pitchFamily="49" charset="-122"/>
                      </a:rPr>
                      <m:t>𝒂</m:t>
                    </m:r>
                    <m:r>
                      <a:rPr lang="en-US" altLang="zh-CN" sz="2800" b="1" i="1" dirty="0">
                        <a:latin typeface="Cambria Math" panose="02040503050406030204" pitchFamily="18" charset="0"/>
                        <a:ea typeface="楷体" panose="02010609060101010101" pitchFamily="49" charset="-122"/>
                      </a:rPr>
                      <m:t>,</m:t>
                    </m:r>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𝒙</m:t>
                        </m:r>
                      </m:e>
                      <m:sub>
                        <m:r>
                          <a:rPr lang="en-US" altLang="zh-CN" sz="2800" b="1" i="1" dirty="0">
                            <a:latin typeface="Cambria Math" panose="02040503050406030204" pitchFamily="18" charset="0"/>
                            <a:ea typeface="楷体" panose="02010609060101010101" pitchFamily="49" charset="-122"/>
                          </a:rPr>
                          <m:t>1</m:t>
                        </m:r>
                      </m:sub>
                    </m:sSub>
                    <m:r>
                      <a:rPr lang="en-US" altLang="zh-CN" sz="2800" b="1" i="1" dirty="0">
                        <a:latin typeface="Cambria Math" panose="02040503050406030204" pitchFamily="18" charset="0"/>
                        <a:ea typeface="楷体" panose="02010609060101010101" pitchFamily="49" charset="-122"/>
                      </a:rPr>
                      <m:t>,</m:t>
                    </m:r>
                  </m:oMath>
                </a14:m>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𝒙</m:t>
                        </m:r>
                      </m:e>
                      <m:sub>
                        <m:r>
                          <a:rPr lang="en-US" altLang="zh-CN" sz="2800" b="1" i="1" dirty="0">
                            <a:latin typeface="Cambria Math" panose="02040503050406030204" pitchFamily="18" charset="0"/>
                            <a:ea typeface="楷体" panose="02010609060101010101" pitchFamily="49" charset="-122"/>
                          </a:rPr>
                          <m:t>2</m:t>
                        </m:r>
                      </m:sub>
                    </m:sSub>
                    <m:r>
                      <a:rPr lang="en-US" altLang="zh-CN" sz="2800" b="1" i="1" dirty="0">
                        <a:latin typeface="Cambria Math" panose="02040503050406030204" pitchFamily="18" charset="0"/>
                        <a:ea typeface="楷体" panose="02010609060101010101" pitchFamily="49" charset="-122"/>
                      </a:rPr>
                      <m:t>,⋯,</m:t>
                    </m:r>
                  </m:oMath>
                </a14:m>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𝒙</m:t>
                        </m:r>
                      </m:e>
                      <m:sub>
                        <m:r>
                          <a:rPr lang="en-US" altLang="zh-CN" sz="2800" b="1" i="1" dirty="0">
                            <a:latin typeface="Cambria Math" panose="02040503050406030204" pitchFamily="18" charset="0"/>
                            <a:ea typeface="楷体" panose="02010609060101010101" pitchFamily="49" charset="-122"/>
                          </a:rPr>
                          <m:t>𝒌</m:t>
                        </m:r>
                      </m:sub>
                    </m:sSub>
                    <m:r>
                      <a:rPr lang="en-US" altLang="zh-CN" sz="2800" b="1" i="1" dirty="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不是</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oMath>
                </a14:m>
                <a:r>
                  <a:rPr lang="zh-CN" altLang="en-US" sz="2800" b="1" dirty="0">
                    <a:latin typeface="楷体" panose="02010609060101010101" pitchFamily="49" charset="-122"/>
                    <a:ea typeface="楷体" panose="02010609060101010101" pitchFamily="49" charset="-122"/>
                  </a:rPr>
                  <a:t>中的反链</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即存在某个</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𝒙</m:t>
                        </m:r>
                      </m:e>
                      <m:sub>
                        <m:r>
                          <a:rPr lang="en-US" altLang="zh-CN" sz="2800" b="1" i="1" dirty="0" smtClean="0">
                            <a:latin typeface="Cambria Math" panose="02040503050406030204" pitchFamily="18" charset="0"/>
                            <a:ea typeface="楷体" panose="02010609060101010101" pitchFamily="49" charset="-122"/>
                          </a:rPr>
                          <m:t>𝒎</m:t>
                        </m:r>
                      </m:sub>
                    </m:sSub>
                  </m:oMath>
                </a14:m>
                <a:r>
                  <a:rPr lang="zh-CN" altLang="en-US" sz="2800" b="1" dirty="0">
                    <a:latin typeface="楷体" panose="02010609060101010101" pitchFamily="49" charset="-122"/>
                    <a:ea typeface="楷体" panose="02010609060101010101" pitchFamily="49" charset="-122"/>
                  </a:rPr>
                  <a:t>使得</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𝒙</m:t>
                        </m:r>
                      </m:e>
                      <m:sub>
                        <m:r>
                          <a:rPr lang="en-US" altLang="zh-CN" sz="2800" b="1" i="1" dirty="0" smtClean="0">
                            <a:latin typeface="Cambria Math" panose="02040503050406030204" pitchFamily="18" charset="0"/>
                            <a:ea typeface="楷体" panose="02010609060101010101" pitchFamily="49" charset="-122"/>
                          </a:rPr>
                          <m:t>𝒎</m:t>
                        </m:r>
                      </m:sub>
                    </m:sSub>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𝒂</m:t>
                    </m:r>
                  </m:oMath>
                </a14:m>
                <a:r>
                  <a:rPr lang="en-US" altLang="zh-CN" sz="2800" b="1" dirty="0">
                    <a:latin typeface="楷体" panose="02010609060101010101" pitchFamily="49" charset="-122"/>
                    <a:ea typeface="楷体" panose="02010609060101010101" pitchFamily="49" charset="-122"/>
                  </a:rPr>
                  <a:t>(</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𝒂</m:t>
                    </m:r>
                  </m:oMath>
                </a14:m>
                <a:r>
                  <a:rPr lang="zh-CN" altLang="en-US" sz="2800" b="1" dirty="0">
                    <a:latin typeface="楷体" panose="02010609060101010101" pitchFamily="49" charset="-122"/>
                    <a:ea typeface="楷体" panose="02010609060101010101" pitchFamily="49" charset="-122"/>
                  </a:rPr>
                  <a:t>是极大元</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不会出现</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𝒂</m:t>
                    </m:r>
                    <m:r>
                      <a:rPr lang="en-US" altLang="zh-CN" sz="2800" b="1" i="1" dirty="0" smtClean="0">
                        <a:latin typeface="Cambria Math" panose="02040503050406030204" pitchFamily="18" charset="0"/>
                        <a:ea typeface="楷体" panose="02010609060101010101" pitchFamily="49" charset="-122"/>
                      </a:rPr>
                      <m:t>≤</m:t>
                    </m:r>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𝒙</m:t>
                        </m:r>
                      </m:e>
                      <m:sub>
                        <m:r>
                          <a:rPr lang="en-US" altLang="zh-CN" sz="2800" b="1" i="1" dirty="0">
                            <a:latin typeface="Cambria Math" panose="02040503050406030204" pitchFamily="18" charset="0"/>
                            <a:ea typeface="楷体" panose="02010609060101010101" pitchFamily="49" charset="-122"/>
                          </a:rPr>
                          <m:t>𝒎</m:t>
                        </m:r>
                      </m:sub>
                    </m:sSub>
                  </m:oMath>
                </a14:m>
                <a:r>
                  <a:rPr lang="en-US" altLang="zh-CN" sz="2800" b="1" dirty="0">
                    <a:latin typeface="楷体" panose="02010609060101010101" pitchFamily="49" charset="-122"/>
                    <a:ea typeface="楷体" panose="02010609060101010101" pitchFamily="49" charset="-122"/>
                  </a:rPr>
                  <a:t>).</a:t>
                </a:r>
              </a:p>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令</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𝑲</m:t>
                    </m:r>
                    <m:r>
                      <a:rPr lang="en-US" altLang="zh-CN" sz="2800" b="1" i="1" dirty="0" smtClean="0">
                        <a:latin typeface="Cambria Math" panose="02040503050406030204" pitchFamily="18" charset="0"/>
                        <a:ea typeface="楷体" panose="02010609060101010101" pitchFamily="49" charset="-122"/>
                      </a:rPr>
                      <m:t>=</m:t>
                    </m:r>
                    <m:d>
                      <m:dPr>
                        <m:begChr m:val="{"/>
                        <m:endChr m:val="}"/>
                        <m:ctrlPr>
                          <a:rPr lang="en-US" altLang="zh-CN" sz="2800" b="1" i="1" dirty="0" smtClean="0">
                            <a:latin typeface="Cambria Math" panose="02040503050406030204" pitchFamily="18" charset="0"/>
                            <a:ea typeface="楷体" panose="02010609060101010101" pitchFamily="49" charset="-122"/>
                          </a:rPr>
                        </m:ctrlPr>
                      </m:dPr>
                      <m:e>
                        <m:r>
                          <a:rPr lang="en-US" altLang="zh-CN" sz="2800" b="1" i="1" dirty="0" smtClean="0">
                            <a:latin typeface="Cambria Math" panose="02040503050406030204" pitchFamily="18" charset="0"/>
                            <a:ea typeface="楷体" panose="02010609060101010101" pitchFamily="49" charset="-122"/>
                          </a:rPr>
                          <m:t>𝒂</m:t>
                        </m:r>
                      </m:e>
                    </m:d>
                    <m:r>
                      <a:rPr lang="en-US" altLang="zh-CN" sz="2800" b="1" i="1" dirty="0" smtClean="0">
                        <a:latin typeface="Cambria Math" panose="02040503050406030204" pitchFamily="18" charset="0"/>
                        <a:ea typeface="楷体" panose="02010609060101010101" pitchFamily="49" charset="-122"/>
                      </a:rPr>
                      <m:t>∪</m:t>
                    </m:r>
                    <m:d>
                      <m:dPr>
                        <m:begChr m:val="{"/>
                        <m:endChr m:val="}"/>
                        <m:ctrlPr>
                          <a:rPr lang="en-US" altLang="zh-CN" sz="2800" b="1" i="1" dirty="0" smtClean="0">
                            <a:latin typeface="Cambria Math" panose="02040503050406030204" pitchFamily="18" charset="0"/>
                            <a:ea typeface="楷体" panose="02010609060101010101" pitchFamily="49" charset="-122"/>
                          </a:rPr>
                        </m:ctrlPr>
                      </m:dPr>
                      <m:e>
                        <m:r>
                          <a:rPr lang="en-US" altLang="zh-CN" sz="2800" b="1" i="1" dirty="0" smtClean="0">
                            <a:latin typeface="Cambria Math" panose="02040503050406030204" pitchFamily="18" charset="0"/>
                            <a:ea typeface="楷体" panose="02010609060101010101" pitchFamily="49" charset="-122"/>
                          </a:rPr>
                          <m:t>𝒛</m:t>
                        </m:r>
                        <m:r>
                          <a:rPr lang="en-US" altLang="zh-CN" sz="2800" b="1" i="1" dirty="0" smtClean="0">
                            <a:latin typeface="Cambria Math" panose="02040503050406030204" pitchFamily="18" charset="0"/>
                            <a:ea typeface="楷体" panose="02010609060101010101" pitchFamily="49" charset="-122"/>
                          </a:rPr>
                          <m:t>∈</m:t>
                        </m:r>
                        <m:sSub>
                          <m:sSubPr>
                            <m:ctrlPr>
                              <a:rPr lang="en-US" altLang="zh-CN" sz="2800" b="1" i="1" dirty="0" smtClean="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𝑪</m:t>
                            </m:r>
                          </m:e>
                          <m:sub>
                            <m:r>
                              <a:rPr lang="en-US" altLang="zh-CN" sz="2800" b="1" i="1" dirty="0" smtClean="0">
                                <a:latin typeface="Cambria Math" panose="02040503050406030204" pitchFamily="18" charset="0"/>
                                <a:ea typeface="楷体" panose="02010609060101010101" pitchFamily="49" charset="-122"/>
                              </a:rPr>
                              <m:t>𝒎</m:t>
                            </m:r>
                          </m:sub>
                        </m:sSub>
                      </m:e>
                      <m:e>
                        <m:r>
                          <a:rPr lang="en-US" altLang="zh-CN" sz="2800" b="1" i="1" dirty="0" smtClean="0">
                            <a:latin typeface="Cambria Math" panose="02040503050406030204" pitchFamily="18" charset="0"/>
                            <a:ea typeface="楷体" panose="02010609060101010101" pitchFamily="49" charset="-122"/>
                          </a:rPr>
                          <m:t>𝒛</m:t>
                        </m:r>
                        <m:r>
                          <a:rPr lang="en-US" altLang="zh-CN" sz="2800" b="1" i="1" dirty="0" smtClean="0">
                            <a:latin typeface="Cambria Math" panose="02040503050406030204" pitchFamily="18" charset="0"/>
                            <a:ea typeface="楷体" panose="02010609060101010101" pitchFamily="49" charset="-122"/>
                          </a:rPr>
                          <m:t>≤</m:t>
                        </m:r>
                        <m:sSub>
                          <m:sSubPr>
                            <m:ctrlPr>
                              <a:rPr lang="en-US" altLang="zh-CN" sz="2800" b="1" i="1" dirty="0" smtClean="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𝒙</m:t>
                            </m:r>
                          </m:e>
                          <m:sub>
                            <m:r>
                              <a:rPr lang="en-US" altLang="zh-CN" sz="2800" b="1" i="1" dirty="0" smtClean="0">
                                <a:latin typeface="Cambria Math" panose="02040503050406030204" pitchFamily="18" charset="0"/>
                                <a:ea typeface="楷体" panose="02010609060101010101" pitchFamily="49" charset="-122"/>
                              </a:rPr>
                              <m:t>𝒎</m:t>
                            </m:r>
                          </m:sub>
                        </m:sSub>
                      </m:e>
                    </m:d>
                    <m:r>
                      <a:rPr lang="en-US" altLang="zh-CN" sz="2800" b="1" i="1" dirty="0" smtClean="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显然</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𝑲</m:t>
                    </m:r>
                  </m:oMath>
                </a14:m>
                <a:r>
                  <a:rPr lang="zh-CN" altLang="en-US" sz="2800" b="1" dirty="0">
                    <a:latin typeface="楷体" panose="02010609060101010101" pitchFamily="49" charset="-122"/>
                    <a:ea typeface="楷体" panose="02010609060101010101" pitchFamily="49" charset="-122"/>
                  </a:rPr>
                  <a:t>是</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oMath>
                </a14:m>
                <a:r>
                  <a:rPr lang="zh-CN" altLang="en-US" sz="2800" b="1" dirty="0">
                    <a:latin typeface="楷体" panose="02010609060101010101" pitchFamily="49" charset="-122"/>
                    <a:ea typeface="楷体" panose="02010609060101010101" pitchFamily="49" charset="-122"/>
                  </a:rPr>
                  <a:t>中的一条链</a:t>
                </a:r>
                <a:r>
                  <a:rPr lang="en-US" altLang="zh-CN" sz="2800" b="1" dirty="0">
                    <a:latin typeface="楷体" panose="02010609060101010101" pitchFamily="49" charset="-122"/>
                    <a:ea typeface="楷体" panose="02010609060101010101" pitchFamily="49" charset="-122"/>
                  </a:rPr>
                  <a:t>,</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𝑺</m:t>
                    </m:r>
                    <m:r>
                      <a:rPr lang="en-US" altLang="zh-CN" sz="2800" b="1" i="1" dirty="0">
                        <a:latin typeface="Cambria Math" panose="02040503050406030204" pitchFamily="18" charset="0"/>
                        <a:ea typeface="楷体" panose="02010609060101010101" pitchFamily="49" charset="-122"/>
                      </a:rPr>
                      <m:t>−</m:t>
                    </m:r>
                    <m:r>
                      <a:rPr lang="en-US" altLang="zh-CN" sz="2800" b="1" i="1" dirty="0">
                        <a:latin typeface="Cambria Math" panose="02040503050406030204" pitchFamily="18" charset="0"/>
                        <a:ea typeface="楷体" panose="02010609060101010101" pitchFamily="49" charset="-122"/>
                      </a:rPr>
                      <m:t>𝑲</m:t>
                    </m:r>
                  </m:oMath>
                </a14:m>
                <a:r>
                  <a:rPr lang="zh-CN" altLang="en-US" sz="2800" b="1" dirty="0">
                    <a:latin typeface="楷体" panose="02010609060101010101" pitchFamily="49" charset="-122"/>
                    <a:ea typeface="楷体" panose="02010609060101010101" pitchFamily="49" charset="-122"/>
                  </a:rPr>
                  <a:t>中最大反链的大小是</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𝒌</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𝟏</m:t>
                    </m:r>
                  </m:oMath>
                </a14:m>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根据</a:t>
                </a:r>
                <a14:m>
                  <m:oMath xmlns:m="http://schemas.openxmlformats.org/officeDocument/2006/math">
                    <m:sSub>
                      <m:sSubPr>
                        <m:ctrlPr>
                          <a:rPr lang="en-US" altLang="zh-CN" sz="2800" b="1" i="1" smtClean="0">
                            <a:latin typeface="Cambria Math" panose="02040503050406030204" pitchFamily="18" charset="0"/>
                            <a:ea typeface="楷体" panose="02010609060101010101" pitchFamily="49" charset="-122"/>
                          </a:rPr>
                        </m:ctrlPr>
                      </m:sSubPr>
                      <m:e>
                        <m:r>
                          <a:rPr lang="en-US" altLang="zh-CN" sz="2800" b="1" i="1" smtClean="0">
                            <a:latin typeface="Cambria Math" panose="02040503050406030204" pitchFamily="18" charset="0"/>
                            <a:ea typeface="楷体" panose="02010609060101010101" pitchFamily="49" charset="-122"/>
                          </a:rPr>
                          <m:t>𝒙</m:t>
                        </m:r>
                      </m:e>
                      <m:sub>
                        <m:r>
                          <a:rPr lang="en-US" altLang="zh-CN" sz="2800" b="1" i="1" smtClean="0">
                            <a:latin typeface="Cambria Math" panose="02040503050406030204" pitchFamily="18" charset="0"/>
                            <a:ea typeface="楷体" panose="02010609060101010101" pitchFamily="49" charset="-122"/>
                          </a:rPr>
                          <m:t>𝒎</m:t>
                        </m:r>
                      </m:sub>
                    </m:sSub>
                  </m:oMath>
                </a14:m>
                <a:r>
                  <a:rPr lang="zh-CN" altLang="en-US" sz="2800" b="1" dirty="0">
                    <a:latin typeface="楷体" panose="02010609060101010101" pitchFamily="49" charset="-122"/>
                    <a:ea typeface="楷体" panose="02010609060101010101" pitchFamily="49" charset="-122"/>
                  </a:rPr>
                  <a:t>的定义，</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𝑺</m:t>
                    </m:r>
                    <m:r>
                      <a:rPr lang="en-US" altLang="zh-CN" sz="2800" b="1" i="1" dirty="0">
                        <a:latin typeface="Cambria Math" panose="02040503050406030204" pitchFamily="18" charset="0"/>
                        <a:ea typeface="楷体" panose="02010609060101010101" pitchFamily="49" charset="-122"/>
                      </a:rPr>
                      <m:t>−</m:t>
                    </m:r>
                    <m:r>
                      <a:rPr lang="en-US" altLang="zh-CN" sz="2800" b="1" i="1" dirty="0">
                        <a:latin typeface="Cambria Math" panose="02040503050406030204" pitchFamily="18" charset="0"/>
                        <a:ea typeface="楷体" panose="02010609060101010101" pitchFamily="49" charset="-122"/>
                      </a:rPr>
                      <m:t>𝑲</m:t>
                    </m:r>
                  </m:oMath>
                </a14:m>
                <a:r>
                  <a:rPr lang="zh-CN" altLang="en-US" sz="2800" b="1" dirty="0">
                    <a:latin typeface="楷体" panose="02010609060101010101" pitchFamily="49" charset="-122"/>
                    <a:ea typeface="楷体" panose="02010609060101010101" pitchFamily="49" charset="-122"/>
                  </a:rPr>
                  <a:t>中没有含</a:t>
                </a:r>
                <a14:m>
                  <m:oMath xmlns:m="http://schemas.openxmlformats.org/officeDocument/2006/math">
                    <m:r>
                      <a:rPr lang="en-US" altLang="zh-CN" sz="2800" b="1" i="1" smtClean="0">
                        <a:latin typeface="Cambria Math" panose="02040503050406030204" pitchFamily="18" charset="0"/>
                        <a:ea typeface="楷体" panose="02010609060101010101" pitchFamily="49" charset="-122"/>
                      </a:rPr>
                      <m:t>𝒌</m:t>
                    </m:r>
                  </m:oMath>
                </a14:m>
                <a:r>
                  <a:rPr lang="zh-CN" altLang="en-US" sz="2800" b="1" dirty="0">
                    <a:latin typeface="楷体" panose="02010609060101010101" pitchFamily="49" charset="-122"/>
                    <a:ea typeface="楷体" panose="02010609060101010101" pitchFamily="49" charset="-122"/>
                  </a:rPr>
                  <a:t>个元素的反链</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由归纳假设</a:t>
                </a:r>
                <a:r>
                  <a:rPr lang="en-US" altLang="zh-CN" sz="2800" b="1" dirty="0">
                    <a:latin typeface="楷体" panose="02010609060101010101" pitchFamily="49" charset="-122"/>
                    <a:ea typeface="楷体" panose="02010609060101010101" pitchFamily="49" charset="-122"/>
                  </a:rPr>
                  <a:t>,</a:t>
                </a:r>
                <a:r>
                  <a:rPr lang="en-US" altLang="zh-CN" sz="2800" b="1" dirty="0">
                    <a:ea typeface="楷体" panose="02010609060101010101" pitchFamily="49" charset="-122"/>
                  </a:rPr>
                  <a:t> </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𝑲</m:t>
                    </m:r>
                  </m:oMath>
                </a14:m>
                <a:r>
                  <a:rPr lang="zh-CN" altLang="en-US" sz="2800" b="1" dirty="0">
                    <a:latin typeface="楷体" panose="02010609060101010101" pitchFamily="49" charset="-122"/>
                    <a:ea typeface="楷体" panose="02010609060101010101" pitchFamily="49" charset="-122"/>
                  </a:rPr>
                  <a:t>有大小为</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𝒌</m:t>
                    </m:r>
                    <m:r>
                      <a:rPr lang="en-US" altLang="zh-CN" sz="2800" b="1" i="1" dirty="0">
                        <a:latin typeface="Cambria Math" panose="02040503050406030204" pitchFamily="18" charset="0"/>
                        <a:ea typeface="楷体" panose="02010609060101010101" pitchFamily="49" charset="-122"/>
                      </a:rPr>
                      <m:t>−</m:t>
                    </m:r>
                    <m:r>
                      <a:rPr lang="en-US" altLang="zh-CN" sz="2800" b="1" i="1" dirty="0">
                        <a:latin typeface="Cambria Math" panose="02040503050406030204" pitchFamily="18" charset="0"/>
                        <a:ea typeface="楷体" panose="02010609060101010101" pitchFamily="49" charset="-122"/>
                      </a:rPr>
                      <m:t>𝟏</m:t>
                    </m:r>
                  </m:oMath>
                </a14:m>
                <a:r>
                  <a:rPr lang="zh-CN" altLang="en-US" sz="2800" b="1" dirty="0">
                    <a:latin typeface="楷体" panose="02010609060101010101" pitchFamily="49" charset="-122"/>
                    <a:ea typeface="楷体" panose="02010609060101010101" pitchFamily="49" charset="-122"/>
                  </a:rPr>
                  <a:t>的一个链覆盖</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该覆盖与</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𝑲</m:t>
                    </m:r>
                  </m:oMath>
                </a14:m>
                <a:r>
                  <a:rPr lang="zh-CN" altLang="en-US" sz="2800" b="1" dirty="0">
                    <a:latin typeface="楷体" panose="02010609060101010101" pitchFamily="49" charset="-122"/>
                    <a:ea typeface="楷体" panose="02010609060101010101" pitchFamily="49" charset="-122"/>
                  </a:rPr>
                  <a:t>构成</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oMath>
                </a14:m>
                <a:r>
                  <a:rPr lang="zh-CN" altLang="en-US" sz="2800" b="1" dirty="0">
                    <a:latin typeface="楷体" panose="02010609060101010101" pitchFamily="49" charset="-122"/>
                    <a:ea typeface="楷体" panose="02010609060101010101" pitchFamily="49" charset="-122"/>
                  </a:rPr>
                  <a:t>的链覆盖</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链数为</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𝒌</m:t>
                    </m:r>
                  </m:oMath>
                </a14:m>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已知</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m:t>
                    </m:r>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𝒙</m:t>
                        </m:r>
                      </m:e>
                      <m:sub>
                        <m:r>
                          <a:rPr lang="en-US" altLang="zh-CN" sz="2800" b="1" i="1" dirty="0">
                            <a:latin typeface="Cambria Math" panose="02040503050406030204" pitchFamily="18" charset="0"/>
                            <a:ea typeface="楷体" panose="02010609060101010101" pitchFamily="49" charset="-122"/>
                          </a:rPr>
                          <m:t>1</m:t>
                        </m:r>
                      </m:sub>
                    </m:sSub>
                    <m:r>
                      <a:rPr lang="en-US" altLang="zh-CN" sz="2800" b="1" i="1" dirty="0">
                        <a:latin typeface="Cambria Math" panose="02040503050406030204" pitchFamily="18" charset="0"/>
                        <a:ea typeface="楷体" panose="02010609060101010101" pitchFamily="49" charset="-122"/>
                      </a:rPr>
                      <m:t>,</m:t>
                    </m:r>
                  </m:oMath>
                </a14:m>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𝒙</m:t>
                        </m:r>
                      </m:e>
                      <m:sub>
                        <m:r>
                          <a:rPr lang="en-US" altLang="zh-CN" sz="2800" b="1" i="1" dirty="0">
                            <a:latin typeface="Cambria Math" panose="02040503050406030204" pitchFamily="18" charset="0"/>
                            <a:ea typeface="楷体" panose="02010609060101010101" pitchFamily="49" charset="-122"/>
                          </a:rPr>
                          <m:t>2</m:t>
                        </m:r>
                      </m:sub>
                    </m:sSub>
                    <m:r>
                      <a:rPr lang="en-US" altLang="zh-CN" sz="2800" b="1" i="1" dirty="0">
                        <a:latin typeface="Cambria Math" panose="02040503050406030204" pitchFamily="18" charset="0"/>
                        <a:ea typeface="楷体" panose="02010609060101010101" pitchFamily="49" charset="-122"/>
                      </a:rPr>
                      <m:t>,⋯,</m:t>
                    </m:r>
                  </m:oMath>
                </a14:m>
                <a:r>
                  <a:rPr lang="en-US" altLang="zh-CN" sz="2800" b="1" dirty="0">
                    <a:ea typeface="楷体" panose="02010609060101010101" pitchFamily="49" charset="-122"/>
                  </a:rPr>
                  <a:t> </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𝒙</m:t>
                        </m:r>
                      </m:e>
                      <m:sub>
                        <m:r>
                          <a:rPr lang="en-US" altLang="zh-CN" sz="2800" b="1" i="1" dirty="0">
                            <a:latin typeface="Cambria Math" panose="02040503050406030204" pitchFamily="18" charset="0"/>
                            <a:ea typeface="楷体" panose="02010609060101010101" pitchFamily="49" charset="-122"/>
                          </a:rPr>
                          <m:t>𝒌</m:t>
                        </m:r>
                      </m:sub>
                    </m:sSub>
                    <m:r>
                      <a:rPr lang="en-US" altLang="zh-CN" sz="2800" b="1" i="1" dirty="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是</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𝑺</m:t>
                    </m:r>
                  </m:oMath>
                </a14:m>
                <a:r>
                  <a:rPr lang="zh-CN" altLang="en-US" sz="2800" b="1" dirty="0">
                    <a:latin typeface="楷体" panose="02010609060101010101" pitchFamily="49" charset="-122"/>
                    <a:ea typeface="楷体" panose="02010609060101010101" pitchFamily="49" charset="-122"/>
                  </a:rPr>
                  <a:t>中的反链</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含</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𝒌</m:t>
                    </m:r>
                  </m:oMath>
                </a14:m>
                <a:r>
                  <a:rPr lang="zh-CN" altLang="en-US" sz="2800" b="1" dirty="0">
                    <a:latin typeface="楷体" panose="02010609060101010101" pitchFamily="49" charset="-122"/>
                    <a:ea typeface="楷体" panose="02010609060101010101" pitchFamily="49" charset="-122"/>
                  </a:rPr>
                  <a:t>个元素</a:t>
                </a: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得证</a:t>
                </a:r>
                <a:r>
                  <a:rPr lang="en-US" altLang="zh-CN"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mc:Choice>
        <mc:Fallback xmlns="">
          <p:sp>
            <p:nvSpPr>
              <p:cNvPr id="3" name="内容占位符 2">
                <a:extLst>
                  <a:ext uri="{FF2B5EF4-FFF2-40B4-BE49-F238E27FC236}">
                    <a16:creationId xmlns:a16="http://schemas.microsoft.com/office/drawing/2014/main" id="{D0ABC9A1-E0C0-4FC7-8107-72F31238ED2E}"/>
                  </a:ext>
                </a:extLst>
              </p:cNvPr>
              <p:cNvSpPr>
                <a:spLocks noGrp="1" noRot="1" noChangeAspect="1" noMove="1" noResize="1" noEditPoints="1" noAdjustHandles="1" noChangeArrowheads="1" noChangeShapeType="1" noTextEdit="1"/>
              </p:cNvSpPr>
              <p:nvPr>
                <p:ph idx="1"/>
              </p:nvPr>
            </p:nvSpPr>
            <p:spPr>
              <a:xfrm>
                <a:off x="2589212" y="695739"/>
                <a:ext cx="8915400" cy="5215483"/>
              </a:xfrm>
              <a:blipFill>
                <a:blip r:embed="rId2"/>
                <a:stretch>
                  <a:fillRect l="-1436" t="-1402" r="-136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26285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0887937-F4D3-4705-B9B3-D7A7956782F9}"/>
              </a:ext>
            </a:extLst>
          </p:cNvPr>
          <p:cNvSpPr>
            <a:spLocks noGrp="1"/>
          </p:cNvSpPr>
          <p:nvPr>
            <p:ph idx="1"/>
          </p:nvPr>
        </p:nvSpPr>
        <p:spPr>
          <a:xfrm>
            <a:off x="2589212" y="701336"/>
            <a:ext cx="8915400" cy="5209885"/>
          </a:xfrm>
        </p:spPr>
        <p:txBody>
          <a:bodyPr>
            <a:normAutofit/>
          </a:bodyPr>
          <a:lstStyle/>
          <a:p>
            <a:endParaRPr lang="en-US" altLang="zh-CN" sz="28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定理内容</a:t>
            </a:r>
            <a:endParaRPr lang="en-US" altLang="zh-CN" sz="3200" b="1" dirty="0">
              <a:latin typeface="楷体" panose="02010609060101010101" pitchFamily="49" charset="-122"/>
              <a:ea typeface="楷体" panose="02010609060101010101" pitchFamily="49" charset="-122"/>
            </a:endParaRPr>
          </a:p>
          <a:p>
            <a:endParaRPr lang="en-US" altLang="zh-CN"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定理证明</a:t>
            </a:r>
            <a:endParaRPr lang="en-US" altLang="zh-CN" sz="3200" b="1" dirty="0">
              <a:latin typeface="楷体" panose="02010609060101010101" pitchFamily="49" charset="-122"/>
              <a:ea typeface="楷体" panose="02010609060101010101" pitchFamily="49" charset="-122"/>
            </a:endParaRPr>
          </a:p>
          <a:p>
            <a:endParaRPr lang="en-US" altLang="zh-CN"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应用</a:t>
            </a:r>
          </a:p>
        </p:txBody>
      </p:sp>
      <p:sp>
        <p:nvSpPr>
          <p:cNvPr id="5" name="箭头: 左 4">
            <a:extLst>
              <a:ext uri="{FF2B5EF4-FFF2-40B4-BE49-F238E27FC236}">
                <a16:creationId xmlns:a16="http://schemas.microsoft.com/office/drawing/2014/main" id="{50EC9AE2-D6B9-49B9-AEED-96C59DEB269B}"/>
              </a:ext>
            </a:extLst>
          </p:cNvPr>
          <p:cNvSpPr/>
          <p:nvPr/>
        </p:nvSpPr>
        <p:spPr>
          <a:xfrm>
            <a:off x="4885612" y="380437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21970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BD2EA4F9-ECC9-4852-8DFB-DB12F5F82768}"/>
                  </a:ext>
                </a:extLst>
              </p:cNvPr>
              <p:cNvSpPr>
                <a:spLocks noGrp="1"/>
              </p:cNvSpPr>
              <p:nvPr>
                <p:ph idx="1"/>
              </p:nvPr>
            </p:nvSpPr>
            <p:spPr>
              <a:xfrm>
                <a:off x="2589212" y="685800"/>
                <a:ext cx="8915400" cy="5225422"/>
              </a:xfrm>
            </p:spPr>
            <p:txBody>
              <a:bodyPr>
                <a:normAutofit/>
              </a:bodyPr>
              <a:lstStyle/>
              <a:p>
                <a:pPr marL="0" indent="0">
                  <a:buNone/>
                </a:pPr>
                <a:r>
                  <a:rPr lang="en-US" altLang="zh-CN" sz="3200" b="1" dirty="0">
                    <a:latin typeface="楷体" panose="02010609060101010101" pitchFamily="49" charset="-122"/>
                    <a:ea typeface="楷体" panose="02010609060101010101" pitchFamily="49" charset="-122"/>
                  </a:rPr>
                  <a:t>	</a:t>
                </a:r>
                <a:r>
                  <a:rPr lang="zh-CN" altLang="en-US" sz="3200" b="1" dirty="0">
                    <a:latin typeface="楷体" panose="02010609060101010101" pitchFamily="49" charset="-122"/>
                    <a:ea typeface="楷体" panose="02010609060101010101" pitchFamily="49" charset="-122"/>
                  </a:rPr>
                  <a:t>在</a:t>
                </a:r>
                <a14:m>
                  <m:oMath xmlns:m="http://schemas.openxmlformats.org/officeDocument/2006/math">
                    <m:r>
                      <a:rPr lang="en-US" altLang="zh-CN" sz="3200" b="1" i="1" dirty="0" smtClean="0">
                        <a:latin typeface="Cambria Math" panose="02040503050406030204" pitchFamily="18" charset="0"/>
                        <a:ea typeface="楷体" panose="02010609060101010101" pitchFamily="49" charset="-122"/>
                      </a:rPr>
                      <m:t>𝒎𝒏</m:t>
                    </m:r>
                    <m:r>
                      <a:rPr lang="en-US" altLang="zh-CN" sz="3200" b="1" i="1" dirty="0" smtClean="0">
                        <a:latin typeface="Cambria Math" panose="02040503050406030204" pitchFamily="18" charset="0"/>
                        <a:ea typeface="楷体" panose="02010609060101010101" pitchFamily="49" charset="-122"/>
                      </a:rPr>
                      <m:t>+</m:t>
                    </m:r>
                    <m:r>
                      <a:rPr lang="en-US" altLang="zh-CN" sz="3200" b="1" i="1" dirty="0" smtClean="0">
                        <a:latin typeface="Cambria Math" panose="02040503050406030204" pitchFamily="18" charset="0"/>
                        <a:ea typeface="楷体" panose="02010609060101010101" pitchFamily="49" charset="-122"/>
                      </a:rPr>
                      <m:t>𝟏</m:t>
                    </m:r>
                  </m:oMath>
                </a14:m>
                <a:r>
                  <a:rPr lang="zh-CN" altLang="en-US" sz="3200" b="1" dirty="0">
                    <a:latin typeface="楷体" panose="02010609060101010101" pitchFamily="49" charset="-122"/>
                    <a:ea typeface="楷体" panose="02010609060101010101" pitchFamily="49" charset="-122"/>
                  </a:rPr>
                  <a:t>个实验用的小白鼠中，要么有</a:t>
                </a:r>
                <a14:m>
                  <m:oMath xmlns:m="http://schemas.openxmlformats.org/officeDocument/2006/math">
                    <m:r>
                      <a:rPr lang="en-US" altLang="zh-CN" sz="3200" b="1" i="1" dirty="0" smtClean="0">
                        <a:latin typeface="Cambria Math" panose="02040503050406030204" pitchFamily="18" charset="0"/>
                        <a:ea typeface="楷体" panose="02010609060101010101" pitchFamily="49" charset="-122"/>
                      </a:rPr>
                      <m:t>𝒎</m:t>
                    </m:r>
                    <m:r>
                      <a:rPr lang="en-US" altLang="zh-CN" sz="3200" b="1" i="1" dirty="0" smtClean="0">
                        <a:latin typeface="Cambria Math" panose="02040503050406030204" pitchFamily="18" charset="0"/>
                        <a:ea typeface="楷体" panose="02010609060101010101" pitchFamily="49" charset="-122"/>
                      </a:rPr>
                      <m:t>+</m:t>
                    </m:r>
                    <m:r>
                      <a:rPr lang="en-US" altLang="zh-CN" sz="3200" b="1" i="1" dirty="0" smtClean="0">
                        <a:latin typeface="Cambria Math" panose="02040503050406030204" pitchFamily="18" charset="0"/>
                        <a:ea typeface="楷体" panose="02010609060101010101" pitchFamily="49" charset="-122"/>
                      </a:rPr>
                      <m:t>𝟏</m:t>
                    </m:r>
                  </m:oMath>
                </a14:m>
                <a:r>
                  <a:rPr lang="zh-CN" altLang="en-US" sz="3200" b="1" dirty="0">
                    <a:latin typeface="楷体" panose="02010609060101010101" pitchFamily="49" charset="-122"/>
                    <a:ea typeface="楷体" panose="02010609060101010101" pitchFamily="49" charset="-122"/>
                  </a:rPr>
                  <a:t>个是代代相传的，要么有</a:t>
                </a:r>
                <a14:m>
                  <m:oMath xmlns:m="http://schemas.openxmlformats.org/officeDocument/2006/math">
                    <m:r>
                      <a:rPr lang="en-US" altLang="zh-CN" sz="3200" b="1" i="1" dirty="0" smtClean="0">
                        <a:latin typeface="Cambria Math" panose="02040503050406030204" pitchFamily="18" charset="0"/>
                        <a:ea typeface="楷体" panose="02010609060101010101" pitchFamily="49" charset="-122"/>
                      </a:rPr>
                      <m:t>𝒏</m:t>
                    </m:r>
                    <m:r>
                      <a:rPr lang="en-US" altLang="zh-CN" sz="3200" b="1" i="1" dirty="0" smtClean="0">
                        <a:latin typeface="Cambria Math" panose="02040503050406030204" pitchFamily="18" charset="0"/>
                        <a:ea typeface="楷体" panose="02010609060101010101" pitchFamily="49" charset="-122"/>
                      </a:rPr>
                      <m:t>+</m:t>
                    </m:r>
                    <m:r>
                      <a:rPr lang="en-US" altLang="zh-CN" sz="3200" b="1" i="1" dirty="0" smtClean="0">
                        <a:latin typeface="Cambria Math" panose="02040503050406030204" pitchFamily="18" charset="0"/>
                        <a:ea typeface="楷体" panose="02010609060101010101" pitchFamily="49" charset="-122"/>
                      </a:rPr>
                      <m:t>𝟏</m:t>
                    </m:r>
                  </m:oMath>
                </a14:m>
                <a:r>
                  <a:rPr lang="zh-CN" altLang="en-US" sz="3200" b="1" dirty="0">
                    <a:latin typeface="楷体" panose="02010609060101010101" pitchFamily="49" charset="-122"/>
                    <a:ea typeface="楷体" panose="02010609060101010101" pitchFamily="49" charset="-122"/>
                  </a:rPr>
                  <a:t>个是彼此没有亲缘关系的。</a:t>
                </a:r>
                <a:endParaRPr lang="en-US" altLang="zh-CN" sz="3200" b="1" dirty="0">
                  <a:latin typeface="楷体" panose="02010609060101010101" pitchFamily="49" charset="-122"/>
                  <a:ea typeface="楷体" panose="02010609060101010101" pitchFamily="49" charset="-122"/>
                </a:endParaRPr>
              </a:p>
              <a:p>
                <a:pPr marL="0" indent="0">
                  <a:buNone/>
                </a:pPr>
                <a:r>
                  <a:rPr lang="zh-CN" altLang="en-US" sz="2800" b="1" dirty="0">
                    <a:latin typeface="楷体" panose="02010609060101010101" pitchFamily="49" charset="-122"/>
                    <a:ea typeface="楷体" panose="02010609060101010101" pitchFamily="49" charset="-122"/>
                  </a:rPr>
                  <a:t>解答：将小白鼠编号为</a:t>
                </a:r>
                <a14:m>
                  <m:oMath xmlns:m="http://schemas.openxmlformats.org/officeDocument/2006/math">
                    <m:sSub>
                      <m:sSubPr>
                        <m:ctrlPr>
                          <a:rPr lang="en-US" altLang="zh-CN" sz="2800" b="1" i="1" smtClean="0">
                            <a:latin typeface="Cambria Math" panose="02040503050406030204" pitchFamily="18" charset="0"/>
                            <a:ea typeface="楷体" panose="02010609060101010101" pitchFamily="49" charset="-122"/>
                          </a:rPr>
                        </m:ctrlPr>
                      </m:sSubPr>
                      <m:e>
                        <m:r>
                          <a:rPr lang="en-US" altLang="zh-CN" sz="2800" b="1" i="1" smtClean="0">
                            <a:latin typeface="Cambria Math" panose="02040503050406030204" pitchFamily="18" charset="0"/>
                            <a:ea typeface="楷体" panose="02010609060101010101" pitchFamily="49" charset="-122"/>
                          </a:rPr>
                          <m:t>𝒙</m:t>
                        </m:r>
                      </m:e>
                      <m:sub>
                        <m:r>
                          <a:rPr lang="en-US" altLang="zh-CN" sz="2800" b="1" i="1" smtClean="0">
                            <a:latin typeface="Cambria Math" panose="02040503050406030204" pitchFamily="18" charset="0"/>
                            <a:ea typeface="楷体" panose="02010609060101010101" pitchFamily="49" charset="-122"/>
                          </a:rPr>
                          <m:t>𝟏</m:t>
                        </m:r>
                      </m:sub>
                    </m:sSub>
                    <m:r>
                      <a:rPr lang="en-US" altLang="zh-CN" sz="2800" b="1" i="1" smtClean="0">
                        <a:latin typeface="Cambria Math" panose="02040503050406030204" pitchFamily="18" charset="0"/>
                        <a:ea typeface="楷体" panose="02010609060101010101" pitchFamily="49" charset="-122"/>
                      </a:rPr>
                      <m:t>,</m:t>
                    </m:r>
                    <m:sSub>
                      <m:sSubPr>
                        <m:ctrlPr>
                          <a:rPr lang="en-US" altLang="zh-CN" sz="2800" b="1" i="1" smtClean="0">
                            <a:latin typeface="Cambria Math" panose="02040503050406030204" pitchFamily="18" charset="0"/>
                            <a:ea typeface="楷体" panose="02010609060101010101" pitchFamily="49" charset="-122"/>
                          </a:rPr>
                        </m:ctrlPr>
                      </m:sSubPr>
                      <m:e>
                        <m:r>
                          <a:rPr lang="en-US" altLang="zh-CN" sz="2800" b="1" i="1" smtClean="0">
                            <a:latin typeface="Cambria Math" panose="02040503050406030204" pitchFamily="18" charset="0"/>
                            <a:ea typeface="楷体" panose="02010609060101010101" pitchFamily="49" charset="-122"/>
                          </a:rPr>
                          <m:t>𝒙</m:t>
                        </m:r>
                      </m:e>
                      <m:sub>
                        <m:r>
                          <a:rPr lang="en-US" altLang="zh-CN" sz="2800" b="1" i="1" smtClean="0">
                            <a:latin typeface="Cambria Math" panose="02040503050406030204" pitchFamily="18" charset="0"/>
                            <a:ea typeface="楷体" panose="02010609060101010101" pitchFamily="49" charset="-122"/>
                          </a:rPr>
                          <m:t>𝟐</m:t>
                        </m:r>
                      </m:sub>
                    </m:sSub>
                    <m:r>
                      <a:rPr lang="en-US" altLang="zh-CN" sz="2800" b="1" i="1" smtClean="0">
                        <a:latin typeface="Cambria Math" panose="02040503050406030204" pitchFamily="18" charset="0"/>
                        <a:ea typeface="楷体" panose="02010609060101010101" pitchFamily="49" charset="-122"/>
                      </a:rPr>
                      <m:t>,⋯,</m:t>
                    </m:r>
                    <m:sSub>
                      <m:sSubPr>
                        <m:ctrlPr>
                          <a:rPr lang="en-US" altLang="zh-CN" sz="2800" b="1" i="1" smtClean="0">
                            <a:latin typeface="Cambria Math" panose="02040503050406030204" pitchFamily="18" charset="0"/>
                            <a:ea typeface="楷体" panose="02010609060101010101" pitchFamily="49" charset="-122"/>
                          </a:rPr>
                        </m:ctrlPr>
                      </m:sSubPr>
                      <m:e>
                        <m:r>
                          <a:rPr lang="en-US" altLang="zh-CN" sz="2800" b="1" i="1" smtClean="0">
                            <a:latin typeface="Cambria Math" panose="02040503050406030204" pitchFamily="18" charset="0"/>
                            <a:ea typeface="楷体" panose="02010609060101010101" pitchFamily="49" charset="-122"/>
                          </a:rPr>
                          <m:t>𝒙</m:t>
                        </m:r>
                      </m:e>
                      <m:sub>
                        <m:r>
                          <a:rPr lang="en-US" altLang="zh-CN" sz="2800" b="1" i="1" smtClean="0">
                            <a:latin typeface="Cambria Math" panose="02040503050406030204" pitchFamily="18" charset="0"/>
                            <a:ea typeface="楷体" panose="02010609060101010101" pitchFamily="49" charset="-122"/>
                          </a:rPr>
                          <m:t>𝒎𝒏</m:t>
                        </m:r>
                        <m:r>
                          <a:rPr lang="en-US" altLang="zh-CN" sz="2800" b="1" i="1" smtClean="0">
                            <a:latin typeface="Cambria Math" panose="02040503050406030204" pitchFamily="18" charset="0"/>
                            <a:ea typeface="楷体" panose="02010609060101010101" pitchFamily="49" charset="-122"/>
                          </a:rPr>
                          <m:t>+</m:t>
                        </m:r>
                        <m:r>
                          <a:rPr lang="en-US" altLang="zh-CN" sz="2800" b="1" i="1" smtClean="0">
                            <a:latin typeface="Cambria Math" panose="02040503050406030204" pitchFamily="18" charset="0"/>
                            <a:ea typeface="楷体" panose="02010609060101010101" pitchFamily="49" charset="-122"/>
                          </a:rPr>
                          <m:t>𝟏</m:t>
                        </m:r>
                      </m:sub>
                    </m:sSub>
                  </m:oMath>
                </a14:m>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并设全体小白鼠的集合为</a:t>
                </a:r>
                <a14:m>
                  <m:oMath xmlns:m="http://schemas.openxmlformats.org/officeDocument/2006/math">
                    <m:r>
                      <a:rPr lang="en-US" altLang="zh-CN" sz="2800" b="1" i="1" smtClean="0">
                        <a:latin typeface="Cambria Math" panose="02040503050406030204" pitchFamily="18" charset="0"/>
                        <a:ea typeface="楷体" panose="02010609060101010101" pitchFamily="49" charset="-122"/>
                      </a:rPr>
                      <m:t>𝑿</m:t>
                    </m:r>
                  </m:oMath>
                </a14:m>
                <a:r>
                  <a:rPr lang="en-US" altLang="zh-CN" sz="2800" b="1" dirty="0">
                    <a:latin typeface="楷体" panose="02010609060101010101" pitchFamily="49" charset="-122"/>
                    <a:ea typeface="楷体" panose="02010609060101010101" pitchFamily="49" charset="-122"/>
                  </a:rPr>
                  <a:t>.</a:t>
                </a:r>
              </a:p>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建立偏序关系</a:t>
                </a:r>
                <a14:m>
                  <m:oMath xmlns:m="http://schemas.openxmlformats.org/officeDocument/2006/math">
                    <m:r>
                      <a:rPr lang="en-US" altLang="zh-CN" sz="2800" b="1" i="1" dirty="0">
                        <a:latin typeface="Cambria Math" panose="02040503050406030204" pitchFamily="18" charset="0"/>
                        <a:ea typeface="楷体" panose="02010609060101010101" pitchFamily="49" charset="-122"/>
                      </a:rPr>
                      <m:t>𝑹</m:t>
                    </m:r>
                  </m:oMath>
                </a14:m>
                <a:r>
                  <a:rPr lang="en-US" altLang="zh-CN" sz="2800" b="1" dirty="0">
                    <a:latin typeface="楷体" panose="02010609060101010101" pitchFamily="49" charset="-122"/>
                    <a:ea typeface="楷体" panose="02010609060101010101" pitchFamily="49" charset="-122"/>
                  </a:rPr>
                  <a:t>.</a:t>
                </a:r>
                <a14:m>
                  <m:oMath xmlns:m="http://schemas.openxmlformats.org/officeDocument/2006/math">
                    <m:sSub>
                      <m:sSubPr>
                        <m:ctrlPr>
                          <a:rPr lang="en-US" altLang="zh-CN" sz="2800" b="1" i="1" dirty="0" smtClean="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𝒙</m:t>
                        </m:r>
                      </m:e>
                      <m:sub>
                        <m:r>
                          <a:rPr lang="en-US" altLang="zh-CN" sz="2800" b="1" i="1" dirty="0" smtClean="0">
                            <a:latin typeface="Cambria Math" panose="02040503050406030204" pitchFamily="18" charset="0"/>
                            <a:ea typeface="楷体" panose="02010609060101010101" pitchFamily="49" charset="-122"/>
                          </a:rPr>
                          <m:t>𝒊</m:t>
                        </m:r>
                        <m:r>
                          <a:rPr lang="en-US" altLang="zh-CN" sz="2800" b="1" i="1" dirty="0" smtClean="0">
                            <a:latin typeface="Cambria Math" panose="02040503050406030204" pitchFamily="18" charset="0"/>
                            <a:ea typeface="楷体" panose="02010609060101010101" pitchFamily="49" charset="-122"/>
                          </a:rPr>
                          <m:t> </m:t>
                        </m:r>
                      </m:sub>
                    </m:sSub>
                    <m:r>
                      <a:rPr lang="en-US" altLang="zh-CN" sz="2800" b="1" i="1" dirty="0" smtClean="0">
                        <a:latin typeface="Cambria Math" panose="02040503050406030204" pitchFamily="18" charset="0"/>
                        <a:ea typeface="楷体" panose="02010609060101010101" pitchFamily="49" charset="-122"/>
                      </a:rPr>
                      <m:t>𝑹</m:t>
                    </m:r>
                    <m:r>
                      <a:rPr lang="en-US" altLang="zh-CN" sz="2800" b="1" i="1" dirty="0" smtClean="0">
                        <a:latin typeface="Cambria Math" panose="02040503050406030204" pitchFamily="18" charset="0"/>
                        <a:ea typeface="楷体" panose="02010609060101010101" pitchFamily="49" charset="-122"/>
                      </a:rPr>
                      <m:t> </m:t>
                    </m:r>
                    <m:sSub>
                      <m:sSubPr>
                        <m:ctrlPr>
                          <a:rPr lang="en-US" altLang="zh-CN" sz="2800" b="1" i="1" dirty="0" smtClean="0">
                            <a:latin typeface="Cambria Math" panose="02040503050406030204" pitchFamily="18" charset="0"/>
                            <a:ea typeface="楷体" panose="02010609060101010101" pitchFamily="49" charset="-122"/>
                          </a:rPr>
                        </m:ctrlPr>
                      </m:sSubPr>
                      <m:e>
                        <m:r>
                          <a:rPr lang="en-US" altLang="zh-CN" sz="2800" b="1" i="1" dirty="0" smtClean="0">
                            <a:latin typeface="Cambria Math" panose="02040503050406030204" pitchFamily="18" charset="0"/>
                            <a:ea typeface="楷体" panose="02010609060101010101" pitchFamily="49" charset="-122"/>
                          </a:rPr>
                          <m:t>𝒙</m:t>
                        </m:r>
                      </m:e>
                      <m:sub>
                        <m:r>
                          <a:rPr lang="en-US" altLang="zh-CN" sz="2800" b="1" i="1" dirty="0" smtClean="0">
                            <a:latin typeface="Cambria Math" panose="02040503050406030204" pitchFamily="18" charset="0"/>
                            <a:ea typeface="楷体" panose="02010609060101010101" pitchFamily="49" charset="-122"/>
                          </a:rPr>
                          <m:t>𝒋</m:t>
                        </m:r>
                      </m:sub>
                    </m:sSub>
                  </m:oMath>
                </a14:m>
                <a:r>
                  <a:rPr lang="zh-CN" altLang="en-US" sz="2800" b="1" dirty="0">
                    <a:latin typeface="楷体" panose="02010609060101010101" pitchFamily="49" charset="-122"/>
                    <a:ea typeface="楷体" panose="02010609060101010101" pitchFamily="49" charset="-122"/>
                  </a:rPr>
                  <a:t>当且仅当编号</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𝒙</m:t>
                        </m:r>
                      </m:e>
                      <m:sub>
                        <m:r>
                          <a:rPr lang="en-US" altLang="zh-CN" sz="2800" b="1" i="1" dirty="0">
                            <a:latin typeface="Cambria Math" panose="02040503050406030204" pitchFamily="18" charset="0"/>
                            <a:ea typeface="楷体" panose="02010609060101010101" pitchFamily="49" charset="-122"/>
                          </a:rPr>
                          <m:t>𝒊</m:t>
                        </m:r>
                        <m:r>
                          <a:rPr lang="en-US" altLang="zh-CN" sz="2800" b="1" i="1" dirty="0">
                            <a:latin typeface="Cambria Math" panose="02040503050406030204" pitchFamily="18" charset="0"/>
                            <a:ea typeface="楷体" panose="02010609060101010101" pitchFamily="49" charset="-122"/>
                          </a:rPr>
                          <m:t> </m:t>
                        </m:r>
                      </m:sub>
                    </m:sSub>
                  </m:oMath>
                </a14:m>
                <a:r>
                  <a:rPr lang="zh-CN" altLang="en-US" sz="2800" b="1" dirty="0">
                    <a:latin typeface="楷体" panose="02010609060101010101" pitchFamily="49" charset="-122"/>
                    <a:ea typeface="楷体" panose="02010609060101010101" pitchFamily="49" charset="-122"/>
                  </a:rPr>
                  <a:t>对应的小白鼠是编号</a:t>
                </a:r>
                <a14:m>
                  <m:oMath xmlns:m="http://schemas.openxmlformats.org/officeDocument/2006/math">
                    <m:sSub>
                      <m:sSubPr>
                        <m:ctrlPr>
                          <a:rPr lang="en-US" altLang="zh-CN" sz="2800" b="1" i="1" dirty="0">
                            <a:latin typeface="Cambria Math" panose="02040503050406030204" pitchFamily="18" charset="0"/>
                            <a:ea typeface="楷体" panose="02010609060101010101" pitchFamily="49" charset="-122"/>
                          </a:rPr>
                        </m:ctrlPr>
                      </m:sSubPr>
                      <m:e>
                        <m:r>
                          <a:rPr lang="en-US" altLang="zh-CN" sz="2800" b="1" i="1" dirty="0">
                            <a:latin typeface="Cambria Math" panose="02040503050406030204" pitchFamily="18" charset="0"/>
                            <a:ea typeface="楷体" panose="02010609060101010101" pitchFamily="49" charset="-122"/>
                          </a:rPr>
                          <m:t>𝒙</m:t>
                        </m:r>
                      </m:e>
                      <m:sub>
                        <m:r>
                          <a:rPr lang="en-US" altLang="zh-CN" sz="2800" b="1" i="1" dirty="0">
                            <a:latin typeface="Cambria Math" panose="02040503050406030204" pitchFamily="18" charset="0"/>
                            <a:ea typeface="楷体" panose="02010609060101010101" pitchFamily="49" charset="-122"/>
                          </a:rPr>
                          <m:t>𝒋</m:t>
                        </m:r>
                      </m:sub>
                    </m:sSub>
                  </m:oMath>
                </a14:m>
                <a:r>
                  <a:rPr lang="zh-CN" altLang="en-US" sz="2800" b="1" dirty="0">
                    <a:latin typeface="楷体" panose="02010609060101010101" pitchFamily="49" charset="-122"/>
                    <a:ea typeface="楷体" panose="02010609060101010101" pitchFamily="49" charset="-122"/>
                  </a:rPr>
                  <a:t>对应的小白鼠的长辈</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或者</a:t>
                </a:r>
                <a14:m>
                  <m:oMath xmlns:m="http://schemas.openxmlformats.org/officeDocument/2006/math">
                    <m:r>
                      <a:rPr lang="en-US" altLang="zh-CN" sz="2800" b="1" i="1" smtClean="0">
                        <a:latin typeface="Cambria Math" panose="02040503050406030204" pitchFamily="18" charset="0"/>
                        <a:ea typeface="楷体" panose="02010609060101010101" pitchFamily="49" charset="-122"/>
                      </a:rPr>
                      <m:t>𝒊</m:t>
                    </m:r>
                    <m:r>
                      <a:rPr lang="en-US" altLang="zh-CN" sz="2800" b="1" i="1" smtClean="0">
                        <a:latin typeface="Cambria Math" panose="02040503050406030204" pitchFamily="18" charset="0"/>
                        <a:ea typeface="楷体" panose="02010609060101010101" pitchFamily="49" charset="-122"/>
                      </a:rPr>
                      <m:t>=</m:t>
                    </m:r>
                    <m:r>
                      <a:rPr lang="en-US" altLang="zh-CN" sz="2800" b="1" i="1" smtClean="0">
                        <a:latin typeface="Cambria Math" panose="02040503050406030204" pitchFamily="18" charset="0"/>
                        <a:ea typeface="楷体" panose="02010609060101010101" pitchFamily="49" charset="-122"/>
                      </a:rPr>
                      <m:t>𝒋</m:t>
                    </m:r>
                  </m:oMath>
                </a14:m>
                <a:r>
                  <a:rPr lang="en-US" altLang="zh-CN" sz="2800" b="1" dirty="0">
                    <a:latin typeface="楷体" panose="02010609060101010101" pitchFamily="49" charset="-122"/>
                    <a:ea typeface="楷体" panose="02010609060101010101" pitchFamily="49" charset="-122"/>
                  </a:rPr>
                  <a:t>.</a:t>
                </a:r>
              </a:p>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套用狄尔沃斯定理</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设</a:t>
                </a:r>
                <a14:m>
                  <m:oMath xmlns:m="http://schemas.openxmlformats.org/officeDocument/2006/math">
                    <m:r>
                      <a:rPr lang="en-US" altLang="zh-CN" sz="2800" b="1" i="1" smtClean="0">
                        <a:latin typeface="Cambria Math" panose="02040503050406030204" pitchFamily="18" charset="0"/>
                        <a:ea typeface="楷体" panose="02010609060101010101" pitchFamily="49" charset="-122"/>
                      </a:rPr>
                      <m:t>𝑿</m:t>
                    </m:r>
                  </m:oMath>
                </a14:m>
                <a:r>
                  <a:rPr lang="zh-CN" altLang="en-US" sz="2800" b="1" dirty="0">
                    <a:latin typeface="楷体" panose="02010609060101010101" pitchFamily="49" charset="-122"/>
                    <a:ea typeface="楷体" panose="02010609060101010101" pitchFamily="49" charset="-122"/>
                  </a:rPr>
                  <a:t>中最长链元素数目为</a:t>
                </a:r>
                <a14:m>
                  <m:oMath xmlns:m="http://schemas.openxmlformats.org/officeDocument/2006/math">
                    <m:r>
                      <a:rPr lang="en-US" altLang="zh-CN" sz="2800" b="1" i="1" smtClean="0">
                        <a:latin typeface="Cambria Math" panose="02040503050406030204" pitchFamily="18" charset="0"/>
                        <a:ea typeface="楷体" panose="02010609060101010101" pitchFamily="49" charset="-122"/>
                      </a:rPr>
                      <m:t>𝒌</m:t>
                    </m:r>
                  </m:oMath>
                </a14:m>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若</a:t>
                </a:r>
                <a14:m>
                  <m:oMath xmlns:m="http://schemas.openxmlformats.org/officeDocument/2006/math">
                    <m:r>
                      <a:rPr lang="en-US" altLang="zh-CN" sz="2800" b="1" i="1" smtClean="0">
                        <a:latin typeface="Cambria Math" panose="02040503050406030204" pitchFamily="18" charset="0"/>
                        <a:ea typeface="楷体" panose="02010609060101010101" pitchFamily="49" charset="-122"/>
                      </a:rPr>
                      <m:t>𝒌</m:t>
                    </m:r>
                    <m:r>
                      <a:rPr lang="en-US" altLang="zh-CN" sz="2800" b="1" i="1" smtClean="0">
                        <a:latin typeface="Cambria Math" panose="02040503050406030204" pitchFamily="18" charset="0"/>
                        <a:ea typeface="楷体" panose="02010609060101010101" pitchFamily="49" charset="-122"/>
                      </a:rPr>
                      <m:t>≤</m:t>
                    </m:r>
                    <m:r>
                      <a:rPr lang="en-US" altLang="zh-CN" sz="2800" b="1" i="1" smtClean="0">
                        <a:latin typeface="Cambria Math" panose="02040503050406030204" pitchFamily="18" charset="0"/>
                        <a:ea typeface="楷体" panose="02010609060101010101" pitchFamily="49" charset="-122"/>
                      </a:rPr>
                      <m:t>𝒎</m:t>
                    </m:r>
                  </m:oMath>
                </a14:m>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那么</a:t>
                </a:r>
                <a14:m>
                  <m:oMath xmlns:m="http://schemas.openxmlformats.org/officeDocument/2006/math">
                    <m:r>
                      <a:rPr lang="en-US" altLang="zh-CN" sz="2800" b="1" i="1">
                        <a:latin typeface="Cambria Math" panose="02040503050406030204" pitchFamily="18" charset="0"/>
                        <a:ea typeface="楷体" panose="02010609060101010101" pitchFamily="49" charset="-122"/>
                      </a:rPr>
                      <m:t>𝑿</m:t>
                    </m:r>
                  </m:oMath>
                </a14:m>
                <a:r>
                  <a:rPr lang="zh-CN" altLang="en-US" sz="2800" b="1" dirty="0">
                    <a:latin typeface="楷体" panose="02010609060101010101" pitchFamily="49" charset="-122"/>
                    <a:ea typeface="楷体" panose="02010609060101010101" pitchFamily="49" charset="-122"/>
                  </a:rPr>
                  <a:t>的最小反链划分数也不超过</a:t>
                </a:r>
                <a14:m>
                  <m:oMath xmlns:m="http://schemas.openxmlformats.org/officeDocument/2006/math">
                    <m:r>
                      <a:rPr lang="en-US" altLang="zh-CN" sz="2800" b="1" i="1" smtClean="0">
                        <a:latin typeface="Cambria Math" panose="02040503050406030204" pitchFamily="18" charset="0"/>
                        <a:ea typeface="楷体" panose="02010609060101010101" pitchFamily="49" charset="-122"/>
                      </a:rPr>
                      <m:t>𝒎</m:t>
                    </m:r>
                  </m:oMath>
                </a14:m>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根据抽屉原理</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必存在一根反链长度超过</a:t>
                </a:r>
                <a14:m>
                  <m:oMath xmlns:m="http://schemas.openxmlformats.org/officeDocument/2006/math">
                    <m:r>
                      <a:rPr lang="en-US" altLang="zh-CN" sz="2800" b="1" i="1" smtClean="0">
                        <a:latin typeface="Cambria Math" panose="02040503050406030204" pitchFamily="18" charset="0"/>
                        <a:ea typeface="楷体" panose="02010609060101010101" pitchFamily="49" charset="-122"/>
                      </a:rPr>
                      <m:t>𝒏</m:t>
                    </m:r>
                    <m:r>
                      <a:rPr lang="en-US" altLang="zh-CN" sz="2800" b="1" i="1" smtClean="0">
                        <a:latin typeface="Cambria Math" panose="02040503050406030204" pitchFamily="18" charset="0"/>
                        <a:ea typeface="楷体" panose="02010609060101010101" pitchFamily="49" charset="-122"/>
                      </a:rPr>
                      <m:t>+</m:t>
                    </m:r>
                    <m:r>
                      <a:rPr lang="en-US" altLang="zh-CN" sz="2800" b="1" i="1" smtClean="0">
                        <a:latin typeface="Cambria Math" panose="02040503050406030204" pitchFamily="18" charset="0"/>
                        <a:ea typeface="楷体" panose="02010609060101010101" pitchFamily="49" charset="-122"/>
                      </a:rPr>
                      <m:t>𝟏</m:t>
                    </m:r>
                  </m:oMath>
                </a14:m>
                <a:r>
                  <a:rPr lang="en-US" altLang="zh-CN"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mc:Choice>
        <mc:Fallback>
          <p:sp>
            <p:nvSpPr>
              <p:cNvPr id="3" name="内容占位符 2">
                <a:extLst>
                  <a:ext uri="{FF2B5EF4-FFF2-40B4-BE49-F238E27FC236}">
                    <a16:creationId xmlns:a16="http://schemas.microsoft.com/office/drawing/2014/main" id="{BD2EA4F9-ECC9-4852-8DFB-DB12F5F82768}"/>
                  </a:ext>
                </a:extLst>
              </p:cNvPr>
              <p:cNvSpPr>
                <a:spLocks noGrp="1" noRot="1" noChangeAspect="1" noMove="1" noResize="1" noEditPoints="1" noAdjustHandles="1" noChangeArrowheads="1" noChangeShapeType="1" noTextEdit="1"/>
              </p:cNvSpPr>
              <p:nvPr>
                <p:ph idx="1"/>
              </p:nvPr>
            </p:nvSpPr>
            <p:spPr>
              <a:xfrm>
                <a:off x="2589212" y="685800"/>
                <a:ext cx="8915400" cy="5225422"/>
              </a:xfrm>
              <a:blipFill>
                <a:blip r:embed="rId2"/>
                <a:stretch>
                  <a:fillRect l="-1778" t="-1867" r="-109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7071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0F3E41F-7BEB-46E2-9094-0ECACF8ADA96}"/>
                  </a:ext>
                </a:extLst>
              </p:cNvPr>
              <p:cNvSpPr>
                <a:spLocks noGrp="1"/>
              </p:cNvSpPr>
              <p:nvPr>
                <p:ph idx="1"/>
              </p:nvPr>
            </p:nvSpPr>
            <p:spPr>
              <a:xfrm>
                <a:off x="2589212" y="616226"/>
                <a:ext cx="8960058" cy="5294997"/>
              </a:xfrm>
            </p:spPr>
            <p:txBody>
              <a:bodyPr>
                <a:normAutofit/>
              </a:bodyPr>
              <a:lstStyle/>
              <a:p>
                <a:pPr marL="0" indent="0">
                  <a:buNone/>
                </a:pPr>
                <a:endParaRPr lang="en-US" altLang="zh-CN" dirty="0"/>
              </a:p>
              <a:p>
                <a:pPr marL="0" indent="0">
                  <a:buNone/>
                </a:pPr>
                <a:endParaRPr lang="en-US" altLang="zh-CN" dirty="0"/>
              </a:p>
              <a:p>
                <a:pPr marL="0" indent="0">
                  <a:buNone/>
                </a:pPr>
                <a:r>
                  <a:rPr lang="zh-CN" altLang="en-US" sz="2800" b="1" dirty="0">
                    <a:latin typeface="楷体" panose="02010609060101010101" pitchFamily="49" charset="-122"/>
                    <a:ea typeface="楷体" panose="02010609060101010101" pitchFamily="49" charset="-122"/>
                    <a:cs typeface="Times New Roman" panose="02020603050405020304" pitchFamily="18" charset="0"/>
                  </a:rPr>
                  <a:t>证明：给定</a:t>
                </a:r>
                <a14:m>
                  <m:oMath xmlns:m="http://schemas.openxmlformats.org/officeDocument/2006/math">
                    <m:r>
                      <a:rPr lang="en-US" altLang="zh-CN" sz="2800" b="1" i="1" dirty="0">
                        <a:latin typeface="Cambria Math" panose="02040503050406030204" pitchFamily="18" charset="0"/>
                        <a:ea typeface="楷体" panose="02010609060101010101" pitchFamily="49" charset="-122"/>
                        <a:cs typeface="Times New Roman" panose="02020603050405020304" pitchFamily="18" charset="0"/>
                      </a:rPr>
                      <m:t>𝟏</m:t>
                    </m:r>
                    <m:r>
                      <a:rPr lang="en-US" altLang="zh-CN" sz="2800" b="1"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800" b="1" i="1" dirty="0">
                        <a:latin typeface="Cambria Math" panose="02040503050406030204" pitchFamily="18" charset="0"/>
                        <a:ea typeface="楷体" panose="02010609060101010101" pitchFamily="49" charset="-122"/>
                        <a:cs typeface="Times New Roman" panose="02020603050405020304" pitchFamily="18" charset="0"/>
                      </a:rPr>
                      <m:t>𝟐</m:t>
                    </m:r>
                    <m:r>
                      <a:rPr lang="en-US" altLang="zh-CN" sz="2800" b="1" i="1" dirty="0">
                        <a:latin typeface="Cambria Math" panose="02040503050406030204" pitchFamily="18" charset="0"/>
                        <a:ea typeface="楷体" panose="02010609060101010101" pitchFamily="49" charset="-122"/>
                        <a:cs typeface="Times New Roman" panose="02020603050405020304" pitchFamily="18" charset="0"/>
                      </a:rPr>
                      <m:t>,⋯</m:t>
                    </m:r>
                    <m:sSup>
                      <m:sSupPr>
                        <m:ctrlPr>
                          <a:rPr lang="en-US" altLang="zh-CN" sz="2800" b="1" i="1" dirty="0">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800" b="1" i="1" dirty="0">
                            <a:latin typeface="Cambria Math" panose="02040503050406030204" pitchFamily="18" charset="0"/>
                            <a:ea typeface="楷体" panose="02010609060101010101" pitchFamily="49" charset="-122"/>
                            <a:cs typeface="Times New Roman" panose="02020603050405020304" pitchFamily="18" charset="0"/>
                          </a:rPr>
                          <m:t>𝒏</m:t>
                        </m:r>
                      </m:e>
                      <m:sup>
                        <m:r>
                          <a:rPr lang="en-US" altLang="zh-CN" sz="2800" b="1" i="1" dirty="0">
                            <a:latin typeface="Cambria Math" panose="02040503050406030204" pitchFamily="18" charset="0"/>
                            <a:ea typeface="楷体" panose="02010609060101010101" pitchFamily="49" charset="-122"/>
                            <a:cs typeface="Times New Roman" panose="02020603050405020304" pitchFamily="18" charset="0"/>
                          </a:rPr>
                          <m:t>𝟐</m:t>
                        </m:r>
                      </m:sup>
                    </m:sSup>
                    <m:r>
                      <a:rPr lang="en-US" altLang="zh-CN" sz="2800" b="1"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800" b="1" i="1" dirty="0">
                        <a:latin typeface="Cambria Math" panose="02040503050406030204" pitchFamily="18" charset="0"/>
                        <a:ea typeface="楷体" panose="02010609060101010101" pitchFamily="49" charset="-122"/>
                        <a:cs typeface="Times New Roman" panose="02020603050405020304" pitchFamily="18" charset="0"/>
                      </a:rPr>
                      <m:t>𝟏</m:t>
                    </m:r>
                  </m:oMath>
                </a14:m>
                <a:r>
                  <a:rPr lang="zh-CN" altLang="en-US" sz="2800" b="1" dirty="0">
                    <a:latin typeface="楷体" panose="02010609060101010101" pitchFamily="49" charset="-122"/>
                    <a:ea typeface="楷体" panose="02010609060101010101" pitchFamily="49" charset="-122"/>
                    <a:cs typeface="Times New Roman" panose="02020603050405020304" pitchFamily="18" charset="0"/>
                  </a:rPr>
                  <a:t>的一种排列</a:t>
                </a:r>
                <a14:m>
                  <m:oMath xmlns:m="http://schemas.openxmlformats.org/officeDocument/2006/math">
                    <m:sSub>
                      <m:sSubPr>
                        <m:ctrlP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𝒂</m:t>
                        </m:r>
                      </m:e>
                      <m:sub>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𝟏</m:t>
                        </m:r>
                      </m:sub>
                    </m:sSub>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𝒂</m:t>
                        </m:r>
                      </m:e>
                      <m:sub>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𝟐</m:t>
                        </m:r>
                      </m:sub>
                    </m:sSub>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𝒂</m:t>
                        </m:r>
                      </m:e>
                      <m:sub>
                        <m:sSup>
                          <m:sSupPr>
                            <m:ctrlP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𝒏</m:t>
                            </m:r>
                          </m:e>
                          <m:sup>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𝟐</m:t>
                            </m:r>
                          </m:sup>
                        </m:sSup>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𝟏</m:t>
                        </m:r>
                      </m:sub>
                    </m:sSub>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m:t>
                    </m:r>
                  </m:oMath>
                </a14:m>
                <a:r>
                  <a:rPr lang="zh-CN" altLang="en-US" sz="2800" b="1" dirty="0">
                    <a:latin typeface="楷体" panose="02010609060101010101" pitchFamily="49" charset="-122"/>
                    <a:ea typeface="楷体" panose="02010609060101010101" pitchFamily="49" charset="-122"/>
                    <a:cs typeface="Times New Roman" panose="02020603050405020304" pitchFamily="18" charset="0"/>
                  </a:rPr>
                  <a:t>定义集合</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𝑨</m:t>
                    </m:r>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𝒊</m:t>
                    </m:r>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𝒂</m:t>
                        </m:r>
                      </m:e>
                      <m:sub>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𝒊</m:t>
                        </m:r>
                      </m:sub>
                    </m:sSub>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𝒊</m:t>
                    </m:r>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𝟏</m:t>
                    </m:r>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𝟐</m:t>
                    </m:r>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m:t>
                    </m:r>
                    <m:sSup>
                      <m:sSupPr>
                        <m:ctrlPr>
                          <a:rPr lang="en-US" altLang="zh-CN" sz="2800" b="1" i="1" dirty="0">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2800" b="1" i="1" dirty="0">
                            <a:latin typeface="Cambria Math" panose="02040503050406030204" pitchFamily="18" charset="0"/>
                            <a:ea typeface="楷体" panose="02010609060101010101" pitchFamily="49" charset="-122"/>
                            <a:cs typeface="Times New Roman" panose="02020603050405020304" pitchFamily="18" charset="0"/>
                          </a:rPr>
                          <m:t>𝒏</m:t>
                        </m:r>
                      </m:e>
                      <m:sup>
                        <m:r>
                          <a:rPr lang="en-US" altLang="zh-CN" sz="2800" b="1" i="1" dirty="0">
                            <a:latin typeface="Cambria Math" panose="02040503050406030204" pitchFamily="18" charset="0"/>
                            <a:ea typeface="楷体" panose="02010609060101010101" pitchFamily="49" charset="-122"/>
                            <a:cs typeface="Times New Roman" panose="02020603050405020304" pitchFamily="18" charset="0"/>
                          </a:rPr>
                          <m:t>𝟐</m:t>
                        </m:r>
                      </m:sup>
                    </m:sSup>
                    <m:r>
                      <a:rPr lang="en-US" altLang="zh-CN" sz="2800" b="1" i="1" dirty="0">
                        <a:latin typeface="Cambria Math" panose="02040503050406030204" pitchFamily="18" charset="0"/>
                        <a:ea typeface="楷体" panose="02010609060101010101" pitchFamily="49" charset="-122"/>
                        <a:cs typeface="Times New Roman" panose="02020603050405020304" pitchFamily="18" charset="0"/>
                      </a:rPr>
                      <m:t>+</m:t>
                    </m:r>
                    <m:r>
                      <a:rPr lang="en-US" altLang="zh-CN" sz="2800" b="1" i="1" dirty="0">
                        <a:latin typeface="Cambria Math" panose="02040503050406030204" pitchFamily="18" charset="0"/>
                        <a:ea typeface="楷体" panose="02010609060101010101" pitchFamily="49" charset="-122"/>
                        <a:cs typeface="Times New Roman" panose="02020603050405020304" pitchFamily="18" charset="0"/>
                      </a:rPr>
                      <m:t>𝟏</m:t>
                    </m:r>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m:t>
                    </m:r>
                  </m:oMath>
                </a14:m>
                <a:endParaRPr lang="en-US" altLang="zh-CN" sz="2800" b="1" dirty="0">
                  <a:latin typeface="楷体" panose="02010609060101010101" pitchFamily="49" charset="-122"/>
                  <a:ea typeface="楷体" panose="02010609060101010101" pitchFamily="49" charset="-122"/>
                  <a:cs typeface="Times New Roman" panose="02020603050405020304" pitchFamily="18" charset="0"/>
                </a:endParaRPr>
              </a:p>
              <a:p>
                <a:pPr marL="0" indent="0">
                  <a:buNone/>
                </a:pPr>
                <a:r>
                  <a:rPr lang="en-US" altLang="zh-CN" sz="2800" b="1" dirty="0">
                    <a:latin typeface="楷体" panose="02010609060101010101" pitchFamily="49" charset="-122"/>
                    <a:ea typeface="楷体" panose="02010609060101010101" pitchFamily="49" charset="-122"/>
                    <a:cs typeface="Times New Roman" panose="02020603050405020304" pitchFamily="18" charset="0"/>
                  </a:rPr>
                  <a:t>	</a:t>
                </a:r>
                <a:r>
                  <a:rPr lang="zh-CN" altLang="en-US" sz="2800" b="1" dirty="0">
                    <a:latin typeface="楷体" panose="02010609060101010101" pitchFamily="49" charset="-122"/>
                    <a:ea typeface="楷体" panose="02010609060101010101" pitchFamily="49" charset="-122"/>
                    <a:cs typeface="Times New Roman" panose="02020603050405020304" pitchFamily="18" charset="0"/>
                  </a:rPr>
                  <a:t>建立偏序关系</a:t>
                </a:r>
                <a:r>
                  <a:rPr lang="en-US" altLang="zh-CN" sz="2800" b="1" dirty="0">
                    <a:latin typeface="楷体" panose="02010609060101010101" pitchFamily="49" charset="-122"/>
                    <a:ea typeface="楷体" panose="02010609060101010101" pitchFamily="49" charset="-122"/>
                    <a:cs typeface="Times New Roman" panose="02020603050405020304" pitchFamily="18" charset="0"/>
                  </a:rPr>
                  <a:t>:</a:t>
                </a:r>
                <a14:m>
                  <m:oMath xmlns:m="http://schemas.openxmlformats.org/officeDocument/2006/math">
                    <m:d>
                      <m:dPr>
                        <m:ctrlP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𝒊</m:t>
                        </m:r>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𝒂</m:t>
                            </m:r>
                          </m:e>
                          <m:sub>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𝒊</m:t>
                            </m:r>
                          </m:sub>
                        </m:sSub>
                      </m:e>
                    </m:d>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 </m:t>
                    </m:r>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𝑹</m:t>
                    </m:r>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 (</m:t>
                    </m:r>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𝒋</m:t>
                    </m:r>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𝒂</m:t>
                        </m:r>
                      </m:e>
                      <m:sub>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𝒋</m:t>
                        </m:r>
                      </m:sub>
                    </m:sSub>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m:t>
                    </m:r>
                  </m:oMath>
                </a14:m>
                <a:r>
                  <a:rPr lang="zh-CN" altLang="en-US" sz="2800" b="1" dirty="0">
                    <a:latin typeface="楷体" panose="02010609060101010101" pitchFamily="49" charset="-122"/>
                    <a:ea typeface="楷体" panose="02010609060101010101" pitchFamily="49" charset="-122"/>
                    <a:cs typeface="Times New Roman" panose="02020603050405020304" pitchFamily="18" charset="0"/>
                  </a:rPr>
                  <a:t>当且仅当</a:t>
                </a:r>
                <a14:m>
                  <m:oMath xmlns:m="http://schemas.openxmlformats.org/officeDocument/2006/math">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𝒊</m:t>
                    </m:r>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&lt;</m:t>
                    </m:r>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𝒋</m:t>
                    </m:r>
                    <m:r>
                      <a:rPr lang="en-US" altLang="zh-CN" sz="2800" b="1"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2800"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b="1" i="1" smtClean="0">
                            <a:latin typeface="Cambria Math" panose="02040503050406030204" pitchFamily="18" charset="0"/>
                            <a:ea typeface="Cambria Math" panose="02040503050406030204" pitchFamily="18" charset="0"/>
                            <a:cs typeface="Times New Roman" panose="02020603050405020304" pitchFamily="18" charset="0"/>
                          </a:rPr>
                          <m:t>𝒂</m:t>
                        </m:r>
                      </m:e>
                      <m:sub>
                        <m:r>
                          <a:rPr lang="en-US" altLang="zh-CN" sz="2800" b="1" i="1" smtClean="0">
                            <a:latin typeface="Cambria Math" panose="02040503050406030204" pitchFamily="18" charset="0"/>
                            <a:ea typeface="Cambria Math" panose="02040503050406030204" pitchFamily="18" charset="0"/>
                            <a:cs typeface="Times New Roman" panose="02020603050405020304" pitchFamily="18" charset="0"/>
                          </a:rPr>
                          <m:t>𝒊</m:t>
                        </m:r>
                      </m:sub>
                    </m:sSub>
                    <m:r>
                      <a:rPr lang="en-US" altLang="zh-CN" sz="2800" b="1" i="1" smtClean="0">
                        <a:latin typeface="Cambria Math" panose="02040503050406030204" pitchFamily="18" charset="0"/>
                        <a:ea typeface="Cambria Math" panose="02040503050406030204" pitchFamily="18" charset="0"/>
                        <a:cs typeface="Times New Roman" panose="02020603050405020304" pitchFamily="18" charset="0"/>
                      </a:rPr>
                      <m:t>&lt;</m:t>
                    </m:r>
                    <m:sSub>
                      <m:sSubPr>
                        <m:ctrlPr>
                          <a:rPr lang="en-US" altLang="zh-CN" sz="2800"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b="1" i="1" smtClean="0">
                            <a:latin typeface="Cambria Math" panose="02040503050406030204" pitchFamily="18" charset="0"/>
                            <a:ea typeface="Cambria Math" panose="02040503050406030204" pitchFamily="18" charset="0"/>
                            <a:cs typeface="Times New Roman" panose="02020603050405020304" pitchFamily="18" charset="0"/>
                          </a:rPr>
                          <m:t>𝒂</m:t>
                        </m:r>
                      </m:e>
                      <m:sub>
                        <m:r>
                          <a:rPr lang="en-US" altLang="zh-CN" sz="2800" b="1" i="1" smtClean="0">
                            <a:latin typeface="Cambria Math" panose="02040503050406030204" pitchFamily="18" charset="0"/>
                            <a:ea typeface="Cambria Math" panose="02040503050406030204" pitchFamily="18" charset="0"/>
                            <a:cs typeface="Times New Roman" panose="02020603050405020304" pitchFamily="18" charset="0"/>
                          </a:rPr>
                          <m:t>𝒋</m:t>
                        </m:r>
                      </m:sub>
                    </m:sSub>
                  </m:oMath>
                </a14:m>
                <a:r>
                  <a:rPr lang="zh-CN" altLang="en-US" sz="2800" b="1" dirty="0">
                    <a:latin typeface="楷体" panose="02010609060101010101" pitchFamily="49" charset="-122"/>
                    <a:ea typeface="楷体" panose="02010609060101010101" pitchFamily="49" charset="-122"/>
                    <a:cs typeface="Times New Roman" panose="02020603050405020304" pitchFamily="18" charset="0"/>
                  </a:rPr>
                  <a:t>或</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𝒊</m:t>
                    </m:r>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𝒂</m:t>
                        </m:r>
                      </m:e>
                      <m:sub>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𝒊</m:t>
                        </m:r>
                      </m:sub>
                    </m:sSub>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 (</m:t>
                    </m:r>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𝒋</m:t>
                    </m:r>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𝒂</m:t>
                        </m:r>
                      </m:e>
                      <m:sub>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𝒋</m:t>
                        </m:r>
                      </m:sub>
                    </m:sSub>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m:t>
                    </m:r>
                    <m:r>
                      <a:rPr lang="en-US" altLang="zh-CN" sz="2800" b="1" i="0" dirty="0" smtClean="0">
                        <a:latin typeface="Cambria Math" panose="02040503050406030204" pitchFamily="18" charset="0"/>
                        <a:ea typeface="楷体" panose="02010609060101010101" pitchFamily="49" charset="-122"/>
                        <a:cs typeface="Times New Roman" panose="02020603050405020304" pitchFamily="18" charset="0"/>
                      </a:rPr>
                      <m:t>.</m:t>
                    </m:r>
                  </m:oMath>
                </a14:m>
                <a:endParaRPr lang="en-US" altLang="zh-CN" sz="2800" b="1" dirty="0">
                  <a:latin typeface="楷体" panose="02010609060101010101" pitchFamily="49" charset="-122"/>
                  <a:ea typeface="楷体" panose="02010609060101010101" pitchFamily="49" charset="-122"/>
                  <a:cs typeface="Times New Roman" panose="02020603050405020304" pitchFamily="18" charset="0"/>
                </a:endParaRPr>
              </a:p>
              <a:p>
                <a:pPr marL="0" indent="0">
                  <a:buNone/>
                </a:pPr>
                <a:r>
                  <a:rPr lang="en-US" altLang="zh-CN" sz="2800" b="1" dirty="0">
                    <a:latin typeface="楷体" panose="02010609060101010101" pitchFamily="49" charset="-122"/>
                    <a:ea typeface="楷体" panose="02010609060101010101" pitchFamily="49" charset="-122"/>
                    <a:cs typeface="Times New Roman" panose="02020603050405020304" pitchFamily="18" charset="0"/>
                  </a:rPr>
                  <a:t>	</a:t>
                </a:r>
                <a:r>
                  <a:rPr lang="zh-CN" altLang="en-US" sz="2800" b="1" dirty="0">
                    <a:latin typeface="楷体" panose="02010609060101010101" pitchFamily="49" charset="-122"/>
                    <a:ea typeface="楷体" panose="02010609060101010101" pitchFamily="49" charset="-122"/>
                    <a:cs typeface="Times New Roman" panose="02020603050405020304" pitchFamily="18" charset="0"/>
                  </a:rPr>
                  <a:t>若</a:t>
                </a:r>
                <a14:m>
                  <m:oMath xmlns:m="http://schemas.openxmlformats.org/officeDocument/2006/math">
                    <m:r>
                      <a:rPr lang="en-US" altLang="zh-CN" sz="2800" b="1" i="1">
                        <a:latin typeface="Cambria Math" panose="02040503050406030204" pitchFamily="18" charset="0"/>
                        <a:ea typeface="楷体" panose="02010609060101010101" pitchFamily="49" charset="-122"/>
                        <a:cs typeface="Times New Roman" panose="02020603050405020304" pitchFamily="18" charset="0"/>
                      </a:rPr>
                      <m:t>(</m:t>
                    </m:r>
                    <m:r>
                      <a:rPr lang="en-US" altLang="zh-CN" sz="2800" b="1" i="1">
                        <a:latin typeface="Cambria Math" panose="02040503050406030204" pitchFamily="18" charset="0"/>
                        <a:ea typeface="楷体" panose="02010609060101010101" pitchFamily="49" charset="-122"/>
                        <a:cs typeface="Times New Roman" panose="02020603050405020304" pitchFamily="18" charset="0"/>
                      </a:rPr>
                      <m:t>𝑨</m:t>
                    </m:r>
                    <m:r>
                      <a:rPr lang="en-US" altLang="zh-CN" sz="2800" b="1" i="1">
                        <a:latin typeface="Cambria Math" panose="02040503050406030204" pitchFamily="18" charset="0"/>
                        <a:ea typeface="楷体" panose="02010609060101010101" pitchFamily="49" charset="-122"/>
                        <a:cs typeface="Times New Roman" panose="02020603050405020304" pitchFamily="18" charset="0"/>
                      </a:rPr>
                      <m:t>,</m:t>
                    </m:r>
                    <m:r>
                      <a:rPr lang="en-US" altLang="zh-CN" sz="2800" b="1" i="1">
                        <a:latin typeface="Cambria Math" panose="02040503050406030204" pitchFamily="18" charset="0"/>
                        <a:ea typeface="楷体" panose="02010609060101010101" pitchFamily="49" charset="-122"/>
                        <a:cs typeface="Times New Roman" panose="02020603050405020304" pitchFamily="18" charset="0"/>
                      </a:rPr>
                      <m:t>𝑹</m:t>
                    </m:r>
                    <m:r>
                      <a:rPr lang="en-US" altLang="zh-CN" sz="2800" b="1" i="1">
                        <a:latin typeface="Cambria Math" panose="02040503050406030204" pitchFamily="18" charset="0"/>
                        <a:ea typeface="楷体" panose="02010609060101010101" pitchFamily="49" charset="-122"/>
                        <a:cs typeface="Times New Roman" panose="02020603050405020304" pitchFamily="18" charset="0"/>
                      </a:rPr>
                      <m:t>)</m:t>
                    </m:r>
                  </m:oMath>
                </a14:m>
                <a:r>
                  <a:rPr lang="zh-CN" altLang="en-US" sz="2800" b="1" dirty="0">
                    <a:latin typeface="楷体" panose="02010609060101010101" pitchFamily="49" charset="-122"/>
                    <a:ea typeface="楷体" panose="02010609060101010101" pitchFamily="49" charset="-122"/>
                    <a:cs typeface="Times New Roman" panose="02020603050405020304" pitchFamily="18" charset="0"/>
                  </a:rPr>
                  <a:t>上的链长度均不超过</a:t>
                </a:r>
                <a14:m>
                  <m:oMath xmlns:m="http://schemas.openxmlformats.org/officeDocument/2006/math">
                    <m:r>
                      <a:rPr lang="en-US" altLang="zh-CN" sz="2800" b="1" i="1">
                        <a:latin typeface="Cambria Math" panose="02040503050406030204" pitchFamily="18" charset="0"/>
                        <a:ea typeface="楷体" panose="02010609060101010101" pitchFamily="49" charset="-122"/>
                        <a:cs typeface="Times New Roman" panose="02020603050405020304" pitchFamily="18" charset="0"/>
                      </a:rPr>
                      <m:t>𝒏</m:t>
                    </m:r>
                  </m:oMath>
                </a14:m>
                <a:r>
                  <a:rPr lang="en-US" altLang="zh-CN" sz="2800" b="1"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b="1" dirty="0">
                    <a:latin typeface="楷体" panose="02010609060101010101" pitchFamily="49" charset="-122"/>
                    <a:ea typeface="楷体" panose="02010609060101010101" pitchFamily="49" charset="-122"/>
                    <a:cs typeface="Times New Roman" panose="02020603050405020304" pitchFamily="18" charset="0"/>
                  </a:rPr>
                  <a:t>即不存在长度超过</a:t>
                </a:r>
                <a14:m>
                  <m:oMath xmlns:m="http://schemas.openxmlformats.org/officeDocument/2006/math">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𝒏</m:t>
                    </m:r>
                  </m:oMath>
                </a14:m>
                <a:r>
                  <a:rPr lang="zh-CN" altLang="en-US" sz="2800" b="1" dirty="0">
                    <a:latin typeface="楷体" panose="02010609060101010101" pitchFamily="49" charset="-122"/>
                    <a:ea typeface="楷体" panose="02010609060101010101" pitchFamily="49" charset="-122"/>
                    <a:cs typeface="Times New Roman" panose="02020603050405020304" pitchFamily="18" charset="0"/>
                  </a:rPr>
                  <a:t>的单调增子列</a:t>
                </a:r>
                <a:r>
                  <a:rPr lang="en-US" altLang="zh-CN" sz="2800" b="1"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b="1" dirty="0">
                    <a:latin typeface="楷体" panose="02010609060101010101" pitchFamily="49" charset="-122"/>
                    <a:ea typeface="楷体" panose="02010609060101010101" pitchFamily="49" charset="-122"/>
                    <a:cs typeface="Times New Roman" panose="02020603050405020304" pitchFamily="18" charset="0"/>
                  </a:rPr>
                  <a:t>那么根据狄尔沃斯定理</a:t>
                </a:r>
                <a:r>
                  <a:rPr lang="en-US" altLang="zh-CN" sz="2800" b="1"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b="1" dirty="0">
                    <a:latin typeface="楷体" panose="02010609060101010101" pitchFamily="49" charset="-122"/>
                    <a:ea typeface="楷体" panose="02010609060101010101" pitchFamily="49" charset="-122"/>
                    <a:cs typeface="Times New Roman" panose="02020603050405020304" pitchFamily="18" charset="0"/>
                  </a:rPr>
                  <a:t> 存在划分数不超过</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cs typeface="Times New Roman" panose="02020603050405020304" pitchFamily="18" charset="0"/>
                      </a:rPr>
                      <m:t>𝒏</m:t>
                    </m:r>
                  </m:oMath>
                </a14:m>
                <a:r>
                  <a:rPr lang="zh-CN" altLang="en-US" sz="2800" b="1" dirty="0">
                    <a:latin typeface="楷体" panose="02010609060101010101" pitchFamily="49" charset="-122"/>
                    <a:ea typeface="楷体" panose="02010609060101010101" pitchFamily="49" charset="-122"/>
                    <a:cs typeface="Times New Roman" panose="02020603050405020304" pitchFamily="18" charset="0"/>
                  </a:rPr>
                  <a:t>的反链</a:t>
                </a:r>
                <a:r>
                  <a:rPr lang="en-US" altLang="zh-CN" sz="2800" b="1"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b="1" dirty="0">
                    <a:latin typeface="楷体" panose="02010609060101010101" pitchFamily="49" charset="-122"/>
                    <a:ea typeface="楷体" panose="02010609060101010101" pitchFamily="49" charset="-122"/>
                    <a:cs typeface="Times New Roman" panose="02020603050405020304" pitchFamily="18" charset="0"/>
                  </a:rPr>
                  <a:t>根据抽屉原理</a:t>
                </a:r>
                <a:r>
                  <a:rPr lang="en-US" altLang="zh-CN" sz="2800" b="1"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b="1" dirty="0">
                    <a:latin typeface="楷体" panose="02010609060101010101" pitchFamily="49" charset="-122"/>
                    <a:ea typeface="楷体" panose="02010609060101010101" pitchFamily="49" charset="-122"/>
                    <a:cs typeface="Times New Roman" panose="02020603050405020304" pitchFamily="18" charset="0"/>
                  </a:rPr>
                  <a:t>存在一条长度超过</a:t>
                </a:r>
                <a14:m>
                  <m:oMath xmlns:m="http://schemas.openxmlformats.org/officeDocument/2006/math">
                    <m:r>
                      <a:rPr lang="en-US" altLang="zh-CN" sz="2800" b="1" i="1" smtClean="0">
                        <a:latin typeface="Cambria Math" panose="02040503050406030204" pitchFamily="18" charset="0"/>
                        <a:ea typeface="楷体" panose="02010609060101010101" pitchFamily="49" charset="-122"/>
                        <a:cs typeface="Times New Roman" panose="02020603050405020304" pitchFamily="18" charset="0"/>
                      </a:rPr>
                      <m:t>𝒏</m:t>
                    </m:r>
                  </m:oMath>
                </a14:m>
                <a:r>
                  <a:rPr lang="zh-CN" altLang="en-US" sz="2800" b="1" dirty="0">
                    <a:latin typeface="楷体" panose="02010609060101010101" pitchFamily="49" charset="-122"/>
                    <a:ea typeface="楷体" panose="02010609060101010101" pitchFamily="49" charset="-122"/>
                    <a:cs typeface="Times New Roman" panose="02020603050405020304" pitchFamily="18" charset="0"/>
                  </a:rPr>
                  <a:t>的反链</a:t>
                </a:r>
                <a:r>
                  <a:rPr lang="en-US" altLang="zh-CN" sz="2800" b="1"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b="1" dirty="0">
                    <a:latin typeface="楷体" panose="02010609060101010101" pitchFamily="49" charset="-122"/>
                    <a:ea typeface="楷体" panose="02010609060101010101" pitchFamily="49" charset="-122"/>
                    <a:cs typeface="Times New Roman" panose="02020603050405020304" pitchFamily="18" charset="0"/>
                  </a:rPr>
                  <a:t>该反链对应的元素在原排列中是单调递减的</a:t>
                </a:r>
                <a:r>
                  <a:rPr lang="en-US" altLang="zh-CN" sz="2800" b="1" dirty="0">
                    <a:latin typeface="楷体" panose="02010609060101010101" pitchFamily="49" charset="-122"/>
                    <a:ea typeface="楷体" panose="02010609060101010101" pitchFamily="49" charset="-122"/>
                    <a:cs typeface="Times New Roman" panose="02020603050405020304" pitchFamily="18" charset="0"/>
                  </a:rPr>
                  <a:t>.</a:t>
                </a:r>
              </a:p>
            </p:txBody>
          </p:sp>
        </mc:Choice>
        <mc:Fallback xmlns="">
          <p:sp>
            <p:nvSpPr>
              <p:cNvPr id="3" name="内容占位符 2">
                <a:extLst>
                  <a:ext uri="{FF2B5EF4-FFF2-40B4-BE49-F238E27FC236}">
                    <a16:creationId xmlns:a16="http://schemas.microsoft.com/office/drawing/2014/main" id="{A0F3E41F-7BEB-46E2-9094-0ECACF8ADA96}"/>
                  </a:ext>
                </a:extLst>
              </p:cNvPr>
              <p:cNvSpPr>
                <a:spLocks noGrp="1" noRot="1" noChangeAspect="1" noMove="1" noResize="1" noEditPoints="1" noAdjustHandles="1" noChangeArrowheads="1" noChangeShapeType="1" noTextEdit="1"/>
              </p:cNvSpPr>
              <p:nvPr>
                <p:ph idx="1"/>
              </p:nvPr>
            </p:nvSpPr>
            <p:spPr>
              <a:xfrm>
                <a:off x="2589212" y="616226"/>
                <a:ext cx="8960058" cy="5294997"/>
              </a:xfrm>
              <a:blipFill>
                <a:blip r:embed="rId2"/>
                <a:stretch>
                  <a:fillRect l="-1429" r="-1088"/>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1D5EC42A-80D3-4C0B-922C-FC10632FDD75}"/>
              </a:ext>
            </a:extLst>
          </p:cNvPr>
          <p:cNvPicPr>
            <a:picLocks noChangeAspect="1"/>
          </p:cNvPicPr>
          <p:nvPr/>
        </p:nvPicPr>
        <p:blipFill>
          <a:blip r:embed="rId3"/>
          <a:stretch>
            <a:fillRect/>
          </a:stretch>
        </p:blipFill>
        <p:spPr>
          <a:xfrm>
            <a:off x="0" y="337585"/>
            <a:ext cx="12192000" cy="934969"/>
          </a:xfrm>
          <a:prstGeom prst="rect">
            <a:avLst/>
          </a:prstGeom>
        </p:spPr>
      </p:pic>
    </p:spTree>
    <p:extLst>
      <p:ext uri="{BB962C8B-B14F-4D97-AF65-F5344CB8AC3E}">
        <p14:creationId xmlns:p14="http://schemas.microsoft.com/office/powerpoint/2010/main" val="258670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22AF695-A861-4596-9275-EF57CABE5BC5}"/>
                  </a:ext>
                </a:extLst>
              </p:cNvPr>
              <p:cNvSpPr>
                <a:spLocks noGrp="1"/>
              </p:cNvSpPr>
              <p:nvPr>
                <p:ph idx="1"/>
              </p:nvPr>
            </p:nvSpPr>
            <p:spPr>
              <a:xfrm>
                <a:off x="1997766" y="99390"/>
                <a:ext cx="9039706" cy="6281531"/>
              </a:xfrm>
            </p:spPr>
            <p:txBody>
              <a:bodyPr>
                <a:normAutofit fontScale="92500" lnSpcReduction="10000"/>
              </a:bodyPr>
              <a:lstStyle/>
              <a:p>
                <a:pPr marL="0" indent="0">
                  <a:buNone/>
                </a:pPr>
                <a:r>
                  <a:rPr lang="en-US" altLang="zh-CN" sz="3500" b="1" dirty="0">
                    <a:latin typeface="楷体" panose="02010609060101010101" pitchFamily="49" charset="-122"/>
                    <a:ea typeface="楷体" panose="02010609060101010101" pitchFamily="49" charset="-122"/>
                  </a:rPr>
                  <a:t>P1020 </a:t>
                </a:r>
                <a:r>
                  <a:rPr lang="zh-CN" altLang="en-US" sz="3500" b="1" dirty="0">
                    <a:latin typeface="楷体" panose="02010609060101010101" pitchFamily="49" charset="-122"/>
                    <a:ea typeface="楷体" panose="02010609060101010101" pitchFamily="49" charset="-122"/>
                  </a:rPr>
                  <a:t>导弹拦截</a:t>
                </a:r>
                <a:endParaRPr lang="en-US" altLang="zh-CN" sz="35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题目描述</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某国为了防御敌国的导弹袭击，开发出一种导弹拦截系统，但是这种拦截系统有一个缺陷：</a:t>
                </a:r>
                <a:r>
                  <a:rPr lang="zh-CN" altLang="en-US" sz="2800" b="1" u="sng" dirty="0">
                    <a:latin typeface="楷体" panose="02010609060101010101" pitchFamily="49" charset="-122"/>
                    <a:ea typeface="楷体" panose="02010609060101010101" pitchFamily="49" charset="-122"/>
                  </a:rPr>
                  <a:t>虽然它的第一发炮弹能够到达任意的高度，但是以后每一发炮弹都不能高于前一发的高度。</a:t>
                </a:r>
                <a:r>
                  <a:rPr lang="zh-CN" altLang="en-US" sz="2800" b="1" dirty="0">
                    <a:latin typeface="楷体" panose="02010609060101010101" pitchFamily="49" charset="-122"/>
                    <a:ea typeface="楷体" panose="02010609060101010101" pitchFamily="49" charset="-122"/>
                  </a:rPr>
                  <a:t>某天，雷达捕捉到敌国的导弹来袭，由于该系统还在试用阶段。所以一套系统有可能不能拦截所有的导弹。输入导弹依次飞来的高度（雷达给出的高度不大于</a:t>
                </a:r>
                <a14:m>
                  <m:oMath xmlns:m="http://schemas.openxmlformats.org/officeDocument/2006/math">
                    <m:r>
                      <a:rPr lang="en-US" altLang="zh-CN" sz="2800" b="1" dirty="0">
                        <a:latin typeface="Cambria Math" panose="02040503050406030204" pitchFamily="18" charset="0"/>
                        <a:ea typeface="楷体" panose="02010609060101010101" pitchFamily="49" charset="-122"/>
                      </a:rPr>
                      <m:t>𝟓𝟎𝟎𝟎𝟎</m:t>
                    </m:r>
                  </m:oMath>
                </a14:m>
                <a:r>
                  <a:rPr lang="zh-CN" altLang="en-US" sz="2800" b="1" dirty="0">
                    <a:latin typeface="楷体" panose="02010609060101010101" pitchFamily="49" charset="-122"/>
                    <a:ea typeface="楷体" panose="02010609060101010101" pitchFamily="49" charset="-122"/>
                  </a:rPr>
                  <a:t>的正整数）。计算这套系统最多能拦截多少导弹，如果要拦截所有导弹最少要配备多少套这种导弹拦截系统。 </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输入</a:t>
                </a:r>
                <a:r>
                  <a:rPr lang="en-US" altLang="zh-CN" sz="2800" b="1" dirty="0">
                    <a:latin typeface="楷体" panose="02010609060101010101" pitchFamily="49" charset="-122"/>
                    <a:ea typeface="楷体" panose="02010609060101010101" pitchFamily="49" charset="-122"/>
                  </a:rPr>
                  <a:t>】</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𝒏</m:t>
                    </m:r>
                  </m:oMath>
                </a14:m>
                <a:r>
                  <a:rPr lang="zh-CN" altLang="en-US" sz="2800" b="1" dirty="0">
                    <a:latin typeface="楷体" panose="02010609060101010101" pitchFamily="49" charset="-122"/>
                    <a:ea typeface="楷体" panose="02010609060101010101" pitchFamily="49" charset="-122"/>
                  </a:rPr>
                  <a:t>枚依次飞来的高度</a:t>
                </a:r>
                <a14:m>
                  <m:oMath xmlns:m="http://schemas.openxmlformats.org/officeDocument/2006/math">
                    <m:r>
                      <a:rPr lang="zh-CN" altLang="en-US"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𝟏</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𝒏</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𝟏𝟎𝟎𝟎𝟎𝟎</m:t>
                    </m:r>
                    <m:r>
                      <a:rPr lang="zh-CN" altLang="en-US" sz="2800" b="1" i="1" dirty="0" smtClean="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a:t>
                </a:r>
                <a:endParaRPr lang="en-US" altLang="zh-CN" sz="28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输出</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第一个数字表示这套系统最多能拦截多少导弹，第二个数字表示如果要拦截所有导弹最少要配备多少套这种导弹拦截系统。 </a:t>
                </a:r>
                <a:endParaRPr lang="en-US" altLang="zh-CN" sz="28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输入样例</a:t>
                </a:r>
                <a:r>
                  <a:rPr lang="en-US" altLang="zh-CN" sz="2800" b="1" dirty="0">
                    <a:latin typeface="楷体" panose="02010609060101010101" pitchFamily="49" charset="-122"/>
                    <a:ea typeface="楷体" panose="02010609060101010101" pitchFamily="49" charset="-122"/>
                  </a:rPr>
                  <a:t>】 </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𝟑𝟖𝟗</m:t>
                    </m:r>
                    <m:r>
                      <a:rPr lang="en-US" altLang="zh-CN" sz="2800" b="1" i="1" dirty="0" smtClean="0">
                        <a:latin typeface="Cambria Math" panose="02040503050406030204" pitchFamily="18" charset="0"/>
                        <a:ea typeface="楷体" panose="02010609060101010101" pitchFamily="49" charset="-122"/>
                      </a:rPr>
                      <m:t> </m:t>
                    </m:r>
                    <m:r>
                      <a:rPr lang="en-US" altLang="zh-CN" sz="2800" b="1" i="1" dirty="0" smtClean="0">
                        <a:latin typeface="Cambria Math" panose="02040503050406030204" pitchFamily="18" charset="0"/>
                        <a:ea typeface="楷体" panose="02010609060101010101" pitchFamily="49" charset="-122"/>
                      </a:rPr>
                      <m:t>𝟐𝟎𝟕</m:t>
                    </m:r>
                    <m:r>
                      <a:rPr lang="en-US" altLang="zh-CN" sz="2800" b="1" i="1" dirty="0" smtClean="0">
                        <a:latin typeface="Cambria Math" panose="02040503050406030204" pitchFamily="18" charset="0"/>
                        <a:ea typeface="楷体" panose="02010609060101010101" pitchFamily="49" charset="-122"/>
                      </a:rPr>
                      <m:t> </m:t>
                    </m:r>
                    <m:r>
                      <a:rPr lang="en-US" altLang="zh-CN" sz="2800" b="1" i="1" dirty="0" smtClean="0">
                        <a:latin typeface="Cambria Math" panose="02040503050406030204" pitchFamily="18" charset="0"/>
                        <a:ea typeface="楷体" panose="02010609060101010101" pitchFamily="49" charset="-122"/>
                      </a:rPr>
                      <m:t>𝟏𝟓𝟓</m:t>
                    </m:r>
                    <m:r>
                      <a:rPr lang="en-US" altLang="zh-CN" sz="2800" b="1" i="1" dirty="0" smtClean="0">
                        <a:latin typeface="Cambria Math" panose="02040503050406030204" pitchFamily="18" charset="0"/>
                        <a:ea typeface="楷体" panose="02010609060101010101" pitchFamily="49" charset="-122"/>
                      </a:rPr>
                      <m:t> </m:t>
                    </m:r>
                    <m:r>
                      <a:rPr lang="en-US" altLang="zh-CN" sz="2800" b="1" i="1" dirty="0" smtClean="0">
                        <a:latin typeface="Cambria Math" panose="02040503050406030204" pitchFamily="18" charset="0"/>
                        <a:ea typeface="楷体" panose="02010609060101010101" pitchFamily="49" charset="-122"/>
                      </a:rPr>
                      <m:t>𝟑𝟎𝟎</m:t>
                    </m:r>
                    <m:r>
                      <a:rPr lang="en-US" altLang="zh-CN" sz="2800" b="1" i="1" dirty="0" smtClean="0">
                        <a:latin typeface="Cambria Math" panose="02040503050406030204" pitchFamily="18" charset="0"/>
                        <a:ea typeface="楷体" panose="02010609060101010101" pitchFamily="49" charset="-122"/>
                      </a:rPr>
                      <m:t> </m:t>
                    </m:r>
                    <m:r>
                      <a:rPr lang="en-US" altLang="zh-CN" sz="2800" b="1" i="1" dirty="0" smtClean="0">
                        <a:latin typeface="Cambria Math" panose="02040503050406030204" pitchFamily="18" charset="0"/>
                        <a:ea typeface="楷体" panose="02010609060101010101" pitchFamily="49" charset="-122"/>
                      </a:rPr>
                      <m:t>𝟐𝟗𝟗</m:t>
                    </m:r>
                    <m:r>
                      <a:rPr lang="en-US" altLang="zh-CN" sz="2800" b="1" i="1" dirty="0" smtClean="0">
                        <a:latin typeface="Cambria Math" panose="02040503050406030204" pitchFamily="18" charset="0"/>
                        <a:ea typeface="楷体" panose="02010609060101010101" pitchFamily="49" charset="-122"/>
                      </a:rPr>
                      <m:t> </m:t>
                    </m:r>
                    <m:r>
                      <a:rPr lang="en-US" altLang="zh-CN" sz="2800" b="1" i="1" dirty="0" smtClean="0">
                        <a:latin typeface="Cambria Math" panose="02040503050406030204" pitchFamily="18" charset="0"/>
                        <a:ea typeface="楷体" panose="02010609060101010101" pitchFamily="49" charset="-122"/>
                      </a:rPr>
                      <m:t>𝟏𝟕𝟎</m:t>
                    </m:r>
                    <m:r>
                      <a:rPr lang="en-US" altLang="zh-CN" sz="2800" b="1" i="1" dirty="0" smtClean="0">
                        <a:latin typeface="Cambria Math" panose="02040503050406030204" pitchFamily="18" charset="0"/>
                        <a:ea typeface="楷体" panose="02010609060101010101" pitchFamily="49" charset="-122"/>
                      </a:rPr>
                      <m:t> </m:t>
                    </m:r>
                    <m:r>
                      <a:rPr lang="en-US" altLang="zh-CN" sz="2800" b="1" i="1" dirty="0" smtClean="0">
                        <a:latin typeface="Cambria Math" panose="02040503050406030204" pitchFamily="18" charset="0"/>
                        <a:ea typeface="楷体" panose="02010609060101010101" pitchFamily="49" charset="-122"/>
                      </a:rPr>
                      <m:t>𝟏𝟓𝟖</m:t>
                    </m:r>
                    <m:r>
                      <a:rPr lang="en-US" altLang="zh-CN" sz="2800" b="1" i="1" dirty="0" smtClean="0">
                        <a:latin typeface="Cambria Math" panose="02040503050406030204" pitchFamily="18" charset="0"/>
                        <a:ea typeface="楷体" panose="02010609060101010101" pitchFamily="49" charset="-122"/>
                      </a:rPr>
                      <m:t> </m:t>
                    </m:r>
                    <m:r>
                      <a:rPr lang="en-US" altLang="zh-CN" sz="2800" b="1" i="1" dirty="0" smtClean="0">
                        <a:latin typeface="Cambria Math" panose="02040503050406030204" pitchFamily="18" charset="0"/>
                        <a:ea typeface="楷体" panose="02010609060101010101" pitchFamily="49" charset="-122"/>
                      </a:rPr>
                      <m:t>𝟔𝟓</m:t>
                    </m:r>
                  </m:oMath>
                </a14:m>
                <a:endParaRPr lang="en-US" altLang="zh-CN" sz="28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输出样例</a:t>
                </a:r>
                <a:r>
                  <a:rPr lang="en-US" altLang="zh-CN" sz="2800" b="1" dirty="0">
                    <a:latin typeface="楷体" panose="02010609060101010101" pitchFamily="49" charset="-122"/>
                    <a:ea typeface="楷体" panose="02010609060101010101" pitchFamily="49" charset="-122"/>
                  </a:rPr>
                  <a:t>】 </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𝟔</m:t>
                    </m:r>
                    <m:r>
                      <a:rPr lang="en-US" altLang="zh-CN" sz="2800" b="1" i="1" dirty="0" smtClean="0">
                        <a:latin typeface="Cambria Math" panose="02040503050406030204" pitchFamily="18" charset="0"/>
                        <a:ea typeface="楷体" panose="02010609060101010101" pitchFamily="49" charset="-122"/>
                      </a:rPr>
                      <m:t>       </m:t>
                    </m:r>
                    <m:r>
                      <a:rPr lang="en-US" altLang="zh-CN" sz="2800" b="1" i="1" dirty="0" smtClean="0">
                        <a:latin typeface="Cambria Math" panose="02040503050406030204" pitchFamily="18" charset="0"/>
                        <a:ea typeface="楷体" panose="02010609060101010101" pitchFamily="49" charset="-122"/>
                      </a:rPr>
                      <m:t>𝟐</m:t>
                    </m:r>
                  </m:oMath>
                </a14:m>
                <a:endParaRPr lang="en-US" altLang="zh-CN" sz="2800" b="1" dirty="0">
                  <a:latin typeface="楷体" panose="02010609060101010101" pitchFamily="49" charset="-122"/>
                  <a:ea typeface="楷体" panose="02010609060101010101" pitchFamily="49" charset="-122"/>
                </a:endParaRPr>
              </a:p>
            </p:txBody>
          </p:sp>
        </mc:Choice>
        <mc:Fallback xmlns="">
          <p:sp>
            <p:nvSpPr>
              <p:cNvPr id="3" name="内容占位符 2">
                <a:extLst>
                  <a:ext uri="{FF2B5EF4-FFF2-40B4-BE49-F238E27FC236}">
                    <a16:creationId xmlns:a16="http://schemas.microsoft.com/office/drawing/2014/main" id="{C22AF695-A861-4596-9275-EF57CABE5BC5}"/>
                  </a:ext>
                </a:extLst>
              </p:cNvPr>
              <p:cNvSpPr>
                <a:spLocks noGrp="1" noRot="1" noChangeAspect="1" noMove="1" noResize="1" noEditPoints="1" noAdjustHandles="1" noChangeArrowheads="1" noChangeShapeType="1" noTextEdit="1"/>
              </p:cNvSpPr>
              <p:nvPr>
                <p:ph idx="1"/>
              </p:nvPr>
            </p:nvSpPr>
            <p:spPr>
              <a:xfrm>
                <a:off x="1997766" y="99390"/>
                <a:ext cx="9039706" cy="6281531"/>
              </a:xfrm>
              <a:blipFill>
                <a:blip r:embed="rId2"/>
                <a:stretch>
                  <a:fillRect l="-1753" t="-203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40284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0887937-F4D3-4705-B9B3-D7A7956782F9}"/>
              </a:ext>
            </a:extLst>
          </p:cNvPr>
          <p:cNvSpPr>
            <a:spLocks noGrp="1"/>
          </p:cNvSpPr>
          <p:nvPr>
            <p:ph idx="1"/>
          </p:nvPr>
        </p:nvSpPr>
        <p:spPr>
          <a:xfrm>
            <a:off x="2589212" y="701336"/>
            <a:ext cx="8915400" cy="5209885"/>
          </a:xfrm>
        </p:spPr>
        <p:txBody>
          <a:bodyPr>
            <a:normAutofit/>
          </a:bodyPr>
          <a:lstStyle/>
          <a:p>
            <a:endParaRPr lang="en-US" altLang="zh-CN" sz="28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定理内容</a:t>
            </a:r>
            <a:endParaRPr lang="en-US" altLang="zh-CN" sz="3200" b="1" dirty="0">
              <a:latin typeface="楷体" panose="02010609060101010101" pitchFamily="49" charset="-122"/>
              <a:ea typeface="楷体" panose="02010609060101010101" pitchFamily="49" charset="-122"/>
            </a:endParaRPr>
          </a:p>
          <a:p>
            <a:endParaRPr lang="en-US" altLang="zh-CN"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定理证明</a:t>
            </a:r>
            <a:endParaRPr lang="en-US" altLang="zh-CN" sz="3200" b="1" dirty="0">
              <a:latin typeface="楷体" panose="02010609060101010101" pitchFamily="49" charset="-122"/>
              <a:ea typeface="楷体" panose="02010609060101010101" pitchFamily="49" charset="-122"/>
            </a:endParaRPr>
          </a:p>
          <a:p>
            <a:endParaRPr lang="en-US" altLang="zh-CN"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应用</a:t>
            </a:r>
          </a:p>
        </p:txBody>
      </p:sp>
      <p:sp>
        <p:nvSpPr>
          <p:cNvPr id="4" name="箭头: 左 3">
            <a:extLst>
              <a:ext uri="{FF2B5EF4-FFF2-40B4-BE49-F238E27FC236}">
                <a16:creationId xmlns:a16="http://schemas.microsoft.com/office/drawing/2014/main" id="{9917FFA9-72E5-4786-A194-0FB9F7F5E430}"/>
              </a:ext>
            </a:extLst>
          </p:cNvPr>
          <p:cNvSpPr/>
          <p:nvPr/>
        </p:nvSpPr>
        <p:spPr>
          <a:xfrm>
            <a:off x="5024761" y="134940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6710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9F00B52-5F81-46E5-8116-CF55379B24B1}"/>
                  </a:ext>
                </a:extLst>
              </p:cNvPr>
              <p:cNvSpPr>
                <a:spLocks noGrp="1"/>
              </p:cNvSpPr>
              <p:nvPr>
                <p:ph idx="1"/>
              </p:nvPr>
            </p:nvSpPr>
            <p:spPr>
              <a:xfrm>
                <a:off x="2589212" y="606287"/>
                <a:ext cx="8915400" cy="5304935"/>
              </a:xfrm>
            </p:spPr>
            <p:txBody>
              <a:bodyPr>
                <a:normAutofit/>
              </a:bodyPr>
              <a:lstStyle/>
              <a:p>
                <a:pPr marL="0" indent="0">
                  <a:buNone/>
                </a:pPr>
                <a:r>
                  <a:rPr lang="en-US" altLang="zh-CN" sz="2800" b="1" dirty="0">
                    <a:latin typeface="楷体" panose="02010609060101010101" pitchFamily="49" charset="-122"/>
                    <a:ea typeface="楷体" panose="02010609060101010101" pitchFamily="49" charset="-122"/>
                  </a:rPr>
                  <a:t>	</a:t>
                </a:r>
                <a:r>
                  <a:rPr lang="zh-CN" altLang="en-US" sz="3200" b="1" dirty="0">
                    <a:latin typeface="楷体" panose="02010609060101010101" pitchFamily="49" charset="-122"/>
                    <a:ea typeface="楷体" panose="02010609060101010101" pitchFamily="49" charset="-122"/>
                  </a:rPr>
                  <a:t>类似于上一道题的处理手法</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问题第一小问可转化为</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求给定长度为</a:t>
                </a:r>
                <a14:m>
                  <m:oMath xmlns:m="http://schemas.openxmlformats.org/officeDocument/2006/math">
                    <m:r>
                      <a:rPr lang="en-US" altLang="zh-CN" sz="3200" b="1" i="1" smtClean="0">
                        <a:latin typeface="Cambria Math" panose="02040503050406030204" pitchFamily="18" charset="0"/>
                        <a:ea typeface="楷体" panose="02010609060101010101" pitchFamily="49" charset="-122"/>
                      </a:rPr>
                      <m:t>𝒏</m:t>
                    </m:r>
                  </m:oMath>
                </a14:m>
                <a:r>
                  <a:rPr lang="zh-CN" altLang="en-US" sz="3200" b="1" dirty="0">
                    <a:latin typeface="楷体" panose="02010609060101010101" pitchFamily="49" charset="-122"/>
                    <a:ea typeface="楷体" panose="02010609060101010101" pitchFamily="49" charset="-122"/>
                  </a:rPr>
                  <a:t>的正整数序列中最长不增子列的长度</a:t>
                </a:r>
                <a:r>
                  <a:rPr lang="en-US" altLang="zh-CN" sz="3200" b="1" dirty="0">
                    <a:latin typeface="楷体" panose="02010609060101010101" pitchFamily="49" charset="-122"/>
                    <a:ea typeface="楷体" panose="02010609060101010101" pitchFamily="49" charset="-122"/>
                  </a:rPr>
                  <a:t>?</a:t>
                </a:r>
              </a:p>
              <a:p>
                <a:pPr marL="0" indent="0">
                  <a:buNone/>
                </a:pPr>
                <a:r>
                  <a:rPr lang="en-US" altLang="zh-CN" sz="3200" b="1" dirty="0">
                    <a:latin typeface="楷体" panose="02010609060101010101" pitchFamily="49" charset="-122"/>
                    <a:ea typeface="楷体" panose="02010609060101010101" pitchFamily="49" charset="-122"/>
                  </a:rPr>
                  <a:t>	</a:t>
                </a:r>
                <a:r>
                  <a:rPr lang="zh-CN" altLang="en-US" sz="3200" b="1" dirty="0">
                    <a:latin typeface="楷体" panose="02010609060101010101" pitchFamily="49" charset="-122"/>
                    <a:ea typeface="楷体" panose="02010609060101010101" pitchFamily="49" charset="-122"/>
                  </a:rPr>
                  <a:t>第二小问可转化为</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将给定长度为</a:t>
                </a:r>
                <a14:m>
                  <m:oMath xmlns:m="http://schemas.openxmlformats.org/officeDocument/2006/math">
                    <m:r>
                      <a:rPr lang="en-US" altLang="zh-CN" sz="3200" b="1" i="1">
                        <a:latin typeface="Cambria Math" panose="02040503050406030204" pitchFamily="18" charset="0"/>
                        <a:ea typeface="楷体" panose="02010609060101010101" pitchFamily="49" charset="-122"/>
                      </a:rPr>
                      <m:t>𝒏</m:t>
                    </m:r>
                  </m:oMath>
                </a14:m>
                <a:r>
                  <a:rPr lang="zh-CN" altLang="en-US" sz="3200" b="1" dirty="0">
                    <a:latin typeface="楷体" panose="02010609060101010101" pitchFamily="49" charset="-122"/>
                    <a:ea typeface="楷体" panose="02010609060101010101" pitchFamily="49" charset="-122"/>
                  </a:rPr>
                  <a:t>的正整数序列划分为若干个不减子列，求最少划分为多少个</a:t>
                </a:r>
                <a:r>
                  <a:rPr lang="en-US" altLang="zh-CN" sz="3200" b="1" dirty="0">
                    <a:latin typeface="楷体" panose="02010609060101010101" pitchFamily="49" charset="-122"/>
                    <a:ea typeface="楷体" panose="02010609060101010101" pitchFamily="49" charset="-122"/>
                  </a:rPr>
                  <a:t>?</a:t>
                </a:r>
                <a:endParaRPr lang="zh-CN" altLang="en-US" sz="3200" b="1" dirty="0"/>
              </a:p>
            </p:txBody>
          </p:sp>
        </mc:Choice>
        <mc:Fallback xmlns="">
          <p:sp>
            <p:nvSpPr>
              <p:cNvPr id="3" name="内容占位符 2">
                <a:extLst>
                  <a:ext uri="{FF2B5EF4-FFF2-40B4-BE49-F238E27FC236}">
                    <a16:creationId xmlns:a16="http://schemas.microsoft.com/office/drawing/2014/main" id="{E9F00B52-5F81-46E5-8116-CF55379B24B1}"/>
                  </a:ext>
                </a:extLst>
              </p:cNvPr>
              <p:cNvSpPr>
                <a:spLocks noGrp="1" noRot="1" noChangeAspect="1" noMove="1" noResize="1" noEditPoints="1" noAdjustHandles="1" noChangeArrowheads="1" noChangeShapeType="1" noTextEdit="1"/>
              </p:cNvSpPr>
              <p:nvPr>
                <p:ph idx="1"/>
              </p:nvPr>
            </p:nvSpPr>
            <p:spPr>
              <a:xfrm>
                <a:off x="2589212" y="606287"/>
                <a:ext cx="8915400" cy="5304935"/>
              </a:xfrm>
              <a:blipFill>
                <a:blip r:embed="rId2"/>
                <a:stretch>
                  <a:fillRect l="-1778" t="-1493" r="-21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7680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DAA3A04-A3F5-4961-BE34-FF4F6CEBEF1A}"/>
              </a:ext>
            </a:extLst>
          </p:cNvPr>
          <p:cNvSpPr>
            <a:spLocks noGrp="1"/>
          </p:cNvSpPr>
          <p:nvPr>
            <p:ph idx="1"/>
          </p:nvPr>
        </p:nvSpPr>
        <p:spPr>
          <a:xfrm>
            <a:off x="2589212" y="695739"/>
            <a:ext cx="8915400" cy="5215483"/>
          </a:xfrm>
        </p:spPr>
        <p:txBody>
          <a:bodyPr>
            <a:normAutofit/>
          </a:bodyPr>
          <a:lstStyle/>
          <a:p>
            <a:pPr marL="0" indent="0">
              <a:buNone/>
            </a:pPr>
            <a:r>
              <a:rPr lang="zh-CN" altLang="en-US" sz="4000" b="1" dirty="0">
                <a:latin typeface="楷体" panose="02010609060101010101" pitchFamily="49" charset="-122"/>
                <a:ea typeface="楷体" panose="02010609060101010101" pitchFamily="49" charset="-122"/>
              </a:rPr>
              <a:t>小小的总结：</a:t>
            </a:r>
            <a:endParaRPr lang="en-US" altLang="zh-CN" sz="4000" b="1" dirty="0">
              <a:latin typeface="楷体" panose="02010609060101010101" pitchFamily="49" charset="-122"/>
              <a:ea typeface="楷体" panose="02010609060101010101" pitchFamily="49" charset="-122"/>
            </a:endParaRPr>
          </a:p>
          <a:p>
            <a:pPr marL="0" indent="0">
              <a:buNone/>
            </a:pPr>
            <a:r>
              <a:rPr lang="en-US" altLang="zh-CN" sz="3200" b="1" dirty="0">
                <a:latin typeface="楷体" panose="02010609060101010101" pitchFamily="49" charset="-122"/>
                <a:ea typeface="楷体" panose="02010609060101010101" pitchFamily="49" charset="-122"/>
              </a:rPr>
              <a:t>	</a:t>
            </a:r>
            <a:r>
              <a:rPr lang="zh-CN" altLang="en-US" sz="3200" b="1" dirty="0">
                <a:latin typeface="楷体" panose="02010609060101010101" pitchFamily="49" charset="-122"/>
                <a:ea typeface="楷体" panose="02010609060101010101" pitchFamily="49" charset="-122"/>
              </a:rPr>
              <a:t>可以发现，当从正面比较难以解决问题时，</a:t>
            </a:r>
            <a:r>
              <a:rPr lang="en-US" altLang="zh-CN" sz="3200" b="1" dirty="0">
                <a:latin typeface="楷体" panose="02010609060101010101" pitchFamily="49" charset="-122"/>
                <a:ea typeface="楷体" panose="02010609060101010101" pitchFamily="49" charset="-122"/>
              </a:rPr>
              <a:t> Dilworth</a:t>
            </a:r>
            <a:r>
              <a:rPr lang="en-US" altLang="zh-CN" sz="3200" b="1" dirty="0">
                <a:latin typeface="Times New Roman" panose="02020603050405020304" pitchFamily="18" charset="0"/>
                <a:cs typeface="Times New Roman" panose="02020603050405020304" pitchFamily="18" charset="0"/>
              </a:rPr>
              <a:t>’</a:t>
            </a:r>
            <a:r>
              <a:rPr lang="en-US" altLang="zh-CN" sz="3200" b="1" dirty="0">
                <a:latin typeface="楷体" panose="02010609060101010101" pitchFamily="49" charset="-122"/>
                <a:ea typeface="楷体" panose="02010609060101010101" pitchFamily="49" charset="-122"/>
              </a:rPr>
              <a:t>s theory</a:t>
            </a:r>
            <a:r>
              <a:rPr lang="zh-CN" altLang="en-US" sz="3200" b="1" dirty="0">
                <a:latin typeface="楷体" panose="02010609060101010101" pitchFamily="49" charset="-122"/>
                <a:ea typeface="楷体" panose="02010609060101010101" pitchFamily="49" charset="-122"/>
              </a:rPr>
              <a:t>提供了一种反过来思考问题的角度</a:t>
            </a:r>
            <a:r>
              <a:rPr lang="en-US" altLang="zh-CN" sz="3200" b="1" dirty="0">
                <a:latin typeface="楷体" panose="02010609060101010101" pitchFamily="49" charset="-122"/>
                <a:ea typeface="楷体" panose="02010609060101010101" pitchFamily="49" charset="-122"/>
              </a:rPr>
              <a:t>.</a:t>
            </a:r>
          </a:p>
          <a:p>
            <a:pPr marL="0" indent="0">
              <a:buNone/>
            </a:pPr>
            <a:r>
              <a:rPr lang="en-US" altLang="zh-CN" sz="3200" b="1" dirty="0">
                <a:latin typeface="楷体" panose="02010609060101010101" pitchFamily="49" charset="-122"/>
                <a:ea typeface="楷体" panose="02010609060101010101" pitchFamily="49" charset="-122"/>
              </a:rPr>
              <a:t>	</a:t>
            </a:r>
            <a:r>
              <a:rPr lang="zh-CN" altLang="en-US" sz="3200" b="1" dirty="0">
                <a:latin typeface="楷体" panose="02010609060101010101" pitchFamily="49" charset="-122"/>
                <a:ea typeface="楷体" panose="02010609060101010101" pitchFamily="49" charset="-122"/>
              </a:rPr>
              <a:t>但是要注意偏序关系的选取要恰当</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而且链与反链在定义上属于非黑即白的，对于超出两元对立的范畴的问题就无能为力了</a:t>
            </a:r>
            <a:r>
              <a:rPr lang="en-US" altLang="zh-CN" sz="3200" b="1" dirty="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13552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库_文本框 7">
            <a:extLst>
              <a:ext uri="{FF2B5EF4-FFF2-40B4-BE49-F238E27FC236}">
                <a16:creationId xmlns:a16="http://schemas.microsoft.com/office/drawing/2014/main" id="{71D9E3A5-00A7-4838-81B7-E35031C77ACE}"/>
              </a:ext>
            </a:extLst>
          </p:cNvPr>
          <p:cNvSpPr txBox="1"/>
          <p:nvPr>
            <p:custDataLst>
              <p:tags r:id="rId1"/>
            </p:custDataLst>
          </p:nvPr>
        </p:nvSpPr>
        <p:spPr>
          <a:xfrm>
            <a:off x="3198641" y="2644170"/>
            <a:ext cx="5794717" cy="1569660"/>
          </a:xfrm>
          <a:prstGeom prst="rect">
            <a:avLst/>
          </a:prstGeom>
          <a:noFill/>
        </p:spPr>
        <p:txBody>
          <a:bodyPr wrap="square" rtlCol="0">
            <a:spAutoFit/>
          </a:bodyPr>
          <a:lstStyle/>
          <a:p>
            <a:pPr algn="ctr"/>
            <a:r>
              <a:rPr lang="en-US" altLang="zh-CN" sz="9600" b="1" dirty="0">
                <a:solidFill>
                  <a:schemeClr val="accent4">
                    <a:lumMod val="60000"/>
                    <a:lumOff val="40000"/>
                  </a:schemeClr>
                </a:solidFill>
                <a:latin typeface="Broadway" panose="04040905080B02020502" pitchFamily="82" charset="0"/>
              </a:rPr>
              <a:t>THANKS</a:t>
            </a:r>
            <a:endParaRPr lang="zh-CN" altLang="en-US" sz="9600" b="1" dirty="0">
              <a:solidFill>
                <a:schemeClr val="accent4">
                  <a:lumMod val="60000"/>
                  <a:lumOff val="40000"/>
                </a:schemeClr>
              </a:solidFill>
              <a:latin typeface="Broadway" panose="04040905080B02020502" pitchFamily="82" charset="0"/>
            </a:endParaRPr>
          </a:p>
        </p:txBody>
      </p:sp>
      <p:pic>
        <p:nvPicPr>
          <p:cNvPr id="10" name="图片 9">
            <a:extLst>
              <a:ext uri="{FF2B5EF4-FFF2-40B4-BE49-F238E27FC236}">
                <a16:creationId xmlns:a16="http://schemas.microsoft.com/office/drawing/2014/main" id="{B93717A9-6A4B-4A72-82CB-75C88B6420E3}"/>
              </a:ext>
            </a:extLst>
          </p:cNvPr>
          <p:cNvPicPr>
            <a:picLocks noChangeAspect="1"/>
          </p:cNvPicPr>
          <p:nvPr/>
        </p:nvPicPr>
        <p:blipFill>
          <a:blip r:embed="rId3"/>
          <a:stretch>
            <a:fillRect/>
          </a:stretch>
        </p:blipFill>
        <p:spPr>
          <a:xfrm>
            <a:off x="9173817" y="4012094"/>
            <a:ext cx="2189923" cy="2189923"/>
          </a:xfrm>
          <a:prstGeom prst="rect">
            <a:avLst/>
          </a:prstGeom>
        </p:spPr>
      </p:pic>
    </p:spTree>
    <p:extLst>
      <p:ext uri="{BB962C8B-B14F-4D97-AF65-F5344CB8AC3E}">
        <p14:creationId xmlns:p14="http://schemas.microsoft.com/office/powerpoint/2010/main" val="34203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E73B8221-2840-49C2-865C-D492599A0298}"/>
              </a:ext>
            </a:extLst>
          </p:cNvPr>
          <p:cNvSpPr>
            <a:spLocks noGrp="1"/>
          </p:cNvSpPr>
          <p:nvPr>
            <p:ph idx="1"/>
          </p:nvPr>
        </p:nvSpPr>
        <p:spPr>
          <a:xfrm>
            <a:off x="2589212" y="701337"/>
            <a:ext cx="8915400" cy="5209886"/>
          </a:xfrm>
        </p:spPr>
        <p:txBody>
          <a:bodyPr/>
          <a:lstStyle/>
          <a:p>
            <a:pPr marL="0" indent="0">
              <a:buNone/>
            </a:pPr>
            <a:r>
              <a:rPr lang="en-US" altLang="zh-CN" sz="3600" b="1" dirty="0">
                <a:latin typeface="楷体" panose="02010609060101010101" pitchFamily="49" charset="-122"/>
                <a:ea typeface="楷体" panose="02010609060101010101" pitchFamily="49" charset="-122"/>
              </a:rPr>
              <a:t>Dilworth</a:t>
            </a:r>
            <a:r>
              <a:rPr lang="en-US" altLang="zh-CN" sz="3600" b="1" dirty="0">
                <a:latin typeface="Times New Roman" panose="02020603050405020304" pitchFamily="18" charset="0"/>
                <a:cs typeface="Times New Roman" panose="02020603050405020304" pitchFamily="18" charset="0"/>
              </a:rPr>
              <a:t>’</a:t>
            </a:r>
            <a:r>
              <a:rPr lang="en-US" altLang="zh-CN" sz="3600" b="1" dirty="0">
                <a:latin typeface="楷体" panose="02010609060101010101" pitchFamily="49" charset="-122"/>
                <a:ea typeface="楷体" panose="02010609060101010101" pitchFamily="49" charset="-122"/>
              </a:rPr>
              <a:t>s theory</a:t>
            </a:r>
            <a:r>
              <a:rPr lang="en-US" altLang="zh-CN" sz="2800" b="1" dirty="0">
                <a:latin typeface="楷体" panose="02010609060101010101" pitchFamily="49" charset="-122"/>
                <a:ea typeface="楷体" panose="02010609060101010101" pitchFamily="49" charset="-122"/>
              </a:rPr>
              <a:t>(Dilworth 1948,Galvin 1994)</a:t>
            </a:r>
            <a:endParaRPr lang="en-US" altLang="zh-CN" sz="4000" b="1" dirty="0">
              <a:latin typeface="楷体" panose="02010609060101010101" pitchFamily="49" charset="-122"/>
              <a:ea typeface="楷体" panose="02010609060101010101" pitchFamily="49" charset="-122"/>
            </a:endParaRPr>
          </a:p>
          <a:p>
            <a:pPr marL="0" indent="0">
              <a:buNone/>
            </a:pPr>
            <a:r>
              <a:rPr lang="en-US" altLang="zh-CN" sz="24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对于任意</a:t>
            </a:r>
            <a:r>
              <a:rPr lang="zh-CN" altLang="en-US" sz="2800" b="1" u="sng" dirty="0">
                <a:latin typeface="楷体" panose="02010609060101010101" pitchFamily="49" charset="-122"/>
                <a:ea typeface="楷体" panose="02010609060101010101" pitchFamily="49" charset="-122"/>
              </a:rPr>
              <a:t>有限</a:t>
            </a:r>
            <a:r>
              <a:rPr lang="zh-CN" altLang="en-US" sz="2800" b="1" dirty="0">
                <a:latin typeface="楷体" panose="02010609060101010101" pitchFamily="49" charset="-122"/>
                <a:ea typeface="楷体" panose="02010609060101010101" pitchFamily="49" charset="-122"/>
              </a:rPr>
              <a:t>偏序集，其最大反链中元素的数目等于最小链划分中链的数目</a:t>
            </a:r>
            <a:endParaRPr lang="en-US" altLang="zh-CN" sz="2800" b="1" dirty="0">
              <a:latin typeface="楷体" panose="02010609060101010101" pitchFamily="49" charset="-122"/>
              <a:ea typeface="楷体" panose="02010609060101010101" pitchFamily="49" charset="-122"/>
            </a:endParaRPr>
          </a:p>
          <a:p>
            <a:pPr marL="0" indent="0">
              <a:buNone/>
            </a:pPr>
            <a:endParaRPr lang="en-US" altLang="zh-CN" sz="2800" b="1" dirty="0">
              <a:latin typeface="楷体" panose="02010609060101010101" pitchFamily="49" charset="-122"/>
              <a:ea typeface="楷体" panose="02010609060101010101" pitchFamily="49" charset="-122"/>
            </a:endParaRPr>
          </a:p>
          <a:p>
            <a:pPr marL="0" indent="0">
              <a:buNone/>
            </a:pPr>
            <a:r>
              <a:rPr lang="zh-CN" altLang="en-US" sz="3600" b="1" dirty="0">
                <a:latin typeface="楷体" panose="02010609060101010101" pitchFamily="49" charset="-122"/>
                <a:ea typeface="楷体" panose="02010609060101010101" pitchFamily="49" charset="-122"/>
              </a:rPr>
              <a:t>对偶形式：</a:t>
            </a:r>
            <a:endParaRPr lang="en-US" altLang="zh-CN" sz="3600" b="1" dirty="0">
              <a:latin typeface="楷体" panose="02010609060101010101" pitchFamily="49" charset="-122"/>
              <a:ea typeface="楷体" panose="02010609060101010101" pitchFamily="49" charset="-122"/>
            </a:endParaRPr>
          </a:p>
          <a:p>
            <a:pPr marL="0" indent="0">
              <a:buNone/>
            </a:pPr>
            <a:r>
              <a:rPr lang="en-US" altLang="zh-CN" sz="24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对于任意</a:t>
            </a:r>
            <a:r>
              <a:rPr lang="zh-CN" altLang="en-US" sz="2800" b="1" u="sng" dirty="0">
                <a:latin typeface="楷体" panose="02010609060101010101" pitchFamily="49" charset="-122"/>
                <a:ea typeface="楷体" panose="02010609060101010101" pitchFamily="49" charset="-122"/>
              </a:rPr>
              <a:t>有限</a:t>
            </a:r>
            <a:r>
              <a:rPr lang="zh-CN" altLang="en-US" sz="2800" b="1" dirty="0">
                <a:latin typeface="楷体" panose="02010609060101010101" pitchFamily="49" charset="-122"/>
                <a:ea typeface="楷体" panose="02010609060101010101" pitchFamily="49" charset="-122"/>
              </a:rPr>
              <a:t>偏序集，其最大链中元素的数目等于最小反链划分中反链的数目</a:t>
            </a:r>
            <a:endParaRPr lang="en-US" altLang="zh-CN" sz="2800" b="1" dirty="0">
              <a:latin typeface="楷体" panose="02010609060101010101" pitchFamily="49" charset="-122"/>
              <a:ea typeface="楷体" panose="02010609060101010101" pitchFamily="49" charset="-122"/>
            </a:endParaRPr>
          </a:p>
          <a:p>
            <a:pPr marL="0" indent="0">
              <a:buNone/>
            </a:pPr>
            <a:endParaRPr lang="zh-CN" altLang="en-US" sz="28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51971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18528B0-CD0D-4E75-ADC8-3F8C41E4062D}"/>
              </a:ext>
            </a:extLst>
          </p:cNvPr>
          <p:cNvSpPr>
            <a:spLocks noGrp="1"/>
          </p:cNvSpPr>
          <p:nvPr>
            <p:ph idx="1"/>
          </p:nvPr>
        </p:nvSpPr>
        <p:spPr>
          <a:xfrm>
            <a:off x="2589212" y="639192"/>
            <a:ext cx="8915400" cy="5272030"/>
          </a:xfrm>
        </p:spPr>
        <p:txBody>
          <a:bodyPr/>
          <a:lstStyle/>
          <a:p>
            <a:pPr marL="0" indent="0">
              <a:buNone/>
            </a:pPr>
            <a:r>
              <a:rPr lang="zh-CN" altLang="en-US" sz="4000" b="1" dirty="0">
                <a:latin typeface="楷体" panose="02010609060101010101" pitchFamily="49" charset="-122"/>
                <a:ea typeface="楷体" panose="02010609060101010101" pitchFamily="49" charset="-122"/>
              </a:rPr>
              <a:t>什么是链与反链？</a:t>
            </a:r>
            <a:endParaRPr lang="en-US" altLang="zh-CN" sz="4000" b="1" dirty="0">
              <a:latin typeface="楷体" panose="02010609060101010101" pitchFamily="49" charset="-122"/>
              <a:ea typeface="楷体" panose="02010609060101010101" pitchFamily="49" charset="-122"/>
            </a:endParaRPr>
          </a:p>
          <a:p>
            <a:pPr marL="0" indent="0">
              <a:buNone/>
            </a:pPr>
            <a:endParaRPr lang="en-US" altLang="zh-CN" sz="2800" b="1" dirty="0">
              <a:latin typeface="楷体" panose="02010609060101010101" pitchFamily="49" charset="-122"/>
              <a:ea typeface="楷体" panose="02010609060101010101" pitchFamily="49" charset="-122"/>
            </a:endParaRPr>
          </a:p>
          <a:p>
            <a:pPr marL="0" indent="0">
              <a:buNone/>
            </a:pPr>
            <a:r>
              <a:rPr lang="zh-CN" altLang="en-US" sz="3200" b="1" dirty="0">
                <a:latin typeface="楷体" panose="02010609060101010101" pitchFamily="49" charset="-122"/>
                <a:ea typeface="楷体" panose="02010609060101010101" pitchFamily="49" charset="-122"/>
              </a:rPr>
              <a:t>定义：</a:t>
            </a:r>
            <a:endParaRPr lang="en-US" altLang="zh-CN" sz="32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链（</a:t>
            </a:r>
            <a:r>
              <a:rPr lang="en-US" altLang="zh-CN" sz="2800" b="1" dirty="0">
                <a:latin typeface="楷体" panose="02010609060101010101" pitchFamily="49" charset="-122"/>
                <a:ea typeface="楷体" panose="02010609060101010101" pitchFamily="49" charset="-122"/>
              </a:rPr>
              <a:t>chain</a:t>
            </a:r>
            <a:r>
              <a:rPr lang="zh-CN" altLang="en-US" sz="2800" b="1" dirty="0">
                <a:latin typeface="楷体" panose="02010609060101010101" pitchFamily="49" charset="-122"/>
                <a:ea typeface="楷体" panose="02010609060101010101" pitchFamily="49" charset="-122"/>
              </a:rPr>
              <a:t>）是一个偏序集</a:t>
            </a:r>
            <a:r>
              <a:rPr lang="en-US" altLang="zh-CN" sz="2800" b="1" dirty="0">
                <a:latin typeface="楷体" panose="02010609060101010101" pitchFamily="49" charset="-122"/>
                <a:ea typeface="楷体" panose="02010609060101010101" pitchFamily="49" charset="-122"/>
              </a:rPr>
              <a:t>S</a:t>
            </a:r>
            <a:r>
              <a:rPr lang="zh-CN" altLang="en-US" sz="2800" b="1" dirty="0">
                <a:latin typeface="楷体" panose="02010609060101010101" pitchFamily="49" charset="-122"/>
                <a:ea typeface="楷体" panose="02010609060101010101" pitchFamily="49" charset="-122"/>
              </a:rPr>
              <a:t>的全序子集（所谓全序是指任意两个元素可比较）</a:t>
            </a:r>
          </a:p>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反链（</a:t>
            </a:r>
            <a:r>
              <a:rPr lang="en-US" altLang="zh-CN" sz="2800" b="1" dirty="0">
                <a:latin typeface="楷体" panose="02010609060101010101" pitchFamily="49" charset="-122"/>
                <a:ea typeface="楷体" panose="02010609060101010101" pitchFamily="49" charset="-122"/>
              </a:rPr>
              <a:t>antichain</a:t>
            </a:r>
            <a:r>
              <a:rPr lang="zh-CN" altLang="en-US" sz="2800" b="1" dirty="0">
                <a:latin typeface="楷体" panose="02010609060101010101" pitchFamily="49" charset="-122"/>
                <a:ea typeface="楷体" panose="02010609060101010101" pitchFamily="49" charset="-122"/>
              </a:rPr>
              <a:t>）是一个偏序集</a:t>
            </a:r>
            <a:r>
              <a:rPr lang="en-US" altLang="zh-CN" sz="2800" b="1" dirty="0">
                <a:latin typeface="楷体" panose="02010609060101010101" pitchFamily="49" charset="-122"/>
                <a:ea typeface="楷体" panose="02010609060101010101" pitchFamily="49" charset="-122"/>
              </a:rPr>
              <a:t>S</a:t>
            </a:r>
            <a:r>
              <a:rPr lang="zh-CN" altLang="en-US" sz="2800" b="1" dirty="0">
                <a:latin typeface="楷体" panose="02010609060101010101" pitchFamily="49" charset="-122"/>
                <a:ea typeface="楷体" panose="02010609060101010101" pitchFamily="49" charset="-122"/>
              </a:rPr>
              <a:t>的子集，其中任意两个元素不可比较</a:t>
            </a:r>
            <a:endParaRPr lang="en-US" altLang="zh-CN" sz="2800" b="1" dirty="0">
              <a:latin typeface="楷体" panose="02010609060101010101" pitchFamily="49" charset="-122"/>
              <a:ea typeface="楷体" panose="02010609060101010101" pitchFamily="49" charset="-122"/>
            </a:endParaRPr>
          </a:p>
          <a:p>
            <a:pPr marL="0" indent="0">
              <a:buNone/>
            </a:pPr>
            <a:r>
              <a:rPr lang="en-US" altLang="zh-CN" sz="2800" dirty="0"/>
              <a:t>	</a:t>
            </a:r>
            <a:endParaRPr lang="zh-CN" altLang="en-US" sz="2800" dirty="0"/>
          </a:p>
          <a:p>
            <a:endParaRPr lang="zh-CN" altLang="en-US" dirty="0"/>
          </a:p>
        </p:txBody>
      </p:sp>
    </p:spTree>
    <p:extLst>
      <p:ext uri="{BB962C8B-B14F-4D97-AF65-F5344CB8AC3E}">
        <p14:creationId xmlns:p14="http://schemas.microsoft.com/office/powerpoint/2010/main" val="199509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090E8C90-FA3B-45B3-A911-A3CE39C0A130}"/>
                  </a:ext>
                </a:extLst>
              </p:cNvPr>
              <p:cNvSpPr>
                <a:spLocks noGrp="1"/>
              </p:cNvSpPr>
              <p:nvPr>
                <p:ph idx="1"/>
              </p:nvPr>
            </p:nvSpPr>
            <p:spPr>
              <a:xfrm>
                <a:off x="2589212" y="674703"/>
                <a:ext cx="8915400" cy="5236519"/>
              </a:xfrm>
            </p:spPr>
            <p:txBody>
              <a:bodyPr/>
              <a:lstStyle/>
              <a:p>
                <a:pPr marL="0" indent="0">
                  <a:buNone/>
                </a:pPr>
                <a:r>
                  <a:rPr lang="zh-CN" altLang="en-US" sz="4000" b="1" dirty="0">
                    <a:latin typeface="楷体" panose="02010609060101010101" pitchFamily="49" charset="-122"/>
                    <a:ea typeface="楷体" panose="02010609060101010101" pitchFamily="49" charset="-122"/>
                  </a:rPr>
                  <a:t>什么是链与反链？</a:t>
                </a:r>
                <a:endParaRPr lang="en-US" altLang="zh-CN" sz="4000" b="1" dirty="0">
                  <a:latin typeface="楷体" panose="02010609060101010101" pitchFamily="49" charset="-122"/>
                  <a:ea typeface="楷体" panose="02010609060101010101" pitchFamily="49" charset="-122"/>
                </a:endParaRPr>
              </a:p>
              <a:p>
                <a:pPr marL="0" indent="0">
                  <a:buNone/>
                </a:pPr>
                <a:r>
                  <a:rPr lang="zh-CN" altLang="en-US" sz="3200" b="1" dirty="0">
                    <a:latin typeface="楷体" panose="02010609060101010101" pitchFamily="49" charset="-122"/>
                    <a:ea typeface="楷体" panose="02010609060101010101" pitchFamily="49" charset="-122"/>
                  </a:rPr>
                  <a:t>定义：</a:t>
                </a:r>
                <a:endParaRPr lang="en-US" altLang="zh-CN" sz="3200" b="1" dirty="0">
                  <a:latin typeface="楷体" panose="02010609060101010101" pitchFamily="49" charset="-122"/>
                  <a:ea typeface="楷体" panose="02010609060101010101" pitchFamily="49" charset="-122"/>
                </a:endParaRPr>
              </a:p>
              <a:p>
                <a:pPr marL="0" indent="0">
                  <a:buNone/>
                </a:pPr>
                <a:r>
                  <a:rPr lang="en-US" altLang="zh-CN" sz="32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设</a:t>
                </a:r>
                <a14:m>
                  <m:oMath xmlns:m="http://schemas.openxmlformats.org/officeDocument/2006/math">
                    <m:r>
                      <a:rPr lang="en-US" altLang="zh-CN" sz="2800" b="1">
                        <a:latin typeface="Cambria Math" panose="02040503050406030204" pitchFamily="18" charset="0"/>
                        <a:ea typeface="楷体" panose="02010609060101010101" pitchFamily="49" charset="-122"/>
                      </a:rPr>
                      <m:t>&lt;</m:t>
                    </m:r>
                    <m:r>
                      <a:rPr lang="en-US" altLang="zh-CN" sz="2800" b="1">
                        <a:latin typeface="Cambria Math" panose="02040503050406030204" pitchFamily="18" charset="0"/>
                        <a:ea typeface="楷体" panose="02010609060101010101" pitchFamily="49" charset="-122"/>
                      </a:rPr>
                      <m:t>𝑨</m:t>
                    </m:r>
                    <m:r>
                      <a:rPr lang="en-US" altLang="zh-CN" sz="2800" b="1">
                        <a:latin typeface="Cambria Math" panose="02040503050406030204" pitchFamily="18" charset="0"/>
                        <a:ea typeface="楷体" panose="02010609060101010101" pitchFamily="49" charset="-122"/>
                      </a:rPr>
                      <m:t>, ≤&gt;</m:t>
                    </m:r>
                  </m:oMath>
                </a14:m>
                <a:r>
                  <a:rPr lang="zh-CN" altLang="en-US" sz="2800" b="1" dirty="0">
                    <a:latin typeface="楷体" panose="02010609060101010101" pitchFamily="49" charset="-122"/>
                    <a:ea typeface="楷体" panose="02010609060101010101" pitchFamily="49" charset="-122"/>
                  </a:rPr>
                  <a:t>是一个偏序集，</a:t>
                </a:r>
                <a14:m>
                  <m:oMath xmlns:m="http://schemas.openxmlformats.org/officeDocument/2006/math">
                    <m:r>
                      <a:rPr lang="en-US" altLang="zh-CN" sz="2800" b="1">
                        <a:latin typeface="Cambria Math" panose="02040503050406030204" pitchFamily="18" charset="0"/>
                        <a:ea typeface="楷体" panose="02010609060101010101" pitchFamily="49" charset="-122"/>
                      </a:rPr>
                      <m:t>𝑩</m:t>
                    </m:r>
                    <m:r>
                      <a:rPr lang="en-US" altLang="zh-CN" sz="2800" b="1">
                        <a:latin typeface="Cambria Math" panose="02040503050406030204" pitchFamily="18" charset="0"/>
                        <a:ea typeface="楷体" panose="02010609060101010101" pitchFamily="49" charset="-122"/>
                      </a:rPr>
                      <m:t>⊆</m:t>
                    </m:r>
                    <m:r>
                      <a:rPr lang="en-US" altLang="zh-CN" sz="2800" b="1">
                        <a:latin typeface="Cambria Math" panose="02040503050406030204" pitchFamily="18" charset="0"/>
                        <a:ea typeface="楷体" panose="02010609060101010101" pitchFamily="49" charset="-122"/>
                      </a:rPr>
                      <m:t>𝑨</m:t>
                    </m:r>
                  </m:oMath>
                </a14:m>
                <a:r>
                  <a:rPr lang="zh-CN" altLang="en-US" sz="2800" b="1" dirty="0">
                    <a:latin typeface="楷体" panose="02010609060101010101" pitchFamily="49" charset="-122"/>
                    <a:ea typeface="楷体" panose="02010609060101010101" pitchFamily="49" charset="-122"/>
                  </a:rPr>
                  <a:t>，</a:t>
                </a:r>
                <a:endParaRPr lang="en-US" altLang="zh-CN" sz="28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(1)</a:t>
                </a:r>
                <a:r>
                  <a:rPr lang="zh-CN" altLang="en-US" sz="2800" b="1" dirty="0">
                    <a:latin typeface="楷体" panose="02010609060101010101" pitchFamily="49" charset="-122"/>
                    <a:ea typeface="楷体" panose="02010609060101010101" pitchFamily="49" charset="-122"/>
                  </a:rPr>
                  <a:t>若</a:t>
                </a:r>
                <a14:m>
                  <m:oMath xmlns:m="http://schemas.openxmlformats.org/officeDocument/2006/math">
                    <m:r>
                      <a:rPr lang="en-US" altLang="zh-CN" sz="2800" b="1">
                        <a:latin typeface="Cambria Math" panose="02040503050406030204" pitchFamily="18" charset="0"/>
                        <a:ea typeface="楷体" panose="02010609060101010101" pitchFamily="49" charset="-122"/>
                      </a:rPr>
                      <m:t>∀</m:t>
                    </m:r>
                    <m:r>
                      <a:rPr lang="en-US" altLang="zh-CN" sz="2800" b="1">
                        <a:latin typeface="Cambria Math" panose="02040503050406030204" pitchFamily="18" charset="0"/>
                        <a:ea typeface="楷体" panose="02010609060101010101" pitchFamily="49" charset="-122"/>
                      </a:rPr>
                      <m:t>𝒙</m:t>
                    </m:r>
                    <m:r>
                      <a:rPr lang="en-US" altLang="zh-CN" sz="2800" b="1">
                        <a:latin typeface="Cambria Math" panose="02040503050406030204" pitchFamily="18" charset="0"/>
                        <a:ea typeface="楷体" panose="02010609060101010101" pitchFamily="49" charset="-122"/>
                      </a:rPr>
                      <m:t>∀</m:t>
                    </m:r>
                    <m:r>
                      <a:rPr lang="en-US" altLang="zh-CN" sz="2800" b="1">
                        <a:latin typeface="Cambria Math" panose="02040503050406030204" pitchFamily="18" charset="0"/>
                        <a:ea typeface="楷体" panose="02010609060101010101" pitchFamily="49" charset="-122"/>
                      </a:rPr>
                      <m:t>𝒚</m:t>
                    </m:r>
                    <m:r>
                      <a:rPr lang="en-US" altLang="zh-CN" sz="2800" b="1">
                        <a:latin typeface="Cambria Math" panose="02040503050406030204" pitchFamily="18" charset="0"/>
                        <a:ea typeface="楷体" panose="02010609060101010101" pitchFamily="49" charset="-122"/>
                      </a:rPr>
                      <m:t>(</m:t>
                    </m:r>
                    <m:r>
                      <a:rPr lang="en-US" altLang="zh-CN" sz="2800" b="1">
                        <a:latin typeface="Cambria Math" panose="02040503050406030204" pitchFamily="18" charset="0"/>
                        <a:ea typeface="楷体" panose="02010609060101010101" pitchFamily="49" charset="-122"/>
                      </a:rPr>
                      <m:t>𝒙</m:t>
                    </m:r>
                    <m:r>
                      <a:rPr lang="en-US" altLang="zh-CN" sz="2800" b="1">
                        <a:latin typeface="Cambria Math" panose="02040503050406030204" pitchFamily="18" charset="0"/>
                        <a:ea typeface="楷体" panose="02010609060101010101" pitchFamily="49" charset="-122"/>
                      </a:rPr>
                      <m:t>∈</m:t>
                    </m:r>
                    <m:r>
                      <a:rPr lang="en-US" altLang="zh-CN" sz="2800" b="1">
                        <a:latin typeface="Cambria Math" panose="02040503050406030204" pitchFamily="18" charset="0"/>
                        <a:ea typeface="楷体" panose="02010609060101010101" pitchFamily="49" charset="-122"/>
                      </a:rPr>
                      <m:t>𝑩</m:t>
                    </m:r>
                    <m:r>
                      <a:rPr lang="en-US" altLang="zh-CN" sz="2800" b="1" i="1">
                        <a:latin typeface="Cambria Math" panose="02040503050406030204" pitchFamily="18" charset="0"/>
                        <a:ea typeface="Cambria Math" panose="02040503050406030204" pitchFamily="18" charset="0"/>
                      </a:rPr>
                      <m:t>∧</m:t>
                    </m:r>
                    <m:r>
                      <a:rPr lang="en-US" altLang="zh-CN" sz="2800" b="1">
                        <a:latin typeface="Cambria Math" panose="02040503050406030204" pitchFamily="18" charset="0"/>
                        <a:ea typeface="楷体" panose="02010609060101010101" pitchFamily="49" charset="-122"/>
                      </a:rPr>
                      <m:t>𝒚</m:t>
                    </m:r>
                    <m:r>
                      <a:rPr lang="en-US" altLang="zh-CN" sz="2800" b="1">
                        <a:latin typeface="Cambria Math" panose="02040503050406030204" pitchFamily="18" charset="0"/>
                        <a:ea typeface="楷体" panose="02010609060101010101" pitchFamily="49" charset="-122"/>
                      </a:rPr>
                      <m:t>∈</m:t>
                    </m:r>
                    <m:r>
                      <a:rPr lang="en-US" altLang="zh-CN" sz="2800" b="1">
                        <a:latin typeface="Cambria Math" panose="02040503050406030204" pitchFamily="18" charset="0"/>
                        <a:ea typeface="楷体" panose="02010609060101010101" pitchFamily="49" charset="-122"/>
                      </a:rPr>
                      <m:t>𝑩</m:t>
                    </m:r>
                    <m:r>
                      <a:rPr lang="en-US" altLang="zh-CN" sz="2800" b="1">
                        <a:latin typeface="Cambria Math" panose="02040503050406030204" pitchFamily="18" charset="0"/>
                        <a:ea typeface="楷体" panose="02010609060101010101" pitchFamily="49" charset="-122"/>
                      </a:rPr>
                      <m:t>→</m:t>
                    </m:r>
                    <m:r>
                      <a:rPr lang="en-US" altLang="zh-CN" sz="2800" b="1">
                        <a:latin typeface="Cambria Math" panose="02040503050406030204" pitchFamily="18" charset="0"/>
                        <a:ea typeface="楷体" panose="02010609060101010101" pitchFamily="49" charset="-122"/>
                      </a:rPr>
                      <m:t>𝒙</m:t>
                    </m:r>
                    <m:r>
                      <a:rPr lang="en-US" altLang="zh-CN" sz="2800" b="1">
                        <a:latin typeface="Cambria Math" panose="02040503050406030204" pitchFamily="18" charset="0"/>
                        <a:ea typeface="楷体" panose="02010609060101010101" pitchFamily="49" charset="-122"/>
                      </a:rPr>
                      <m:t>≤</m:t>
                    </m:r>
                    <m:r>
                      <a:rPr lang="en-US" altLang="zh-CN" sz="2800" b="1">
                        <a:latin typeface="Cambria Math" panose="02040503050406030204" pitchFamily="18" charset="0"/>
                        <a:ea typeface="楷体" panose="02010609060101010101" pitchFamily="49" charset="-122"/>
                      </a:rPr>
                      <m:t>𝒚</m:t>
                    </m:r>
                    <m:r>
                      <a:rPr lang="en-US" altLang="zh-CN" sz="2800" b="1" i="1" smtClean="0">
                        <a:latin typeface="Cambria Math" panose="02040503050406030204" pitchFamily="18" charset="0"/>
                        <a:ea typeface="Cambria Math" panose="02040503050406030204" pitchFamily="18" charset="0"/>
                      </a:rPr>
                      <m:t>∨</m:t>
                    </m:r>
                    <m:r>
                      <a:rPr lang="en-US" altLang="zh-CN" sz="2800" b="1">
                        <a:latin typeface="Cambria Math" panose="02040503050406030204" pitchFamily="18" charset="0"/>
                        <a:ea typeface="楷体" panose="02010609060101010101" pitchFamily="49" charset="-122"/>
                      </a:rPr>
                      <m:t>𝒚</m:t>
                    </m:r>
                    <m:r>
                      <a:rPr lang="en-US" altLang="zh-CN" sz="2800" b="1">
                        <a:latin typeface="Cambria Math" panose="02040503050406030204" pitchFamily="18" charset="0"/>
                        <a:ea typeface="楷体" panose="02010609060101010101" pitchFamily="49" charset="-122"/>
                      </a:rPr>
                      <m:t>≤</m:t>
                    </m:r>
                    <m:r>
                      <a:rPr lang="en-US" altLang="zh-CN" sz="2800" b="1">
                        <a:latin typeface="Cambria Math" panose="02040503050406030204" pitchFamily="18" charset="0"/>
                        <a:ea typeface="楷体" panose="02010609060101010101" pitchFamily="49" charset="-122"/>
                      </a:rPr>
                      <m:t>𝒙</m:t>
                    </m:r>
                    <m:r>
                      <a:rPr lang="en-US" altLang="zh-CN" sz="2800" b="1">
                        <a:latin typeface="Cambria Math" panose="02040503050406030204" pitchFamily="18" charset="0"/>
                        <a:ea typeface="楷体" panose="02010609060101010101" pitchFamily="49" charset="-122"/>
                      </a:rPr>
                      <m:t>)</m:t>
                    </m:r>
                  </m:oMath>
                </a14:m>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则称</a:t>
                </a:r>
                <a:r>
                  <a:rPr lang="en-US" altLang="zh-CN" sz="2800" b="1" dirty="0">
                    <a:latin typeface="楷体" panose="02010609060101010101" pitchFamily="49" charset="-122"/>
                    <a:ea typeface="楷体" panose="02010609060101010101" pitchFamily="49" charset="-122"/>
                  </a:rPr>
                  <a:t>B</a:t>
                </a:r>
                <a:r>
                  <a:rPr lang="zh-CN" altLang="en-US" sz="2800" b="1" dirty="0">
                    <a:latin typeface="楷体" panose="02010609060101010101" pitchFamily="49" charset="-122"/>
                    <a:ea typeface="楷体" panose="02010609060101010101" pitchFamily="49" charset="-122"/>
                  </a:rPr>
                  <a:t>为</a:t>
                </a:r>
                <a:r>
                  <a:rPr lang="en-US" altLang="zh-CN" sz="2800" b="1" dirty="0">
                    <a:latin typeface="楷体" panose="02010609060101010101" pitchFamily="49" charset="-122"/>
                    <a:ea typeface="楷体" panose="02010609060101010101" pitchFamily="49" charset="-122"/>
                  </a:rPr>
                  <a:t>A</a:t>
                </a:r>
                <a:r>
                  <a:rPr lang="zh-CN" altLang="en-US" sz="2800" b="1" dirty="0">
                    <a:latin typeface="楷体" panose="02010609060101010101" pitchFamily="49" charset="-122"/>
                    <a:ea typeface="楷体" panose="02010609060101010101" pitchFamily="49" charset="-122"/>
                  </a:rPr>
                  <a:t>上的链，</a:t>
                </a:r>
                <a:r>
                  <a:rPr lang="en-US" altLang="zh-CN" sz="2800" b="1" dirty="0">
                    <a:latin typeface="楷体" panose="02010609060101010101" pitchFamily="49" charset="-122"/>
                    <a:ea typeface="楷体" panose="02010609060101010101" pitchFamily="49" charset="-122"/>
                  </a:rPr>
                  <a:t>B</a:t>
                </a:r>
                <a:r>
                  <a:rPr lang="zh-CN" altLang="en-US" sz="2800" b="1" dirty="0">
                    <a:latin typeface="楷体" panose="02010609060101010101" pitchFamily="49" charset="-122"/>
                    <a:ea typeface="楷体" panose="02010609060101010101" pitchFamily="49" charset="-122"/>
                  </a:rPr>
                  <a:t>中的元素个数称为链</a:t>
                </a:r>
                <a:r>
                  <a:rPr lang="en-US" altLang="zh-CN" sz="2800" b="1" dirty="0">
                    <a:latin typeface="楷体" panose="02010609060101010101" pitchFamily="49" charset="-122"/>
                    <a:ea typeface="楷体" panose="02010609060101010101" pitchFamily="49" charset="-122"/>
                  </a:rPr>
                  <a:t>B</a:t>
                </a:r>
                <a:r>
                  <a:rPr lang="zh-CN" altLang="en-US" sz="2800" b="1" dirty="0">
                    <a:latin typeface="楷体" panose="02010609060101010101" pitchFamily="49" charset="-122"/>
                    <a:ea typeface="楷体" panose="02010609060101010101" pitchFamily="49" charset="-122"/>
                  </a:rPr>
                  <a:t>的长度</a:t>
                </a:r>
                <a:endParaRPr lang="en-US" altLang="zh-CN" sz="28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(2)</a:t>
                </a:r>
                <a:r>
                  <a:rPr lang="zh-CN" altLang="en-US" sz="2800" b="1" dirty="0">
                    <a:latin typeface="楷体" panose="02010609060101010101" pitchFamily="49" charset="-122"/>
                    <a:ea typeface="楷体" panose="02010609060101010101" pitchFamily="49" charset="-122"/>
                  </a:rPr>
                  <a:t>若</a:t>
                </a:r>
                <a14:m>
                  <m:oMath xmlns:m="http://schemas.openxmlformats.org/officeDocument/2006/math">
                    <m:r>
                      <a:rPr lang="en-US" altLang="zh-CN" sz="2800" b="1">
                        <a:latin typeface="Cambria Math" panose="02040503050406030204" pitchFamily="18" charset="0"/>
                        <a:ea typeface="楷体" panose="02010609060101010101" pitchFamily="49" charset="-122"/>
                      </a:rPr>
                      <m:t>∀</m:t>
                    </m:r>
                    <m:r>
                      <a:rPr lang="en-US" altLang="zh-CN" sz="2800" b="1">
                        <a:latin typeface="Cambria Math" panose="02040503050406030204" pitchFamily="18" charset="0"/>
                        <a:ea typeface="楷体" panose="02010609060101010101" pitchFamily="49" charset="-122"/>
                      </a:rPr>
                      <m:t>𝒙</m:t>
                    </m:r>
                    <m:r>
                      <a:rPr lang="en-US" altLang="zh-CN" sz="2800" b="1">
                        <a:latin typeface="Cambria Math" panose="02040503050406030204" pitchFamily="18" charset="0"/>
                        <a:ea typeface="楷体" panose="02010609060101010101" pitchFamily="49" charset="-122"/>
                      </a:rPr>
                      <m:t>∀</m:t>
                    </m:r>
                    <m:r>
                      <a:rPr lang="en-US" altLang="zh-CN" sz="2800" b="1">
                        <a:latin typeface="Cambria Math" panose="02040503050406030204" pitchFamily="18" charset="0"/>
                        <a:ea typeface="楷体" panose="02010609060101010101" pitchFamily="49" charset="-122"/>
                      </a:rPr>
                      <m:t>𝒚</m:t>
                    </m:r>
                    <m:r>
                      <a:rPr lang="en-US" altLang="zh-CN" sz="2800" b="1" i="0" smtClean="0">
                        <a:latin typeface="Cambria Math" panose="02040503050406030204" pitchFamily="18" charset="0"/>
                        <a:ea typeface="楷体" panose="02010609060101010101" pitchFamily="49" charset="-122"/>
                      </a:rPr>
                      <m:t> </m:t>
                    </m:r>
                    <m:r>
                      <a:rPr lang="en-US" altLang="zh-CN" sz="2800" b="1" i="1" smtClean="0">
                        <a:latin typeface="Cambria Math" panose="02040503050406030204" pitchFamily="18" charset="0"/>
                        <a:ea typeface="楷体" panose="02010609060101010101" pitchFamily="49" charset="-122"/>
                      </a:rPr>
                      <m:t>(</m:t>
                    </m:r>
                    <m:r>
                      <a:rPr lang="en-US" altLang="zh-CN" sz="2800" b="1">
                        <a:latin typeface="Cambria Math" panose="02040503050406030204" pitchFamily="18" charset="0"/>
                        <a:ea typeface="楷体" panose="02010609060101010101" pitchFamily="49" charset="-122"/>
                      </a:rPr>
                      <m:t>𝒙</m:t>
                    </m:r>
                    <m:r>
                      <a:rPr lang="en-US" altLang="zh-CN" sz="2800" b="1">
                        <a:latin typeface="Cambria Math" panose="02040503050406030204" pitchFamily="18" charset="0"/>
                        <a:ea typeface="楷体" panose="02010609060101010101" pitchFamily="49" charset="-122"/>
                      </a:rPr>
                      <m:t>∈</m:t>
                    </m:r>
                    <m:r>
                      <a:rPr lang="en-US" altLang="zh-CN" sz="2800" b="1">
                        <a:latin typeface="Cambria Math" panose="02040503050406030204" pitchFamily="18" charset="0"/>
                        <a:ea typeface="楷体" panose="02010609060101010101" pitchFamily="49" charset="-122"/>
                      </a:rPr>
                      <m:t>𝑩</m:t>
                    </m:r>
                    <m:r>
                      <a:rPr lang="en-US" altLang="zh-CN" sz="2800" b="1" i="1">
                        <a:latin typeface="Cambria Math" panose="02040503050406030204" pitchFamily="18" charset="0"/>
                        <a:ea typeface="Cambria Math" panose="02040503050406030204" pitchFamily="18" charset="0"/>
                      </a:rPr>
                      <m:t>∧</m:t>
                    </m:r>
                    <m:r>
                      <a:rPr lang="en-US" altLang="zh-CN" sz="2800" b="1">
                        <a:latin typeface="Cambria Math" panose="02040503050406030204" pitchFamily="18" charset="0"/>
                        <a:ea typeface="楷体" panose="02010609060101010101" pitchFamily="49" charset="-122"/>
                      </a:rPr>
                      <m:t>𝒚</m:t>
                    </m:r>
                    <m:r>
                      <a:rPr lang="en-US" altLang="zh-CN" sz="2800" b="1">
                        <a:latin typeface="Cambria Math" panose="02040503050406030204" pitchFamily="18" charset="0"/>
                        <a:ea typeface="楷体" panose="02010609060101010101" pitchFamily="49" charset="-122"/>
                      </a:rPr>
                      <m:t>∈</m:t>
                    </m:r>
                    <m:r>
                      <a:rPr lang="en-US" altLang="zh-CN" sz="2800" b="1">
                        <a:latin typeface="Cambria Math" panose="02040503050406030204" pitchFamily="18" charset="0"/>
                        <a:ea typeface="楷体" panose="02010609060101010101" pitchFamily="49" charset="-122"/>
                      </a:rPr>
                      <m:t>𝑩</m:t>
                    </m:r>
                    <m:r>
                      <a:rPr lang="en-US" altLang="zh-CN" sz="2800" b="1">
                        <a:latin typeface="Cambria Math" panose="02040503050406030204" pitchFamily="18" charset="0"/>
                        <a:ea typeface="楷体" panose="02010609060101010101" pitchFamily="49" charset="-122"/>
                      </a:rPr>
                      <m:t>→</m:t>
                    </m:r>
                    <m:r>
                      <a:rPr lang="en-US" altLang="zh-CN" sz="2800" b="1" i="1" smtClean="0">
                        <a:latin typeface="Cambria Math" panose="02040503050406030204" pitchFamily="18" charset="0"/>
                        <a:ea typeface="Cambria Math" panose="02040503050406030204" pitchFamily="18" charset="0"/>
                      </a:rPr>
                      <m:t>¬(</m:t>
                    </m:r>
                    <m:r>
                      <a:rPr lang="en-US" altLang="zh-CN" sz="2800" b="1">
                        <a:latin typeface="Cambria Math" panose="02040503050406030204" pitchFamily="18" charset="0"/>
                        <a:ea typeface="楷体" panose="02010609060101010101" pitchFamily="49" charset="-122"/>
                      </a:rPr>
                      <m:t>𝒙</m:t>
                    </m:r>
                    <m:r>
                      <a:rPr lang="en-US" altLang="zh-CN" sz="2800" b="1">
                        <a:latin typeface="Cambria Math" panose="02040503050406030204" pitchFamily="18" charset="0"/>
                        <a:ea typeface="楷体" panose="02010609060101010101" pitchFamily="49" charset="-122"/>
                      </a:rPr>
                      <m:t>≤</m:t>
                    </m:r>
                    <m:r>
                      <a:rPr lang="en-US" altLang="zh-CN" sz="2800" b="1">
                        <a:latin typeface="Cambria Math" panose="02040503050406030204" pitchFamily="18" charset="0"/>
                        <a:ea typeface="楷体" panose="02010609060101010101" pitchFamily="49" charset="-122"/>
                      </a:rPr>
                      <m:t>𝒚</m:t>
                    </m:r>
                    <m:r>
                      <a:rPr lang="en-US" altLang="zh-CN" sz="2800" b="1" i="1" smtClean="0">
                        <a:latin typeface="Cambria Math" panose="02040503050406030204" pitchFamily="18" charset="0"/>
                        <a:ea typeface="Cambria Math" panose="02040503050406030204" pitchFamily="18" charset="0"/>
                      </a:rPr>
                      <m:t>∨</m:t>
                    </m:r>
                    <m:r>
                      <a:rPr lang="en-US" altLang="zh-CN" sz="2800" b="1">
                        <a:latin typeface="Cambria Math" panose="02040503050406030204" pitchFamily="18" charset="0"/>
                        <a:ea typeface="楷体" panose="02010609060101010101" pitchFamily="49" charset="-122"/>
                      </a:rPr>
                      <m:t>𝒚</m:t>
                    </m:r>
                    <m:r>
                      <a:rPr lang="en-US" altLang="zh-CN" sz="2800" b="1">
                        <a:latin typeface="Cambria Math" panose="02040503050406030204" pitchFamily="18" charset="0"/>
                        <a:ea typeface="楷体" panose="02010609060101010101" pitchFamily="49" charset="-122"/>
                      </a:rPr>
                      <m:t>≤</m:t>
                    </m:r>
                    <m:r>
                      <a:rPr lang="en-US" altLang="zh-CN" sz="2800" b="1">
                        <a:latin typeface="Cambria Math" panose="02040503050406030204" pitchFamily="18" charset="0"/>
                        <a:ea typeface="楷体" panose="02010609060101010101" pitchFamily="49" charset="-122"/>
                      </a:rPr>
                      <m:t>𝒙</m:t>
                    </m:r>
                    <m:r>
                      <a:rPr lang="en-US" altLang="zh-CN" sz="2800" b="1" i="1" smtClean="0">
                        <a:latin typeface="Cambria Math" panose="02040503050406030204" pitchFamily="18" charset="0"/>
                        <a:ea typeface="Cambria Math" panose="02040503050406030204" pitchFamily="18" charset="0"/>
                      </a:rPr>
                      <m:t>)</m:t>
                    </m:r>
                    <m:r>
                      <a:rPr lang="en-US" altLang="zh-CN" sz="2800" b="1" i="1" smtClean="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则称</a:t>
                </a:r>
                <a:r>
                  <a:rPr lang="en-US" altLang="zh-CN" sz="2800" b="1" dirty="0">
                    <a:latin typeface="楷体" panose="02010609060101010101" pitchFamily="49" charset="-122"/>
                    <a:ea typeface="楷体" panose="02010609060101010101" pitchFamily="49" charset="-122"/>
                  </a:rPr>
                  <a:t>B</a:t>
                </a:r>
                <a:r>
                  <a:rPr lang="zh-CN" altLang="en-US" sz="2800" b="1" dirty="0">
                    <a:latin typeface="楷体" panose="02010609060101010101" pitchFamily="49" charset="-122"/>
                    <a:ea typeface="楷体" panose="02010609060101010101" pitchFamily="49" charset="-122"/>
                  </a:rPr>
                  <a:t>为</a:t>
                </a:r>
                <a:r>
                  <a:rPr lang="en-US" altLang="zh-CN" sz="2800" b="1" dirty="0">
                    <a:latin typeface="楷体" panose="02010609060101010101" pitchFamily="49" charset="-122"/>
                    <a:ea typeface="楷体" panose="02010609060101010101" pitchFamily="49" charset="-122"/>
                  </a:rPr>
                  <a:t>A</a:t>
                </a:r>
                <a:r>
                  <a:rPr lang="zh-CN" altLang="en-US" sz="2800" b="1" dirty="0">
                    <a:latin typeface="楷体" panose="02010609060101010101" pitchFamily="49" charset="-122"/>
                    <a:ea typeface="楷体" panose="02010609060101010101" pitchFamily="49" charset="-122"/>
                  </a:rPr>
                  <a:t>上的反链，</a:t>
                </a:r>
                <a:r>
                  <a:rPr lang="en-US" altLang="zh-CN" sz="2800" b="1" dirty="0">
                    <a:latin typeface="楷体" panose="02010609060101010101" pitchFamily="49" charset="-122"/>
                    <a:ea typeface="楷体" panose="02010609060101010101" pitchFamily="49" charset="-122"/>
                  </a:rPr>
                  <a:t>B</a:t>
                </a:r>
                <a:r>
                  <a:rPr lang="zh-CN" altLang="en-US" sz="2800" b="1" dirty="0">
                    <a:latin typeface="楷体" panose="02010609060101010101" pitchFamily="49" charset="-122"/>
                    <a:ea typeface="楷体" panose="02010609060101010101" pitchFamily="49" charset="-122"/>
                  </a:rPr>
                  <a:t>中的元素个数称为反链</a:t>
                </a:r>
                <a:r>
                  <a:rPr lang="en-US" altLang="zh-CN" sz="2800" b="1" dirty="0">
                    <a:latin typeface="楷体" panose="02010609060101010101" pitchFamily="49" charset="-122"/>
                    <a:ea typeface="楷体" panose="02010609060101010101" pitchFamily="49" charset="-122"/>
                  </a:rPr>
                  <a:t>B</a:t>
                </a:r>
                <a:r>
                  <a:rPr lang="zh-CN" altLang="en-US" sz="2800" b="1" dirty="0">
                    <a:latin typeface="楷体" panose="02010609060101010101" pitchFamily="49" charset="-122"/>
                    <a:ea typeface="楷体" panose="02010609060101010101" pitchFamily="49" charset="-122"/>
                  </a:rPr>
                  <a:t>的长度</a:t>
                </a:r>
                <a:endParaRPr lang="en-US" altLang="zh-CN" sz="28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规定：若</a:t>
                </a:r>
                <a:r>
                  <a:rPr lang="en-US" altLang="zh-CN" sz="2800" b="1" dirty="0">
                    <a:latin typeface="楷体" panose="02010609060101010101" pitchFamily="49" charset="-122"/>
                    <a:ea typeface="楷体" panose="02010609060101010101" pitchFamily="49" charset="-122"/>
                  </a:rPr>
                  <a:t>B</a:t>
                </a:r>
                <a:r>
                  <a:rPr lang="zh-CN" altLang="en-US" sz="2800" b="1" dirty="0">
                    <a:latin typeface="楷体" panose="02010609060101010101" pitchFamily="49" charset="-122"/>
                    <a:ea typeface="楷体" panose="02010609060101010101" pitchFamily="49" charset="-122"/>
                  </a:rPr>
                  <a:t>只含一个元素，则</a:t>
                </a:r>
                <a:r>
                  <a:rPr lang="en-US" altLang="zh-CN" sz="2800" b="1" dirty="0">
                    <a:latin typeface="楷体" panose="02010609060101010101" pitchFamily="49" charset="-122"/>
                    <a:ea typeface="楷体" panose="02010609060101010101" pitchFamily="49" charset="-122"/>
                  </a:rPr>
                  <a:t>B</a:t>
                </a:r>
                <a:r>
                  <a:rPr lang="zh-CN" altLang="en-US" sz="2800" b="1" dirty="0">
                    <a:latin typeface="楷体" panose="02010609060101010101" pitchFamily="49" charset="-122"/>
                    <a:ea typeface="楷体" panose="02010609060101010101" pitchFamily="49" charset="-122"/>
                  </a:rPr>
                  <a:t>既是链又是反链</a:t>
                </a:r>
                <a:endParaRPr lang="en-US" altLang="zh-CN" sz="2800" b="1" dirty="0">
                  <a:latin typeface="楷体" panose="02010609060101010101" pitchFamily="49" charset="-122"/>
                  <a:ea typeface="楷体" panose="02010609060101010101" pitchFamily="49" charset="-122"/>
                </a:endParaRPr>
              </a:p>
            </p:txBody>
          </p:sp>
        </mc:Choice>
        <mc:Fallback>
          <p:sp>
            <p:nvSpPr>
              <p:cNvPr id="3" name="内容占位符 2">
                <a:extLst>
                  <a:ext uri="{FF2B5EF4-FFF2-40B4-BE49-F238E27FC236}">
                    <a16:creationId xmlns:a16="http://schemas.microsoft.com/office/drawing/2014/main" id="{090E8C90-FA3B-45B3-A911-A3CE39C0A130}"/>
                  </a:ext>
                </a:extLst>
              </p:cNvPr>
              <p:cNvSpPr>
                <a:spLocks noGrp="1" noRot="1" noChangeAspect="1" noMove="1" noResize="1" noEditPoints="1" noAdjustHandles="1" noChangeArrowheads="1" noChangeShapeType="1" noTextEdit="1"/>
              </p:cNvSpPr>
              <p:nvPr>
                <p:ph idx="1"/>
              </p:nvPr>
            </p:nvSpPr>
            <p:spPr>
              <a:xfrm>
                <a:off x="2589212" y="674703"/>
                <a:ext cx="8915400" cy="5236519"/>
              </a:xfrm>
              <a:blipFill>
                <a:blip r:embed="rId2"/>
                <a:stretch>
                  <a:fillRect l="-2462" t="-2095" r="-11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29138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D8C55685-B23E-41AF-A008-1F0BE686F241}"/>
                  </a:ext>
                </a:extLst>
              </p:cNvPr>
              <p:cNvSpPr>
                <a:spLocks noGrp="1"/>
              </p:cNvSpPr>
              <p:nvPr>
                <p:ph idx="1"/>
              </p:nvPr>
            </p:nvSpPr>
            <p:spPr>
              <a:xfrm>
                <a:off x="2589212" y="683581"/>
                <a:ext cx="8915400" cy="5227641"/>
              </a:xfrm>
            </p:spPr>
            <p:txBody>
              <a:bodyPr/>
              <a:lstStyle/>
              <a:p>
                <a:pPr marL="0" indent="0">
                  <a:buNone/>
                </a:pPr>
                <a:r>
                  <a:rPr lang="zh-CN" altLang="en-US" sz="4000" b="1" dirty="0">
                    <a:latin typeface="楷体" panose="02010609060101010101" pitchFamily="49" charset="-122"/>
                    <a:ea typeface="楷体" panose="02010609060101010101" pitchFamily="49" charset="-122"/>
                  </a:rPr>
                  <a:t>什么是链与反链？</a:t>
                </a:r>
                <a:endParaRPr lang="en-US" altLang="zh-CN" sz="4000" b="1" dirty="0">
                  <a:latin typeface="楷体" panose="02010609060101010101" pitchFamily="49" charset="-122"/>
                  <a:ea typeface="楷体" panose="02010609060101010101" pitchFamily="49" charset="-122"/>
                </a:endParaRPr>
              </a:p>
              <a:p>
                <a:pPr marL="0" indent="0">
                  <a:buNone/>
                </a:pPr>
                <a:r>
                  <a:rPr lang="en-US" altLang="zh-CN" sz="2400" i="1" dirty="0">
                    <a:latin typeface="Times New Roman" panose="02020603050405020304" pitchFamily="18" charset="0"/>
                    <a:cs typeface="Times New Roman" panose="02020603050405020304" pitchFamily="18" charset="0"/>
                  </a:rPr>
                  <a:t>EXAMPLE 14.3 (a) </a:t>
                </a:r>
              </a:p>
              <a:p>
                <a:pPr marL="0" indent="0">
                  <a:buNone/>
                </a:pPr>
                <a:r>
                  <a:rPr lang="en-US" altLang="zh-CN" i="1"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Let A = {1,2,3,4,6,8,9,12,18,24} be ordered by the relation “x divides y.” The diagram of A is given in Fig. 14-1(a). </a:t>
                </a:r>
              </a:p>
              <a:p>
                <a:pPr marL="0" indent="0">
                  <a:buNone/>
                </a:pPr>
                <a:r>
                  <a:rPr lang="en-US" altLang="zh-CN" sz="2400" i="1" dirty="0">
                    <a:latin typeface="Times New Roman" panose="02020603050405020304" pitchFamily="18" charset="0"/>
                    <a:cs typeface="Times New Roman" panose="02020603050405020304" pitchFamily="18" charset="0"/>
                  </a:rPr>
                  <a:t>						</a:t>
                </a:r>
                <a:r>
                  <a:rPr lang="zh-CN" altLang="en-US" sz="2800" b="1" dirty="0">
                    <a:latin typeface="楷体" panose="02010609060101010101" pitchFamily="49" charset="-122"/>
                    <a:ea typeface="楷体" panose="02010609060101010101" pitchFamily="49" charset="-122"/>
                  </a:rPr>
                  <a:t>诸如</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𝟏</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𝟐</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𝟒</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𝟖</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𝟐𝟒</m:t>
                    </m:r>
                    <m:r>
                      <a:rPr lang="en-US" altLang="zh-CN" sz="2800" b="1" i="1" dirty="0" smtClean="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𝟑</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𝟗</m:t>
                    </m:r>
                    <m:r>
                      <a:rPr lang="en-US" altLang="zh-CN" sz="2800" b="1" i="1" dirty="0" smtClean="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𝟔</m:t>
                    </m:r>
                    <m:r>
                      <a:rPr lang="en-US" altLang="zh-CN" sz="2800" b="1" i="1" dirty="0" smtClean="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等</a:t>
                </a: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都是</a:t>
                </a:r>
                <a:r>
                  <a:rPr lang="en-US" altLang="zh-CN" sz="2800" b="1" dirty="0">
                    <a:latin typeface="楷体" panose="02010609060101010101" pitchFamily="49" charset="-122"/>
                    <a:ea typeface="楷体" panose="02010609060101010101" pitchFamily="49" charset="-122"/>
                  </a:rPr>
                  <a:t>A</a:t>
                </a:r>
                <a:r>
                  <a:rPr lang="zh-CN" altLang="en-US" sz="2800" b="1" dirty="0">
                    <a:latin typeface="楷体" panose="02010609060101010101" pitchFamily="49" charset="-122"/>
                    <a:ea typeface="楷体" panose="02010609060101010101" pitchFamily="49" charset="-122"/>
                  </a:rPr>
                  <a:t>上的链；</a:t>
                </a:r>
                <a:endParaRPr lang="en-US" altLang="zh-CN" sz="28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比如</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𝟒</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𝟔</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𝟗</m:t>
                    </m:r>
                    <m:r>
                      <a:rPr lang="en-US" altLang="zh-CN" sz="2800" b="1" i="1" dirty="0" smtClean="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𝟏𝟐</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𝟏𝟖</m:t>
                    </m:r>
                    <m:r>
                      <a:rPr lang="en-US" altLang="zh-CN" sz="2800" b="1" i="1" dirty="0" smtClean="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𝟔</m:t>
                    </m:r>
                    <m:r>
                      <a:rPr lang="en-US" altLang="zh-CN" sz="2800" b="1" i="1" dirty="0" smtClean="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等是</a:t>
                </a:r>
                <a:r>
                  <a:rPr lang="en-US" altLang="zh-CN" sz="2800" b="1" dirty="0">
                    <a:latin typeface="楷体" panose="02010609060101010101" pitchFamily="49" charset="-122"/>
                    <a:ea typeface="楷体" panose="02010609060101010101" pitchFamily="49" charset="-122"/>
                  </a:rPr>
                  <a:t>A							</a:t>
                </a:r>
                <a:r>
                  <a:rPr lang="zh-CN" altLang="en-US" sz="2800" b="1" dirty="0">
                    <a:latin typeface="楷体" panose="02010609060101010101" pitchFamily="49" charset="-122"/>
                    <a:ea typeface="楷体" panose="02010609060101010101" pitchFamily="49" charset="-122"/>
                  </a:rPr>
                  <a:t>上的反链</a:t>
                </a:r>
              </a:p>
            </p:txBody>
          </p:sp>
        </mc:Choice>
        <mc:Fallback>
          <p:sp>
            <p:nvSpPr>
              <p:cNvPr id="3" name="内容占位符 2">
                <a:extLst>
                  <a:ext uri="{FF2B5EF4-FFF2-40B4-BE49-F238E27FC236}">
                    <a16:creationId xmlns:a16="http://schemas.microsoft.com/office/drawing/2014/main" id="{D8C55685-B23E-41AF-A008-1F0BE686F241}"/>
                  </a:ext>
                </a:extLst>
              </p:cNvPr>
              <p:cNvSpPr>
                <a:spLocks noGrp="1" noRot="1" noChangeAspect="1" noMove="1" noResize="1" noEditPoints="1" noAdjustHandles="1" noChangeArrowheads="1" noChangeShapeType="1" noTextEdit="1"/>
              </p:cNvSpPr>
              <p:nvPr>
                <p:ph idx="1"/>
              </p:nvPr>
            </p:nvSpPr>
            <p:spPr>
              <a:xfrm>
                <a:off x="2589212" y="683581"/>
                <a:ext cx="8915400" cy="5227641"/>
              </a:xfrm>
              <a:blipFill>
                <a:blip r:embed="rId2"/>
                <a:stretch>
                  <a:fillRect l="-2462" t="-2098"/>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725AC007-EC81-4A16-9538-907916D080A8}"/>
              </a:ext>
            </a:extLst>
          </p:cNvPr>
          <p:cNvPicPr>
            <a:picLocks noChangeAspect="1"/>
          </p:cNvPicPr>
          <p:nvPr/>
        </p:nvPicPr>
        <p:blipFill>
          <a:blip r:embed="rId3"/>
          <a:stretch>
            <a:fillRect/>
          </a:stretch>
        </p:blipFill>
        <p:spPr>
          <a:xfrm>
            <a:off x="2059619" y="2713483"/>
            <a:ext cx="2869854" cy="3563957"/>
          </a:xfrm>
          <a:prstGeom prst="rect">
            <a:avLst/>
          </a:prstGeom>
        </p:spPr>
      </p:pic>
    </p:spTree>
    <p:extLst>
      <p:ext uri="{BB962C8B-B14F-4D97-AF65-F5344CB8AC3E}">
        <p14:creationId xmlns:p14="http://schemas.microsoft.com/office/powerpoint/2010/main" val="185544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B0971100-DE71-433B-9CDE-3F44475C0E7E}"/>
                  </a:ext>
                </a:extLst>
              </p:cNvPr>
              <p:cNvSpPr>
                <a:spLocks noGrp="1"/>
              </p:cNvSpPr>
              <p:nvPr>
                <p:ph idx="1"/>
              </p:nvPr>
            </p:nvSpPr>
            <p:spPr>
              <a:xfrm>
                <a:off x="2589211" y="656948"/>
                <a:ext cx="9109145" cy="5254274"/>
              </a:xfrm>
            </p:spPr>
            <p:txBody>
              <a:bodyPr/>
              <a:lstStyle/>
              <a:p>
                <a:pPr marL="0" indent="0">
                  <a:buNone/>
                </a:pPr>
                <a:r>
                  <a:rPr lang="en-US" altLang="zh-CN" sz="4000" b="1" dirty="0">
                    <a:latin typeface="楷体" panose="02010609060101010101" pitchFamily="49" charset="-122"/>
                    <a:ea typeface="楷体" panose="02010609060101010101" pitchFamily="49" charset="-122"/>
                  </a:rPr>
                  <a:t>Dilworth</a:t>
                </a:r>
                <a:r>
                  <a:rPr lang="en-US" altLang="zh-CN" sz="4000" b="1" dirty="0">
                    <a:latin typeface="Times New Roman" panose="02020603050405020304" pitchFamily="18" charset="0"/>
                    <a:cs typeface="Times New Roman" panose="02020603050405020304" pitchFamily="18" charset="0"/>
                  </a:rPr>
                  <a:t>’</a:t>
                </a:r>
                <a:r>
                  <a:rPr lang="en-US" altLang="zh-CN" sz="4000" b="1" dirty="0">
                    <a:latin typeface="楷体" panose="02010609060101010101" pitchFamily="49" charset="-122"/>
                    <a:ea typeface="楷体" panose="02010609060101010101" pitchFamily="49" charset="-122"/>
                  </a:rPr>
                  <a:t>s theory</a:t>
                </a:r>
                <a:r>
                  <a:rPr lang="zh-CN" altLang="en-US" sz="4000" b="1" dirty="0">
                    <a:latin typeface="楷体" panose="02010609060101010101" pitchFamily="49" charset="-122"/>
                    <a:ea typeface="楷体" panose="02010609060101010101" pitchFamily="49" charset="-122"/>
                  </a:rPr>
                  <a:t>：</a:t>
                </a:r>
                <a:endParaRPr lang="en-US" altLang="zh-CN" sz="40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对于任意有限偏序集，其最大反链中元素的数目等于最小链划分中链的数目</a:t>
                </a:r>
                <a:endParaRPr lang="en-US" altLang="zh-CN" sz="28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A</a:t>
                </a:r>
                <a:r>
                  <a:rPr lang="zh-CN" altLang="en-US" sz="2800" b="1" dirty="0">
                    <a:latin typeface="楷体" panose="02010609060101010101" pitchFamily="49" charset="-122"/>
                    <a:ea typeface="楷体" panose="02010609060101010101" pitchFamily="49" charset="-122"/>
                  </a:rPr>
                  <a:t>中反链元素数目最大为</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𝟑</m:t>
                    </m:r>
                  </m:oMath>
                </a14:m>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例如</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𝟒</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𝟔</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𝟗</m:t>
                    </m:r>
                    <m:r>
                      <a:rPr lang="en-US" altLang="zh-CN" sz="2800" b="1" i="1" dirty="0" smtClean="0">
                        <a:latin typeface="Cambria Math" panose="02040503050406030204" pitchFamily="18" charset="0"/>
                        <a:ea typeface="楷体" panose="02010609060101010101" pitchFamily="49" charset="-122"/>
                      </a:rPr>
                      <m:t>}</m:t>
                    </m:r>
                  </m:oMath>
                </a14:m>
                <a:endParaRPr lang="en-US" altLang="zh-CN" sz="28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𝟖</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𝟏𝟐</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𝟏𝟖</m:t>
                    </m:r>
                    <m:r>
                      <a:rPr lang="en-US" altLang="zh-CN" sz="2800" b="1" i="1" dirty="0" smtClean="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等</a:t>
                </a:r>
                <a:endParaRPr lang="en-US" altLang="zh-CN" sz="28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A</a:t>
                </a:r>
                <a:r>
                  <a:rPr lang="zh-CN" altLang="en-US" sz="2800" b="1" dirty="0">
                    <a:latin typeface="楷体" panose="02010609060101010101" pitchFamily="49" charset="-122"/>
                    <a:ea typeface="楷体" panose="02010609060101010101" pitchFamily="49" charset="-122"/>
                  </a:rPr>
                  <a:t>的链划分中链的数目最小也为</a:t>
                </a:r>
                <a:r>
                  <a:rPr lang="en-US" altLang="zh-CN" sz="2800" b="1" dirty="0">
                    <a:latin typeface="楷体" panose="02010609060101010101" pitchFamily="49" charset="-122"/>
                    <a:ea typeface="楷体" panose="02010609060101010101" pitchFamily="49" charset="-122"/>
                  </a:rPr>
                  <a:t>3</a:t>
                </a:r>
                <a:r>
                  <a:rPr lang="zh-CN" altLang="en-US" sz="2800" b="1" dirty="0">
                    <a:latin typeface="楷体" panose="02010609060101010101" pitchFamily="49" charset="-122"/>
                    <a:ea typeface="楷体" panose="02010609060101010101" pitchFamily="49" charset="-122"/>
                  </a:rPr>
                  <a:t>，例如</a:t>
                </a:r>
                <a:endParaRPr lang="en-US" altLang="zh-CN" sz="28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𝟏</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𝟐</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𝟒</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𝟖</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𝟐𝟒</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𝟑</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𝟔</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𝟏𝟐</m:t>
                    </m:r>
                    <m:r>
                      <a:rPr lang="en-US" altLang="zh-CN" sz="2800" b="1" i="1" dirty="0" smtClean="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与</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𝟗</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𝟏𝟖</m:t>
                    </m:r>
                    <m:r>
                      <a:rPr lang="en-US" altLang="zh-CN" sz="2800" b="1" i="1" dirty="0" smtClean="0">
                        <a:latin typeface="Cambria Math" panose="02040503050406030204" pitchFamily="18" charset="0"/>
                        <a:ea typeface="楷体" panose="02010609060101010101" pitchFamily="49" charset="-122"/>
                      </a:rPr>
                      <m:t>}.</m:t>
                    </m:r>
                  </m:oMath>
                </a14:m>
                <a:endParaRPr lang="en-US" altLang="zh-CN" sz="2800" b="1" dirty="0">
                  <a:latin typeface="楷体" panose="02010609060101010101" pitchFamily="49" charset="-122"/>
                  <a:ea typeface="楷体" panose="02010609060101010101" pitchFamily="49" charset="-122"/>
                </a:endParaRPr>
              </a:p>
            </p:txBody>
          </p:sp>
        </mc:Choice>
        <mc:Fallback>
          <p:sp>
            <p:nvSpPr>
              <p:cNvPr id="3" name="内容占位符 2">
                <a:extLst>
                  <a:ext uri="{FF2B5EF4-FFF2-40B4-BE49-F238E27FC236}">
                    <a16:creationId xmlns:a16="http://schemas.microsoft.com/office/drawing/2014/main" id="{B0971100-DE71-433B-9CDE-3F44475C0E7E}"/>
                  </a:ext>
                </a:extLst>
              </p:cNvPr>
              <p:cNvSpPr>
                <a:spLocks noGrp="1" noRot="1" noChangeAspect="1" noMove="1" noResize="1" noEditPoints="1" noAdjustHandles="1" noChangeArrowheads="1" noChangeShapeType="1" noTextEdit="1"/>
              </p:cNvSpPr>
              <p:nvPr>
                <p:ph idx="1"/>
              </p:nvPr>
            </p:nvSpPr>
            <p:spPr>
              <a:xfrm>
                <a:off x="2589211" y="656948"/>
                <a:ext cx="9109145" cy="5254274"/>
              </a:xfrm>
              <a:blipFill>
                <a:blip r:embed="rId2"/>
                <a:stretch>
                  <a:fillRect l="-2410" t="-2668" r="-134"/>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89FE1B38-FB62-43BB-9CF0-BCE96C1840FD}"/>
              </a:ext>
            </a:extLst>
          </p:cNvPr>
          <p:cNvPicPr>
            <a:picLocks noChangeAspect="1"/>
          </p:cNvPicPr>
          <p:nvPr/>
        </p:nvPicPr>
        <p:blipFill>
          <a:blip r:embed="rId3"/>
          <a:stretch>
            <a:fillRect/>
          </a:stretch>
        </p:blipFill>
        <p:spPr>
          <a:xfrm>
            <a:off x="2122532" y="2491542"/>
            <a:ext cx="2753676" cy="3419680"/>
          </a:xfrm>
          <a:prstGeom prst="rect">
            <a:avLst/>
          </a:prstGeom>
        </p:spPr>
      </p:pic>
    </p:spTree>
    <p:extLst>
      <p:ext uri="{BB962C8B-B14F-4D97-AF65-F5344CB8AC3E}">
        <p14:creationId xmlns:p14="http://schemas.microsoft.com/office/powerpoint/2010/main" val="192013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B0971100-DE71-433B-9CDE-3F44475C0E7E}"/>
                  </a:ext>
                </a:extLst>
              </p:cNvPr>
              <p:cNvSpPr>
                <a:spLocks noGrp="1"/>
              </p:cNvSpPr>
              <p:nvPr>
                <p:ph idx="1"/>
              </p:nvPr>
            </p:nvSpPr>
            <p:spPr>
              <a:xfrm>
                <a:off x="2589211" y="656948"/>
                <a:ext cx="9109145" cy="5254274"/>
              </a:xfrm>
            </p:spPr>
            <p:txBody>
              <a:bodyPr/>
              <a:lstStyle/>
              <a:p>
                <a:pPr marL="0" indent="0">
                  <a:buNone/>
                </a:pPr>
                <a:r>
                  <a:rPr lang="zh-CN" altLang="en-US" sz="4000" b="1" dirty="0">
                    <a:latin typeface="楷体" panose="02010609060101010101" pitchFamily="49" charset="-122"/>
                    <a:ea typeface="楷体" panose="02010609060101010101" pitchFamily="49" charset="-122"/>
                  </a:rPr>
                  <a:t>对偶形式：</a:t>
                </a:r>
                <a:endParaRPr lang="en-US" altLang="zh-CN" sz="40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对于任意有限偏序集，其最大链中元素的数目等于最小反链划分中反链的数目</a:t>
                </a:r>
                <a:endParaRPr lang="en-US" altLang="zh-CN" sz="28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A</a:t>
                </a:r>
                <a:r>
                  <a:rPr lang="zh-CN" altLang="en-US" sz="2800" b="1" dirty="0">
                    <a:latin typeface="楷体" panose="02010609060101010101" pitchFamily="49" charset="-122"/>
                    <a:ea typeface="楷体" panose="02010609060101010101" pitchFamily="49" charset="-122"/>
                  </a:rPr>
                  <a:t>中链元素数目最大为</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𝟓</m:t>
                    </m:r>
                  </m:oMath>
                </a14:m>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例如</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𝟏</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𝟐</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𝟒</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𝟖</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𝟐𝟒</m:t>
                    </m:r>
                    <m:r>
                      <a:rPr lang="en-US" altLang="zh-CN" sz="2800" b="1" i="1" dirty="0" smtClean="0">
                        <a:latin typeface="Cambria Math" panose="02040503050406030204" pitchFamily="18" charset="0"/>
                        <a:ea typeface="楷体" panose="02010609060101010101" pitchFamily="49" charset="-122"/>
                      </a:rPr>
                      <m:t>}</m:t>
                    </m:r>
                  </m:oMath>
                </a14:m>
                <a:endParaRPr lang="en-US" altLang="zh-CN" sz="28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A</a:t>
                </a:r>
                <a:r>
                  <a:rPr lang="zh-CN" altLang="en-US" sz="2800" b="1" dirty="0">
                    <a:latin typeface="楷体" panose="02010609060101010101" pitchFamily="49" charset="-122"/>
                    <a:ea typeface="楷体" panose="02010609060101010101" pitchFamily="49" charset="-122"/>
                  </a:rPr>
                  <a:t>的反链划分中反链的数目最小也为</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𝟓</m:t>
                    </m:r>
                  </m:oMath>
                </a14:m>
                <a:r>
                  <a:rPr lang="zh-CN" altLang="en-US" sz="2800" b="1" dirty="0">
                    <a:latin typeface="楷体" panose="02010609060101010101" pitchFamily="49" charset="-122"/>
                    <a:ea typeface="楷体" panose="02010609060101010101" pitchFamily="49" charset="-122"/>
                  </a:rPr>
                  <a:t>，</a:t>
                </a:r>
                <a:endParaRPr lang="en-US" altLang="zh-CN" sz="2800" b="1" dirty="0">
                  <a:latin typeface="楷体" panose="02010609060101010101" pitchFamily="49" charset="-122"/>
                  <a:ea typeface="楷体" panose="02010609060101010101" pitchFamily="49" charset="-122"/>
                </a:endParaRPr>
              </a:p>
              <a:p>
                <a:pPr marL="0" indent="0">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例如</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𝟏</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𝟐</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𝟑</m:t>
                    </m:r>
                    <m:r>
                      <a:rPr lang="en-US" altLang="zh-CN" sz="2800" b="1" i="1" dirty="0" smtClean="0">
                        <a:latin typeface="Cambria Math" panose="02040503050406030204" pitchFamily="18" charset="0"/>
                        <a:ea typeface="楷体" panose="02010609060101010101" pitchFamily="49" charset="-122"/>
                      </a:rPr>
                      <m:t>} ,{</m:t>
                    </m:r>
                    <m:r>
                      <a:rPr lang="en-US" altLang="zh-CN" sz="2800" b="1" i="1" dirty="0" smtClean="0">
                        <a:latin typeface="Cambria Math" panose="02040503050406030204" pitchFamily="18" charset="0"/>
                        <a:ea typeface="楷体" panose="02010609060101010101" pitchFamily="49" charset="-122"/>
                      </a:rPr>
                      <m:t>𝟒</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𝟔</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𝟗</m:t>
                    </m:r>
                    <m:r>
                      <a:rPr lang="en-US" altLang="zh-CN" sz="2800" b="1" i="1" dirty="0" smtClean="0">
                        <a:latin typeface="Cambria Math" panose="02040503050406030204" pitchFamily="18" charset="0"/>
                        <a:ea typeface="楷体" panose="02010609060101010101" pitchFamily="49" charset="-122"/>
                      </a:rPr>
                      <m:t>} ,{</m:t>
                    </m:r>
                    <m:r>
                      <a:rPr lang="en-US" altLang="zh-CN" sz="2800" b="1" i="1" dirty="0" smtClean="0">
                        <a:latin typeface="Cambria Math" panose="02040503050406030204" pitchFamily="18" charset="0"/>
                        <a:ea typeface="楷体" panose="02010609060101010101" pitchFamily="49" charset="-122"/>
                      </a:rPr>
                      <m:t>𝟖</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𝟏𝟐</m:t>
                    </m:r>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𝟏𝟖</m:t>
                    </m:r>
                    <m:r>
                      <a:rPr lang="en-US" altLang="zh-CN" sz="2800" b="1" i="1" dirty="0" smtClean="0">
                        <a:latin typeface="Cambria Math" panose="02040503050406030204" pitchFamily="18" charset="0"/>
                        <a:ea typeface="楷体" panose="02010609060101010101" pitchFamily="49" charset="-122"/>
                      </a:rPr>
                      <m:t>}</m:t>
                    </m:r>
                  </m:oMath>
                </a14:m>
                <a:r>
                  <a:rPr lang="zh-CN" altLang="en-US" sz="2800" b="1" dirty="0">
                    <a:latin typeface="楷体" panose="02010609060101010101" pitchFamily="49" charset="-122"/>
                    <a:ea typeface="楷体" panose="02010609060101010101" pitchFamily="49" charset="-122"/>
                  </a:rPr>
                  <a:t>与</a:t>
                </a:r>
                <a14:m>
                  <m:oMath xmlns:m="http://schemas.openxmlformats.org/officeDocument/2006/math">
                    <m:r>
                      <a:rPr lang="en-US" altLang="zh-CN" sz="2800" b="1" i="1" dirty="0" smtClean="0">
                        <a:latin typeface="Cambria Math" panose="02040503050406030204" pitchFamily="18" charset="0"/>
                        <a:ea typeface="楷体" panose="02010609060101010101" pitchFamily="49" charset="-122"/>
                      </a:rPr>
                      <m:t>{</m:t>
                    </m:r>
                    <m:r>
                      <a:rPr lang="en-US" altLang="zh-CN" sz="2800" b="1" i="1" dirty="0" smtClean="0">
                        <a:latin typeface="Cambria Math" panose="02040503050406030204" pitchFamily="18" charset="0"/>
                        <a:ea typeface="楷体" panose="02010609060101010101" pitchFamily="49" charset="-122"/>
                      </a:rPr>
                      <m:t>𝟐𝟒</m:t>
                    </m:r>
                    <m:r>
                      <a:rPr lang="en-US" altLang="zh-CN" sz="2800" b="1" i="1" dirty="0" smtClean="0">
                        <a:latin typeface="Cambria Math" panose="02040503050406030204" pitchFamily="18" charset="0"/>
                        <a:ea typeface="楷体" panose="02010609060101010101" pitchFamily="49" charset="-122"/>
                      </a:rPr>
                      <m:t>}.</m:t>
                    </m:r>
                  </m:oMath>
                </a14:m>
                <a:endParaRPr lang="en-US" altLang="zh-CN" sz="2800" b="1" dirty="0">
                  <a:latin typeface="楷体" panose="02010609060101010101" pitchFamily="49" charset="-122"/>
                  <a:ea typeface="楷体" panose="02010609060101010101" pitchFamily="49" charset="-122"/>
                </a:endParaRPr>
              </a:p>
            </p:txBody>
          </p:sp>
        </mc:Choice>
        <mc:Fallback>
          <p:sp>
            <p:nvSpPr>
              <p:cNvPr id="3" name="内容占位符 2">
                <a:extLst>
                  <a:ext uri="{FF2B5EF4-FFF2-40B4-BE49-F238E27FC236}">
                    <a16:creationId xmlns:a16="http://schemas.microsoft.com/office/drawing/2014/main" id="{B0971100-DE71-433B-9CDE-3F44475C0E7E}"/>
                  </a:ext>
                </a:extLst>
              </p:cNvPr>
              <p:cNvSpPr>
                <a:spLocks noGrp="1" noRot="1" noChangeAspect="1" noMove="1" noResize="1" noEditPoints="1" noAdjustHandles="1" noChangeArrowheads="1" noChangeShapeType="1" noTextEdit="1"/>
              </p:cNvSpPr>
              <p:nvPr>
                <p:ph idx="1"/>
              </p:nvPr>
            </p:nvSpPr>
            <p:spPr>
              <a:xfrm>
                <a:off x="2589211" y="656948"/>
                <a:ext cx="9109145" cy="5254274"/>
              </a:xfrm>
              <a:blipFill>
                <a:blip r:embed="rId2"/>
                <a:stretch>
                  <a:fillRect l="-2410" t="-2088"/>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89FE1B38-FB62-43BB-9CF0-BCE96C1840FD}"/>
              </a:ext>
            </a:extLst>
          </p:cNvPr>
          <p:cNvPicPr>
            <a:picLocks noChangeAspect="1"/>
          </p:cNvPicPr>
          <p:nvPr/>
        </p:nvPicPr>
        <p:blipFill>
          <a:blip r:embed="rId3"/>
          <a:stretch>
            <a:fillRect/>
          </a:stretch>
        </p:blipFill>
        <p:spPr>
          <a:xfrm>
            <a:off x="2122532" y="2491542"/>
            <a:ext cx="2753676" cy="3419680"/>
          </a:xfrm>
          <a:prstGeom prst="rect">
            <a:avLst/>
          </a:prstGeom>
        </p:spPr>
      </p:pic>
    </p:spTree>
    <p:extLst>
      <p:ext uri="{BB962C8B-B14F-4D97-AF65-F5344CB8AC3E}">
        <p14:creationId xmlns:p14="http://schemas.microsoft.com/office/powerpoint/2010/main" val="246859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0887937-F4D3-4705-B9B3-D7A7956782F9}"/>
              </a:ext>
            </a:extLst>
          </p:cNvPr>
          <p:cNvSpPr>
            <a:spLocks noGrp="1"/>
          </p:cNvSpPr>
          <p:nvPr>
            <p:ph idx="1"/>
          </p:nvPr>
        </p:nvSpPr>
        <p:spPr>
          <a:xfrm>
            <a:off x="2589212" y="701336"/>
            <a:ext cx="8915400" cy="5209885"/>
          </a:xfrm>
        </p:spPr>
        <p:txBody>
          <a:bodyPr>
            <a:normAutofit/>
          </a:bodyPr>
          <a:lstStyle/>
          <a:p>
            <a:endParaRPr lang="en-US" altLang="zh-CN" sz="28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定理内容</a:t>
            </a:r>
            <a:endParaRPr lang="en-US" altLang="zh-CN" sz="3200" b="1" dirty="0">
              <a:latin typeface="楷体" panose="02010609060101010101" pitchFamily="49" charset="-122"/>
              <a:ea typeface="楷体" panose="02010609060101010101" pitchFamily="49" charset="-122"/>
            </a:endParaRPr>
          </a:p>
          <a:p>
            <a:endParaRPr lang="en-US" altLang="zh-CN"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定理证明</a:t>
            </a:r>
            <a:endParaRPr lang="en-US" altLang="zh-CN" sz="3200" b="1" dirty="0">
              <a:latin typeface="楷体" panose="02010609060101010101" pitchFamily="49" charset="-122"/>
              <a:ea typeface="楷体" panose="02010609060101010101" pitchFamily="49" charset="-122"/>
            </a:endParaRPr>
          </a:p>
          <a:p>
            <a:endParaRPr lang="en-US" altLang="zh-CN"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应用</a:t>
            </a:r>
          </a:p>
        </p:txBody>
      </p:sp>
      <p:sp>
        <p:nvSpPr>
          <p:cNvPr id="5" name="箭头: 左 4">
            <a:extLst>
              <a:ext uri="{FF2B5EF4-FFF2-40B4-BE49-F238E27FC236}">
                <a16:creationId xmlns:a16="http://schemas.microsoft.com/office/drawing/2014/main" id="{50EC9AE2-D6B9-49B9-AEED-96C59DEB269B}"/>
              </a:ext>
            </a:extLst>
          </p:cNvPr>
          <p:cNvSpPr/>
          <p:nvPr/>
        </p:nvSpPr>
        <p:spPr>
          <a:xfrm>
            <a:off x="4786221" y="257191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9181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丝状">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1586</TotalTime>
  <Words>2009</Words>
  <Application>Microsoft Office PowerPoint</Application>
  <PresentationFormat>宽屏</PresentationFormat>
  <Paragraphs>109</Paragraphs>
  <Slides>22</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等线</vt:lpstr>
      <vt:lpstr>楷体</vt:lpstr>
      <vt:lpstr>Arial</vt:lpstr>
      <vt:lpstr>Broadway</vt:lpstr>
      <vt:lpstr>Cambria Math</vt:lpstr>
      <vt:lpstr>Century Gothic</vt:lpstr>
      <vt:lpstr>Times New Roman</vt:lpstr>
      <vt:lpstr>Wingdings 3</vt:lpstr>
      <vt:lpstr>丝状</vt:lpstr>
      <vt:lpstr>Dilworth’s Theory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Dilworth’s Theory 狄尔沃斯定理</dc:title>
  <dc:creator>蒋 晟</dc:creator>
  <cp:lastModifiedBy>蒋 晟</cp:lastModifiedBy>
  <cp:revision>61</cp:revision>
  <dcterms:created xsi:type="dcterms:W3CDTF">2019-12-23T11:41:35Z</dcterms:created>
  <dcterms:modified xsi:type="dcterms:W3CDTF">2019-12-24T14:30:54Z</dcterms:modified>
</cp:coreProperties>
</file>