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577FE90-1E32-4DA8-907B-07C4FB79F1A6}" type="datetimeFigureOut">
              <a:rPr lang="zh-CN" altLang="en-US" smtClean="0"/>
              <a:t>2018/11/10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E2B9CBF-97FC-4C32-A42F-890E7A836C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693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7FE90-1E32-4DA8-907B-07C4FB79F1A6}" type="datetimeFigureOut">
              <a:rPr lang="zh-CN" altLang="en-US" smtClean="0"/>
              <a:t>2018/11/10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9CBF-97FC-4C32-A42F-890E7A836C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6720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577FE90-1E32-4DA8-907B-07C4FB79F1A6}" type="datetimeFigureOut">
              <a:rPr lang="zh-CN" altLang="en-US" smtClean="0"/>
              <a:t>2018/11/10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E2B9CBF-97FC-4C32-A42F-890E7A836C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479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7FE90-1E32-4DA8-907B-07C4FB79F1A6}" type="datetimeFigureOut">
              <a:rPr lang="zh-CN" altLang="en-US" smtClean="0"/>
              <a:t>2018/11/10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5E2B9CBF-97FC-4C32-A42F-890E7A836C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5873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577FE90-1E32-4DA8-907B-07C4FB79F1A6}" type="datetimeFigureOut">
              <a:rPr lang="zh-CN" altLang="en-US" smtClean="0"/>
              <a:t>2018/11/10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E2B9CBF-97FC-4C32-A42F-890E7A836C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317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7FE90-1E32-4DA8-907B-07C4FB79F1A6}" type="datetimeFigureOut">
              <a:rPr lang="zh-CN" altLang="en-US" smtClean="0"/>
              <a:t>2018/11/10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9CBF-97FC-4C32-A42F-890E7A836C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6277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7FE90-1E32-4DA8-907B-07C4FB79F1A6}" type="datetimeFigureOut">
              <a:rPr lang="zh-CN" altLang="en-US" smtClean="0"/>
              <a:t>2018/11/10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9CBF-97FC-4C32-A42F-890E7A836C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520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7FE90-1E32-4DA8-907B-07C4FB79F1A6}" type="datetimeFigureOut">
              <a:rPr lang="zh-CN" altLang="en-US" smtClean="0"/>
              <a:t>2018/11/10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9CBF-97FC-4C32-A42F-890E7A836C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8025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7FE90-1E32-4DA8-907B-07C4FB79F1A6}" type="datetimeFigureOut">
              <a:rPr lang="zh-CN" altLang="en-US" smtClean="0"/>
              <a:t>2018/11/10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9CBF-97FC-4C32-A42F-890E7A836C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0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577FE90-1E32-4DA8-907B-07C4FB79F1A6}" type="datetimeFigureOut">
              <a:rPr lang="zh-CN" altLang="en-US" smtClean="0"/>
              <a:t>2018/11/10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E2B9CBF-97FC-4C32-A42F-890E7A836C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0373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7FE90-1E32-4DA8-907B-07C4FB79F1A6}" type="datetimeFigureOut">
              <a:rPr lang="zh-CN" altLang="en-US" smtClean="0"/>
              <a:t>2018/11/10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9CBF-97FC-4C32-A42F-890E7A836C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826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577FE90-1E32-4DA8-907B-07C4FB79F1A6}" type="datetimeFigureOut">
              <a:rPr lang="zh-CN" altLang="en-US" smtClean="0"/>
              <a:t>2018/11/10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E2B9CBF-97FC-4C32-A42F-890E7A836CB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084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DE2972-93C8-4AB1-95C9-A33356BFD4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OT2:</a:t>
            </a:r>
            <a:r>
              <a:rPr lang="zh-CN" altLang="en-US" dirty="0"/>
              <a:t>炼钢厂选址</a:t>
            </a:r>
            <a:r>
              <a:rPr lang="en-US" altLang="zh-CN" dirty="0"/>
              <a:t>	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A34DA82-276A-4671-BB20-2F30BC8822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171180558 </a:t>
            </a:r>
            <a:r>
              <a:rPr lang="zh-CN" altLang="en-US" dirty="0"/>
              <a:t>徐臣</a:t>
            </a:r>
            <a:endParaRPr lang="en-US" altLang="zh-CN" dirty="0"/>
          </a:p>
          <a:p>
            <a:r>
              <a:rPr lang="zh-CN" altLang="en-US" dirty="0"/>
              <a:t>然而作为一个四川人，并没有听说四川哪里要建炼钢的。。。。。。。</a:t>
            </a:r>
          </a:p>
        </p:txBody>
      </p:sp>
    </p:spTree>
    <p:extLst>
      <p:ext uri="{BB962C8B-B14F-4D97-AF65-F5344CB8AC3E}">
        <p14:creationId xmlns:p14="http://schemas.microsoft.com/office/powerpoint/2010/main" val="469988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A22876-0D02-4A3B-970D-6F4984E86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 to M2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1C34869-75E3-4F2A-8F16-3063B9E3E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事实上钢材的产生并不是大家都是一起挖出来的对吧。</a:t>
            </a:r>
            <a:endParaRPr lang="en-US" altLang="zh-CN" dirty="0"/>
          </a:p>
          <a:p>
            <a:r>
              <a:rPr lang="zh-CN" altLang="en-US" dirty="0"/>
              <a:t>那么就会有一个序列出现，</a:t>
            </a:r>
            <a:r>
              <a:rPr lang="en-US" altLang="zh-CN" dirty="0"/>
              <a:t>A{1-n}</a:t>
            </a:r>
            <a:r>
              <a:rPr lang="zh-CN" altLang="en-US" dirty="0"/>
              <a:t>是</a:t>
            </a:r>
            <a:r>
              <a:rPr lang="en-US" altLang="zh-CN" dirty="0"/>
              <a:t>n</a:t>
            </a:r>
            <a:r>
              <a:rPr lang="zh-CN" altLang="en-US" dirty="0"/>
              <a:t>的一组排列，它确定了谁会先冶炼出来并且运往炼钢厂。</a:t>
            </a:r>
            <a:endParaRPr lang="en-US" altLang="zh-CN" dirty="0"/>
          </a:p>
          <a:p>
            <a:r>
              <a:rPr lang="zh-CN" altLang="en-US" dirty="0"/>
              <a:t>这种情况下如何保持最小？</a:t>
            </a:r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53352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639798-5F7D-48F4-97CF-1E4B111EA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</a:t>
            </a:r>
            <a:r>
              <a:rPr lang="zh-CN" altLang="en-US" dirty="0"/>
              <a:t>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B6BADA-FB11-44F1-A1DD-83175D2CB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r>
              <a:rPr lang="zh-CN" altLang="en-US" dirty="0"/>
              <a:t>最短路？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A6EA313-3143-432A-8F48-DE2BDE4C6C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04" y="4243096"/>
            <a:ext cx="4252651" cy="2392116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2C39910A-7514-4AE8-8BCE-A96D3BD22C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420" y="3970317"/>
            <a:ext cx="4780697" cy="2689142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4FEA3870-90F1-4D7F-B828-6D73EB5AE0C3}"/>
              </a:ext>
            </a:extLst>
          </p:cNvPr>
          <p:cNvSpPr txBox="1"/>
          <p:nvPr/>
        </p:nvSpPr>
        <p:spPr>
          <a:xfrm>
            <a:off x="5640355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6DCDBE89-0A6F-4BD5-B3C1-181395A698A8}"/>
              </a:ext>
            </a:extLst>
          </p:cNvPr>
          <p:cNvSpPr txBox="1"/>
          <p:nvPr/>
        </p:nvSpPr>
        <p:spPr>
          <a:xfrm>
            <a:off x="8033657" y="3592286"/>
            <a:ext cx="2388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生成树？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FA19A70B-E8AE-4EF9-8FCE-E1B81C8E2D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505" y="1000702"/>
            <a:ext cx="445770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18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7079A0-4902-4AB7-9906-0F43E6555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</a:t>
            </a:r>
            <a:r>
              <a:rPr lang="zh-CN" altLang="en-US" dirty="0"/>
              <a:t>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DBE055-653F-46F1-B1DA-0F96E6878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如果最短路</a:t>
            </a:r>
            <a:r>
              <a:rPr lang="en-US" altLang="zh-CN" dirty="0"/>
              <a:t>+</a:t>
            </a:r>
            <a:r>
              <a:rPr lang="zh-CN" altLang="en-US" dirty="0"/>
              <a:t>生成树呢？</a:t>
            </a:r>
            <a:endParaRPr lang="en-US" altLang="zh-CN" dirty="0"/>
          </a:p>
          <a:p>
            <a:r>
              <a:rPr lang="zh-CN" altLang="en-US" dirty="0"/>
              <a:t>考虑第一个需要运送的节点，因为前面没有运送的原因，只能直接开始运送 </a:t>
            </a:r>
            <a:r>
              <a:rPr lang="en-US" altLang="zh-CN" dirty="0"/>
              <a:t>——</a:t>
            </a:r>
            <a:r>
              <a:rPr lang="zh-CN" altLang="en-US" dirty="0"/>
              <a:t>无依赖关系</a:t>
            </a:r>
            <a:r>
              <a:rPr lang="en-US" altLang="zh-CN" dirty="0"/>
              <a:t>——</a:t>
            </a:r>
            <a:r>
              <a:rPr lang="zh-CN" altLang="en-US" dirty="0"/>
              <a:t>最短路</a:t>
            </a:r>
            <a:endParaRPr lang="en-US" altLang="zh-CN" dirty="0"/>
          </a:p>
          <a:p>
            <a:r>
              <a:rPr lang="zh-CN" altLang="en-US" dirty="0"/>
              <a:t>其后的节点：</a:t>
            </a:r>
            <a:endParaRPr lang="en-US" altLang="zh-CN" dirty="0"/>
          </a:p>
          <a:p>
            <a:r>
              <a:rPr lang="zh-CN" altLang="en-US" dirty="0"/>
              <a:t>在其后面被加入的节点一样不能对他提供帮助，在前面的节点可以（生成树！）</a:t>
            </a:r>
            <a:endParaRPr lang="en-US" altLang="zh-CN" dirty="0"/>
          </a:p>
          <a:p>
            <a:r>
              <a:rPr lang="zh-CN" altLang="en-US" dirty="0"/>
              <a:t>总方法：</a:t>
            </a:r>
            <a:endParaRPr lang="en-US" altLang="zh-CN" dirty="0"/>
          </a:p>
          <a:p>
            <a:r>
              <a:rPr lang="zh-CN" altLang="en-US" dirty="0"/>
              <a:t>按照排列顺序处理所有结点，处理到一个节点时，将这个节点所对应的最短路统计入答案，并更新其他节点的最短信息。（中间节点的信息一样更新！不加入树中）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2263EBB-F9B2-405D-B6CD-3C42F6742B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961" y="702156"/>
            <a:ext cx="4448175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59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D4D004-CC7B-4ACF-B9EF-21466479D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Are you devil???-more practical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3A233B-31D5-40FF-9A2A-915F1CBD4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单独的结合权值会把问题简单的变得无依赖化。</a:t>
            </a:r>
            <a:endParaRPr lang="en-US" altLang="zh-CN" dirty="0"/>
          </a:p>
          <a:p>
            <a:r>
              <a:rPr lang="zh-CN" altLang="en-US" dirty="0"/>
              <a:t>那我们把权值变得恶心一点</a:t>
            </a:r>
            <a:endParaRPr lang="en-US" altLang="zh-CN" dirty="0"/>
          </a:p>
          <a:p>
            <a:r>
              <a:rPr lang="zh-CN" altLang="en-US" dirty="0"/>
              <a:t>现在假设一卡车能装</a:t>
            </a:r>
            <a:r>
              <a:rPr lang="en-US" altLang="zh-CN" dirty="0"/>
              <a:t>x</a:t>
            </a:r>
            <a:r>
              <a:rPr lang="zh-CN" altLang="en-US" dirty="0"/>
              <a:t>份货物，也就是说可以运往</a:t>
            </a:r>
            <a:r>
              <a:rPr lang="en-US" altLang="zh-CN" dirty="0"/>
              <a:t>x</a:t>
            </a:r>
            <a:r>
              <a:rPr lang="zh-CN" altLang="en-US" dirty="0"/>
              <a:t>个不同的城市</a:t>
            </a:r>
            <a:r>
              <a:rPr lang="en-US" altLang="zh-CN" dirty="0"/>
              <a:t>-</a:t>
            </a:r>
            <a:r>
              <a:rPr lang="zh-CN" altLang="en-US" dirty="0"/>
              <a:t>对应代价</a:t>
            </a:r>
            <a:r>
              <a:rPr lang="en-US" altLang="zh-CN" dirty="0"/>
              <a:t>1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每个城市的代价不同</a:t>
            </a:r>
            <a:endParaRPr lang="en-US" altLang="zh-CN" dirty="0"/>
          </a:p>
          <a:p>
            <a:r>
              <a:rPr lang="zh-CN" altLang="en-US" dirty="0"/>
              <a:t>城市之间的产生具有顺序（时间不同）</a:t>
            </a:r>
            <a:endParaRPr lang="en-US" altLang="zh-CN" dirty="0"/>
          </a:p>
          <a:p>
            <a:r>
              <a:rPr lang="zh-CN" altLang="en-US" dirty="0"/>
              <a:t>不会！（</a:t>
            </a:r>
            <a:r>
              <a:rPr lang="en-US" altLang="zh-CN" dirty="0"/>
              <a:t>Not attempted</a:t>
            </a:r>
            <a:r>
              <a:rPr lang="zh-CN" altLang="en-US" dirty="0"/>
              <a:t>）</a:t>
            </a:r>
            <a:endParaRPr lang="en-US" altLang="zh-CN" dirty="0"/>
          </a:p>
          <a:p>
            <a:endParaRPr lang="en-US" altLang="zh-CN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4AC3E21-BC04-4615-BB34-BC94D10991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107" y="3818264"/>
            <a:ext cx="445770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92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3CB855-124F-40C7-A4C0-79FED6D8F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9F3E021-FE72-402F-9A22-33307A93B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选址的相关问题主要可以联系到最短路以及生成树的思想和算法。</a:t>
            </a:r>
            <a:endParaRPr lang="en-US" altLang="zh-CN" dirty="0"/>
          </a:p>
          <a:p>
            <a:r>
              <a:rPr lang="zh-CN" altLang="en-US" dirty="0"/>
              <a:t>对应不同的需求，所需要的算法和思维模式也不同，即使它们看起来只有那么一丁点的差距（</a:t>
            </a:r>
            <a:r>
              <a:rPr lang="en-US" altLang="zh-CN" dirty="0"/>
              <a:t>one more restriction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最短路和生成树的思维和实现十分相似，因此在同一模型上有一同使用或者相互帮助的可能。</a:t>
            </a:r>
            <a:endParaRPr lang="en-US" altLang="zh-CN" dirty="0"/>
          </a:p>
          <a:p>
            <a:r>
              <a:rPr lang="zh-CN" altLang="en-US" dirty="0"/>
              <a:t>但要注意细节上的区别，以免产生混淆于误用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2050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A4C730-B707-49BE-A369-9980D0107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D0F4A60-C020-491D-BA6B-4C38B8953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CN" sz="8800" dirty="0"/>
              <a:t>Thanks</a:t>
            </a:r>
            <a:endParaRPr lang="zh-CN" altLang="en-US" sz="8800" dirty="0"/>
          </a:p>
        </p:txBody>
      </p:sp>
    </p:spTree>
    <p:extLst>
      <p:ext uri="{BB962C8B-B14F-4D97-AF65-F5344CB8AC3E}">
        <p14:creationId xmlns:p14="http://schemas.microsoft.com/office/powerpoint/2010/main" val="1020990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094146-70F2-4B92-8060-D7282E542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Original problem	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1B0A10-3AB5-4198-B27A-F63EE24AB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四川省决定在省内建设一个炼钢厂，集中冶炼省内开采出来的</a:t>
            </a:r>
            <a:br>
              <a:rPr lang="zh-CN" altLang="en-US" dirty="0"/>
            </a:br>
            <a:r>
              <a:rPr lang="zh-CN" altLang="en-US" dirty="0"/>
              <a:t>铁矿石。请问你对炼钢厂的选址有什么建议？ </a:t>
            </a:r>
            <a:br>
              <a:rPr lang="zh-CN" altLang="en-US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9344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0FEEF0-C226-4F48-B5CB-6CD0654B7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Easiest Model	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B9C5B5-E7CF-4215-9801-0E8F69E5E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我们只考虑从一个起点产生的钢材，只能直接运送到目的地，不能在中途进行装载钢材等操作。</a:t>
            </a:r>
            <a:endParaRPr lang="en-US" altLang="zh-CN" dirty="0"/>
          </a:p>
          <a:p>
            <a:r>
              <a:rPr lang="zh-CN" altLang="en-US" dirty="0"/>
              <a:t>更明了的说，我们需要进行</a:t>
            </a:r>
            <a:r>
              <a:rPr lang="en-US" altLang="zh-CN" dirty="0"/>
              <a:t>n-1</a:t>
            </a:r>
            <a:r>
              <a:rPr lang="zh-CN" altLang="en-US" dirty="0"/>
              <a:t>次运输操作，每次将钢材运到一个目的地</a:t>
            </a:r>
          </a:p>
        </p:txBody>
      </p:sp>
    </p:spTree>
    <p:extLst>
      <p:ext uri="{BB962C8B-B14F-4D97-AF65-F5344CB8AC3E}">
        <p14:creationId xmlns:p14="http://schemas.microsoft.com/office/powerpoint/2010/main" val="1764135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C92D9F-7FE7-4666-9880-E7CB8DD13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Easiest Solution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C267A51-6772-41DC-8E5B-ED0A5E1879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很明显每一次运送的操作都是相对独立的，它只依赖于起点和终点的选取而不依赖于路径和路径上的点。那么只要保证路径最短即可。而每一条都是独立的路径，那只要保证</a:t>
                </a:r>
                <a:r>
                  <a:rPr lang="en-US" altLang="zh-CN" dirty="0"/>
                  <a:t>n-1</a:t>
                </a:r>
                <a:r>
                  <a:rPr lang="zh-CN" altLang="en-US" dirty="0"/>
                  <a:t>条路径的总和最小即可。</a:t>
                </a:r>
                <a:endParaRPr lang="en-US" altLang="zh-CN" dirty="0"/>
              </a:p>
              <a:p>
                <a:r>
                  <a:rPr lang="zh-CN" altLang="en-US" dirty="0"/>
                  <a:t>选取的起点即为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dis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𝑝𝑜𝑠</m:t>
                            </m:r>
                          </m:e>
                        </m:d>
                      </m:e>
                    </m:nary>
                  </m:oMath>
                </a14:m>
                <a:r>
                  <a:rPr lang="zh-CN" altLang="en-US" dirty="0"/>
                  <a:t>最小的点即可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C267A51-6772-41DC-8E5B-ED0A5E1879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21" r="-3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7351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AAF65D-1663-43DC-8295-EC89151AE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More challenging model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ED93CF-750D-498F-83FF-EC4082C54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如果说所有的运送在同一时间进行，我们可以将送往不同城市的钢材统一运送。</a:t>
            </a:r>
            <a:endParaRPr lang="en-US" altLang="zh-CN" dirty="0"/>
          </a:p>
          <a:p>
            <a:r>
              <a:rPr lang="zh-CN" altLang="en-US" dirty="0">
                <a:solidFill>
                  <a:srgbClr val="FF0000"/>
                </a:solidFill>
              </a:rPr>
              <a:t>注意同一时间的限制。</a:t>
            </a:r>
          </a:p>
        </p:txBody>
      </p:sp>
    </p:spTree>
    <p:extLst>
      <p:ext uri="{BB962C8B-B14F-4D97-AF65-F5344CB8AC3E}">
        <p14:creationId xmlns:p14="http://schemas.microsoft.com/office/powerpoint/2010/main" val="411259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CE9D76-8246-4A10-9635-43409486A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Wrong thought</a:t>
            </a:r>
            <a:r>
              <a:rPr lang="zh-CN" altLang="en-US" dirty="0"/>
              <a:t>（</a:t>
            </a:r>
            <a:r>
              <a:rPr lang="en-US" altLang="zh-CN" dirty="0"/>
              <a:t>native way</a:t>
            </a:r>
            <a:r>
              <a:rPr lang="zh-CN" altLang="en-US" dirty="0"/>
              <a:t>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18F10E3-C8C8-428B-857C-6229DF599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使用与上一个模型相同的解决方法。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最优答案为：</a:t>
            </a:r>
            <a:r>
              <a:rPr lang="en-US" altLang="zh-CN" dirty="0"/>
              <a:t>6+3=9</a:t>
            </a:r>
            <a:r>
              <a:rPr lang="zh-CN" altLang="en-US" dirty="0"/>
              <a:t>；</a:t>
            </a:r>
            <a:endParaRPr lang="en-US" altLang="zh-CN" dirty="0"/>
          </a:p>
          <a:p>
            <a:r>
              <a:rPr lang="zh-CN" altLang="en-US" dirty="0"/>
              <a:t>最短路答案为：</a:t>
            </a:r>
            <a:r>
              <a:rPr lang="en-US" altLang="zh-CN" dirty="0"/>
              <a:t>6+8=14</a:t>
            </a:r>
          </a:p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475D581-624B-4C23-97B2-EC9EC34C36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161" y="2553720"/>
            <a:ext cx="5507894" cy="309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34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126A73-772B-4F23-A90D-38AF4A31E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F7B2B38-D051-46D3-8B27-23D145D8E45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我们把运送过程时间化，假定经过每一条路径需要的时间为</a:t>
                </a:r>
                <a:r>
                  <a:rPr lang="en-US" altLang="zh-CN" dirty="0"/>
                  <a:t>1</a:t>
                </a:r>
                <a:r>
                  <a:rPr lang="zh-CN" altLang="en-US" dirty="0"/>
                  <a:t>，那么最晚到达的点的花费是多少呢？</a:t>
                </a:r>
                <a:endParaRPr lang="en-US" altLang="zh-CN" dirty="0"/>
              </a:p>
              <a:p>
                <a:r>
                  <a:rPr lang="en-US" altLang="zh-CN" dirty="0"/>
                  <a:t>w(pre(t),t).</a:t>
                </a:r>
              </a:p>
              <a:p>
                <a:r>
                  <a:rPr lang="zh-CN" altLang="en-US" dirty="0"/>
                  <a:t>即对于每一个点来说，当前的花费计算不再是一条由起点到终点的路径，而是仅仅一条连接其前继节点的边的边权。</a:t>
                </a:r>
                <a:endParaRPr lang="en-US" altLang="zh-CN" dirty="0"/>
              </a:p>
              <a:p>
                <a:r>
                  <a:rPr lang="zh-CN" altLang="en-US" dirty="0"/>
                  <a:t>即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w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𝑝𝑟𝑒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最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小</m:t>
                    </m:r>
                  </m:oMath>
                </a14:m>
                <a:endParaRPr lang="en-US" altLang="zh-CN" dirty="0"/>
              </a:p>
              <a:p>
                <a:r>
                  <a:rPr lang="zh-CN" altLang="en-US" b="0" dirty="0"/>
                  <a:t>只会选择</a:t>
                </a:r>
                <a:r>
                  <a:rPr lang="en-US" altLang="zh-CN" b="0" dirty="0"/>
                  <a:t>n-1</a:t>
                </a:r>
                <a:r>
                  <a:rPr lang="zh-CN" altLang="en-US" b="0" dirty="0"/>
                  <a:t>条边</a:t>
                </a:r>
                <a:endParaRPr lang="en-US" altLang="zh-CN" b="0" dirty="0"/>
              </a:p>
              <a:p>
                <a:r>
                  <a:rPr lang="zh-CN" altLang="en-US" dirty="0"/>
                  <a:t>此定义方式，与最小生成树等价</a:t>
                </a:r>
                <a:endParaRPr lang="en-US" altLang="zh-CN" dirty="0"/>
              </a:p>
              <a:p>
                <a:r>
                  <a:rPr lang="zh-CN" altLang="en-US" b="0" dirty="0"/>
                  <a:t>且这种情况下，选择起点其实对答案毫无影响。。。。</a:t>
                </a:r>
                <a:endParaRPr lang="en-US" altLang="zh-CN" b="0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F7B2B38-D051-46D3-8B27-23D145D8E45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21" r="-3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94294F3D-78BE-4219-9BAA-E8E5317246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128" y="3796974"/>
            <a:ext cx="5692677" cy="320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40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6D07CC-DBF5-45A6-AC88-CF9093706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Not practical </a:t>
            </a:r>
            <a:r>
              <a:rPr lang="zh-CN" altLang="en-US" dirty="0"/>
              <a:t>（</a:t>
            </a:r>
            <a:r>
              <a:rPr lang="en-US" altLang="zh-CN" dirty="0" err="1"/>
              <a:t>hader|much</a:t>
            </a:r>
            <a:r>
              <a:rPr lang="en-US" altLang="zh-CN" dirty="0"/>
              <a:t> easier problem</a:t>
            </a:r>
            <a:r>
              <a:rPr lang="zh-CN" altLang="en-US" dirty="0"/>
              <a:t>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4AEF9ED-5D5E-46FF-9485-9A659F1976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加入运送代价的限制：假设每个点需要相同量的钢铁（都为</a:t>
                </a:r>
                <a:r>
                  <a:rPr lang="en-US" altLang="zh-CN" dirty="0"/>
                  <a:t>1</a:t>
                </a:r>
                <a:r>
                  <a:rPr lang="zh-CN" altLang="en-US" dirty="0"/>
                  <a:t>），运送时花费代价</a:t>
                </a:r>
                <a:r>
                  <a:rPr lang="en-US" altLang="zh-CN" dirty="0"/>
                  <a:t>w(</a:t>
                </a:r>
                <a:r>
                  <a:rPr lang="en-US" altLang="zh-CN" dirty="0" err="1"/>
                  <a:t>u,v</a:t>
                </a:r>
                <a:r>
                  <a:rPr lang="en-US" altLang="zh-CN" dirty="0"/>
                  <a:t>)*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𝑐𝑖𝑡𝑦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𝑐𝑜𝑢𝑛𝑡</m:t>
                        </m:r>
                      </m:sup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nary>
                  </m:oMath>
                </a14:m>
                <a:endParaRPr lang="en-US" altLang="zh-CN" dirty="0"/>
              </a:p>
              <a:p>
                <a:r>
                  <a:rPr lang="zh-CN" altLang="en-US" dirty="0"/>
                  <a:t>咋一看变成了复杂的问题，可是如果我们把总代价变形你会发现</a:t>
                </a:r>
                <a:endParaRPr lang="en-US" altLang="zh-CN" dirty="0"/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𝑤𝑖</m:t>
                        </m:r>
                        <m:nary>
                          <m:naryPr>
                            <m:chr m:val="∑"/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>
                            <m:r>
                              <m:rPr>
                                <m:sty m:val="p"/>
                              </m:rPr>
                              <a:rPr lang="en-US" altLang="zh-CN" i="1">
                                <a:latin typeface="Cambria Math" panose="02040503050406030204" pitchFamily="18" charset="0"/>
                              </a:rPr>
                              <m:t>city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𝑐𝑜𝑢𝑛𝑡</m:t>
                            </m:r>
                          </m:sup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nary>
                      </m:e>
                    </m:nary>
                  </m:oMath>
                </a14:m>
                <a:r>
                  <a:rPr lang="en-US" altLang="zh-CN" dirty="0"/>
                  <a:t>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𝑑𝑖𝑓𝑓𝑒𝑟𝑒𝑛𝑡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𝑐𝑖𝑡𝑦</m:t>
                        </m:r>
                      </m:sup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1∗</m:t>
                        </m:r>
                        <m:nary>
                          <m:naryPr>
                            <m:chr m:val="∑"/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  <m:sup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𝑡h𝑖𝑠</m:t>
                            </m:r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𝑐𝑖𝑡𝑦</m:t>
                            </m:r>
                          </m:sup>
                          <m:e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d>
                              <m:dPr>
                                <m:ctrlP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d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=</m:t>
                            </m:r>
                          </m:e>
                        </m:nary>
                      </m:e>
                    </m:nary>
                    <m:nary>
                      <m:naryPr>
                        <m:chr m:val="∑"/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𝑑𝑖𝑓𝑓𝑒𝑟𝑒𝑛𝑡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𝑐𝑖𝑡𝑦</m:t>
                        </m:r>
                      </m:sup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𝑑𝑖𝑠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𝑡h𝑒𝑐𝑖𝑡𝑦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nary>
                  </m:oMath>
                </a14:m>
                <a:endParaRPr lang="en-US" altLang="zh-CN" dirty="0"/>
              </a:p>
              <a:p>
                <a:r>
                  <a:rPr lang="zh-CN" altLang="en-US" dirty="0"/>
                  <a:t>于是他变成了和第一个模型一模一样的问题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4AEF9ED-5D5E-46FF-9485-9A659F1976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454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B964F2-89DD-4617-8317-BC807528E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Harder and harder</a:t>
            </a:r>
            <a:r>
              <a:rPr lang="zh-CN" altLang="en-US" dirty="0"/>
              <a:t>（</a:t>
            </a:r>
            <a:r>
              <a:rPr lang="en-US" altLang="zh-CN" dirty="0"/>
              <a:t>to be honest not</a:t>
            </a:r>
            <a:r>
              <a:rPr lang="zh-CN" altLang="en-US" dirty="0"/>
              <a:t>）</a:t>
            </a:r>
            <a:r>
              <a:rPr lang="en-US" altLang="zh-CN" dirty="0"/>
              <a:t> practical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C382641-32A0-4F4A-B34E-7C8C373F9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假如每个点的代价是不一样的，毕竟城市大小不一，需要的钢材也不一样</a:t>
            </a:r>
            <a:endParaRPr lang="en-US" altLang="zh-CN" dirty="0"/>
          </a:p>
          <a:p>
            <a:r>
              <a:rPr lang="zh-CN" altLang="en-US" dirty="0"/>
              <a:t>对方法有影响吗？</a:t>
            </a:r>
            <a:endParaRPr lang="en-US" altLang="zh-CN" dirty="0"/>
          </a:p>
          <a:p>
            <a:r>
              <a:rPr lang="en-US" altLang="zh-CN" dirty="0"/>
              <a:t>No.</a:t>
            </a:r>
          </a:p>
          <a:p>
            <a:r>
              <a:rPr lang="zh-CN" altLang="en-US" dirty="0"/>
              <a:t>把需要</a:t>
            </a:r>
            <a:r>
              <a:rPr lang="en-US" altLang="zh-CN" dirty="0"/>
              <a:t>x</a:t>
            </a:r>
            <a:r>
              <a:rPr lang="zh-CN" altLang="en-US" dirty="0"/>
              <a:t>份钢材的点拆成</a:t>
            </a:r>
            <a:r>
              <a:rPr lang="en-US" altLang="zh-CN" dirty="0"/>
              <a:t>x</a:t>
            </a:r>
            <a:r>
              <a:rPr lang="zh-CN" altLang="en-US" dirty="0"/>
              <a:t>个，互相连边权为</a:t>
            </a:r>
            <a:r>
              <a:rPr lang="en-US" altLang="zh-CN" dirty="0"/>
              <a:t>0</a:t>
            </a:r>
            <a:r>
              <a:rPr lang="zh-CN" altLang="en-US" dirty="0"/>
              <a:t>的边即可。</a:t>
            </a:r>
            <a:endParaRPr lang="en-US" altLang="zh-CN" dirty="0"/>
          </a:p>
          <a:p>
            <a:r>
              <a:rPr lang="zh-CN" altLang="en-US" dirty="0"/>
              <a:t>发现与原问题等价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263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红利">
  <a:themeElements>
    <a:clrScheme name="红利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红利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红利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TM03457464[[fn=红利]]</Template>
  <TotalTime>80</TotalTime>
  <Words>813</Words>
  <Application>Microsoft Office PowerPoint</Application>
  <PresentationFormat>宽屏</PresentationFormat>
  <Paragraphs>65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华文中宋</vt:lpstr>
      <vt:lpstr>Cambria Math</vt:lpstr>
      <vt:lpstr>Gill Sans MT</vt:lpstr>
      <vt:lpstr>Wingdings 2</vt:lpstr>
      <vt:lpstr>红利</vt:lpstr>
      <vt:lpstr>OT2:炼钢厂选址 </vt:lpstr>
      <vt:lpstr>Original problem </vt:lpstr>
      <vt:lpstr>Easiest Model </vt:lpstr>
      <vt:lpstr>Easiest Solution</vt:lpstr>
      <vt:lpstr>More challenging model</vt:lpstr>
      <vt:lpstr>Wrong thought（native way）</vt:lpstr>
      <vt:lpstr>solution</vt:lpstr>
      <vt:lpstr>Not practical （hader|much easier problem）</vt:lpstr>
      <vt:lpstr>Harder and harder（to be honest not） practical</vt:lpstr>
      <vt:lpstr>Back to M2</vt:lpstr>
      <vt:lpstr>Solution？</vt:lpstr>
      <vt:lpstr>Solution？</vt:lpstr>
      <vt:lpstr>Are you devil???-more practical </vt:lpstr>
      <vt:lpstr>summary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OT2:炼钢厂选址 </dc:title>
  <dc:creator>what_ hellhand</dc:creator>
  <cp:lastModifiedBy>what_ hellhand</cp:lastModifiedBy>
  <cp:revision>10</cp:revision>
  <dcterms:created xsi:type="dcterms:W3CDTF">2018-11-10T12:11:02Z</dcterms:created>
  <dcterms:modified xsi:type="dcterms:W3CDTF">2018-11-10T13:35:31Z</dcterms:modified>
</cp:coreProperties>
</file>