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701CE-9BFF-441C-9737-FBCC4126DF1F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7EAE5-551A-47A4-A8F6-445B4B711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19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6499" y="1816268"/>
            <a:ext cx="3191006" cy="68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b"/>
          <a:lstStyle>
            <a:lvl1pPr algn="ctr">
              <a:defRPr sz="405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0E32-679E-42D2-A9AE-57E24393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B6345-E073-49C4-B6D4-95F8444A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40670-C74D-48F0-979E-FD7B9993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175685-2180-4EC2-80CE-F5B720B6B0D5}"/>
              </a:ext>
            </a:extLst>
          </p:cNvPr>
          <p:cNvSpPr/>
          <p:nvPr/>
        </p:nvSpPr>
        <p:spPr>
          <a:xfrm>
            <a:off x="2141730" y="2707095"/>
            <a:ext cx="4860540" cy="528898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00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A7BD68E4-2E2B-4470-B00F-1FD78EA54C43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2141733" y="2157820"/>
            <a:ext cx="834767" cy="813724"/>
          </a:xfrm>
          <a:prstGeom prst="bentConnector3">
            <a:avLst>
              <a:gd name="adj1" fmla="val 22024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F24F22C-39D3-4927-988C-5FA6DE25E295}"/>
              </a:ext>
            </a:extLst>
          </p:cNvPr>
          <p:cNvCxnSpPr>
            <a:cxnSpLocks/>
            <a:stCxn id="2" idx="3"/>
            <a:endCxn id="8" idx="3"/>
          </p:cNvCxnSpPr>
          <p:nvPr/>
        </p:nvCxnSpPr>
        <p:spPr>
          <a:xfrm>
            <a:off x="6167505" y="2157820"/>
            <a:ext cx="834767" cy="813724"/>
          </a:xfrm>
          <a:prstGeom prst="bentConnector3">
            <a:avLst>
              <a:gd name="adj1" fmla="val 22103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250" y="2707095"/>
            <a:ext cx="4393505" cy="472172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3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41607-BC45-40E1-A51F-7A90EB94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AD40E-DC1E-40E6-BE15-88CB72A7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2939D-56B3-4992-A0BF-8A41070E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72E52E12-E56F-43BF-9839-F54623253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1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7179-18A9-41DE-967E-AFD11779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1EB6-8FBE-4C22-8DEA-00FBE9B2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35B9C-32DC-4907-90AB-435ACA76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3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A5A3D-2BC8-41FA-94A6-9346221F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74DB46-F580-417D-99A8-9C750CBB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A2D926F-4E8E-4046-9043-8BF43C90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2986BE-33F3-4EC9-BD2D-86979750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3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818"/>
            <a:ext cx="7886700" cy="49431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BFA8-D059-4941-B07C-337A5BF8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8964-ECCC-4046-991E-010EBF30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5464-0FE3-4252-81CE-2339AD7F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C1B97C6-2F0A-4F43-9C69-44596A89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8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8A16C-FB1E-4149-84A0-8674E4DB4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B51-7E6F-4D86-8B2E-261CF3B9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306B-D164-48C9-837D-8D64AC7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65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1AE07-53D0-4950-8104-71F62743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F68EEA-8359-4382-BE3E-72698BCB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2E5AF-9518-44E9-B222-06C7D5A2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6">
            <a:extLst>
              <a:ext uri="{FF2B5EF4-FFF2-40B4-BE49-F238E27FC236}">
                <a16:creationId xmlns:a16="http://schemas.microsoft.com/office/drawing/2014/main" id="{D42DFEE3-B06F-4B2C-AB5D-B52B4017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2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988705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1812617"/>
            <a:ext cx="3868340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1" y="988705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61" y="1812617"/>
            <a:ext cx="3887391" cy="425083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433215-B176-43FF-A9AB-0FB0675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71E93-2779-4275-B19B-C5CCC387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49BDC-DB13-4DFF-9542-0E6EDB47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标题 6">
            <a:extLst>
              <a:ext uri="{FF2B5EF4-FFF2-40B4-BE49-F238E27FC236}">
                <a16:creationId xmlns:a16="http://schemas.microsoft.com/office/drawing/2014/main" id="{7E940155-928E-4306-9E20-B7990603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1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71BF74-D92B-454E-863A-0568759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CDF70A-8941-4EEE-BEB6-DC5011A9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A85B9C-64E0-4B80-BD4A-09BFDA70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DB47FE68-6835-44CC-AC54-980B3899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677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3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5EE9AC-7665-43FF-8A22-88DC152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20E86C-5B3B-4701-9509-DDC6B71A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6BE106-2C16-4DE1-BB2A-EAB855A5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0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CA9FAE-4691-4897-903A-9C9E68D54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74FC84-8CCF-4178-BA79-107648A6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43021-30E3-4966-BA4E-DC6865E9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1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8159A4-46C3-4477-A47A-1C4D519C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02C78-2902-4794-9311-992A9417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959BE0-061E-40B2-BD32-12EDCF6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48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503D8B-8F71-4875-B8D2-346DE2E85F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3"/>
            <a:ext cx="9144000" cy="87217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E975725-0985-464F-95CE-A12960F88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7098" y="1051565"/>
            <a:ext cx="8329808" cy="512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E3AB-B9E4-427D-A4A0-EE005B4B8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41519-0546-410F-9A24-B8DD5E06C4D8}" type="datetimeFigureOut">
              <a:rPr lang="zh-CN" altLang="en-US" smtClean="0"/>
              <a:t>2021/12/11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68096-4AB7-46CD-BAE1-A2842DDC3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7B74-37B5-4B79-B4AB-4F75B927C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5AAC-991B-4E32-8183-51244F3C7A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6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0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10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1-10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6A28F298-81DD-4AE9-BC91-FA766594E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247" y="2734804"/>
            <a:ext cx="4393505" cy="472172"/>
          </a:xfrm>
        </p:spPr>
        <p:txBody>
          <a:bodyPr/>
          <a:lstStyle/>
          <a:p>
            <a:r>
              <a:rPr lang="zh-CN" altLang="en-US" dirty="0"/>
              <a:t>函数</a:t>
            </a:r>
          </a:p>
        </p:txBody>
      </p:sp>
    </p:spTree>
    <p:extLst>
      <p:ext uri="{BB962C8B-B14F-4D97-AF65-F5344CB8AC3E}">
        <p14:creationId xmlns:p14="http://schemas.microsoft.com/office/powerpoint/2010/main" val="11333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CACE12A-1771-4DC5-9C8E-DAB054561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67593"/>
                <a:ext cx="7886700" cy="465513"/>
              </a:xfrm>
            </p:spPr>
            <p:txBody>
              <a:bodyPr/>
              <a:lstStyle/>
              <a:p>
                <a:r>
                  <a:rPr lang="en-US" altLang="zh-CN" dirty="0"/>
                  <a:t>We only have to show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injective (one-to-one)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CACE12A-1771-4DC5-9C8E-DAB054561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67593"/>
                <a:ext cx="7886700" cy="465513"/>
              </a:xfrm>
              <a:blipFill>
                <a:blip r:embed="rId9"/>
                <a:stretch>
                  <a:fillRect l="-773" t="-15584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6A5B2E9-F79D-4E44-8140-5040B44594F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97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8AE2DC-62D6-4729-BA5A-DA832815809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7057" y="738589"/>
            <a:ext cx="6109886" cy="990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1">
                <a:extLst>
                  <a:ext uri="{FF2B5EF4-FFF2-40B4-BE49-F238E27FC236}">
                    <a16:creationId xmlns:a16="http://schemas.microsoft.com/office/drawing/2014/main" id="{D3537925-6989-4052-8FCC-906D2C71E0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8650" y="2333106"/>
                <a:ext cx="7886700" cy="27127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onto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r>
                  <a:rPr lang="en-US" altLang="zh-CN" b="0" dirty="0"/>
                  <a:t>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it is easy to prove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altLang="zh-CN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bijective, where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altLang="zh-CN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br>
                  <a:rPr lang="en-US" altLang="zh-CN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CN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CN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injective</a:t>
                </a:r>
                <a:b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altLang="zh-CN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altLang="zh-CN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injective</a:t>
                </a:r>
              </a:p>
              <a:p>
                <a:pPr marL="0" indent="0">
                  <a:buNone/>
                </a:pPr>
                <a:r>
                  <a:rPr lang="en-US" altLang="zh-CN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Q.E.D</a:t>
                </a:r>
              </a:p>
            </p:txBody>
          </p:sp>
        </mc:Choice>
        <mc:Fallback xmlns="">
          <p:sp>
            <p:nvSpPr>
              <p:cNvPr id="7" name="内容占位符 1">
                <a:extLst>
                  <a:ext uri="{FF2B5EF4-FFF2-40B4-BE49-F238E27FC236}">
                    <a16:creationId xmlns:a16="http://schemas.microsoft.com/office/drawing/2014/main" id="{D3537925-6989-4052-8FCC-906D2C71E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2333106"/>
                <a:ext cx="7886700" cy="2712720"/>
              </a:xfrm>
              <a:prstGeom prst="rect">
                <a:avLst/>
              </a:prstGeom>
              <a:blipFill>
                <a:blip r:embed="rId12"/>
                <a:stretch>
                  <a:fillRect l="-849" t="-1790" b="-3579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AC62CFB4-BB6F-4D42-8246-0E86D139B0B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7057" y="5144843"/>
            <a:ext cx="6109886" cy="1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CACE12A-1771-4DC5-9C8E-DAB0545616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87236"/>
                <a:ext cx="7886700" cy="465513"/>
              </a:xfrm>
            </p:spPr>
            <p:txBody>
              <a:bodyPr/>
              <a:lstStyle/>
              <a:p>
                <a:r>
                  <a:rPr lang="en-US" altLang="zh-CN" dirty="0"/>
                  <a:t>We only have to show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injective (one-to-one)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CACE12A-1771-4DC5-9C8E-DAB054561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87236"/>
                <a:ext cx="7886700" cy="465513"/>
              </a:xfrm>
              <a:blipFill>
                <a:blip r:embed="rId8"/>
                <a:stretch>
                  <a:fillRect l="-773" t="-15584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6A5B2E9-F79D-4E44-8140-5040B44594F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97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8AE2DC-62D6-4729-BA5A-DA8328158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7057" y="738589"/>
            <a:ext cx="6109886" cy="990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1">
                <a:extLst>
                  <a:ext uri="{FF2B5EF4-FFF2-40B4-BE49-F238E27FC236}">
                    <a16:creationId xmlns:a16="http://schemas.microsoft.com/office/drawing/2014/main" id="{D3537925-6989-4052-8FCC-906D2C71E0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8650" y="2156268"/>
                <a:ext cx="7886700" cy="36525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onto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内容占位符 1">
                <a:extLst>
                  <a:ext uri="{FF2B5EF4-FFF2-40B4-BE49-F238E27FC236}">
                    <a16:creationId xmlns:a16="http://schemas.microsoft.com/office/drawing/2014/main" id="{D3537925-6989-4052-8FCC-906D2C71E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2156268"/>
                <a:ext cx="7886700" cy="365259"/>
              </a:xfrm>
              <a:prstGeom prst="rect">
                <a:avLst/>
              </a:prstGeom>
              <a:blipFill>
                <a:blip r:embed="rId11"/>
                <a:stretch>
                  <a:fillRect l="-617" t="-9677" b="-24194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C27C4E9-E40E-4F24-A71D-A317B087837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17057" y="2560820"/>
            <a:ext cx="6109886" cy="1335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1">
                <a:extLst>
                  <a:ext uri="{FF2B5EF4-FFF2-40B4-BE49-F238E27FC236}">
                    <a16:creationId xmlns:a16="http://schemas.microsoft.com/office/drawing/2014/main" id="{E6C3B2BE-A317-4F46-B661-DDAE02D55A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8650" y="3935665"/>
                <a:ext cx="7886700" cy="263139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71450" indent="-171450" algn="l" rtl="0" eaLnBrk="1" fontAlgn="base" hangingPunct="1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1" fontAlgn="base" hangingPunct="1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CN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altLang="zh-CN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.E.D</a:t>
                </a:r>
                <a:endParaRPr lang="en-US" altLang="zh-CN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内容占位符 1">
                <a:extLst>
                  <a:ext uri="{FF2B5EF4-FFF2-40B4-BE49-F238E27FC236}">
                    <a16:creationId xmlns:a16="http://schemas.microsoft.com/office/drawing/2014/main" id="{E6C3B2BE-A317-4F46-B661-DDAE02D5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3935665"/>
                <a:ext cx="7886700" cy="2631390"/>
              </a:xfrm>
              <a:prstGeom prst="rect">
                <a:avLst/>
              </a:prstGeom>
              <a:blipFill>
                <a:blip r:embed="rId13"/>
                <a:stretch>
                  <a:fillRect l="-617" t="-2309" b="-485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2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99389DC-502B-4D8E-9D6E-394F93224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06138"/>
                <a:ext cx="7886700" cy="4170829"/>
              </a:xfrm>
            </p:spPr>
            <p:txBody>
              <a:bodyPr/>
              <a:lstStyle/>
              <a:p>
                <a:r>
                  <a:rPr lang="en-US" altLang="zh-CN" dirty="0"/>
                  <a:t>(a) No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(b) assume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marL="342900" lvl="1" indent="0">
                  <a:buNone/>
                </a:pPr>
                <a:r>
                  <a:rPr lang="en-US" altLang="zh-CN" dirty="0"/>
                  <a:t>without loss of generality, assume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b="0" dirty="0"/>
                  <a:t> </a:t>
                </a:r>
              </a:p>
              <a:p>
                <a:pPr marL="342900" lvl="1" indent="0">
                  <a:buNone/>
                </a:pP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342900" lvl="1" indent="0">
                  <a:buNone/>
                </a:pPr>
                <a:r>
                  <a:rPr lang="en-US" altLang="zh-CN" dirty="0"/>
                  <a:t>As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b="0" dirty="0"/>
                  <a:t> is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injective</a:t>
                </a:r>
                <a:r>
                  <a:rPr lang="en-US" altLang="zh-CN" b="0" dirty="0"/>
                  <a:t>, 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b="0" dirty="0"/>
                  <a:t>. </a:t>
                </a:r>
              </a:p>
              <a:p>
                <a:pPr marL="342900" lvl="1" indent="0">
                  <a:buNone/>
                </a:pPr>
                <a:r>
                  <a:rPr lang="en-US" altLang="zh-CN" b="0" dirty="0"/>
                  <a:t>Therefore,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b="0" dirty="0"/>
                  <a:t>. Contradiction.</a:t>
                </a:r>
              </a:p>
              <a:p>
                <a:pPr marL="342900" lvl="1" indent="0">
                  <a:buNone/>
                </a:pPr>
                <a:endParaRPr lang="en-US" altLang="zh-CN" b="0" dirty="0"/>
              </a:p>
              <a:p>
                <a:pPr marL="342900" lvl="1" indent="0">
                  <a:buNone/>
                </a:pPr>
                <a:r>
                  <a:rPr lang="en-US" altLang="zh-CN" dirty="0"/>
                  <a:t>Q.E.D.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99389DC-502B-4D8E-9D6E-394F93224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06138"/>
                <a:ext cx="7886700" cy="4170829"/>
              </a:xfrm>
              <a:blipFill>
                <a:blip r:embed="rId5"/>
                <a:stretch>
                  <a:fillRect l="-773" t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9BF1087-DA6C-45B8-9238-E405FC8EDF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17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42011AC-1D59-4709-A53E-9D5BA0AA3C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1817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F3C320D1-FA8B-48F4-AEC9-B5F849769C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7441"/>
                <a:ext cx="7886700" cy="4930333"/>
              </a:xfrm>
            </p:spPr>
            <p:txBody>
              <a:bodyPr/>
              <a:lstStyle/>
              <a:p>
                <a:r>
                  <a:rPr lang="en-US" altLang="zh-CN" dirty="0"/>
                  <a:t>(a)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(b)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F3C320D1-FA8B-48F4-AEC9-B5F849769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7441"/>
                <a:ext cx="7886700" cy="4930333"/>
              </a:xfrm>
              <a:blipFill>
                <a:blip r:embed="rId3"/>
                <a:stretch>
                  <a:fillRect l="-773" t="-1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4542FFC4-B075-4400-9818-3327D792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615" y="2351344"/>
            <a:ext cx="3006376" cy="2475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37E75A2-2F29-452E-A645-DEF8D2CE5F81}"/>
              </a:ext>
            </a:extLst>
          </p:cNvPr>
          <p:cNvSpPr/>
          <p:nvPr/>
        </p:nvSpPr>
        <p:spPr>
          <a:xfrm>
            <a:off x="3775568" y="2351344"/>
            <a:ext cx="366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6FCDC6C-67A9-48F4-AC02-7BA511DC0C51}"/>
              </a:ext>
            </a:extLst>
          </p:cNvPr>
          <p:cNvCxnSpPr/>
          <p:nvPr/>
        </p:nvCxnSpPr>
        <p:spPr>
          <a:xfrm>
            <a:off x="1303615" y="3158506"/>
            <a:ext cx="1980079" cy="1793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BE87E9-B87E-490E-9D9F-F8D76EA4C82F}"/>
                  </a:ext>
                </a:extLst>
              </p:cNvPr>
              <p:cNvSpPr txBox="1"/>
              <p:nvPr/>
            </p:nvSpPr>
            <p:spPr>
              <a:xfrm>
                <a:off x="5394424" y="2325272"/>
                <a:ext cx="3427733" cy="272286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onto</m:t>
                    </m:r>
                  </m:oMath>
                </a14:m>
                <a:r>
                  <a:rPr lang="en-US" altLang="zh-CN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err="1"/>
                  <a:t>s.t.</a:t>
                </a:r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 </a:t>
                </a:r>
                <a:endParaRPr lang="en-US" altLang="zh-CN" dirty="0"/>
              </a:p>
              <a:p>
                <a:r>
                  <a:rPr lang="zh-CN" altLang="en-US" dirty="0"/>
                  <a:t>又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function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zh-CN" altLang="en-US" dirty="0"/>
                  <a:t>同理可证：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Q.E.D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97BE87E9-B87E-490E-9D9F-F8D76EA4C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24" y="2325272"/>
                <a:ext cx="3427733" cy="2722861"/>
              </a:xfrm>
              <a:prstGeom prst="rect">
                <a:avLst/>
              </a:prstGeom>
              <a:blipFill>
                <a:blip r:embed="rId5"/>
                <a:stretch>
                  <a:fillRect l="-1418" b="-2450"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8B98424B-0F7E-4355-9C36-D77BAFF0A7B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3615" y="4881445"/>
            <a:ext cx="2333625" cy="333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E3EB54B-2F4B-4000-80FF-EFB1791AB3F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22203" y="5185905"/>
            <a:ext cx="4799954" cy="15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E50A83B-87E3-4B1E-809E-3CE61E022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502429"/>
                <a:ext cx="7886700" cy="3355570"/>
              </a:xfrm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altLang="zh-CN" b="1" dirty="0"/>
              </a:p>
              <a:p>
                <a:r>
                  <a:rPr lang="en-US" altLang="zh-CN" dirty="0"/>
                  <a:t>(a-1) prove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Let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lvl="1"/>
                <a:r>
                  <a:rPr lang="en-US" altLang="zh-CN" b="0" dirty="0"/>
                  <a:t>So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⊆⋂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⋂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(a-2) prove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⊇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0" dirty="0"/>
                  <a:t>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0" dirty="0"/>
                  <a:t>So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Q.E.D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E50A83B-87E3-4B1E-809E-3CE61E022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502429"/>
                <a:ext cx="7886700" cy="3355570"/>
              </a:xfrm>
              <a:blipFill>
                <a:blip r:embed="rId4"/>
                <a:stretch>
                  <a:fillRect l="-849" b="-36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12ADFC8-2AA4-438B-974F-EA64FC4A28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"/>
            <a:ext cx="9144000" cy="35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blemSolving-1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4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oblemSolving-1" id="{61D43C1A-B26D-49B3-BE1F-589F4983CACD}" vid="{D41E10E5-AF37-4C71-99FE-F6BE6764CFD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ProblemSolving-1</Template>
  <TotalTime>1993</TotalTime>
  <Words>450</Words>
  <Application>Microsoft Office PowerPoint</Application>
  <PresentationFormat>全屏显示(4:3)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黑体</vt:lpstr>
      <vt:lpstr>宋体</vt:lpstr>
      <vt:lpstr>Arial</vt:lpstr>
      <vt:lpstr>Calibri Light</vt:lpstr>
      <vt:lpstr>Cambria Math</vt:lpstr>
      <vt:lpstr>ProblemSolving-1</vt:lpstr>
      <vt:lpstr>作业1-10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作业1-4</dc:title>
  <dc:creator>jun ma</dc:creator>
  <cp:lastModifiedBy>lenovo</cp:lastModifiedBy>
  <cp:revision>169</cp:revision>
  <dcterms:created xsi:type="dcterms:W3CDTF">2015-10-29T06:50:28Z</dcterms:created>
  <dcterms:modified xsi:type="dcterms:W3CDTF">2021-12-11T13:51:14Z</dcterms:modified>
</cp:coreProperties>
</file>