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60" r:id="rId4"/>
    <p:sldId id="299" r:id="rId5"/>
    <p:sldId id="276" r:id="rId6"/>
    <p:sldId id="275" r:id="rId7"/>
    <p:sldId id="266" r:id="rId8"/>
    <p:sldId id="261" r:id="rId9"/>
    <p:sldId id="278" r:id="rId10"/>
    <p:sldId id="264" r:id="rId11"/>
    <p:sldId id="263" r:id="rId12"/>
    <p:sldId id="279" r:id="rId13"/>
    <p:sldId id="300" r:id="rId14"/>
    <p:sldId id="280" r:id="rId15"/>
    <p:sldId id="281" r:id="rId16"/>
    <p:sldId id="301" r:id="rId17"/>
    <p:sldId id="282" r:id="rId18"/>
    <p:sldId id="303" r:id="rId19"/>
    <p:sldId id="285" r:id="rId20"/>
    <p:sldId id="302" r:id="rId21"/>
    <p:sldId id="284" r:id="rId22"/>
    <p:sldId id="283" r:id="rId23"/>
    <p:sldId id="286" r:id="rId24"/>
    <p:sldId id="289" r:id="rId25"/>
    <p:sldId id="304" r:id="rId26"/>
    <p:sldId id="287" r:id="rId27"/>
    <p:sldId id="288" r:id="rId28"/>
    <p:sldId id="290" r:id="rId29"/>
    <p:sldId id="291" r:id="rId30"/>
    <p:sldId id="305" r:id="rId31"/>
    <p:sldId id="292" r:id="rId32"/>
    <p:sldId id="294" r:id="rId33"/>
    <p:sldId id="306" r:id="rId34"/>
    <p:sldId id="293" r:id="rId35"/>
    <p:sldId id="295" r:id="rId36"/>
    <p:sldId id="297" r:id="rId37"/>
    <p:sldId id="296" r:id="rId38"/>
    <p:sldId id="298" r:id="rId39"/>
    <p:sldId id="307" r:id="rId40"/>
    <p:sldId id="271" r:id="rId41"/>
    <p:sldId id="272"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1"/>
    <a:srgbClr val="7AB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0" autoAdjust="0"/>
    <p:restoredTop sz="86628" autoAdjust="0"/>
  </p:normalViewPr>
  <p:slideViewPr>
    <p:cSldViewPr snapToGrid="0">
      <p:cViewPr varScale="1">
        <p:scale>
          <a:sx n="80" d="100"/>
          <a:sy n="80" d="100"/>
        </p:scale>
        <p:origin x="67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4EFB7-1D21-43B2-8325-E1A6E4C029F2}" type="datetimeFigureOut">
              <a:rPr lang="zh-CN" altLang="en-US" smtClean="0"/>
              <a:t>2019/4/15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F156A-8D4C-480C-A4DD-FCEF98D5FA78}" type="slidenum">
              <a:rPr lang="zh-CN" altLang="en-US" smtClean="0"/>
              <a:t>‹#›</a:t>
            </a:fld>
            <a:endParaRPr lang="zh-CN" altLang="en-US"/>
          </a:p>
        </p:txBody>
      </p:sp>
    </p:spTree>
    <p:extLst>
      <p:ext uri="{BB962C8B-B14F-4D97-AF65-F5344CB8AC3E}">
        <p14:creationId xmlns:p14="http://schemas.microsoft.com/office/powerpoint/2010/main" val="239578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今天我主要介绍皮亚诺公理</a:t>
            </a:r>
            <a:r>
              <a:rPr lang="en-US" altLang="zh-CN" dirty="0" smtClean="0"/>
              <a:t>,</a:t>
            </a:r>
            <a:r>
              <a:rPr lang="zh-CN" altLang="en-US" dirty="0" smtClean="0"/>
              <a:t>在此之前大家先思考一个问题</a:t>
            </a:r>
            <a:r>
              <a:rPr lang="en-US" altLang="zh-CN" dirty="0" smtClean="0"/>
              <a:t>,</a:t>
            </a:r>
            <a:r>
              <a:rPr lang="zh-CN" altLang="en-US" dirty="0" smtClean="0"/>
              <a:t>自然数是什么？</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3</a:t>
            </a:fld>
            <a:endParaRPr lang="zh-CN" altLang="en-US"/>
          </a:p>
        </p:txBody>
      </p:sp>
    </p:spTree>
    <p:extLst>
      <p:ext uri="{BB962C8B-B14F-4D97-AF65-F5344CB8AC3E}">
        <p14:creationId xmlns:p14="http://schemas.microsoft.com/office/powerpoint/2010/main" val="384127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自然数集中天然的有下一个数这个性质</a:t>
            </a:r>
            <a:r>
              <a:rPr lang="en-US" altLang="zh-CN" dirty="0" smtClean="0"/>
              <a:t>,</a:t>
            </a:r>
            <a:r>
              <a:rPr lang="zh-CN" altLang="en-US" dirty="0" smtClean="0"/>
              <a:t>比如</a:t>
            </a:r>
            <a:r>
              <a:rPr lang="en-US" altLang="zh-CN" dirty="0" smtClean="0"/>
              <a:t>0</a:t>
            </a:r>
            <a:r>
              <a:rPr lang="zh-CN" altLang="en-US" dirty="0" smtClean="0"/>
              <a:t>的下一个数是</a:t>
            </a:r>
            <a:r>
              <a:rPr lang="en-US" altLang="zh-CN" dirty="0" smtClean="0"/>
              <a:t>1</a:t>
            </a:r>
            <a:r>
              <a:rPr lang="zh-CN" altLang="en-US" dirty="0" smtClean="0"/>
              <a:t>，</a:t>
            </a:r>
            <a:r>
              <a:rPr lang="en-US" altLang="zh-CN" dirty="0" smtClean="0"/>
              <a:t>1</a:t>
            </a:r>
            <a:r>
              <a:rPr lang="zh-CN" altLang="en-US" dirty="0" smtClean="0"/>
              <a:t>的下一个数是</a:t>
            </a:r>
            <a:r>
              <a:rPr lang="en-US" altLang="zh-CN" dirty="0" smtClean="0"/>
              <a:t>2</a:t>
            </a:r>
            <a:r>
              <a:rPr lang="zh-CN" altLang="en-US" dirty="0" smtClean="0"/>
              <a:t>，当然用术语可以用后继来表达，为了让我们的这个集合</a:t>
            </a:r>
            <a:r>
              <a:rPr lang="en-US" altLang="zh-CN" dirty="0" smtClean="0"/>
              <a:t>N</a:t>
            </a:r>
            <a:r>
              <a:rPr lang="zh-CN" altLang="en-US" dirty="0" smtClean="0"/>
              <a:t>也有后继这个属性，现在引入皮亚诺公理</a:t>
            </a:r>
            <a:r>
              <a:rPr lang="en-US" altLang="zh-CN" dirty="0" smtClean="0"/>
              <a:t>2</a:t>
            </a:r>
          </a:p>
          <a:p>
            <a:endParaRPr lang="en-US" altLang="zh-CN" dirty="0" smtClean="0"/>
          </a:p>
          <a:p>
            <a:r>
              <a:rPr lang="zh-CN" altLang="en-US" dirty="0" smtClean="0"/>
              <a:t>假设有一个映射</a:t>
            </a:r>
            <a:r>
              <a:rPr lang="en-US" altLang="zh-CN" dirty="0" smtClean="0"/>
              <a:t>S,</a:t>
            </a:r>
          </a:p>
          <a:p>
            <a:r>
              <a:rPr lang="zh-CN" altLang="en-US" dirty="0" smtClean="0"/>
              <a:t>如果</a:t>
            </a:r>
            <a:r>
              <a:rPr lang="en-US" altLang="zh-CN" dirty="0" smtClean="0"/>
              <a:t>x</a:t>
            </a:r>
            <a:r>
              <a:rPr lang="zh-CN" altLang="en-US" dirty="0" smtClean="0"/>
              <a:t>属于</a:t>
            </a:r>
            <a:r>
              <a:rPr lang="en-US" altLang="zh-CN" dirty="0" smtClean="0"/>
              <a:t>N,</a:t>
            </a:r>
            <a:r>
              <a:rPr lang="zh-CN" altLang="en-US" dirty="0" smtClean="0"/>
              <a:t>那么</a:t>
            </a:r>
            <a:r>
              <a:rPr lang="en-US" altLang="zh-CN" dirty="0" smtClean="0"/>
              <a:t>S(x)</a:t>
            </a:r>
            <a:r>
              <a:rPr lang="zh-CN" altLang="en-US" dirty="0" smtClean="0"/>
              <a:t>属于</a:t>
            </a:r>
            <a:r>
              <a:rPr lang="en-US" altLang="zh-CN" dirty="0" smtClean="0"/>
              <a:t>N</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13</a:t>
            </a:fld>
            <a:endParaRPr lang="zh-CN" altLang="en-US"/>
          </a:p>
        </p:txBody>
      </p:sp>
    </p:spTree>
    <p:extLst>
      <p:ext uri="{BB962C8B-B14F-4D97-AF65-F5344CB8AC3E}">
        <p14:creationId xmlns:p14="http://schemas.microsoft.com/office/powerpoint/2010/main" val="97686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自然数集中天然的有后继的性质</a:t>
            </a:r>
            <a:r>
              <a:rPr lang="en-US" altLang="zh-CN" dirty="0" smtClean="0"/>
              <a:t>,</a:t>
            </a:r>
            <a:r>
              <a:rPr lang="zh-CN" altLang="en-US" dirty="0" smtClean="0"/>
              <a:t>比如</a:t>
            </a:r>
            <a:r>
              <a:rPr lang="en-US" altLang="zh-CN" dirty="0" smtClean="0"/>
              <a:t>0</a:t>
            </a:r>
            <a:r>
              <a:rPr lang="zh-CN" altLang="en-US" dirty="0" smtClean="0"/>
              <a:t>的后继是</a:t>
            </a:r>
            <a:r>
              <a:rPr lang="en-US" altLang="zh-CN" dirty="0" smtClean="0"/>
              <a:t>1</a:t>
            </a:r>
            <a:r>
              <a:rPr lang="zh-CN" altLang="en-US" dirty="0" smtClean="0"/>
              <a:t>，</a:t>
            </a:r>
            <a:r>
              <a:rPr lang="en-US" altLang="zh-CN" dirty="0" smtClean="0"/>
              <a:t>1</a:t>
            </a:r>
            <a:r>
              <a:rPr lang="zh-CN" altLang="en-US" dirty="0" smtClean="0"/>
              <a:t>的后继是</a:t>
            </a:r>
            <a:r>
              <a:rPr lang="en-US" altLang="zh-CN" dirty="0" smtClean="0"/>
              <a:t>2</a:t>
            </a:r>
            <a:r>
              <a:rPr lang="zh-CN" altLang="en-US" dirty="0" smtClean="0"/>
              <a:t>，为了让我们的这个集合</a:t>
            </a:r>
            <a:r>
              <a:rPr lang="en-US" altLang="zh-CN" dirty="0" smtClean="0"/>
              <a:t>N</a:t>
            </a:r>
            <a:r>
              <a:rPr lang="zh-CN" altLang="en-US" dirty="0" smtClean="0"/>
              <a:t>也有后继这个属性，现在引入皮亚诺公理</a:t>
            </a:r>
            <a:r>
              <a:rPr lang="en-US" altLang="zh-CN" dirty="0" smtClean="0"/>
              <a:t>2</a:t>
            </a:r>
          </a:p>
          <a:p>
            <a:endParaRPr lang="en-US" altLang="zh-CN" dirty="0" smtClean="0"/>
          </a:p>
          <a:p>
            <a:r>
              <a:rPr lang="zh-CN" altLang="en-US" dirty="0" smtClean="0"/>
              <a:t>假设有一个映射</a:t>
            </a:r>
            <a:r>
              <a:rPr lang="en-US" altLang="zh-CN" dirty="0" smtClean="0"/>
              <a:t>S,</a:t>
            </a:r>
          </a:p>
          <a:p>
            <a:r>
              <a:rPr lang="zh-CN" altLang="en-US" dirty="0" smtClean="0"/>
              <a:t>如果</a:t>
            </a:r>
            <a:r>
              <a:rPr lang="en-US" altLang="zh-CN" dirty="0" smtClean="0"/>
              <a:t>x</a:t>
            </a:r>
            <a:r>
              <a:rPr lang="zh-CN" altLang="en-US" dirty="0" smtClean="0"/>
              <a:t>属于</a:t>
            </a:r>
            <a:r>
              <a:rPr lang="en-US" altLang="zh-CN" dirty="0" smtClean="0"/>
              <a:t>N,</a:t>
            </a:r>
            <a:r>
              <a:rPr lang="zh-CN" altLang="en-US" dirty="0" smtClean="0"/>
              <a:t>那么</a:t>
            </a:r>
            <a:r>
              <a:rPr lang="en-US" altLang="zh-CN" dirty="0" smtClean="0"/>
              <a:t>S(x)</a:t>
            </a:r>
            <a:r>
              <a:rPr lang="zh-CN" altLang="en-US" dirty="0" smtClean="0"/>
              <a:t>属于</a:t>
            </a:r>
            <a:r>
              <a:rPr lang="en-US" altLang="zh-CN" dirty="0" smtClean="0"/>
              <a:t>N</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14</a:t>
            </a:fld>
            <a:endParaRPr lang="zh-CN" altLang="en-US"/>
          </a:p>
        </p:txBody>
      </p:sp>
    </p:spTree>
    <p:extLst>
      <p:ext uri="{BB962C8B-B14F-4D97-AF65-F5344CB8AC3E}">
        <p14:creationId xmlns:p14="http://schemas.microsoft.com/office/powerpoint/2010/main" val="222543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注意到目前的</a:t>
            </a:r>
            <a:r>
              <a:rPr lang="en-US" altLang="zh-CN" dirty="0" smtClean="0"/>
              <a:t>S</a:t>
            </a:r>
            <a:r>
              <a:rPr lang="zh-CN" altLang="en-US" dirty="0" smtClean="0"/>
              <a:t>的性质还不够完全，不够让我们的</a:t>
            </a:r>
            <a:r>
              <a:rPr lang="en-US" altLang="zh-CN" dirty="0" smtClean="0"/>
              <a:t>N</a:t>
            </a:r>
            <a:r>
              <a:rPr lang="zh-CN" altLang="en-US" dirty="0" smtClean="0"/>
              <a:t>集合表现的和自然数集一样，我们可以轻易的找到一个问题：如果  </a:t>
            </a:r>
            <a:r>
              <a:rPr lang="en-US" altLang="zh-CN" dirty="0" smtClean="0"/>
              <a:t>…… </a:t>
            </a:r>
            <a:r>
              <a:rPr lang="zh-CN" altLang="en-US" dirty="0" smtClean="0"/>
              <a:t>那么我们就可以完全用</a:t>
            </a:r>
            <a:r>
              <a:rPr lang="en-US" altLang="zh-CN" dirty="0" smtClean="0"/>
              <a:t>doggy</a:t>
            </a:r>
            <a:r>
              <a:rPr lang="zh-CN" altLang="en-US" dirty="0" smtClean="0"/>
              <a:t>来填充我们的</a:t>
            </a:r>
            <a:r>
              <a:rPr lang="en-US" altLang="zh-CN" dirty="0" smtClean="0"/>
              <a:t>N</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15</a:t>
            </a:fld>
            <a:endParaRPr lang="zh-CN" altLang="en-US"/>
          </a:p>
        </p:txBody>
      </p:sp>
    </p:spTree>
    <p:extLst>
      <p:ext uri="{BB962C8B-B14F-4D97-AF65-F5344CB8AC3E}">
        <p14:creationId xmlns:p14="http://schemas.microsoft.com/office/powerpoint/2010/main" val="170590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注意到目前的</a:t>
            </a:r>
            <a:r>
              <a:rPr lang="en-US" altLang="zh-CN" dirty="0" smtClean="0"/>
              <a:t>S</a:t>
            </a:r>
            <a:r>
              <a:rPr lang="zh-CN" altLang="en-US" dirty="0" smtClean="0"/>
              <a:t>的性质还不够完全，不够让我们的</a:t>
            </a:r>
            <a:r>
              <a:rPr lang="en-US" altLang="zh-CN" dirty="0" smtClean="0"/>
              <a:t>N</a:t>
            </a:r>
            <a:r>
              <a:rPr lang="zh-CN" altLang="en-US" dirty="0" smtClean="0"/>
              <a:t>集合表现的和自然数集一样，我们可以轻易的找到一个问题：如果  </a:t>
            </a:r>
            <a:r>
              <a:rPr lang="en-US" altLang="zh-CN" dirty="0" smtClean="0"/>
              <a:t>…… </a:t>
            </a:r>
            <a:r>
              <a:rPr lang="zh-CN" altLang="en-US" dirty="0" smtClean="0"/>
              <a:t>那么我们就可以完全用</a:t>
            </a:r>
            <a:r>
              <a:rPr lang="en-US" altLang="zh-CN" dirty="0" smtClean="0"/>
              <a:t>doggy</a:t>
            </a:r>
            <a:r>
              <a:rPr lang="zh-CN" altLang="en-US" dirty="0" smtClean="0"/>
              <a:t>来填充我们的</a:t>
            </a:r>
            <a:r>
              <a:rPr lang="en-US" altLang="zh-CN" dirty="0" smtClean="0"/>
              <a:t>N</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16</a:t>
            </a:fld>
            <a:endParaRPr lang="zh-CN" altLang="en-US"/>
          </a:p>
        </p:txBody>
      </p:sp>
    </p:spTree>
    <p:extLst>
      <p:ext uri="{BB962C8B-B14F-4D97-AF65-F5344CB8AC3E}">
        <p14:creationId xmlns:p14="http://schemas.microsoft.com/office/powerpoint/2010/main" val="69967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因此为了把这个</a:t>
            </a:r>
            <a:r>
              <a:rPr lang="en-US" altLang="zh-CN" dirty="0" smtClean="0"/>
              <a:t>bug</a:t>
            </a:r>
            <a:r>
              <a:rPr lang="zh-CN" altLang="en-US" dirty="0" smtClean="0"/>
              <a:t>给去掉，现在引入皮亚诺公理三</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17</a:t>
            </a:fld>
            <a:endParaRPr lang="zh-CN" altLang="en-US"/>
          </a:p>
        </p:txBody>
      </p:sp>
    </p:spTree>
    <p:extLst>
      <p:ext uri="{BB962C8B-B14F-4D97-AF65-F5344CB8AC3E}">
        <p14:creationId xmlns:p14="http://schemas.microsoft.com/office/powerpoint/2010/main" val="1409344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我们现在有了三条公理，但是实际上我们还是没有办法从这仅仅三条公理推出整个自然数集，</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18</a:t>
            </a:fld>
            <a:endParaRPr lang="zh-CN" altLang="en-US"/>
          </a:p>
        </p:txBody>
      </p:sp>
    </p:spTree>
    <p:extLst>
      <p:ext uri="{BB962C8B-B14F-4D97-AF65-F5344CB8AC3E}">
        <p14:creationId xmlns:p14="http://schemas.microsoft.com/office/powerpoint/2010/main" val="893982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19</a:t>
            </a:fld>
            <a:endParaRPr lang="zh-CN" altLang="en-US"/>
          </a:p>
        </p:txBody>
      </p:sp>
    </p:spTree>
    <p:extLst>
      <p:ext uri="{BB962C8B-B14F-4D97-AF65-F5344CB8AC3E}">
        <p14:creationId xmlns:p14="http://schemas.microsoft.com/office/powerpoint/2010/main" val="1865644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我们现在有了三条公理，但是实际上还</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20</a:t>
            </a:fld>
            <a:endParaRPr lang="zh-CN" altLang="en-US"/>
          </a:p>
        </p:txBody>
      </p:sp>
    </p:spTree>
    <p:extLst>
      <p:ext uri="{BB962C8B-B14F-4D97-AF65-F5344CB8AC3E}">
        <p14:creationId xmlns:p14="http://schemas.microsoft.com/office/powerpoint/2010/main" val="74961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为了解决刚才的问题，实际上需要把</a:t>
            </a:r>
            <a:r>
              <a:rPr lang="en-US" altLang="zh-CN" dirty="0" smtClean="0"/>
              <a:t>S</a:t>
            </a:r>
            <a:r>
              <a:rPr lang="zh-CN" altLang="en-US" dirty="0" smtClean="0"/>
              <a:t>从映射约束成一个函数，于是就自然的有了皮亚诺公理</a:t>
            </a:r>
            <a:r>
              <a:rPr lang="en-US" altLang="zh-CN" dirty="0" smtClean="0"/>
              <a:t>4</a:t>
            </a:r>
          </a:p>
          <a:p>
            <a:r>
              <a:rPr lang="zh-CN" altLang="en-US" dirty="0" smtClean="0"/>
              <a:t>对于</a:t>
            </a:r>
            <a:r>
              <a:rPr lang="en-US" altLang="zh-CN" dirty="0" smtClean="0"/>
              <a:t>S</a:t>
            </a:r>
            <a:r>
              <a:rPr lang="zh-CN" altLang="en-US" dirty="0" smtClean="0"/>
              <a:t>输入不同的值</a:t>
            </a:r>
            <a:r>
              <a:rPr lang="en-US" altLang="zh-CN" dirty="0" smtClean="0"/>
              <a:t>,S</a:t>
            </a:r>
            <a:r>
              <a:rPr lang="zh-CN" altLang="en-US" dirty="0" smtClean="0"/>
              <a:t>的输出不一样，换句话说</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21</a:t>
            </a:fld>
            <a:endParaRPr lang="zh-CN" altLang="en-US"/>
          </a:p>
        </p:txBody>
      </p:sp>
    </p:spTree>
    <p:extLst>
      <p:ext uri="{BB962C8B-B14F-4D97-AF65-F5344CB8AC3E}">
        <p14:creationId xmlns:p14="http://schemas.microsoft.com/office/powerpoint/2010/main" val="359941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现在我们就可以一步步的构造一个集合</a:t>
            </a:r>
            <a:r>
              <a:rPr lang="en-US" altLang="zh-CN" dirty="0" smtClean="0"/>
              <a:t>N</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22</a:t>
            </a:fld>
            <a:endParaRPr lang="zh-CN" altLang="en-US"/>
          </a:p>
        </p:txBody>
      </p:sp>
    </p:spTree>
    <p:extLst>
      <p:ext uri="{BB962C8B-B14F-4D97-AF65-F5344CB8AC3E}">
        <p14:creationId xmlns:p14="http://schemas.microsoft.com/office/powerpoint/2010/main" val="401319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为什么</a:t>
            </a:r>
            <a:r>
              <a:rPr lang="en-US" altLang="zh-CN" dirty="0" smtClean="0"/>
              <a:t>?</a:t>
            </a:r>
            <a:r>
              <a:rPr lang="zh-CN" altLang="en-US" dirty="0" smtClean="0"/>
              <a:t>在集合论的基础上公理化整个数学系统的一个基础的部分</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4</a:t>
            </a:fld>
            <a:endParaRPr lang="zh-CN" altLang="en-US"/>
          </a:p>
        </p:txBody>
      </p:sp>
    </p:spTree>
    <p:extLst>
      <p:ext uri="{BB962C8B-B14F-4D97-AF65-F5344CB8AC3E}">
        <p14:creationId xmlns:p14="http://schemas.microsoft.com/office/powerpoint/2010/main" val="94297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这个集合可以映射到我们熟悉的自然数集合</a:t>
            </a:r>
            <a:r>
              <a:rPr lang="en-US" altLang="zh-CN" dirty="0" smtClean="0"/>
              <a:t>0</a:t>
            </a:r>
            <a:r>
              <a:rPr lang="zh-CN" altLang="en-US" dirty="0" smtClean="0"/>
              <a:t>，</a:t>
            </a:r>
            <a:r>
              <a:rPr lang="en-US" altLang="zh-CN" dirty="0" smtClean="0"/>
              <a:t>1</a:t>
            </a:r>
            <a:r>
              <a:rPr lang="zh-CN" altLang="en-US" dirty="0" smtClean="0"/>
              <a:t>，</a:t>
            </a:r>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23</a:t>
            </a:fld>
            <a:endParaRPr lang="zh-CN" altLang="en-US"/>
          </a:p>
        </p:txBody>
      </p:sp>
    </p:spTree>
    <p:extLst>
      <p:ext uri="{BB962C8B-B14F-4D97-AF65-F5344CB8AC3E}">
        <p14:creationId xmlns:p14="http://schemas.microsoft.com/office/powerpoint/2010/main" val="2742183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因此刚刚的</a:t>
            </a:r>
            <a:r>
              <a:rPr lang="en-US" altLang="zh-CN" dirty="0" smtClean="0"/>
              <a:t>S</a:t>
            </a:r>
            <a:r>
              <a:rPr lang="zh-CN" altLang="en-US" dirty="0" smtClean="0"/>
              <a:t>我们现在可以当作后继来看</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24</a:t>
            </a:fld>
            <a:endParaRPr lang="zh-CN" altLang="en-US"/>
          </a:p>
        </p:txBody>
      </p:sp>
    </p:spTree>
    <p:extLst>
      <p:ext uri="{BB962C8B-B14F-4D97-AF65-F5344CB8AC3E}">
        <p14:creationId xmlns:p14="http://schemas.microsoft.com/office/powerpoint/2010/main" val="3495743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这个集合可以映射到我们熟悉的自然数集合</a:t>
            </a:r>
            <a:r>
              <a:rPr lang="en-US" altLang="zh-CN" dirty="0" smtClean="0"/>
              <a:t>0</a:t>
            </a:r>
            <a:r>
              <a:rPr lang="zh-CN" altLang="en-US" dirty="0" smtClean="0"/>
              <a:t>，</a:t>
            </a:r>
            <a:r>
              <a:rPr lang="en-US" altLang="zh-CN" dirty="0" smtClean="0"/>
              <a:t>1</a:t>
            </a:r>
            <a:r>
              <a:rPr lang="zh-CN" altLang="en-US" dirty="0" smtClean="0"/>
              <a:t>，</a:t>
            </a:r>
            <a:r>
              <a:rPr lang="en-US" altLang="zh-CN" dirty="0" smtClean="0"/>
              <a:t>2……</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25</a:t>
            </a:fld>
            <a:endParaRPr lang="zh-CN" altLang="en-US"/>
          </a:p>
        </p:txBody>
      </p:sp>
    </p:spTree>
    <p:extLst>
      <p:ext uri="{BB962C8B-B14F-4D97-AF65-F5344CB8AC3E}">
        <p14:creationId xmlns:p14="http://schemas.microsoft.com/office/powerpoint/2010/main" val="26813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26</a:t>
            </a:fld>
            <a:endParaRPr lang="zh-CN" altLang="en-US"/>
          </a:p>
        </p:txBody>
      </p:sp>
    </p:spTree>
    <p:extLst>
      <p:ext uri="{BB962C8B-B14F-4D97-AF65-F5344CB8AC3E}">
        <p14:creationId xmlns:p14="http://schemas.microsoft.com/office/powerpoint/2010/main" val="973595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我们会发现这个集合似乎比自然数集要大一点点</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27</a:t>
            </a:fld>
            <a:endParaRPr lang="zh-CN" altLang="en-US"/>
          </a:p>
        </p:txBody>
      </p:sp>
    </p:spTree>
    <p:extLst>
      <p:ext uri="{BB962C8B-B14F-4D97-AF65-F5344CB8AC3E}">
        <p14:creationId xmlns:p14="http://schemas.microsoft.com/office/powerpoint/2010/main" val="1213125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为了解决刚刚的问题，首先来看一下现在产生的这个偏大一点的集合的特征</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28</a:t>
            </a:fld>
            <a:endParaRPr lang="zh-CN" altLang="en-US"/>
          </a:p>
        </p:txBody>
      </p:sp>
    </p:spTree>
    <p:extLst>
      <p:ext uri="{BB962C8B-B14F-4D97-AF65-F5344CB8AC3E}">
        <p14:creationId xmlns:p14="http://schemas.microsoft.com/office/powerpoint/2010/main" val="463657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因此我们有了一个比较复杂的公理：</a:t>
            </a:r>
            <a:endParaRPr lang="en-US" altLang="zh-CN" dirty="0" smtClean="0"/>
          </a:p>
          <a:p>
            <a:r>
              <a:rPr lang="zh-CN" altLang="en-US" dirty="0" smtClean="0"/>
              <a:t>假设</a:t>
            </a:r>
            <a:r>
              <a:rPr lang="en-US" altLang="zh-CN" dirty="0" smtClean="0"/>
              <a:t>N</a:t>
            </a:r>
            <a:r>
              <a:rPr lang="zh-CN" altLang="en-US" dirty="0" smtClean="0"/>
              <a:t>有一个子集</a:t>
            </a:r>
            <a:r>
              <a:rPr lang="en-US" altLang="zh-CN" dirty="0" smtClean="0"/>
              <a:t>T</a:t>
            </a:r>
            <a:r>
              <a:rPr lang="zh-CN" altLang="en-US" dirty="0" smtClean="0"/>
              <a:t>，满足</a:t>
            </a:r>
            <a:endParaRPr lang="en-US" altLang="zh-CN" dirty="0" smtClean="0"/>
          </a:p>
          <a:p>
            <a:r>
              <a:rPr lang="en-US" altLang="zh-CN" dirty="0" smtClean="0"/>
              <a:t>Doggy</a:t>
            </a:r>
            <a:r>
              <a:rPr lang="zh-CN" altLang="en-US" dirty="0" smtClean="0"/>
              <a:t>属于</a:t>
            </a:r>
            <a:r>
              <a:rPr lang="en-US" altLang="zh-CN" dirty="0" smtClean="0"/>
              <a:t>T</a:t>
            </a:r>
          </a:p>
          <a:p>
            <a:r>
              <a:rPr lang="zh-CN" altLang="en-US" dirty="0" smtClean="0"/>
              <a:t>存在</a:t>
            </a:r>
            <a:r>
              <a:rPr lang="en-US" altLang="zh-CN" dirty="0" smtClean="0"/>
              <a:t>S</a:t>
            </a:r>
            <a:r>
              <a:rPr lang="zh-CN" altLang="en-US" dirty="0" smtClean="0"/>
              <a:t>这个映射使得 当</a:t>
            </a:r>
            <a:r>
              <a:rPr lang="en-US" altLang="zh-CN" dirty="0" smtClean="0"/>
              <a:t>X</a:t>
            </a:r>
            <a:r>
              <a:rPr lang="zh-CN" altLang="en-US" dirty="0" smtClean="0"/>
              <a:t>属于</a:t>
            </a:r>
            <a:r>
              <a:rPr lang="en-US" altLang="zh-CN" dirty="0" smtClean="0"/>
              <a:t>T</a:t>
            </a:r>
            <a:r>
              <a:rPr lang="zh-CN" altLang="en-US" dirty="0" smtClean="0"/>
              <a:t>的时候，</a:t>
            </a:r>
            <a:r>
              <a:rPr lang="en-US" altLang="zh-CN" dirty="0" smtClean="0"/>
              <a:t>S(x)</a:t>
            </a:r>
            <a:r>
              <a:rPr lang="zh-CN" altLang="en-US" dirty="0" smtClean="0"/>
              <a:t>也属于</a:t>
            </a:r>
            <a:r>
              <a:rPr lang="en-US" altLang="zh-CN" dirty="0" smtClean="0"/>
              <a:t>T</a:t>
            </a:r>
          </a:p>
          <a:p>
            <a:endParaRPr lang="en-US" altLang="zh-CN" dirty="0" smtClean="0"/>
          </a:p>
          <a:p>
            <a:r>
              <a:rPr lang="zh-CN" altLang="en-US" dirty="0" smtClean="0"/>
              <a:t>实际上前面两句话可以看作对公理</a:t>
            </a:r>
            <a:r>
              <a:rPr lang="en-US" altLang="zh-CN" dirty="0" smtClean="0"/>
              <a:t>1</a:t>
            </a:r>
            <a:r>
              <a:rPr lang="zh-CN" altLang="en-US" dirty="0" smtClean="0"/>
              <a:t>以及公理</a:t>
            </a:r>
            <a:r>
              <a:rPr lang="en-US" altLang="zh-CN" dirty="0" smtClean="0"/>
              <a:t>2</a:t>
            </a:r>
            <a:r>
              <a:rPr lang="zh-CN" altLang="en-US" dirty="0" smtClean="0"/>
              <a:t>的复读</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29</a:t>
            </a:fld>
            <a:endParaRPr lang="zh-CN" altLang="en-US"/>
          </a:p>
        </p:txBody>
      </p:sp>
    </p:spTree>
    <p:extLst>
      <p:ext uri="{BB962C8B-B14F-4D97-AF65-F5344CB8AC3E}">
        <p14:creationId xmlns:p14="http://schemas.microsoft.com/office/powerpoint/2010/main" val="3568031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换句话说</a:t>
            </a:r>
            <a:r>
              <a:rPr lang="en-US" altLang="zh-CN" dirty="0" smtClean="0"/>
              <a:t>……</a:t>
            </a:r>
          </a:p>
        </p:txBody>
      </p:sp>
      <p:sp>
        <p:nvSpPr>
          <p:cNvPr id="4" name="灯片编号占位符 3"/>
          <p:cNvSpPr>
            <a:spLocks noGrp="1"/>
          </p:cNvSpPr>
          <p:nvPr>
            <p:ph type="sldNum" sz="quarter" idx="10"/>
          </p:nvPr>
        </p:nvSpPr>
        <p:spPr/>
        <p:txBody>
          <a:bodyPr/>
          <a:lstStyle/>
          <a:p>
            <a:fld id="{1E7F156A-8D4C-480C-A4DD-FCEF98D5FA78}" type="slidenum">
              <a:rPr lang="zh-CN" altLang="en-US" smtClean="0"/>
              <a:t>30</a:t>
            </a:fld>
            <a:endParaRPr lang="zh-CN" altLang="en-US"/>
          </a:p>
        </p:txBody>
      </p:sp>
    </p:spTree>
    <p:extLst>
      <p:ext uri="{BB962C8B-B14F-4D97-AF65-F5344CB8AC3E}">
        <p14:creationId xmlns:p14="http://schemas.microsoft.com/office/powerpoint/2010/main" val="2221920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现在我们成功构造出了一个集合</a:t>
            </a:r>
            <a:r>
              <a:rPr lang="en-US" altLang="zh-CN" dirty="0" smtClean="0"/>
              <a:t>N</a:t>
            </a:r>
            <a:r>
              <a:rPr lang="zh-CN" altLang="en-US" dirty="0" smtClean="0"/>
              <a:t>，它的性质和自然数集一摸一样！</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31</a:t>
            </a:fld>
            <a:endParaRPr lang="zh-CN" altLang="en-US"/>
          </a:p>
        </p:txBody>
      </p:sp>
    </p:spTree>
    <p:extLst>
      <p:ext uri="{BB962C8B-B14F-4D97-AF65-F5344CB8AC3E}">
        <p14:creationId xmlns:p14="http://schemas.microsoft.com/office/powerpoint/2010/main" val="2518634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32</a:t>
            </a:fld>
            <a:endParaRPr lang="zh-CN" altLang="en-US"/>
          </a:p>
        </p:txBody>
      </p:sp>
    </p:spTree>
    <p:extLst>
      <p:ext uri="{BB962C8B-B14F-4D97-AF65-F5344CB8AC3E}">
        <p14:creationId xmlns:p14="http://schemas.microsoft.com/office/powerpoint/2010/main" val="234879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意大利数学家皮亚诺 在 </a:t>
            </a:r>
            <a:r>
              <a:rPr lang="en-US" altLang="zh-CN" dirty="0" err="1" smtClean="0"/>
              <a:t>peirce</a:t>
            </a:r>
            <a:r>
              <a:rPr lang="en-US" altLang="zh-CN" dirty="0" smtClean="0"/>
              <a:t> </a:t>
            </a:r>
            <a:r>
              <a:rPr lang="zh-CN" altLang="en-US" dirty="0" smtClean="0"/>
              <a:t>和</a:t>
            </a:r>
            <a:r>
              <a:rPr lang="en-US" altLang="zh-CN" dirty="0" err="1" smtClean="0"/>
              <a:t>dedekind</a:t>
            </a:r>
            <a:r>
              <a:rPr lang="zh-CN" altLang="en-US" dirty="0" smtClean="0"/>
              <a:t>的工作上 在</a:t>
            </a:r>
            <a:r>
              <a:rPr lang="en-US" altLang="zh-CN" dirty="0" smtClean="0"/>
              <a:t>1889</a:t>
            </a:r>
            <a:r>
              <a:rPr lang="zh-CN" altLang="en-US" dirty="0" smtClean="0"/>
              <a:t>年提出了皮亚诺公理</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5</a:t>
            </a:fld>
            <a:endParaRPr lang="zh-CN" altLang="en-US"/>
          </a:p>
        </p:txBody>
      </p:sp>
    </p:spTree>
    <p:extLst>
      <p:ext uri="{BB962C8B-B14F-4D97-AF65-F5344CB8AC3E}">
        <p14:creationId xmlns:p14="http://schemas.microsoft.com/office/powerpoint/2010/main" val="2343085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维基的表述</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33</a:t>
            </a:fld>
            <a:endParaRPr lang="zh-CN" altLang="en-US"/>
          </a:p>
        </p:txBody>
      </p:sp>
    </p:spTree>
    <p:extLst>
      <p:ext uri="{BB962C8B-B14F-4D97-AF65-F5344CB8AC3E}">
        <p14:creationId xmlns:p14="http://schemas.microsoft.com/office/powerpoint/2010/main" val="32624873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维基的表述</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39</a:t>
            </a:fld>
            <a:endParaRPr lang="zh-CN" altLang="en-US"/>
          </a:p>
        </p:txBody>
      </p:sp>
    </p:spTree>
    <p:extLst>
      <p:ext uri="{BB962C8B-B14F-4D97-AF65-F5344CB8AC3E}">
        <p14:creationId xmlns:p14="http://schemas.microsoft.com/office/powerpoint/2010/main" val="2517697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（大家还有什么</a:t>
            </a:r>
            <a:r>
              <a:rPr lang="zh-CN" altLang="en-US" smtClean="0"/>
              <a:t>疑问吗？</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40</a:t>
            </a:fld>
            <a:endParaRPr lang="zh-CN" altLang="en-US"/>
          </a:p>
        </p:txBody>
      </p:sp>
    </p:spTree>
    <p:extLst>
      <p:ext uri="{BB962C8B-B14F-4D97-AF65-F5344CB8AC3E}">
        <p14:creationId xmlns:p14="http://schemas.microsoft.com/office/powerpoint/2010/main" val="394520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皮亚诺的工作简而言之就是 大家也可以思考一下这个问题</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6</a:t>
            </a:fld>
            <a:endParaRPr lang="zh-CN" altLang="en-US"/>
          </a:p>
        </p:txBody>
      </p:sp>
    </p:spTree>
    <p:extLst>
      <p:ext uri="{BB962C8B-B14F-4D97-AF65-F5344CB8AC3E}">
        <p14:creationId xmlns:p14="http://schemas.microsoft.com/office/powerpoint/2010/main" val="146126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为了解决这个问题有一些前置的背景知识，时间问题</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7</a:t>
            </a:fld>
            <a:endParaRPr lang="zh-CN" altLang="en-US"/>
          </a:p>
        </p:txBody>
      </p:sp>
    </p:spTree>
    <p:extLst>
      <p:ext uri="{BB962C8B-B14F-4D97-AF65-F5344CB8AC3E}">
        <p14:creationId xmlns:p14="http://schemas.microsoft.com/office/powerpoint/2010/main" val="384641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8</a:t>
            </a:fld>
            <a:endParaRPr lang="zh-CN" altLang="en-US"/>
          </a:p>
        </p:txBody>
      </p:sp>
    </p:spTree>
    <p:extLst>
      <p:ext uri="{BB962C8B-B14F-4D97-AF65-F5344CB8AC3E}">
        <p14:creationId xmlns:p14="http://schemas.microsoft.com/office/powerpoint/2010/main" val="130971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当然还有最重要的假设</a:t>
            </a:r>
            <a:r>
              <a:rPr lang="en-US" altLang="zh-CN" dirty="0" smtClean="0"/>
              <a:t>,</a:t>
            </a:r>
            <a:r>
              <a:rPr lang="zh-CN" altLang="en-US" dirty="0" smtClean="0"/>
              <a:t>我会用</a:t>
            </a:r>
            <a:r>
              <a:rPr lang="en-US" altLang="zh-CN" dirty="0" smtClean="0"/>
              <a:t>doggy</a:t>
            </a:r>
            <a:r>
              <a:rPr lang="zh-CN" altLang="en-US" dirty="0" smtClean="0"/>
              <a:t>来构建</a:t>
            </a:r>
            <a:r>
              <a:rPr lang="en-US" altLang="zh-CN" dirty="0" smtClean="0"/>
              <a:t>N,</a:t>
            </a:r>
            <a:r>
              <a:rPr lang="zh-CN" altLang="en-US" dirty="0" smtClean="0"/>
              <a:t>并且使</a:t>
            </a:r>
            <a:r>
              <a:rPr lang="en-US" altLang="zh-CN" dirty="0" smtClean="0"/>
              <a:t>N</a:t>
            </a:r>
            <a:r>
              <a:rPr lang="zh-CN" altLang="en-US" dirty="0" smtClean="0"/>
              <a:t>的性质表现的和自然数集的性质一模一样</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9</a:t>
            </a:fld>
            <a:endParaRPr lang="zh-CN" altLang="en-US"/>
          </a:p>
        </p:txBody>
      </p:sp>
    </p:spTree>
    <p:extLst>
      <p:ext uri="{BB962C8B-B14F-4D97-AF65-F5344CB8AC3E}">
        <p14:creationId xmlns:p14="http://schemas.microsoft.com/office/powerpoint/2010/main" val="2385936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a:t>
            </a:r>
            <a:r>
              <a:rPr lang="zh-CN" altLang="en-US" dirty="0" smtClean="0"/>
              <a:t>原本是一个空集</a:t>
            </a:r>
            <a:r>
              <a:rPr lang="en-US" altLang="zh-CN" dirty="0" smtClean="0"/>
              <a:t>,</a:t>
            </a:r>
            <a:r>
              <a:rPr lang="zh-CN" altLang="en-US" dirty="0" smtClean="0"/>
              <a:t>现在我放了</a:t>
            </a:r>
            <a:r>
              <a:rPr lang="en-US" altLang="zh-CN" dirty="0" smtClean="0"/>
              <a:t>doggy</a:t>
            </a:r>
            <a:r>
              <a:rPr lang="zh-CN" altLang="en-US" dirty="0" smtClean="0"/>
              <a:t>进去！</a:t>
            </a:r>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11</a:t>
            </a:fld>
            <a:endParaRPr lang="zh-CN" altLang="en-US"/>
          </a:p>
        </p:txBody>
      </p:sp>
    </p:spTree>
    <p:extLst>
      <p:ext uri="{BB962C8B-B14F-4D97-AF65-F5344CB8AC3E}">
        <p14:creationId xmlns:p14="http://schemas.microsoft.com/office/powerpoint/2010/main" val="22520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当然更加正式的版本可能用</a:t>
            </a:r>
            <a:r>
              <a:rPr lang="en-US" altLang="zh-CN" dirty="0" smtClean="0"/>
              <a:t>0</a:t>
            </a:r>
            <a:r>
              <a:rPr lang="zh-CN" altLang="en-US" dirty="0" smtClean="0"/>
              <a:t>或者空集来表示</a:t>
            </a:r>
            <a:r>
              <a:rPr lang="en-US" altLang="zh-CN" dirty="0" smtClean="0"/>
              <a:t>,</a:t>
            </a:r>
            <a:r>
              <a:rPr lang="zh-CN" altLang="en-US" dirty="0" smtClean="0"/>
              <a:t>我使用</a:t>
            </a:r>
            <a:r>
              <a:rPr lang="en-US" altLang="zh-CN" dirty="0" smtClean="0"/>
              <a:t>doggy</a:t>
            </a:r>
            <a:r>
              <a:rPr lang="zh-CN" altLang="en-US" dirty="0" smtClean="0"/>
              <a:t>的主要目的是为了让大家假装忘记一些已有的经验来更好的了解皮亚诺公理的性质， 毕竟我们的目标是</a:t>
            </a:r>
          </a:p>
          <a:p>
            <a:endParaRPr lang="zh-CN" altLang="en-US" dirty="0"/>
          </a:p>
        </p:txBody>
      </p:sp>
      <p:sp>
        <p:nvSpPr>
          <p:cNvPr id="4" name="灯片编号占位符 3"/>
          <p:cNvSpPr>
            <a:spLocks noGrp="1"/>
          </p:cNvSpPr>
          <p:nvPr>
            <p:ph type="sldNum" sz="quarter" idx="10"/>
          </p:nvPr>
        </p:nvSpPr>
        <p:spPr/>
        <p:txBody>
          <a:bodyPr/>
          <a:lstStyle/>
          <a:p>
            <a:fld id="{1E7F156A-8D4C-480C-A4DD-FCEF98D5FA78}" type="slidenum">
              <a:rPr lang="zh-CN" altLang="en-US" smtClean="0"/>
              <a:t>12</a:t>
            </a:fld>
            <a:endParaRPr lang="zh-CN" altLang="en-US"/>
          </a:p>
        </p:txBody>
      </p:sp>
    </p:spTree>
    <p:extLst>
      <p:ext uri="{BB962C8B-B14F-4D97-AF65-F5344CB8AC3E}">
        <p14:creationId xmlns:p14="http://schemas.microsoft.com/office/powerpoint/2010/main" val="3066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289939340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324722861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413299014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108710370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309722397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315943747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265735016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406611174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327901429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342324861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673E603-3B05-4E37-BCD4-5A12DA440369}" type="datetimeFigureOut">
              <a:rPr lang="zh-CN" altLang="en-US" smtClean="0"/>
              <a:t>2019/4/15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153723760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3E603-3B05-4E37-BCD4-5A12DA440369}" type="datetimeFigureOut">
              <a:rPr lang="zh-CN" altLang="en-US" smtClean="0"/>
              <a:t>2019/4/15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CB232-9FE1-4BA3-BC78-518E99D31B9E}" type="slidenum">
              <a:rPr lang="zh-CN" altLang="en-US" smtClean="0"/>
              <a:t>‹#›</a:t>
            </a:fld>
            <a:endParaRPr lang="zh-CN" altLang="en-US"/>
          </a:p>
        </p:txBody>
      </p:sp>
    </p:spTree>
    <p:extLst>
      <p:ext uri="{BB962C8B-B14F-4D97-AF65-F5344CB8AC3E}">
        <p14:creationId xmlns:p14="http://schemas.microsoft.com/office/powerpoint/2010/main" val="127661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2.pn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0.png"/><Relationship Id="rId5" Type="http://schemas.openxmlformats.org/officeDocument/2006/relationships/image" Target="../media/image360.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en.wikipedia.org/wiki/Peano_axioms" TargetMode="External"/><Relationship Id="rId4" Type="http://schemas.openxmlformats.org/officeDocument/2006/relationships/hyperlink" Target="https://www.youtube.com/watch?v=3gBoP8jZ1I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35" name="文本框 34"/>
          <p:cNvSpPr txBox="1"/>
          <p:nvPr/>
        </p:nvSpPr>
        <p:spPr>
          <a:xfrm>
            <a:off x="3639210" y="2193353"/>
            <a:ext cx="6114973" cy="923330"/>
          </a:xfrm>
          <a:prstGeom prst="rect">
            <a:avLst/>
          </a:prstGeom>
          <a:noFill/>
        </p:spPr>
        <p:txBody>
          <a:bodyPr wrap="square" rtlCol="0">
            <a:spAutoFit/>
          </a:bodyPr>
          <a:lstStyle/>
          <a:p>
            <a:pPr algn="ctr"/>
            <a:r>
              <a:rPr lang="zh-CN" altLang="en-US" sz="5400" b="1" dirty="0" smtClean="0">
                <a:solidFill>
                  <a:srgbClr val="0071C1"/>
                </a:solidFill>
                <a:latin typeface="微软雅黑" panose="020B0503020204020204" pitchFamily="34" charset="-122"/>
                <a:ea typeface="微软雅黑" panose="020B0503020204020204" pitchFamily="34" charset="-122"/>
              </a:rPr>
              <a:t>皮亚诺公理</a:t>
            </a:r>
            <a:endParaRPr lang="zh-CN" altLang="en-US" sz="5400" b="1" dirty="0">
              <a:solidFill>
                <a:srgbClr val="0071C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917891" y="3147695"/>
            <a:ext cx="5753710" cy="751109"/>
            <a:chOff x="4514240" y="3533936"/>
            <a:chExt cx="5140727" cy="735338"/>
          </a:xfrm>
        </p:grpSpPr>
        <p:sp>
          <p:nvSpPr>
            <p:cNvPr id="36" name="矩形 35"/>
            <p:cNvSpPr/>
            <p:nvPr/>
          </p:nvSpPr>
          <p:spPr>
            <a:xfrm>
              <a:off x="4640209" y="3533936"/>
              <a:ext cx="4888791" cy="484742"/>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4514240" y="3576252"/>
              <a:ext cx="5140727" cy="693022"/>
            </a:xfrm>
            <a:prstGeom prst="rect">
              <a:avLst/>
            </a:prstGeom>
            <a:noFill/>
          </p:spPr>
          <p:txBody>
            <a:bodyPr wrap="square" rtlCol="0">
              <a:spAutoFit/>
            </a:bodyPr>
            <a:lstStyle/>
            <a:p>
              <a:pPr algn="ctr"/>
              <a:r>
                <a:rPr lang="en-US" altLang="zh-CN" sz="2000" b="1" spc="300" dirty="0" err="1" smtClean="0">
                  <a:solidFill>
                    <a:schemeClr val="bg1"/>
                  </a:solidFill>
                  <a:latin typeface="微软雅黑" panose="020B0503020204020204" pitchFamily="34" charset="-122"/>
                  <a:ea typeface="微软雅黑" panose="020B0503020204020204" pitchFamily="34" charset="-122"/>
                </a:rPr>
                <a:t>Peano</a:t>
              </a:r>
              <a:r>
                <a:rPr lang="en-US" altLang="zh-CN" sz="2000" b="1" spc="300" dirty="0" smtClean="0">
                  <a:solidFill>
                    <a:schemeClr val="bg1"/>
                  </a:solidFill>
                  <a:latin typeface="微软雅黑" panose="020B0503020204020204" pitchFamily="34" charset="-122"/>
                  <a:ea typeface="微软雅黑" panose="020B0503020204020204" pitchFamily="34" charset="-122"/>
                </a:rPr>
                <a:t> </a:t>
              </a:r>
              <a:r>
                <a:rPr lang="en-US" altLang="zh-CN" sz="2000" b="1" spc="300" dirty="0">
                  <a:solidFill>
                    <a:schemeClr val="bg1"/>
                  </a:solidFill>
                  <a:latin typeface="微软雅黑" panose="020B0503020204020204" pitchFamily="34" charset="-122"/>
                  <a:ea typeface="微软雅黑" panose="020B0503020204020204" pitchFamily="34" charset="-122"/>
                </a:rPr>
                <a:t>axioms</a:t>
              </a:r>
            </a:p>
            <a:p>
              <a:pPr algn="ct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pic>
        <p:nvPicPr>
          <p:cNvPr id="46" name="图片 4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939" y="2411103"/>
            <a:ext cx="2054453" cy="1887311"/>
          </a:xfrm>
          <a:prstGeom prst="rect">
            <a:avLst/>
          </a:prstGeom>
        </p:spPr>
      </p:pic>
      <p:grpSp>
        <p:nvGrpSpPr>
          <p:cNvPr id="3" name="组合 2"/>
          <p:cNvGrpSpPr/>
          <p:nvPr/>
        </p:nvGrpSpPr>
        <p:grpSpPr>
          <a:xfrm>
            <a:off x="5619193" y="4269786"/>
            <a:ext cx="2953306" cy="369332"/>
            <a:chOff x="5619193" y="4269786"/>
            <a:chExt cx="2953306" cy="369332"/>
          </a:xfrm>
        </p:grpSpPr>
        <p:sp>
          <p:nvSpPr>
            <p:cNvPr id="45" name="文本框 44"/>
            <p:cNvSpPr txBox="1"/>
            <p:nvPr/>
          </p:nvSpPr>
          <p:spPr>
            <a:xfrm>
              <a:off x="5868436" y="4269786"/>
              <a:ext cx="2704063" cy="369332"/>
            </a:xfrm>
            <a:prstGeom prst="rect">
              <a:avLst/>
            </a:prstGeom>
            <a:noFill/>
          </p:spPr>
          <p:txBody>
            <a:bodyPr wrap="square" rtlCol="0">
              <a:spAutoFit/>
            </a:bodyPr>
            <a:lstStyle/>
            <a:p>
              <a:pPr algn="ctr"/>
              <a:r>
                <a:rPr lang="zh-CN" altLang="en-US" b="1" dirty="0" smtClean="0">
                  <a:solidFill>
                    <a:srgbClr val="0071C1"/>
                  </a:solidFill>
                  <a:latin typeface="微软雅黑" panose="020B0503020204020204" pitchFamily="34" charset="-122"/>
                  <a:ea typeface="微软雅黑" panose="020B0503020204020204" pitchFamily="34" charset="-122"/>
                </a:rPr>
                <a:t>制作者：</a:t>
              </a:r>
              <a:r>
                <a:rPr lang="en-US" altLang="zh-CN" b="1" dirty="0" smtClean="0">
                  <a:solidFill>
                    <a:srgbClr val="0071C1"/>
                  </a:solidFill>
                  <a:latin typeface="微软雅黑" panose="020B0503020204020204" pitchFamily="34" charset="-122"/>
                  <a:ea typeface="微软雅黑" panose="020B0503020204020204" pitchFamily="34" charset="-122"/>
                </a:rPr>
                <a:t>17</a:t>
              </a:r>
              <a:r>
                <a:rPr lang="zh-CN" altLang="en-US" b="1" dirty="0" smtClean="0">
                  <a:solidFill>
                    <a:srgbClr val="0071C1"/>
                  </a:solidFill>
                  <a:latin typeface="微软雅黑" panose="020B0503020204020204" pitchFamily="34" charset="-122"/>
                  <a:ea typeface="微软雅黑" panose="020B0503020204020204" pitchFamily="34" charset="-122"/>
                </a:rPr>
                <a:t>匡院殷天润</a:t>
              </a:r>
              <a:endParaRPr lang="zh-CN" altLang="en-US" b="1" dirty="0">
                <a:solidFill>
                  <a:srgbClr val="0071C1"/>
                </a:solidFill>
                <a:latin typeface="微软雅黑" panose="020B0503020204020204" pitchFamily="34" charset="-122"/>
                <a:ea typeface="微软雅黑" panose="020B0503020204020204" pitchFamily="34" charset="-122"/>
              </a:endParaRPr>
            </a:p>
          </p:txBody>
        </p:sp>
        <p:pic>
          <p:nvPicPr>
            <p:cNvPr id="49" name="图片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19193" y="4390075"/>
              <a:ext cx="268294" cy="181673"/>
            </a:xfrm>
            <a:prstGeom prst="rect">
              <a:avLst/>
            </a:prstGeom>
          </p:spPr>
        </p:pic>
      </p:grpSp>
    </p:spTree>
    <p:extLst>
      <p:ext uri="{BB962C8B-B14F-4D97-AF65-F5344CB8AC3E}">
        <p14:creationId xmlns:p14="http://schemas.microsoft.com/office/powerpoint/2010/main" val="370625215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31246" y="4122999"/>
            <a:ext cx="2493791" cy="954107"/>
            <a:chOff x="631246" y="4122999"/>
            <a:chExt cx="2067145" cy="954107"/>
          </a:xfrm>
        </p:grpSpPr>
        <p:sp>
          <p:nvSpPr>
            <p:cNvPr id="13" name="文本框 12"/>
            <p:cNvSpPr txBox="1"/>
            <p:nvPr/>
          </p:nvSpPr>
          <p:spPr>
            <a:xfrm>
              <a:off x="886630" y="4122999"/>
              <a:ext cx="1811761" cy="954107"/>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5793066" y="2870309"/>
            <a:ext cx="4002210" cy="1118239"/>
            <a:chOff x="5035774" y="2761971"/>
            <a:chExt cx="4002210" cy="1118239"/>
          </a:xfrm>
        </p:grpSpPr>
        <p:sp>
          <p:nvSpPr>
            <p:cNvPr id="25" name="文本框 24"/>
            <p:cNvSpPr txBox="1"/>
            <p:nvPr/>
          </p:nvSpPr>
          <p:spPr>
            <a:xfrm>
              <a:off x="6077028" y="2859426"/>
              <a:ext cx="2960956" cy="923330"/>
            </a:xfrm>
            <a:prstGeom prst="rect">
              <a:avLst/>
            </a:prstGeom>
            <a:noFill/>
          </p:spPr>
          <p:txBody>
            <a:bodyPr wrap="square" rtlCol="0">
              <a:spAutoFit/>
            </a:bodyPr>
            <a:lstStyle/>
            <a:p>
              <a:r>
                <a:rPr lang="zh-CN" altLang="en-US" sz="5400" b="1" dirty="0">
                  <a:solidFill>
                    <a:srgbClr val="0071C1"/>
                  </a:solidFill>
                  <a:latin typeface="微软雅黑" panose="020B0503020204020204" pitchFamily="34" charset="-122"/>
                  <a:ea typeface="微软雅黑" panose="020B0503020204020204" pitchFamily="34" charset="-122"/>
                </a:rPr>
                <a:t>主要内容</a:t>
              </a: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5774" y="2761971"/>
              <a:ext cx="1118239" cy="1118239"/>
            </a:xfrm>
            <a:prstGeom prst="rect">
              <a:avLst/>
            </a:prstGeom>
          </p:spPr>
        </p:pic>
      </p:grpSp>
    </p:spTree>
    <p:extLst>
      <p:ext uri="{BB962C8B-B14F-4D97-AF65-F5344CB8AC3E}">
        <p14:creationId xmlns:p14="http://schemas.microsoft.com/office/powerpoint/2010/main" val="407073561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par>
                          <p:cTn id="8" fill="hold">
                            <p:stCondLst>
                              <p:cond delay="45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50" fill="hold"/>
                                        <p:tgtEl>
                                          <p:spTgt spid="10"/>
                                        </p:tgtEl>
                                        <p:attrNameLst>
                                          <p:attrName>ppt_x</p:attrName>
                                        </p:attrNameLst>
                                      </p:cBhvr>
                                      <p:tavLst>
                                        <p:tav tm="0">
                                          <p:val>
                                            <p:strVal val="0-#ppt_w/2"/>
                                          </p:val>
                                        </p:tav>
                                        <p:tav tm="100000">
                                          <p:val>
                                            <p:strVal val="#ppt_x"/>
                                          </p:val>
                                        </p:tav>
                                      </p:tavLst>
                                    </p:anim>
                                    <p:anim calcmode="lin" valueType="num">
                                      <p:cBhvr additive="base">
                                        <p:cTn id="12" dur="4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450" fill="hold"/>
                                        <p:tgtEl>
                                          <p:spTgt spid="6"/>
                                        </p:tgtEl>
                                        <p:attrNameLst>
                                          <p:attrName>ppt_x</p:attrName>
                                        </p:attrNameLst>
                                      </p:cBhvr>
                                      <p:tavLst>
                                        <p:tav tm="0">
                                          <p:val>
                                            <p:strVal val="0-#ppt_w/2"/>
                                          </p:val>
                                        </p:tav>
                                        <p:tav tm="100000">
                                          <p:val>
                                            <p:strVal val="#ppt_x"/>
                                          </p:val>
                                        </p:tav>
                                      </p:tavLst>
                                    </p:anim>
                                    <p:anim calcmode="lin" valueType="num">
                                      <p:cBhvr additive="base">
                                        <p:cTn id="17" dur="45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350"/>
                            </p:stCondLst>
                            <p:childTnLst>
                              <p:par>
                                <p:cTn id="19" presetID="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450" fill="hold"/>
                                        <p:tgtEl>
                                          <p:spTgt spid="20"/>
                                        </p:tgtEl>
                                        <p:attrNameLst>
                                          <p:attrName>ppt_x</p:attrName>
                                        </p:attrNameLst>
                                      </p:cBhvr>
                                      <p:tavLst>
                                        <p:tav tm="0">
                                          <p:val>
                                            <p:strVal val="0-#ppt_w/2"/>
                                          </p:val>
                                        </p:tav>
                                        <p:tav tm="100000">
                                          <p:val>
                                            <p:strVal val="#ppt_x"/>
                                          </p:val>
                                        </p:tav>
                                      </p:tavLst>
                                    </p:anim>
                                    <p:anim calcmode="lin" valueType="num">
                                      <p:cBhvr additive="base">
                                        <p:cTn id="22" dur="4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450" fill="hold"/>
                                        <p:tgtEl>
                                          <p:spTgt spid="21"/>
                                        </p:tgtEl>
                                        <p:attrNameLst>
                                          <p:attrName>ppt_x</p:attrName>
                                        </p:attrNameLst>
                                      </p:cBhvr>
                                      <p:tavLst>
                                        <p:tav tm="0">
                                          <p:val>
                                            <p:strVal val="0-#ppt_w/2"/>
                                          </p:val>
                                        </p:tav>
                                        <p:tav tm="100000">
                                          <p:val>
                                            <p:strVal val="#ppt_x"/>
                                          </p:val>
                                        </p:tav>
                                      </p:tavLst>
                                    </p:anim>
                                    <p:anim calcmode="lin" valueType="num">
                                      <p:cBhvr additive="base">
                                        <p:cTn id="27" dur="450" fill="hold"/>
                                        <p:tgtEl>
                                          <p:spTgt spid="21"/>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450" fill="hold"/>
                                        <p:tgtEl>
                                          <p:spTgt spid="22"/>
                                        </p:tgtEl>
                                        <p:attrNameLst>
                                          <p:attrName>ppt_x</p:attrName>
                                        </p:attrNameLst>
                                      </p:cBhvr>
                                      <p:tavLst>
                                        <p:tav tm="0">
                                          <p:val>
                                            <p:strVal val="0-#ppt_w/2"/>
                                          </p:val>
                                        </p:tav>
                                        <p:tav tm="100000">
                                          <p:val>
                                            <p:strVal val="#ppt_x"/>
                                          </p:val>
                                        </p:tav>
                                      </p:tavLst>
                                    </p:anim>
                                    <p:anim calcmode="lin" valueType="num">
                                      <p:cBhvr additive="base">
                                        <p:cTn id="32" dur="45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27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450" fill="hold"/>
                                        <p:tgtEl>
                                          <p:spTgt spid="23"/>
                                        </p:tgtEl>
                                        <p:attrNameLst>
                                          <p:attrName>ppt_x</p:attrName>
                                        </p:attrNameLst>
                                      </p:cBhvr>
                                      <p:tavLst>
                                        <p:tav tm="0">
                                          <p:val>
                                            <p:strVal val="0-#ppt_w/2"/>
                                          </p:val>
                                        </p:tav>
                                        <p:tav tm="100000">
                                          <p:val>
                                            <p:strVal val="#ppt_x"/>
                                          </p:val>
                                        </p:tav>
                                      </p:tavLst>
                                    </p:anim>
                                    <p:anim calcmode="lin" valueType="num">
                                      <p:cBhvr additive="base">
                                        <p:cTn id="37" dur="450" fill="hold"/>
                                        <p:tgtEl>
                                          <p:spTgt spid="23"/>
                                        </p:tgtEl>
                                        <p:attrNameLst>
                                          <p:attrName>ppt_y</p:attrName>
                                        </p:attrNameLst>
                                      </p:cBhvr>
                                      <p:tavLst>
                                        <p:tav tm="0">
                                          <p:val>
                                            <p:strVal val="#ppt_y"/>
                                          </p:val>
                                        </p:tav>
                                        <p:tav tm="100000">
                                          <p:val>
                                            <p:strVal val="#ppt_y"/>
                                          </p:val>
                                        </p:tav>
                                      </p:tavLst>
                                    </p:anim>
                                  </p:childTnLst>
                                </p:cTn>
                              </p:par>
                            </p:childTnLst>
                          </p:cTn>
                        </p:par>
                        <p:par>
                          <p:cTn id="38" fill="hold">
                            <p:stCondLst>
                              <p:cond delay="3150"/>
                            </p:stCondLst>
                            <p:childTnLst>
                              <p:par>
                                <p:cTn id="39" presetID="10"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nodeType="clickEffect">
                                  <p:stCondLst>
                                    <p:cond delay="0"/>
                                  </p:stCondLst>
                                  <p:childTnLst>
                                    <p:animMotion origin="layout" path="M 1.45833E-6 1.85185E-6 L 0.05208 0.00139 " pathEditMode="relative" rAng="0" ptsTypes="AA">
                                      <p:cBhvr>
                                        <p:cTn id="45" dur="2000" fill="hold"/>
                                        <p:tgtEl>
                                          <p:spTgt spid="21"/>
                                        </p:tgtEl>
                                        <p:attrNameLst>
                                          <p:attrName>ppt_x</p:attrName>
                                          <p:attrName>ppt_y</p:attrName>
                                        </p:attrNameLst>
                                      </p:cBhvr>
                                      <p:rCtr x="260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22999"/>
            <a:ext cx="2188166"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Ⅰ</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5657478" y="1917166"/>
            <a:ext cx="6215163" cy="707886"/>
            <a:chOff x="5646638" y="2610544"/>
            <a:chExt cx="6215163" cy="707886"/>
          </a:xfrm>
        </p:grpSpPr>
        <p:sp>
          <p:nvSpPr>
            <p:cNvPr id="53" name="文本框 52"/>
            <p:cNvSpPr txBox="1"/>
            <p:nvPr/>
          </p:nvSpPr>
          <p:spPr>
            <a:xfrm>
              <a:off x="6415905" y="2610544"/>
              <a:ext cx="5445896" cy="707886"/>
            </a:xfrm>
            <a:prstGeom prst="rect">
              <a:avLst/>
            </a:prstGeom>
            <a:noFill/>
          </p:spPr>
          <p:txBody>
            <a:bodyPr wrap="square" rtlCol="0">
              <a:spAutoFit/>
            </a:bodyPr>
            <a:lstStyle/>
            <a:p>
              <a:r>
                <a:rPr lang="en-US" altLang="zh-CN" sz="4000" spc="300" dirty="0" smtClean="0"/>
                <a:t>Is in N.</a:t>
              </a:r>
              <a:endParaRPr lang="zh-CN" altLang="en-US" sz="4000" spc="300" dirty="0"/>
            </a:p>
          </p:txBody>
        </p:sp>
        <p:pic>
          <p:nvPicPr>
            <p:cNvPr id="54" name="图片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38" y="2698322"/>
              <a:ext cx="620108" cy="620108"/>
            </a:xfrm>
            <a:prstGeom prst="rect">
              <a:avLst/>
            </a:prstGeom>
          </p:spPr>
        </p:pic>
      </p:grpSp>
      <p:sp>
        <p:nvSpPr>
          <p:cNvPr id="25" name="任意多边形 24"/>
          <p:cNvSpPr/>
          <p:nvPr/>
        </p:nvSpPr>
        <p:spPr>
          <a:xfrm>
            <a:off x="5412259" y="3080951"/>
            <a:ext cx="5049795" cy="2784390"/>
          </a:xfrm>
          <a:custGeom>
            <a:avLst/>
            <a:gdLst>
              <a:gd name="connsiteX0" fmla="*/ 0 w 5049795"/>
              <a:gd name="connsiteY0" fmla="*/ 963827 h 2784390"/>
              <a:gd name="connsiteX1" fmla="*/ 2051222 w 5049795"/>
              <a:gd name="connsiteY1" fmla="*/ 0 h 2784390"/>
              <a:gd name="connsiteX2" fmla="*/ 5049795 w 5049795"/>
              <a:gd name="connsiteY2" fmla="*/ 757881 h 2784390"/>
              <a:gd name="connsiteX3" fmla="*/ 4258963 w 5049795"/>
              <a:gd name="connsiteY3" fmla="*/ 2784390 h 2784390"/>
              <a:gd name="connsiteX4" fmla="*/ 766119 w 5049795"/>
              <a:gd name="connsiteY4" fmla="*/ 2636108 h 2784390"/>
              <a:gd name="connsiteX5" fmla="*/ 0 w 5049795"/>
              <a:gd name="connsiteY5" fmla="*/ 963827 h 278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9795" h="2784390">
                <a:moveTo>
                  <a:pt x="0" y="963827"/>
                </a:moveTo>
                <a:lnTo>
                  <a:pt x="2051222" y="0"/>
                </a:lnTo>
                <a:lnTo>
                  <a:pt x="5049795" y="757881"/>
                </a:lnTo>
                <a:lnTo>
                  <a:pt x="4258963" y="2784390"/>
                </a:lnTo>
                <a:lnTo>
                  <a:pt x="766119" y="2636108"/>
                </a:lnTo>
                <a:lnTo>
                  <a:pt x="0" y="9638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127" y="3922968"/>
            <a:ext cx="620108" cy="620108"/>
          </a:xfrm>
          <a:prstGeom prst="rect">
            <a:avLst/>
          </a:prstGeom>
        </p:spPr>
      </p:pic>
      <p:sp>
        <p:nvSpPr>
          <p:cNvPr id="24" name="文本框 23"/>
          <p:cNvSpPr txBox="1"/>
          <p:nvPr/>
        </p:nvSpPr>
        <p:spPr>
          <a:xfrm>
            <a:off x="4151870" y="3784940"/>
            <a:ext cx="1087395" cy="707886"/>
          </a:xfrm>
          <a:prstGeom prst="rect">
            <a:avLst/>
          </a:prstGeom>
          <a:noFill/>
        </p:spPr>
        <p:txBody>
          <a:bodyPr wrap="square" rtlCol="0">
            <a:spAutoFit/>
          </a:bodyPr>
          <a:lstStyle/>
          <a:p>
            <a:r>
              <a:rPr lang="en-US" altLang="zh-CN" sz="4000" dirty="0" smtClean="0"/>
              <a:t>N</a:t>
            </a:r>
            <a:endParaRPr lang="zh-CN" altLang="en-US" sz="4000" dirty="0"/>
          </a:p>
        </p:txBody>
      </p:sp>
    </p:spTree>
    <p:extLst>
      <p:ext uri="{BB962C8B-B14F-4D97-AF65-F5344CB8AC3E}">
        <p14:creationId xmlns:p14="http://schemas.microsoft.com/office/powerpoint/2010/main" val="224722363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22999"/>
            <a:ext cx="2261701"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再次强调一下目标</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260876" y="1274701"/>
            <a:ext cx="9806252" cy="707886"/>
            <a:chOff x="3260876" y="1274701"/>
            <a:chExt cx="9806252" cy="707886"/>
          </a:xfrm>
        </p:grpSpPr>
        <p:grpSp>
          <p:nvGrpSpPr>
            <p:cNvPr id="52" name="组合 51"/>
            <p:cNvGrpSpPr/>
            <p:nvPr/>
          </p:nvGrpSpPr>
          <p:grpSpPr>
            <a:xfrm>
              <a:off x="6851965" y="1274701"/>
              <a:ext cx="6215163" cy="707886"/>
              <a:chOff x="5646638" y="2610544"/>
              <a:chExt cx="6215163" cy="707886"/>
            </a:xfrm>
          </p:grpSpPr>
          <p:sp>
            <p:nvSpPr>
              <p:cNvPr id="53" name="文本框 52"/>
              <p:cNvSpPr txBox="1"/>
              <p:nvPr/>
            </p:nvSpPr>
            <p:spPr>
              <a:xfrm>
                <a:off x="6415905" y="2610544"/>
                <a:ext cx="5445896" cy="707886"/>
              </a:xfrm>
              <a:prstGeom prst="rect">
                <a:avLst/>
              </a:prstGeom>
              <a:noFill/>
            </p:spPr>
            <p:txBody>
              <a:bodyPr wrap="square" rtlCol="0">
                <a:spAutoFit/>
              </a:bodyPr>
              <a:lstStyle/>
              <a:p>
                <a:r>
                  <a:rPr lang="en-US" altLang="zh-CN" sz="4000" spc="300" dirty="0" smtClean="0"/>
                  <a:t>Is in N.</a:t>
                </a:r>
                <a:endParaRPr lang="zh-CN" altLang="en-US" sz="4000" spc="300" dirty="0"/>
              </a:p>
            </p:txBody>
          </p:sp>
          <p:pic>
            <p:nvPicPr>
              <p:cNvPr id="54" name="图片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38" y="2698322"/>
                <a:ext cx="620108" cy="620108"/>
              </a:xfrm>
              <a:prstGeom prst="rect">
                <a:avLst/>
              </a:prstGeom>
            </p:spPr>
          </p:pic>
        </p:grpSp>
        <p:sp>
          <p:nvSpPr>
            <p:cNvPr id="26" name="文本框 25"/>
            <p:cNvSpPr txBox="1"/>
            <p:nvPr/>
          </p:nvSpPr>
          <p:spPr>
            <a:xfrm>
              <a:off x="3260876" y="1410923"/>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Axiom Ⅰ</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4267200" y="3444770"/>
            <a:ext cx="7357533" cy="2246769"/>
          </a:xfrm>
          <a:prstGeom prst="rect">
            <a:avLst/>
          </a:prstGeom>
          <a:noFill/>
        </p:spPr>
        <p:txBody>
          <a:bodyPr wrap="square" rtlCol="0">
            <a:spAutoFit/>
          </a:bodyPr>
          <a:lstStyle/>
          <a:p>
            <a:r>
              <a:rPr lang="zh-CN" altLang="en-US" sz="2800" dirty="0" smtClean="0"/>
              <a:t>在不</a:t>
            </a:r>
            <a:r>
              <a:rPr lang="zh-CN" altLang="en-US" sz="2800" b="1" dirty="0" smtClean="0"/>
              <a:t>引用</a:t>
            </a:r>
            <a:r>
              <a:rPr lang="en-US" altLang="zh-CN" sz="2800" b="1" dirty="0" smtClean="0"/>
              <a:t>/</a:t>
            </a:r>
            <a:r>
              <a:rPr lang="zh-CN" altLang="en-US" sz="2800" b="1" dirty="0" smtClean="0"/>
              <a:t>使用</a:t>
            </a:r>
            <a:r>
              <a:rPr lang="zh-CN" altLang="en-US" sz="2800" dirty="0" smtClean="0"/>
              <a:t>数字的前提下构造出一个和自然数集行为相同的集合来表述自然数集</a:t>
            </a:r>
            <a:endParaRPr lang="en-US" altLang="zh-CN" sz="2800" dirty="0" smtClean="0"/>
          </a:p>
          <a:p>
            <a:r>
              <a:rPr lang="en-US" altLang="zh-CN" sz="2800" dirty="0" smtClean="0"/>
              <a:t>Our goal is to </a:t>
            </a:r>
            <a:r>
              <a:rPr lang="en-US" altLang="zh-CN" sz="2800" b="1" dirty="0" smtClean="0"/>
              <a:t>arrive</a:t>
            </a:r>
            <a:r>
              <a:rPr lang="en-US" altLang="zh-CN" sz="2800" dirty="0" smtClean="0"/>
              <a:t> at a set that behaves like the natural numbers without </a:t>
            </a:r>
            <a:r>
              <a:rPr lang="en-US" altLang="zh-CN" sz="2800" b="1" dirty="0" smtClean="0"/>
              <a:t>referencing</a:t>
            </a:r>
            <a:r>
              <a:rPr lang="en-US" altLang="zh-CN" sz="2800" dirty="0" smtClean="0"/>
              <a:t> numbers in the process</a:t>
            </a:r>
            <a:endParaRPr lang="zh-CN" altLang="en-US" sz="2800" dirty="0"/>
          </a:p>
        </p:txBody>
      </p:sp>
    </p:spTree>
    <p:extLst>
      <p:ext uri="{BB962C8B-B14F-4D97-AF65-F5344CB8AC3E}">
        <p14:creationId xmlns:p14="http://schemas.microsoft.com/office/powerpoint/2010/main" val="98746009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19803"/>
            <a:ext cx="206714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Ⅱ</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773130" y="2702877"/>
            <a:ext cx="6323495" cy="707886"/>
          </a:xfrm>
          <a:prstGeom prst="rect">
            <a:avLst/>
          </a:prstGeom>
          <a:noFill/>
        </p:spPr>
        <p:txBody>
          <a:bodyPr wrap="square" rtlCol="0">
            <a:spAutoFit/>
          </a:bodyPr>
          <a:lstStyle/>
          <a:p>
            <a:r>
              <a:rPr lang="zh-CN" altLang="en-US" sz="4000" dirty="0" smtClean="0"/>
              <a:t>为了确定“下一个”这个性质</a:t>
            </a:r>
            <a:r>
              <a:rPr lang="en-US" altLang="zh-CN" sz="4000" dirty="0" smtClean="0"/>
              <a:t>;</a:t>
            </a:r>
            <a:endParaRPr lang="zh-CN" altLang="en-US" sz="4000" dirty="0"/>
          </a:p>
        </p:txBody>
      </p:sp>
    </p:spTree>
    <p:extLst>
      <p:ext uri="{BB962C8B-B14F-4D97-AF65-F5344CB8AC3E}">
        <p14:creationId xmlns:p14="http://schemas.microsoft.com/office/powerpoint/2010/main" val="180768927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19803"/>
            <a:ext cx="206714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Ⅱ</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151870" y="817377"/>
            <a:ext cx="3239672" cy="369332"/>
          </a:xfrm>
          <a:prstGeom prst="rect">
            <a:avLst/>
          </a:prstGeom>
          <a:noFill/>
        </p:spPr>
        <p:txBody>
          <a:bodyPr wrap="square" rtlCol="0">
            <a:spAutoFit/>
          </a:bodyPr>
          <a:lstStyle/>
          <a:p>
            <a:r>
              <a:rPr lang="zh-CN" altLang="en-US" dirty="0" smtClean="0"/>
              <a:t>为了确定下一个的性质</a:t>
            </a:r>
            <a:r>
              <a:rPr lang="en-US" altLang="zh-CN" dirty="0" smtClean="0"/>
              <a:t>;</a:t>
            </a: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4481383" y="2241212"/>
                <a:ext cx="7158682" cy="1569660"/>
              </a:xfrm>
              <a:prstGeom prst="rect">
                <a:avLst/>
              </a:prstGeom>
              <a:noFill/>
            </p:spPr>
            <p:txBody>
              <a:bodyPr wrap="square" rtlCol="0">
                <a:spAutoFit/>
              </a:bodyPr>
              <a:lstStyle/>
              <a:p>
                <a:r>
                  <a:rPr lang="en-US" altLang="zh-CN" sz="3200" dirty="0" smtClean="0"/>
                  <a:t>There is a function </a:t>
                </a:r>
                <a:r>
                  <a:rPr lang="en-US" altLang="zh-CN" sz="3200" dirty="0" err="1" smtClean="0"/>
                  <a:t>S,whose</a:t>
                </a:r>
                <a:r>
                  <a:rPr lang="en-US" altLang="zh-CN" sz="3200" dirty="0" smtClean="0"/>
                  <a:t> inputs and outputs are in N:</a:t>
                </a:r>
              </a:p>
              <a:p>
                <a:pPr algn="ctr"/>
                <a:r>
                  <a:rPr lang="en-US" altLang="zh-CN" sz="3200" dirty="0" smtClean="0"/>
                  <a:t>if x</a:t>
                </a:r>
                <a14:m>
                  <m:oMath xmlns:m="http://schemas.openxmlformats.org/officeDocument/2006/math">
                    <m:r>
                      <a:rPr lang="en-US" altLang="zh-CN" sz="3200" b="0" i="1" smtClean="0">
                        <a:latin typeface="Cambria Math" panose="02040503050406030204" pitchFamily="18" charset="0"/>
                      </a:rPr>
                      <m:t>∈</m:t>
                    </m:r>
                  </m:oMath>
                </a14:m>
                <a:r>
                  <a:rPr lang="en-US" altLang="zh-CN" sz="3200" dirty="0" err="1" smtClean="0"/>
                  <a:t>N,then</a:t>
                </a:r>
                <a:r>
                  <a:rPr lang="en-US" altLang="zh-CN" sz="3200" dirty="0" smtClean="0"/>
                  <a:t> S(x)</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N</a:t>
                </a:r>
                <a:endParaRPr lang="zh-CN" altLang="en-US" sz="3200" dirty="0"/>
              </a:p>
            </p:txBody>
          </p:sp>
        </mc:Choice>
        <mc:Fallback xmlns="">
          <p:sp>
            <p:nvSpPr>
              <p:cNvPr id="3" name="文本框 2"/>
              <p:cNvSpPr txBox="1">
                <a:spLocks noRot="1" noChangeAspect="1" noMove="1" noResize="1" noEditPoints="1" noAdjustHandles="1" noChangeArrowheads="1" noChangeShapeType="1" noTextEdit="1"/>
              </p:cNvSpPr>
              <p:nvPr/>
            </p:nvSpPr>
            <p:spPr>
              <a:xfrm>
                <a:off x="4481383" y="2241212"/>
                <a:ext cx="7158682" cy="1569660"/>
              </a:xfrm>
              <a:prstGeom prst="rect">
                <a:avLst/>
              </a:prstGeom>
              <a:blipFill>
                <a:blip r:embed="rId4"/>
                <a:stretch>
                  <a:fillRect l="-2129" t="-5058" b="-12062"/>
                </a:stretch>
              </a:blipFill>
            </p:spPr>
            <p:txBody>
              <a:bodyPr/>
              <a:lstStyle/>
              <a:p>
                <a:r>
                  <a:rPr lang="zh-CN" altLang="en-US">
                    <a:noFill/>
                  </a:rPr>
                  <a:t> </a:t>
                </a:r>
              </a:p>
            </p:txBody>
          </p:sp>
        </mc:Fallback>
      </mc:AlternateContent>
      <p:sp>
        <p:nvSpPr>
          <p:cNvPr id="6" name="文本框 5"/>
          <p:cNvSpPr txBox="1"/>
          <p:nvPr/>
        </p:nvSpPr>
        <p:spPr>
          <a:xfrm>
            <a:off x="5699473" y="4740726"/>
            <a:ext cx="4390768" cy="707886"/>
          </a:xfrm>
          <a:prstGeom prst="rect">
            <a:avLst/>
          </a:prstGeom>
          <a:noFill/>
        </p:spPr>
        <p:txBody>
          <a:bodyPr wrap="square" rtlCol="0">
            <a:spAutoFit/>
          </a:bodyPr>
          <a:lstStyle/>
          <a:p>
            <a:r>
              <a:rPr lang="en-US" altLang="zh-CN" sz="2000" dirty="0" smtClean="0"/>
              <a:t>Hint: </a:t>
            </a:r>
            <a:r>
              <a:rPr lang="zh-CN" altLang="en-US" sz="2000" dirty="0" smtClean="0"/>
              <a:t>这里的</a:t>
            </a:r>
            <a:r>
              <a:rPr lang="en-US" altLang="zh-CN" sz="2000" dirty="0" smtClean="0"/>
              <a:t>S</a:t>
            </a:r>
            <a:r>
              <a:rPr lang="zh-CN" altLang="en-US" sz="2000" dirty="0" smtClean="0"/>
              <a:t>仅仅只是一个</a:t>
            </a:r>
            <a:r>
              <a:rPr lang="en-US" altLang="zh-CN" sz="2000" dirty="0" smtClean="0"/>
              <a:t>map</a:t>
            </a:r>
            <a:r>
              <a:rPr lang="zh-CN" altLang="en-US" sz="2000" dirty="0" smtClean="0"/>
              <a:t>还不是函数</a:t>
            </a:r>
            <a:endParaRPr lang="zh-CN" altLang="en-US" sz="2000" dirty="0"/>
          </a:p>
        </p:txBody>
      </p:sp>
    </p:spTree>
    <p:extLst>
      <p:ext uri="{BB962C8B-B14F-4D97-AF65-F5344CB8AC3E}">
        <p14:creationId xmlns:p14="http://schemas.microsoft.com/office/powerpoint/2010/main" val="396019640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22999"/>
            <a:ext cx="206714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Ⅱ</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151870" y="817377"/>
            <a:ext cx="3239672" cy="369332"/>
          </a:xfrm>
          <a:prstGeom prst="rect">
            <a:avLst/>
          </a:prstGeom>
          <a:noFill/>
        </p:spPr>
        <p:txBody>
          <a:bodyPr wrap="square" rtlCol="0">
            <a:spAutoFit/>
          </a:bodyPr>
          <a:lstStyle/>
          <a:p>
            <a:r>
              <a:rPr lang="zh-CN" altLang="en-US" dirty="0" smtClean="0"/>
              <a:t>为了确定</a:t>
            </a:r>
            <a:r>
              <a:rPr lang="en-US" altLang="zh-CN" dirty="0" smtClean="0"/>
              <a:t>next</a:t>
            </a:r>
            <a:r>
              <a:rPr lang="zh-CN" altLang="en-US" dirty="0" smtClean="0"/>
              <a:t>的性质</a:t>
            </a:r>
            <a:r>
              <a:rPr lang="en-US" altLang="zh-CN" dirty="0" smtClean="0"/>
              <a:t>;</a:t>
            </a: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4151870" y="1220114"/>
                <a:ext cx="7158682" cy="1384995"/>
              </a:xfrm>
              <a:prstGeom prst="rect">
                <a:avLst/>
              </a:prstGeom>
              <a:noFill/>
            </p:spPr>
            <p:txBody>
              <a:bodyPr wrap="square" rtlCol="0">
                <a:spAutoFit/>
              </a:bodyPr>
              <a:lstStyle/>
              <a:p>
                <a:r>
                  <a:rPr lang="en-US" altLang="zh-CN" sz="2800" dirty="0" smtClean="0"/>
                  <a:t>There is a function </a:t>
                </a:r>
                <a:r>
                  <a:rPr lang="en-US" altLang="zh-CN" sz="2800" dirty="0" err="1" smtClean="0"/>
                  <a:t>S,whose</a:t>
                </a:r>
                <a:r>
                  <a:rPr lang="en-US" altLang="zh-CN" sz="2800" dirty="0" smtClean="0"/>
                  <a:t> inputs and outputs are in N:</a:t>
                </a:r>
              </a:p>
              <a:p>
                <a:pPr algn="ctr"/>
                <a:r>
                  <a:rPr lang="en-US" altLang="zh-CN" sz="2800" dirty="0"/>
                  <a:t>	</a:t>
                </a:r>
                <a:r>
                  <a:rPr lang="en-US" altLang="zh-CN" sz="2800" dirty="0" smtClean="0"/>
                  <a:t>if x</a:t>
                </a:r>
                <a14:m>
                  <m:oMath xmlns:m="http://schemas.openxmlformats.org/officeDocument/2006/math">
                    <m:r>
                      <a:rPr lang="en-US" altLang="zh-CN" sz="2800" b="0" i="1" smtClean="0">
                        <a:latin typeface="Cambria Math" panose="02040503050406030204" pitchFamily="18" charset="0"/>
                      </a:rPr>
                      <m:t>∈</m:t>
                    </m:r>
                  </m:oMath>
                </a14:m>
                <a:r>
                  <a:rPr lang="en-US" altLang="zh-CN" sz="2800" dirty="0" err="1" smtClean="0"/>
                  <a:t>N,then</a:t>
                </a:r>
                <a:r>
                  <a:rPr lang="en-US" altLang="zh-CN" sz="2800" dirty="0" smtClean="0"/>
                  <a:t> S(x)</a:t>
                </a:r>
                <a14:m>
                  <m:oMath xmlns:m="http://schemas.openxmlformats.org/officeDocument/2006/math">
                    <m:r>
                      <a:rPr lang="en-US" altLang="zh-CN" sz="2800" b="0" i="1" smtClean="0">
                        <a:latin typeface="Cambria Math" panose="02040503050406030204" pitchFamily="18" charset="0"/>
                      </a:rPr>
                      <m:t>∈</m:t>
                    </m:r>
                  </m:oMath>
                </a14:m>
                <a:r>
                  <a:rPr lang="en-US" altLang="zh-CN" sz="2800" dirty="0" smtClean="0"/>
                  <a:t>N</a:t>
                </a:r>
                <a:endParaRPr lang="zh-CN" altLang="en-US" sz="2800" dirty="0"/>
              </a:p>
            </p:txBody>
          </p:sp>
        </mc:Choice>
        <mc:Fallback xmlns="">
          <p:sp>
            <p:nvSpPr>
              <p:cNvPr id="3" name="文本框 2"/>
              <p:cNvSpPr txBox="1">
                <a:spLocks noRot="1" noChangeAspect="1" noMove="1" noResize="1" noEditPoints="1" noAdjustHandles="1" noChangeArrowheads="1" noChangeShapeType="1" noTextEdit="1"/>
              </p:cNvSpPr>
              <p:nvPr/>
            </p:nvSpPr>
            <p:spPr>
              <a:xfrm>
                <a:off x="4151870" y="1220114"/>
                <a:ext cx="7158682" cy="1384995"/>
              </a:xfrm>
              <a:prstGeom prst="rect">
                <a:avLst/>
              </a:prstGeom>
              <a:blipFill>
                <a:blip r:embed="rId4"/>
                <a:stretch>
                  <a:fillRect l="-1704" t="-4846" b="-11454"/>
                </a:stretch>
              </a:blipFill>
            </p:spPr>
            <p:txBody>
              <a:bodyPr/>
              <a:lstStyle/>
              <a:p>
                <a:r>
                  <a:rPr lang="zh-CN" altLang="en-US">
                    <a:noFill/>
                  </a:rPr>
                  <a:t> </a:t>
                </a:r>
              </a:p>
            </p:txBody>
          </p:sp>
        </mc:Fallback>
      </mc:AlternateContent>
      <p:grpSp>
        <p:nvGrpSpPr>
          <p:cNvPr id="21" name="组合 20"/>
          <p:cNvGrpSpPr/>
          <p:nvPr/>
        </p:nvGrpSpPr>
        <p:grpSpPr>
          <a:xfrm>
            <a:off x="4410759" y="3072785"/>
            <a:ext cx="7212829" cy="3819064"/>
            <a:chOff x="4410759" y="3072785"/>
            <a:chExt cx="7212829" cy="3819064"/>
          </a:xfrm>
        </p:grpSpPr>
        <p:sp>
          <p:nvSpPr>
            <p:cNvPr id="6" name="文本框 5"/>
            <p:cNvSpPr txBox="1"/>
            <p:nvPr/>
          </p:nvSpPr>
          <p:spPr>
            <a:xfrm>
              <a:off x="4410759" y="3072785"/>
              <a:ext cx="7212829" cy="646331"/>
            </a:xfrm>
            <a:prstGeom prst="rect">
              <a:avLst/>
            </a:prstGeom>
            <a:noFill/>
          </p:spPr>
          <p:txBody>
            <a:bodyPr wrap="square" rtlCol="0">
              <a:spAutoFit/>
            </a:bodyPr>
            <a:lstStyle/>
            <a:p>
              <a:r>
                <a:rPr lang="en-US" altLang="zh-CN" sz="3600" dirty="0" smtClean="0"/>
                <a:t>S</a:t>
              </a:r>
              <a:r>
                <a:rPr lang="zh-CN" altLang="en-US" sz="3600" dirty="0" smtClean="0"/>
                <a:t>的性质并不够完全</a:t>
              </a:r>
              <a:r>
                <a:rPr lang="en-US" altLang="zh-CN" sz="3600" dirty="0" smtClean="0"/>
                <a:t>,</a:t>
              </a:r>
              <a:r>
                <a:rPr lang="zh-CN" altLang="en-US" sz="3600" dirty="0" smtClean="0"/>
                <a:t>因为</a:t>
              </a:r>
              <a:r>
                <a:rPr lang="en-US" altLang="zh-CN" sz="3600" dirty="0" smtClean="0"/>
                <a:t>:</a:t>
              </a:r>
            </a:p>
          </p:txBody>
        </p:sp>
        <p:grpSp>
          <p:nvGrpSpPr>
            <p:cNvPr id="17" name="组合 16"/>
            <p:cNvGrpSpPr/>
            <p:nvPr/>
          </p:nvGrpSpPr>
          <p:grpSpPr>
            <a:xfrm>
              <a:off x="4538333" y="3934560"/>
              <a:ext cx="3141602" cy="724734"/>
              <a:chOff x="4538333" y="3934560"/>
              <a:chExt cx="3141602" cy="724734"/>
            </a:xfrm>
          </p:grpSpPr>
          <p:grpSp>
            <p:nvGrpSpPr>
              <p:cNvPr id="12" name="组合 11"/>
              <p:cNvGrpSpPr/>
              <p:nvPr/>
            </p:nvGrpSpPr>
            <p:grpSpPr>
              <a:xfrm>
                <a:off x="4538333" y="3934560"/>
                <a:ext cx="2521494" cy="724734"/>
                <a:chOff x="4900798" y="4967255"/>
                <a:chExt cx="2521494" cy="724734"/>
              </a:xfrm>
            </p:grpSpPr>
            <p:grpSp>
              <p:nvGrpSpPr>
                <p:cNvPr id="24" name="组合 23"/>
                <p:cNvGrpSpPr/>
                <p:nvPr/>
              </p:nvGrpSpPr>
              <p:grpSpPr>
                <a:xfrm>
                  <a:off x="5929611" y="4984103"/>
                  <a:ext cx="1492681" cy="707886"/>
                  <a:chOff x="5646638" y="2610544"/>
                  <a:chExt cx="1492681" cy="707886"/>
                </a:xfrm>
              </p:grpSpPr>
              <p:sp>
                <p:nvSpPr>
                  <p:cNvPr id="25" name="文本框 24"/>
                  <p:cNvSpPr txBox="1"/>
                  <p:nvPr/>
                </p:nvSpPr>
                <p:spPr>
                  <a:xfrm>
                    <a:off x="6129842" y="2610544"/>
                    <a:ext cx="1009477" cy="707886"/>
                  </a:xfrm>
                  <a:prstGeom prst="rect">
                    <a:avLst/>
                  </a:prstGeom>
                  <a:noFill/>
                </p:spPr>
                <p:txBody>
                  <a:bodyPr wrap="square" rtlCol="0">
                    <a:spAutoFit/>
                  </a:bodyPr>
                  <a:lstStyle/>
                  <a:p>
                    <a:r>
                      <a:rPr lang="en-US" altLang="zh-CN" sz="4000" spc="300" dirty="0" smtClean="0"/>
                      <a:t>) = </a:t>
                    </a:r>
                    <a:endParaRPr lang="zh-CN" altLang="en-US" sz="4000" spc="300" dirty="0"/>
                  </a:p>
                </p:txBody>
              </p:sp>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638" y="2698322"/>
                    <a:ext cx="620108" cy="620108"/>
                  </a:xfrm>
                  <a:prstGeom prst="rect">
                    <a:avLst/>
                  </a:prstGeom>
                </p:spPr>
              </p:pic>
            </p:grpSp>
            <p:sp>
              <p:nvSpPr>
                <p:cNvPr id="27" name="文本框 26"/>
                <p:cNvSpPr txBox="1"/>
                <p:nvPr/>
              </p:nvSpPr>
              <p:spPr>
                <a:xfrm>
                  <a:off x="4900798" y="4967255"/>
                  <a:ext cx="1264005" cy="707886"/>
                </a:xfrm>
                <a:prstGeom prst="rect">
                  <a:avLst/>
                </a:prstGeom>
                <a:noFill/>
              </p:spPr>
              <p:txBody>
                <a:bodyPr wrap="square" rtlCol="0">
                  <a:spAutoFit/>
                </a:bodyPr>
                <a:lstStyle/>
                <a:p>
                  <a:r>
                    <a:rPr lang="en-US" altLang="zh-CN" sz="4000" spc="300" dirty="0" smtClean="0"/>
                    <a:t>If S(</a:t>
                  </a:r>
                  <a:endParaRPr lang="zh-CN" altLang="en-US" sz="4000" spc="300" dirty="0"/>
                </a:p>
              </p:txBody>
            </p:sp>
          </p:grpSp>
          <p:pic>
            <p:nvPicPr>
              <p:cNvPr id="29" name="图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827" y="4005276"/>
                <a:ext cx="620108" cy="620108"/>
              </a:xfrm>
              <a:prstGeom prst="rect">
                <a:avLst/>
              </a:prstGeom>
            </p:spPr>
          </p:pic>
        </p:grpSp>
        <p:grpSp>
          <p:nvGrpSpPr>
            <p:cNvPr id="30" name="组合 29"/>
            <p:cNvGrpSpPr/>
            <p:nvPr/>
          </p:nvGrpSpPr>
          <p:grpSpPr>
            <a:xfrm>
              <a:off x="4631121" y="5568410"/>
              <a:ext cx="6992467" cy="1323439"/>
              <a:chOff x="5646638" y="2610544"/>
              <a:chExt cx="6215163" cy="1323439"/>
            </a:xfrm>
          </p:grpSpPr>
          <p:sp>
            <p:nvSpPr>
              <p:cNvPr id="31" name="文本框 30"/>
              <p:cNvSpPr txBox="1"/>
              <p:nvPr/>
            </p:nvSpPr>
            <p:spPr>
              <a:xfrm>
                <a:off x="6415905" y="2610544"/>
                <a:ext cx="5445896" cy="1323439"/>
              </a:xfrm>
              <a:prstGeom prst="rect">
                <a:avLst/>
              </a:prstGeom>
              <a:noFill/>
            </p:spPr>
            <p:txBody>
              <a:bodyPr wrap="square" rtlCol="0">
                <a:spAutoFit/>
              </a:bodyPr>
              <a:lstStyle/>
              <a:p>
                <a:r>
                  <a:rPr lang="en-US" altLang="zh-CN" sz="4000" spc="300" dirty="0"/>
                  <a:t>i</a:t>
                </a:r>
                <a:r>
                  <a:rPr lang="en-US" altLang="zh-CN" sz="4000" spc="300" dirty="0" smtClean="0"/>
                  <a:t>s required to be in N.</a:t>
                </a:r>
                <a:endParaRPr lang="zh-CN" altLang="en-US" sz="4000" spc="300" dirty="0"/>
              </a:p>
            </p:txBody>
          </p:sp>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638" y="2698322"/>
                <a:ext cx="569829" cy="620108"/>
              </a:xfrm>
              <a:prstGeom prst="rect">
                <a:avLst/>
              </a:prstGeom>
            </p:spPr>
          </p:pic>
        </p:grpSp>
        <p:sp>
          <p:nvSpPr>
            <p:cNvPr id="20" name="文本框 19"/>
            <p:cNvSpPr txBox="1"/>
            <p:nvPr/>
          </p:nvSpPr>
          <p:spPr>
            <a:xfrm>
              <a:off x="4502843" y="4763920"/>
              <a:ext cx="6303277" cy="707886"/>
            </a:xfrm>
            <a:prstGeom prst="rect">
              <a:avLst/>
            </a:prstGeom>
            <a:noFill/>
          </p:spPr>
          <p:txBody>
            <a:bodyPr wrap="square" rtlCol="0">
              <a:spAutoFit/>
            </a:bodyPr>
            <a:lstStyle/>
            <a:p>
              <a:r>
                <a:rPr lang="en-US" altLang="zh-CN" sz="4000" dirty="0" smtClean="0"/>
                <a:t>Then nothing besides</a:t>
              </a:r>
              <a:endParaRPr lang="zh-CN" altLang="en-US" sz="4000" dirty="0"/>
            </a:p>
          </p:txBody>
        </p:sp>
      </p:grpSp>
    </p:spTree>
    <p:extLst>
      <p:ext uri="{BB962C8B-B14F-4D97-AF65-F5344CB8AC3E}">
        <p14:creationId xmlns:p14="http://schemas.microsoft.com/office/powerpoint/2010/main" val="331658585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22999"/>
            <a:ext cx="206714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Ⅱ</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151870" y="817377"/>
            <a:ext cx="3239672" cy="369332"/>
          </a:xfrm>
          <a:prstGeom prst="rect">
            <a:avLst/>
          </a:prstGeom>
          <a:noFill/>
        </p:spPr>
        <p:txBody>
          <a:bodyPr wrap="square" rtlCol="0">
            <a:spAutoFit/>
          </a:bodyPr>
          <a:lstStyle/>
          <a:p>
            <a:r>
              <a:rPr lang="zh-CN" altLang="en-US" dirty="0" smtClean="0"/>
              <a:t>为了确定</a:t>
            </a:r>
            <a:r>
              <a:rPr lang="en-US" altLang="zh-CN" dirty="0" smtClean="0"/>
              <a:t>next</a:t>
            </a:r>
            <a:r>
              <a:rPr lang="zh-CN" altLang="en-US" dirty="0" smtClean="0"/>
              <a:t>的性质</a:t>
            </a:r>
            <a:r>
              <a:rPr lang="en-US" altLang="zh-CN" dirty="0" smtClean="0"/>
              <a:t>;</a:t>
            </a:r>
            <a:endParaRPr lang="zh-CN" altLang="en-US" dirty="0"/>
          </a:p>
        </p:txBody>
      </p:sp>
      <mc:AlternateContent xmlns:mc="http://schemas.openxmlformats.org/markup-compatibility/2006" xmlns:a14="http://schemas.microsoft.com/office/drawing/2010/main">
        <mc:Choice Requires="a14">
          <p:sp>
            <p:nvSpPr>
              <p:cNvPr id="3" name="文本框 2"/>
              <p:cNvSpPr txBox="1"/>
              <p:nvPr/>
            </p:nvSpPr>
            <p:spPr>
              <a:xfrm>
                <a:off x="4151870" y="1220114"/>
                <a:ext cx="7158682" cy="1384995"/>
              </a:xfrm>
              <a:prstGeom prst="rect">
                <a:avLst/>
              </a:prstGeom>
              <a:noFill/>
            </p:spPr>
            <p:txBody>
              <a:bodyPr wrap="square" rtlCol="0">
                <a:spAutoFit/>
              </a:bodyPr>
              <a:lstStyle/>
              <a:p>
                <a:r>
                  <a:rPr lang="en-US" altLang="zh-CN" sz="2800" dirty="0" smtClean="0"/>
                  <a:t>There is a function </a:t>
                </a:r>
                <a:r>
                  <a:rPr lang="en-US" altLang="zh-CN" sz="2800" dirty="0" err="1" smtClean="0"/>
                  <a:t>S,whose</a:t>
                </a:r>
                <a:r>
                  <a:rPr lang="en-US" altLang="zh-CN" sz="2800" dirty="0" smtClean="0"/>
                  <a:t> inputs and outputs are in N:</a:t>
                </a:r>
              </a:p>
              <a:p>
                <a:pPr algn="ctr"/>
                <a:r>
                  <a:rPr lang="en-US" altLang="zh-CN" sz="2800" dirty="0"/>
                  <a:t>	</a:t>
                </a:r>
                <a:r>
                  <a:rPr lang="en-US" altLang="zh-CN" sz="2800" dirty="0" smtClean="0"/>
                  <a:t>if x</a:t>
                </a:r>
                <a14:m>
                  <m:oMath xmlns:m="http://schemas.openxmlformats.org/officeDocument/2006/math">
                    <m:r>
                      <a:rPr lang="en-US" altLang="zh-CN" sz="2800" b="0" i="1" smtClean="0">
                        <a:latin typeface="Cambria Math" panose="02040503050406030204" pitchFamily="18" charset="0"/>
                      </a:rPr>
                      <m:t>∈</m:t>
                    </m:r>
                  </m:oMath>
                </a14:m>
                <a:r>
                  <a:rPr lang="en-US" altLang="zh-CN" sz="2800" dirty="0" err="1" smtClean="0"/>
                  <a:t>N,then</a:t>
                </a:r>
                <a:r>
                  <a:rPr lang="en-US" altLang="zh-CN" sz="2800" dirty="0" smtClean="0"/>
                  <a:t> S(x)</a:t>
                </a:r>
                <a14:m>
                  <m:oMath xmlns:m="http://schemas.openxmlformats.org/officeDocument/2006/math">
                    <m:r>
                      <a:rPr lang="en-US" altLang="zh-CN" sz="2800" b="0" i="1" smtClean="0">
                        <a:latin typeface="Cambria Math" panose="02040503050406030204" pitchFamily="18" charset="0"/>
                      </a:rPr>
                      <m:t>∈</m:t>
                    </m:r>
                  </m:oMath>
                </a14:m>
                <a:r>
                  <a:rPr lang="en-US" altLang="zh-CN" sz="2800" dirty="0" smtClean="0"/>
                  <a:t>N</a:t>
                </a:r>
                <a:endParaRPr lang="zh-CN" altLang="en-US" sz="2800" dirty="0"/>
              </a:p>
            </p:txBody>
          </p:sp>
        </mc:Choice>
        <mc:Fallback xmlns="">
          <p:sp>
            <p:nvSpPr>
              <p:cNvPr id="3" name="文本框 2"/>
              <p:cNvSpPr txBox="1">
                <a:spLocks noRot="1" noChangeAspect="1" noMove="1" noResize="1" noEditPoints="1" noAdjustHandles="1" noChangeArrowheads="1" noChangeShapeType="1" noTextEdit="1"/>
              </p:cNvSpPr>
              <p:nvPr/>
            </p:nvSpPr>
            <p:spPr>
              <a:xfrm>
                <a:off x="4151870" y="1220114"/>
                <a:ext cx="7158682" cy="1384995"/>
              </a:xfrm>
              <a:prstGeom prst="rect">
                <a:avLst/>
              </a:prstGeom>
              <a:blipFill>
                <a:blip r:embed="rId4"/>
                <a:stretch>
                  <a:fillRect l="-1704" t="-4846" b="-11454"/>
                </a:stretch>
              </a:blipFill>
            </p:spPr>
            <p:txBody>
              <a:bodyPr/>
              <a:lstStyle/>
              <a:p>
                <a:r>
                  <a:rPr lang="zh-CN" altLang="en-US">
                    <a:noFill/>
                  </a:rPr>
                  <a:t> </a:t>
                </a:r>
              </a:p>
            </p:txBody>
          </p:sp>
        </mc:Fallback>
      </mc:AlternateContent>
      <p:sp>
        <p:nvSpPr>
          <p:cNvPr id="35" name="任意多边形 34"/>
          <p:cNvSpPr/>
          <p:nvPr/>
        </p:nvSpPr>
        <p:spPr>
          <a:xfrm>
            <a:off x="5412259" y="3080951"/>
            <a:ext cx="5049795" cy="2784390"/>
          </a:xfrm>
          <a:custGeom>
            <a:avLst/>
            <a:gdLst>
              <a:gd name="connsiteX0" fmla="*/ 0 w 5049795"/>
              <a:gd name="connsiteY0" fmla="*/ 963827 h 2784390"/>
              <a:gd name="connsiteX1" fmla="*/ 2051222 w 5049795"/>
              <a:gd name="connsiteY1" fmla="*/ 0 h 2784390"/>
              <a:gd name="connsiteX2" fmla="*/ 5049795 w 5049795"/>
              <a:gd name="connsiteY2" fmla="*/ 757881 h 2784390"/>
              <a:gd name="connsiteX3" fmla="*/ 4258963 w 5049795"/>
              <a:gd name="connsiteY3" fmla="*/ 2784390 h 2784390"/>
              <a:gd name="connsiteX4" fmla="*/ 766119 w 5049795"/>
              <a:gd name="connsiteY4" fmla="*/ 2636108 h 2784390"/>
              <a:gd name="connsiteX5" fmla="*/ 0 w 5049795"/>
              <a:gd name="connsiteY5" fmla="*/ 963827 h 278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9795" h="2784390">
                <a:moveTo>
                  <a:pt x="0" y="963827"/>
                </a:moveTo>
                <a:lnTo>
                  <a:pt x="2051222" y="0"/>
                </a:lnTo>
                <a:lnTo>
                  <a:pt x="5049795" y="757881"/>
                </a:lnTo>
                <a:lnTo>
                  <a:pt x="4258963" y="2784390"/>
                </a:lnTo>
                <a:lnTo>
                  <a:pt x="766119" y="2636108"/>
                </a:lnTo>
                <a:lnTo>
                  <a:pt x="0" y="9638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4151870" y="3784940"/>
            <a:ext cx="1087395" cy="707886"/>
          </a:xfrm>
          <a:prstGeom prst="rect">
            <a:avLst/>
          </a:prstGeom>
          <a:noFill/>
        </p:spPr>
        <p:txBody>
          <a:bodyPr wrap="square" rtlCol="0">
            <a:spAutoFit/>
          </a:bodyPr>
          <a:lstStyle/>
          <a:p>
            <a:r>
              <a:rPr lang="en-US" altLang="zh-CN" sz="4000" dirty="0" smtClean="0"/>
              <a:t>N</a:t>
            </a:r>
            <a:endParaRPr lang="zh-CN" altLang="en-US" sz="4000" dirty="0"/>
          </a:p>
        </p:txBody>
      </p:sp>
      <p:pic>
        <p:nvPicPr>
          <p:cNvPr id="37" name="图片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5127" y="3922968"/>
            <a:ext cx="620108" cy="620108"/>
          </a:xfrm>
          <a:prstGeom prst="rect">
            <a:avLst/>
          </a:prstGeom>
        </p:spPr>
      </p:pic>
      <p:grpSp>
        <p:nvGrpSpPr>
          <p:cNvPr id="33" name="组合 32"/>
          <p:cNvGrpSpPr/>
          <p:nvPr/>
        </p:nvGrpSpPr>
        <p:grpSpPr>
          <a:xfrm>
            <a:off x="3978326" y="2690383"/>
            <a:ext cx="2476102" cy="720961"/>
            <a:chOff x="3978326" y="2690383"/>
            <a:chExt cx="2476102" cy="720961"/>
          </a:xfrm>
        </p:grpSpPr>
        <p:grpSp>
          <p:nvGrpSpPr>
            <p:cNvPr id="22" name="组合 21"/>
            <p:cNvGrpSpPr/>
            <p:nvPr/>
          </p:nvGrpSpPr>
          <p:grpSpPr>
            <a:xfrm>
              <a:off x="3978326" y="2690383"/>
              <a:ext cx="1941167" cy="720961"/>
              <a:chOff x="5118660" y="3938333"/>
              <a:chExt cx="1941167" cy="720961"/>
            </a:xfrm>
          </p:grpSpPr>
          <p:sp>
            <p:nvSpPr>
              <p:cNvPr id="40" name="文本框 39"/>
              <p:cNvSpPr txBox="1"/>
              <p:nvPr/>
            </p:nvSpPr>
            <p:spPr>
              <a:xfrm>
                <a:off x="6050350" y="3951408"/>
                <a:ext cx="1009477" cy="707886"/>
              </a:xfrm>
              <a:prstGeom prst="rect">
                <a:avLst/>
              </a:prstGeom>
              <a:noFill/>
            </p:spPr>
            <p:txBody>
              <a:bodyPr wrap="square" rtlCol="0">
                <a:spAutoFit/>
              </a:bodyPr>
              <a:lstStyle/>
              <a:p>
                <a:r>
                  <a:rPr lang="en-US" altLang="zh-CN" sz="4000" spc="300" dirty="0" smtClean="0"/>
                  <a:t>) = </a:t>
                </a:r>
                <a:endParaRPr lang="zh-CN" altLang="en-US" sz="4000" spc="300" dirty="0"/>
              </a:p>
            </p:txBody>
          </p:sp>
          <p:sp>
            <p:nvSpPr>
              <p:cNvPr id="42" name="文本框 41"/>
              <p:cNvSpPr txBox="1"/>
              <p:nvPr/>
            </p:nvSpPr>
            <p:spPr>
              <a:xfrm>
                <a:off x="5118660" y="3938333"/>
                <a:ext cx="1264005" cy="707886"/>
              </a:xfrm>
              <a:prstGeom prst="rect">
                <a:avLst/>
              </a:prstGeom>
              <a:noFill/>
            </p:spPr>
            <p:txBody>
              <a:bodyPr wrap="square" rtlCol="0">
                <a:spAutoFit/>
              </a:bodyPr>
              <a:lstStyle/>
              <a:p>
                <a:r>
                  <a:rPr lang="en-US" altLang="zh-CN" sz="4000" spc="300" dirty="0" smtClean="0"/>
                  <a:t>S(</a:t>
                </a:r>
                <a:endParaRPr lang="zh-CN" altLang="en-US" sz="4000" spc="300" dirty="0"/>
              </a:p>
            </p:txBody>
          </p:sp>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3497" y="4026111"/>
                <a:ext cx="620108" cy="620108"/>
              </a:xfrm>
              <a:prstGeom prst="rect">
                <a:avLst/>
              </a:prstGeom>
            </p:spPr>
          </p:pic>
        </p:grpSp>
        <p:pic>
          <p:nvPicPr>
            <p:cNvPr id="44" name="图片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320" y="2791232"/>
              <a:ext cx="620108" cy="620108"/>
            </a:xfrm>
            <a:prstGeom prst="rect">
              <a:avLst/>
            </a:prstGeom>
          </p:spPr>
        </p:pic>
      </p:grpSp>
    </p:spTree>
    <p:extLst>
      <p:ext uri="{BB962C8B-B14F-4D97-AF65-F5344CB8AC3E}">
        <p14:creationId xmlns:p14="http://schemas.microsoft.com/office/powerpoint/2010/main" val="143543465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Ⅲ</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p:cNvSpPr txBox="1"/>
          <p:nvPr/>
        </p:nvSpPr>
        <p:spPr>
          <a:xfrm>
            <a:off x="4151870" y="817377"/>
            <a:ext cx="3239672" cy="400110"/>
          </a:xfrm>
          <a:prstGeom prst="rect">
            <a:avLst/>
          </a:prstGeom>
          <a:noFill/>
        </p:spPr>
        <p:txBody>
          <a:bodyPr wrap="square" rtlCol="0">
            <a:spAutoFit/>
          </a:bodyPr>
          <a:lstStyle/>
          <a:p>
            <a:r>
              <a:rPr lang="en-US" altLang="zh-CN" sz="2000" dirty="0" smtClean="0"/>
              <a:t>Fix the bug!</a:t>
            </a:r>
            <a:endParaRPr lang="zh-CN" altLang="en-US" sz="2000" dirty="0"/>
          </a:p>
        </p:txBody>
      </p:sp>
      <p:grpSp>
        <p:nvGrpSpPr>
          <p:cNvPr id="22" name="组合 21"/>
          <p:cNvGrpSpPr/>
          <p:nvPr/>
        </p:nvGrpSpPr>
        <p:grpSpPr>
          <a:xfrm>
            <a:off x="4477701" y="2410489"/>
            <a:ext cx="6952298" cy="1200329"/>
            <a:chOff x="5790754" y="2676062"/>
            <a:chExt cx="5958164" cy="1200329"/>
          </a:xfrm>
        </p:grpSpPr>
        <p:sp>
          <p:nvSpPr>
            <p:cNvPr id="24" name="文本框 23"/>
            <p:cNvSpPr txBox="1"/>
            <p:nvPr/>
          </p:nvSpPr>
          <p:spPr>
            <a:xfrm>
              <a:off x="6303022" y="2676062"/>
              <a:ext cx="5445896" cy="1200329"/>
            </a:xfrm>
            <a:prstGeom prst="rect">
              <a:avLst/>
            </a:prstGeom>
            <a:noFill/>
          </p:spPr>
          <p:txBody>
            <a:bodyPr wrap="square" rtlCol="0">
              <a:spAutoFit/>
            </a:bodyPr>
            <a:lstStyle/>
            <a:p>
              <a:r>
                <a:rPr lang="en-US" altLang="zh-CN" sz="3600" spc="300" dirty="0"/>
                <a:t>c</a:t>
              </a:r>
              <a:r>
                <a:rPr lang="en-US" altLang="zh-CN" sz="3600" spc="300" dirty="0" smtClean="0"/>
                <a:t>an never be the output of S</a:t>
              </a:r>
              <a:endParaRPr lang="zh-CN" altLang="en-US" sz="3600" spc="300" dirty="0"/>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754" y="2845086"/>
              <a:ext cx="419689" cy="456720"/>
            </a:xfrm>
            <a:prstGeom prst="rect">
              <a:avLst/>
            </a:prstGeom>
          </p:spPr>
        </p:pic>
      </p:grpSp>
      <p:grpSp>
        <p:nvGrpSpPr>
          <p:cNvPr id="6" name="组合 5"/>
          <p:cNvGrpSpPr/>
          <p:nvPr/>
        </p:nvGrpSpPr>
        <p:grpSpPr>
          <a:xfrm>
            <a:off x="6283966" y="3938333"/>
            <a:ext cx="2653391" cy="707886"/>
            <a:chOff x="4974150" y="3676732"/>
            <a:chExt cx="2653391" cy="707886"/>
          </a:xfrm>
        </p:grpSpPr>
        <p:grpSp>
          <p:nvGrpSpPr>
            <p:cNvPr id="26" name="组合 25"/>
            <p:cNvGrpSpPr/>
            <p:nvPr/>
          </p:nvGrpSpPr>
          <p:grpSpPr>
            <a:xfrm>
              <a:off x="5514752" y="3676732"/>
              <a:ext cx="2112789" cy="707886"/>
              <a:chOff x="5567146" y="3955199"/>
              <a:chExt cx="2112789" cy="707886"/>
            </a:xfrm>
          </p:grpSpPr>
          <p:grpSp>
            <p:nvGrpSpPr>
              <p:cNvPr id="30" name="组合 29"/>
              <p:cNvGrpSpPr/>
              <p:nvPr/>
            </p:nvGrpSpPr>
            <p:grpSpPr>
              <a:xfrm>
                <a:off x="5567146" y="3955199"/>
                <a:ext cx="1841507" cy="707886"/>
                <a:chOff x="5646638" y="2614335"/>
                <a:chExt cx="1841507" cy="707886"/>
              </a:xfrm>
            </p:grpSpPr>
            <mc:AlternateContent xmlns:mc="http://schemas.openxmlformats.org/markup-compatibility/2006" xmlns:a14="http://schemas.microsoft.com/office/drawing/2010/main">
              <mc:Choice Requires="a14">
                <p:sp>
                  <p:nvSpPr>
                    <p:cNvPr id="32" name="文本框 31"/>
                    <p:cNvSpPr txBox="1"/>
                    <p:nvPr/>
                  </p:nvSpPr>
                  <p:spPr>
                    <a:xfrm>
                      <a:off x="6294469" y="2614335"/>
                      <a:ext cx="1193676" cy="707886"/>
                    </a:xfrm>
                    <a:prstGeom prst="rect">
                      <a:avLst/>
                    </a:prstGeom>
                    <a:noFill/>
                  </p:spPr>
                  <p:txBody>
                    <a:bodyPr wrap="square" rtlCol="0">
                      <a:spAutoFit/>
                    </a:bodyPr>
                    <a:lstStyle/>
                    <a:p>
                      <a:r>
                        <a:rPr lang="en-US" altLang="zh-CN" sz="4000" spc="300" dirty="0"/>
                        <a:t>)</a:t>
                      </a:r>
                      <a14:m>
                        <m:oMath xmlns:m="http://schemas.openxmlformats.org/officeDocument/2006/math">
                          <m:r>
                            <a:rPr lang="en-US" altLang="zh-CN" sz="40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32" name="文本框 31"/>
                    <p:cNvSpPr txBox="1">
                      <a:spLocks noRot="1" noChangeAspect="1" noMove="1" noResize="1" noEditPoints="1" noAdjustHandles="1" noChangeArrowheads="1" noChangeShapeType="1" noTextEdit="1"/>
                    </p:cNvSpPr>
                    <p:nvPr/>
                  </p:nvSpPr>
                  <p:spPr>
                    <a:xfrm>
                      <a:off x="6294469" y="2614335"/>
                      <a:ext cx="1193676" cy="707886"/>
                    </a:xfrm>
                    <a:prstGeom prst="rect">
                      <a:avLst/>
                    </a:prstGeom>
                    <a:blipFill>
                      <a:blip r:embed="rId5"/>
                      <a:stretch>
                        <a:fillRect l="-18367" t="-15517" b="-36207"/>
                      </a:stretch>
                    </a:blipFill>
                  </p:spPr>
                  <p:txBody>
                    <a:bodyPr/>
                    <a:lstStyle/>
                    <a:p>
                      <a:r>
                        <a:rPr lang="zh-CN" altLang="en-US">
                          <a:noFill/>
                        </a:rPr>
                        <a:t> </a:t>
                      </a:r>
                    </a:p>
                  </p:txBody>
                </p:sp>
              </mc:Fallback>
            </mc:AlternateContent>
            <p:pic>
              <p:nvPicPr>
                <p:cNvPr id="33" name="图片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38" y="2698322"/>
                  <a:ext cx="620108" cy="620108"/>
                </a:xfrm>
                <a:prstGeom prst="rect">
                  <a:avLst/>
                </a:prstGeom>
              </p:spPr>
            </p:pic>
          </p:gr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827" y="4029990"/>
                <a:ext cx="620108" cy="620108"/>
              </a:xfrm>
              <a:prstGeom prst="rect">
                <a:avLst/>
              </a:prstGeom>
            </p:spPr>
          </p:pic>
        </p:grpSp>
        <p:sp>
          <p:nvSpPr>
            <p:cNvPr id="3" name="文本框 2"/>
            <p:cNvSpPr txBox="1"/>
            <p:nvPr/>
          </p:nvSpPr>
          <p:spPr>
            <a:xfrm>
              <a:off x="4974150" y="3676732"/>
              <a:ext cx="919765" cy="707886"/>
            </a:xfrm>
            <a:prstGeom prst="rect">
              <a:avLst/>
            </a:prstGeom>
            <a:noFill/>
          </p:spPr>
          <p:txBody>
            <a:bodyPr wrap="square" rtlCol="0">
              <a:spAutoFit/>
            </a:bodyPr>
            <a:lstStyle/>
            <a:p>
              <a:r>
                <a:rPr lang="en-US" altLang="zh-CN" sz="4000" dirty="0" smtClean="0"/>
                <a:t>S(</a:t>
              </a:r>
              <a:endParaRPr lang="zh-CN" altLang="en-US" dirty="0"/>
            </a:p>
          </p:txBody>
        </p:sp>
      </p:grpSp>
      <p:sp>
        <p:nvSpPr>
          <p:cNvPr id="34" name="文本框 33"/>
          <p:cNvSpPr txBox="1"/>
          <p:nvPr/>
        </p:nvSpPr>
        <p:spPr>
          <a:xfrm>
            <a:off x="8934743" y="3938333"/>
            <a:ext cx="919765" cy="707886"/>
          </a:xfrm>
          <a:prstGeom prst="rect">
            <a:avLst/>
          </a:prstGeom>
          <a:noFill/>
        </p:spPr>
        <p:txBody>
          <a:bodyPr wrap="square" rtlCol="0">
            <a:spAutoFit/>
          </a:bodyPr>
          <a:lstStyle/>
          <a:p>
            <a:r>
              <a:rPr lang="en-US" altLang="zh-CN" sz="4000" dirty="0" smtClean="0"/>
              <a:t>!!!!</a:t>
            </a:r>
            <a:endParaRPr lang="zh-CN" altLang="en-US" dirty="0"/>
          </a:p>
        </p:txBody>
      </p:sp>
    </p:spTree>
    <p:extLst>
      <p:ext uri="{BB962C8B-B14F-4D97-AF65-F5344CB8AC3E}">
        <p14:creationId xmlns:p14="http://schemas.microsoft.com/office/powerpoint/2010/main" val="272452064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Still a bug.</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730759" y="1826428"/>
            <a:ext cx="6787751" cy="472142"/>
            <a:chOff x="5931772" y="2676062"/>
            <a:chExt cx="5817146" cy="472142"/>
          </a:xfrm>
        </p:grpSpPr>
        <p:sp>
          <p:nvSpPr>
            <p:cNvPr id="24" name="文本框 23"/>
            <p:cNvSpPr txBox="1"/>
            <p:nvPr/>
          </p:nvSpPr>
          <p:spPr>
            <a:xfrm>
              <a:off x="6303022" y="2676062"/>
              <a:ext cx="5445896" cy="461665"/>
            </a:xfrm>
            <a:prstGeom prst="rect">
              <a:avLst/>
            </a:prstGeom>
            <a:noFill/>
          </p:spPr>
          <p:txBody>
            <a:bodyPr wrap="square" rtlCol="0">
              <a:spAutoFit/>
            </a:bodyPr>
            <a:lstStyle/>
            <a:p>
              <a:r>
                <a:rPr lang="en-US" altLang="zh-CN" sz="2400" dirty="0"/>
                <a:t>can never be the output of </a:t>
              </a:r>
              <a:r>
                <a:rPr lang="en-US" altLang="zh-CN" sz="2400" dirty="0" smtClean="0"/>
                <a:t>S.</a:t>
              </a:r>
              <a:endParaRPr lang="zh-CN" altLang="en-US" sz="2400" spc="300" dirty="0"/>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772" y="2744196"/>
              <a:ext cx="371250" cy="404008"/>
            </a:xfrm>
            <a:prstGeom prst="rect">
              <a:avLst/>
            </a:prstGeom>
          </p:spPr>
        </p:pic>
      </p:grpSp>
      <p:grpSp>
        <p:nvGrpSpPr>
          <p:cNvPr id="35" name="组合 34"/>
          <p:cNvGrpSpPr/>
          <p:nvPr/>
        </p:nvGrpSpPr>
        <p:grpSpPr>
          <a:xfrm>
            <a:off x="4041330" y="911932"/>
            <a:ext cx="7625726" cy="471500"/>
            <a:chOff x="4136095" y="1418051"/>
            <a:chExt cx="7625726" cy="471500"/>
          </a:xfrm>
        </p:grpSpPr>
        <p:grpSp>
          <p:nvGrpSpPr>
            <p:cNvPr id="36" name="组合 35"/>
            <p:cNvGrpSpPr/>
            <p:nvPr/>
          </p:nvGrpSpPr>
          <p:grpSpPr>
            <a:xfrm>
              <a:off x="5778832" y="1418051"/>
              <a:ext cx="5982989" cy="470857"/>
              <a:chOff x="4573505" y="2753894"/>
              <a:chExt cx="5982989" cy="470857"/>
            </a:xfrm>
          </p:grpSpPr>
          <p:sp>
            <p:nvSpPr>
              <p:cNvPr id="38" name="文本框 37"/>
              <p:cNvSpPr txBox="1"/>
              <p:nvPr/>
            </p:nvSpPr>
            <p:spPr>
              <a:xfrm>
                <a:off x="5110598" y="2753894"/>
                <a:ext cx="5445896" cy="461665"/>
              </a:xfrm>
              <a:prstGeom prst="rect">
                <a:avLst/>
              </a:prstGeom>
              <a:noFill/>
            </p:spPr>
            <p:txBody>
              <a:bodyPr wrap="square" rtlCol="0">
                <a:spAutoFit/>
              </a:bodyPr>
              <a:lstStyle/>
              <a:p>
                <a:r>
                  <a:rPr lang="en-US" altLang="zh-CN" sz="2400" spc="300" dirty="0" smtClean="0"/>
                  <a:t>is in N.</a:t>
                </a:r>
                <a:endParaRPr lang="zh-CN" altLang="en-US" sz="2400" spc="300" dirty="0"/>
              </a:p>
            </p:txBody>
          </p:sp>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505" y="2761799"/>
                <a:ext cx="462952" cy="462952"/>
              </a:xfrm>
              <a:prstGeom prst="rect">
                <a:avLst/>
              </a:prstGeom>
            </p:spPr>
          </p:pic>
        </p:grpSp>
        <p:sp>
          <p:nvSpPr>
            <p:cNvPr id="37" name="文本框 36"/>
            <p:cNvSpPr txBox="1"/>
            <p:nvPr/>
          </p:nvSpPr>
          <p:spPr>
            <a:xfrm>
              <a:off x="4136095" y="1427886"/>
              <a:ext cx="1816703"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42" name="文本框 41"/>
              <p:cNvSpPr txBox="1"/>
              <p:nvPr/>
            </p:nvSpPr>
            <p:spPr>
              <a:xfrm>
                <a:off x="3203130" y="1366469"/>
                <a:ext cx="5934021" cy="830997"/>
              </a:xfrm>
              <a:prstGeom prst="rect">
                <a:avLst/>
              </a:prstGeom>
              <a:noFill/>
            </p:spPr>
            <p:txBody>
              <a:bodyPr wrap="square" rtlCol="0">
                <a:spAutoFit/>
              </a:bodyPr>
              <a:lstStyle/>
              <a:p>
                <a:pPr algn="ct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   </a:t>
                </a:r>
                <a:r>
                  <a:rPr lang="en-US" altLang="zh-CN" sz="2400" dirty="0" smtClean="0"/>
                  <a:t>If </a:t>
                </a:r>
                <a:r>
                  <a:rPr lang="en-US" altLang="zh-CN" sz="2400" dirty="0"/>
                  <a:t>x</a:t>
                </a:r>
                <a14:m>
                  <m:oMath xmlns:m="http://schemas.openxmlformats.org/officeDocument/2006/math">
                    <m:r>
                      <a:rPr lang="en-US" altLang="zh-CN" sz="2400" i="1">
                        <a:latin typeface="Cambria Math" panose="02040503050406030204" pitchFamily="18" charset="0"/>
                      </a:rPr>
                      <m:t>∈</m:t>
                    </m:r>
                  </m:oMath>
                </a14:m>
                <a:r>
                  <a:rPr lang="en-US" altLang="zh-CN" sz="2400" dirty="0" err="1"/>
                  <a:t>N,then</a:t>
                </a:r>
                <a:r>
                  <a:rPr lang="en-US" altLang="zh-CN" sz="2400" dirty="0"/>
                  <a:t> S(x)</a:t>
                </a:r>
                <a14:m>
                  <m:oMath xmlns:m="http://schemas.openxmlformats.org/officeDocument/2006/math">
                    <m:r>
                      <a:rPr lang="en-US" altLang="zh-CN" sz="2400" i="1">
                        <a:latin typeface="Cambria Math" panose="02040503050406030204" pitchFamily="18" charset="0"/>
                      </a:rPr>
                      <m:t>∈</m:t>
                    </m:r>
                  </m:oMath>
                </a14:m>
                <a:r>
                  <a:rPr lang="en-US" altLang="zh-CN" sz="2400" dirty="0"/>
                  <a:t>N</a:t>
                </a:r>
                <a:endParaRPr lang="zh-CN" altLang="en-US" sz="2400" dirty="0"/>
              </a:p>
              <a:p>
                <a:pPr algn="ctr"/>
                <a:endParaRPr lang="zh-CN" altLang="en-US" sz="2400" b="1" dirty="0">
                  <a:solidFill>
                    <a:srgbClr val="0071C1"/>
                  </a:solidFill>
                  <a:latin typeface="微软雅黑" panose="020B0503020204020204" pitchFamily="34" charset="-122"/>
                  <a:ea typeface="微软雅黑" panose="020B0503020204020204" pitchFamily="34" charset="-122"/>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3203130" y="1366469"/>
                <a:ext cx="5934021" cy="830997"/>
              </a:xfrm>
              <a:prstGeom prst="rect">
                <a:avLst/>
              </a:prstGeom>
              <a:blipFill>
                <a:blip r:embed="rId5"/>
                <a:stretch>
                  <a:fillRect t="-6618"/>
                </a:stretch>
              </a:blipFill>
            </p:spPr>
            <p:txBody>
              <a:bodyPr/>
              <a:lstStyle/>
              <a:p>
                <a:r>
                  <a:rPr lang="zh-CN" altLang="en-US">
                    <a:noFill/>
                  </a:rPr>
                  <a:t> </a:t>
                </a:r>
              </a:p>
            </p:txBody>
          </p:sp>
        </mc:Fallback>
      </mc:AlternateContent>
      <p:sp>
        <p:nvSpPr>
          <p:cNvPr id="43" name="文本框 42"/>
          <p:cNvSpPr txBox="1"/>
          <p:nvPr/>
        </p:nvSpPr>
        <p:spPr>
          <a:xfrm>
            <a:off x="4041330" y="1845098"/>
            <a:ext cx="5934021"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Ⅲ</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173225" y="3407493"/>
            <a:ext cx="6092043" cy="707886"/>
          </a:xfrm>
          <a:prstGeom prst="rect">
            <a:avLst/>
          </a:prstGeom>
          <a:noFill/>
        </p:spPr>
        <p:txBody>
          <a:bodyPr wrap="square" rtlCol="0">
            <a:spAutoFit/>
          </a:bodyPr>
          <a:lstStyle/>
          <a:p>
            <a:r>
              <a:rPr lang="en-US" altLang="zh-CN" sz="4000" spc="300" dirty="0" smtClean="0"/>
              <a:t>Q:</a:t>
            </a:r>
            <a:r>
              <a:rPr lang="zh-CN" altLang="en-US" sz="4000" spc="300" dirty="0" smtClean="0"/>
              <a:t>反例？</a:t>
            </a:r>
            <a:endParaRPr lang="en-US" altLang="zh-CN" sz="4000" spc="300" dirty="0" smtClean="0"/>
          </a:p>
        </p:txBody>
      </p:sp>
    </p:spTree>
    <p:extLst>
      <p:ext uri="{BB962C8B-B14F-4D97-AF65-F5344CB8AC3E}">
        <p14:creationId xmlns:p14="http://schemas.microsoft.com/office/powerpoint/2010/main" val="149417763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Still a bug.</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730759" y="1826428"/>
            <a:ext cx="6787751" cy="472142"/>
            <a:chOff x="5931772" y="2676062"/>
            <a:chExt cx="5817146" cy="472142"/>
          </a:xfrm>
        </p:grpSpPr>
        <p:sp>
          <p:nvSpPr>
            <p:cNvPr id="24" name="文本框 23"/>
            <p:cNvSpPr txBox="1"/>
            <p:nvPr/>
          </p:nvSpPr>
          <p:spPr>
            <a:xfrm>
              <a:off x="6303022" y="2676062"/>
              <a:ext cx="5445896" cy="461665"/>
            </a:xfrm>
            <a:prstGeom prst="rect">
              <a:avLst/>
            </a:prstGeom>
            <a:noFill/>
          </p:spPr>
          <p:txBody>
            <a:bodyPr wrap="square" rtlCol="0">
              <a:spAutoFit/>
            </a:bodyPr>
            <a:lstStyle/>
            <a:p>
              <a:r>
                <a:rPr lang="en-US" altLang="zh-CN" sz="2400" dirty="0"/>
                <a:t>can never be the output of </a:t>
              </a:r>
              <a:r>
                <a:rPr lang="en-US" altLang="zh-CN" sz="2400" dirty="0" smtClean="0"/>
                <a:t>S.</a:t>
              </a:r>
              <a:endParaRPr lang="zh-CN" altLang="en-US" sz="2400" spc="300" dirty="0"/>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772" y="2744196"/>
              <a:ext cx="371250" cy="404008"/>
            </a:xfrm>
            <a:prstGeom prst="rect">
              <a:avLst/>
            </a:prstGeom>
          </p:spPr>
        </p:pic>
      </p:grpSp>
      <p:grpSp>
        <p:nvGrpSpPr>
          <p:cNvPr id="35" name="组合 34"/>
          <p:cNvGrpSpPr/>
          <p:nvPr/>
        </p:nvGrpSpPr>
        <p:grpSpPr>
          <a:xfrm>
            <a:off x="4041330" y="911932"/>
            <a:ext cx="7625726" cy="471500"/>
            <a:chOff x="4136095" y="1418051"/>
            <a:chExt cx="7625726" cy="471500"/>
          </a:xfrm>
        </p:grpSpPr>
        <p:grpSp>
          <p:nvGrpSpPr>
            <p:cNvPr id="36" name="组合 35"/>
            <p:cNvGrpSpPr/>
            <p:nvPr/>
          </p:nvGrpSpPr>
          <p:grpSpPr>
            <a:xfrm>
              <a:off x="5778832" y="1418051"/>
              <a:ext cx="5982989" cy="470857"/>
              <a:chOff x="4573505" y="2753894"/>
              <a:chExt cx="5982989" cy="470857"/>
            </a:xfrm>
          </p:grpSpPr>
          <p:sp>
            <p:nvSpPr>
              <p:cNvPr id="38" name="文本框 37"/>
              <p:cNvSpPr txBox="1"/>
              <p:nvPr/>
            </p:nvSpPr>
            <p:spPr>
              <a:xfrm>
                <a:off x="5110598" y="2753894"/>
                <a:ext cx="5445896" cy="461665"/>
              </a:xfrm>
              <a:prstGeom prst="rect">
                <a:avLst/>
              </a:prstGeom>
              <a:noFill/>
            </p:spPr>
            <p:txBody>
              <a:bodyPr wrap="square" rtlCol="0">
                <a:spAutoFit/>
              </a:bodyPr>
              <a:lstStyle/>
              <a:p>
                <a:r>
                  <a:rPr lang="en-US" altLang="zh-CN" sz="2400" spc="300" dirty="0" smtClean="0"/>
                  <a:t>is in N.</a:t>
                </a:r>
                <a:endParaRPr lang="zh-CN" altLang="en-US" sz="2400" spc="300" dirty="0"/>
              </a:p>
            </p:txBody>
          </p:sp>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505" y="2761799"/>
                <a:ext cx="462952" cy="462952"/>
              </a:xfrm>
              <a:prstGeom prst="rect">
                <a:avLst/>
              </a:prstGeom>
            </p:spPr>
          </p:pic>
        </p:grpSp>
        <p:sp>
          <p:nvSpPr>
            <p:cNvPr id="37" name="文本框 36"/>
            <p:cNvSpPr txBox="1"/>
            <p:nvPr/>
          </p:nvSpPr>
          <p:spPr>
            <a:xfrm>
              <a:off x="4136095" y="1427886"/>
              <a:ext cx="1816703"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42" name="文本框 41"/>
              <p:cNvSpPr txBox="1"/>
              <p:nvPr/>
            </p:nvSpPr>
            <p:spPr>
              <a:xfrm>
                <a:off x="3203130" y="1366469"/>
                <a:ext cx="5934021" cy="830997"/>
              </a:xfrm>
              <a:prstGeom prst="rect">
                <a:avLst/>
              </a:prstGeom>
              <a:noFill/>
            </p:spPr>
            <p:txBody>
              <a:bodyPr wrap="square" rtlCol="0">
                <a:spAutoFit/>
              </a:bodyPr>
              <a:lstStyle/>
              <a:p>
                <a:pPr algn="ct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   </a:t>
                </a:r>
                <a:r>
                  <a:rPr lang="en-US" altLang="zh-CN" sz="2400" dirty="0" smtClean="0"/>
                  <a:t>If </a:t>
                </a:r>
                <a:r>
                  <a:rPr lang="en-US" altLang="zh-CN" sz="2400" dirty="0"/>
                  <a:t>x</a:t>
                </a:r>
                <a14:m>
                  <m:oMath xmlns:m="http://schemas.openxmlformats.org/officeDocument/2006/math">
                    <m:r>
                      <a:rPr lang="en-US" altLang="zh-CN" sz="2400" i="1">
                        <a:latin typeface="Cambria Math" panose="02040503050406030204" pitchFamily="18" charset="0"/>
                      </a:rPr>
                      <m:t>∈</m:t>
                    </m:r>
                  </m:oMath>
                </a14:m>
                <a:r>
                  <a:rPr lang="en-US" altLang="zh-CN" sz="2400" dirty="0" err="1"/>
                  <a:t>N,then</a:t>
                </a:r>
                <a:r>
                  <a:rPr lang="en-US" altLang="zh-CN" sz="2400" dirty="0"/>
                  <a:t> S(x)</a:t>
                </a:r>
                <a14:m>
                  <m:oMath xmlns:m="http://schemas.openxmlformats.org/officeDocument/2006/math">
                    <m:r>
                      <a:rPr lang="en-US" altLang="zh-CN" sz="2400" i="1">
                        <a:latin typeface="Cambria Math" panose="02040503050406030204" pitchFamily="18" charset="0"/>
                      </a:rPr>
                      <m:t>∈</m:t>
                    </m:r>
                  </m:oMath>
                </a14:m>
                <a:r>
                  <a:rPr lang="en-US" altLang="zh-CN" sz="2400" dirty="0"/>
                  <a:t>N</a:t>
                </a:r>
                <a:endParaRPr lang="zh-CN" altLang="en-US" sz="2400" dirty="0"/>
              </a:p>
              <a:p>
                <a:pPr algn="ctr"/>
                <a:endParaRPr lang="zh-CN" altLang="en-US" sz="2400" b="1" dirty="0">
                  <a:solidFill>
                    <a:srgbClr val="0071C1"/>
                  </a:solidFill>
                  <a:latin typeface="微软雅黑" panose="020B0503020204020204" pitchFamily="34" charset="-122"/>
                  <a:ea typeface="微软雅黑" panose="020B0503020204020204" pitchFamily="34" charset="-122"/>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3203130" y="1366469"/>
                <a:ext cx="5934021" cy="830997"/>
              </a:xfrm>
              <a:prstGeom prst="rect">
                <a:avLst/>
              </a:prstGeom>
              <a:blipFill>
                <a:blip r:embed="rId5"/>
                <a:stretch>
                  <a:fillRect t="-6618"/>
                </a:stretch>
              </a:blipFill>
            </p:spPr>
            <p:txBody>
              <a:bodyPr/>
              <a:lstStyle/>
              <a:p>
                <a:r>
                  <a:rPr lang="zh-CN" altLang="en-US">
                    <a:noFill/>
                  </a:rPr>
                  <a:t> </a:t>
                </a:r>
              </a:p>
            </p:txBody>
          </p:sp>
        </mc:Fallback>
      </mc:AlternateContent>
      <p:sp>
        <p:nvSpPr>
          <p:cNvPr id="43" name="文本框 42"/>
          <p:cNvSpPr txBox="1"/>
          <p:nvPr/>
        </p:nvSpPr>
        <p:spPr>
          <a:xfrm>
            <a:off x="4041330" y="1845098"/>
            <a:ext cx="5934021"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Ⅲ</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903384" y="2515426"/>
            <a:ext cx="2726725" cy="646331"/>
          </a:xfrm>
          <a:prstGeom prst="rect">
            <a:avLst/>
          </a:prstGeom>
          <a:noFill/>
        </p:spPr>
        <p:txBody>
          <a:bodyPr wrap="square" rtlCol="0">
            <a:spAutoFit/>
          </a:bodyPr>
          <a:lstStyle/>
          <a:p>
            <a:r>
              <a:rPr lang="en-US" altLang="zh-CN" sz="3600" dirty="0"/>
              <a:t>I</a:t>
            </a:r>
            <a:r>
              <a:rPr lang="en-US" altLang="zh-CN" sz="3600" dirty="0" smtClean="0"/>
              <a:t>f:</a:t>
            </a:r>
            <a:endParaRPr lang="zh-CN" altLang="en-US" sz="3600" dirty="0"/>
          </a:p>
        </p:txBody>
      </p:sp>
      <p:grpSp>
        <p:nvGrpSpPr>
          <p:cNvPr id="2" name="组合 1"/>
          <p:cNvGrpSpPr/>
          <p:nvPr/>
        </p:nvGrpSpPr>
        <p:grpSpPr>
          <a:xfrm>
            <a:off x="5996430" y="3161757"/>
            <a:ext cx="4703803" cy="714551"/>
            <a:chOff x="5996430" y="3161757"/>
            <a:chExt cx="4703803" cy="714551"/>
          </a:xfrm>
        </p:grpSpPr>
        <p:grpSp>
          <p:nvGrpSpPr>
            <p:cNvPr id="45" name="组合 44"/>
            <p:cNvGrpSpPr/>
            <p:nvPr/>
          </p:nvGrpSpPr>
          <p:grpSpPr>
            <a:xfrm>
              <a:off x="6918621" y="3161757"/>
              <a:ext cx="2335541" cy="707886"/>
              <a:chOff x="5752747" y="3955199"/>
              <a:chExt cx="2335541" cy="707886"/>
            </a:xfrm>
          </p:grpSpPr>
          <p:grpSp>
            <p:nvGrpSpPr>
              <p:cNvPr id="47" name="组合 46"/>
              <p:cNvGrpSpPr/>
              <p:nvPr/>
            </p:nvGrpSpPr>
            <p:grpSpPr>
              <a:xfrm>
                <a:off x="5752747" y="3955199"/>
                <a:ext cx="1999711" cy="707886"/>
                <a:chOff x="5832239" y="2614335"/>
                <a:chExt cx="1999711" cy="707886"/>
              </a:xfrm>
            </p:grpSpPr>
            <p:sp>
              <p:nvSpPr>
                <p:cNvPr id="49" name="文本框 48"/>
                <p:cNvSpPr txBox="1"/>
                <p:nvPr/>
              </p:nvSpPr>
              <p:spPr>
                <a:xfrm>
                  <a:off x="6294468" y="2614335"/>
                  <a:ext cx="1537482" cy="707886"/>
                </a:xfrm>
                <a:prstGeom prst="rect">
                  <a:avLst/>
                </a:prstGeom>
                <a:noFill/>
              </p:spPr>
              <p:txBody>
                <a:bodyPr wrap="square" rtlCol="0">
                  <a:spAutoFit/>
                </a:bodyPr>
                <a:lstStyle/>
                <a:p>
                  <a:r>
                    <a:rPr lang="en-US" altLang="zh-CN" sz="4000" spc="300" dirty="0" smtClean="0"/>
                    <a:t>))=S( </a:t>
                  </a:r>
                  <a:endParaRPr lang="zh-CN" altLang="en-US" sz="4000" spc="300" dirty="0"/>
                </a:p>
              </p:txBody>
            </p:sp>
            <p:pic>
              <p:nvPicPr>
                <p:cNvPr id="51" name="图片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239" y="2748810"/>
                  <a:ext cx="535405" cy="535405"/>
                </a:xfrm>
                <a:prstGeom prst="rect">
                  <a:avLst/>
                </a:prstGeom>
              </p:spPr>
            </p:pic>
          </p:grpSp>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180" y="4042977"/>
                <a:ext cx="620108" cy="620108"/>
              </a:xfrm>
              <a:prstGeom prst="rect">
                <a:avLst/>
              </a:prstGeom>
            </p:spPr>
          </p:pic>
        </p:grpSp>
        <p:sp>
          <p:nvSpPr>
            <p:cNvPr id="46" name="文本框 45"/>
            <p:cNvSpPr txBox="1"/>
            <p:nvPr/>
          </p:nvSpPr>
          <p:spPr>
            <a:xfrm>
              <a:off x="5996430" y="3168422"/>
              <a:ext cx="1457596" cy="707886"/>
            </a:xfrm>
            <a:prstGeom prst="rect">
              <a:avLst/>
            </a:prstGeom>
            <a:noFill/>
          </p:spPr>
          <p:txBody>
            <a:bodyPr wrap="square" rtlCol="0">
              <a:spAutoFit/>
            </a:bodyPr>
            <a:lstStyle/>
            <a:p>
              <a:r>
                <a:rPr lang="en-US" altLang="zh-CN" sz="4000" dirty="0" smtClean="0"/>
                <a:t>S(S(</a:t>
              </a:r>
              <a:endParaRPr lang="zh-CN" altLang="en-US" dirty="0"/>
            </a:p>
          </p:txBody>
        </p:sp>
        <p:sp>
          <p:nvSpPr>
            <p:cNvPr id="52" name="文本框 51"/>
            <p:cNvSpPr txBox="1"/>
            <p:nvPr/>
          </p:nvSpPr>
          <p:spPr>
            <a:xfrm>
              <a:off x="9162751" y="3161757"/>
              <a:ext cx="1537482"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53" name="组合 52"/>
          <p:cNvGrpSpPr/>
          <p:nvPr/>
        </p:nvGrpSpPr>
        <p:grpSpPr>
          <a:xfrm>
            <a:off x="4952854" y="5054299"/>
            <a:ext cx="7239146" cy="707886"/>
            <a:chOff x="5646638" y="2698322"/>
            <a:chExt cx="6434420" cy="707886"/>
          </a:xfrm>
        </p:grpSpPr>
        <p:sp>
          <p:nvSpPr>
            <p:cNvPr id="54" name="文本框 53"/>
            <p:cNvSpPr txBox="1"/>
            <p:nvPr/>
          </p:nvSpPr>
          <p:spPr>
            <a:xfrm>
              <a:off x="8234754" y="2698322"/>
              <a:ext cx="3846304" cy="707886"/>
            </a:xfrm>
            <a:prstGeom prst="rect">
              <a:avLst/>
            </a:prstGeom>
            <a:noFill/>
          </p:spPr>
          <p:txBody>
            <a:bodyPr wrap="square" rtlCol="0">
              <a:spAutoFit/>
            </a:bodyPr>
            <a:lstStyle/>
            <a:p>
              <a:r>
                <a:rPr lang="en-US" altLang="zh-CN" sz="4000" spc="300" dirty="0"/>
                <a:t>i</a:t>
              </a:r>
              <a:r>
                <a:rPr lang="en-US" altLang="zh-CN" sz="4000" spc="300" dirty="0" smtClean="0"/>
                <a:t>s required to</a:t>
              </a:r>
              <a:endParaRPr lang="zh-CN" altLang="en-US" sz="4000" spc="300" dirty="0"/>
            </a:p>
          </p:txBody>
        </p:sp>
        <p:pic>
          <p:nvPicPr>
            <p:cNvPr id="55" name="图片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38" y="2698322"/>
              <a:ext cx="569829" cy="620108"/>
            </a:xfrm>
            <a:prstGeom prst="rect">
              <a:avLst/>
            </a:prstGeom>
          </p:spPr>
        </p:pic>
      </p:grpSp>
      <p:sp>
        <p:nvSpPr>
          <p:cNvPr id="56" name="文本框 55"/>
          <p:cNvSpPr txBox="1"/>
          <p:nvPr/>
        </p:nvSpPr>
        <p:spPr>
          <a:xfrm>
            <a:off x="4824576" y="4162031"/>
            <a:ext cx="6303277" cy="707886"/>
          </a:xfrm>
          <a:prstGeom prst="rect">
            <a:avLst/>
          </a:prstGeom>
          <a:noFill/>
        </p:spPr>
        <p:txBody>
          <a:bodyPr wrap="square" rtlCol="0">
            <a:spAutoFit/>
          </a:bodyPr>
          <a:lstStyle/>
          <a:p>
            <a:r>
              <a:rPr lang="en-US" altLang="zh-CN" sz="4000" dirty="0" smtClean="0"/>
              <a:t>Then nothing besides</a:t>
            </a:r>
            <a:endParaRPr lang="zh-CN" altLang="en-US" sz="4000" dirty="0"/>
          </a:p>
        </p:txBody>
      </p:sp>
      <p:sp>
        <p:nvSpPr>
          <p:cNvPr id="17" name="文本框 16"/>
          <p:cNvSpPr txBox="1"/>
          <p:nvPr/>
        </p:nvSpPr>
        <p:spPr>
          <a:xfrm>
            <a:off x="5554670" y="4975302"/>
            <a:ext cx="1583726" cy="707886"/>
          </a:xfrm>
          <a:prstGeom prst="rect">
            <a:avLst/>
          </a:prstGeom>
          <a:noFill/>
        </p:spPr>
        <p:txBody>
          <a:bodyPr wrap="square" rtlCol="0">
            <a:spAutoFit/>
          </a:bodyPr>
          <a:lstStyle/>
          <a:p>
            <a:r>
              <a:rPr lang="en-US" altLang="zh-CN" sz="4000" dirty="0" smtClean="0"/>
              <a:t>and</a:t>
            </a:r>
            <a:endParaRPr lang="zh-CN" altLang="en-US" sz="4000" dirty="0"/>
          </a:p>
        </p:txBody>
      </p:sp>
      <p:grpSp>
        <p:nvGrpSpPr>
          <p:cNvPr id="20" name="组合 19"/>
          <p:cNvGrpSpPr/>
          <p:nvPr/>
        </p:nvGrpSpPr>
        <p:grpSpPr>
          <a:xfrm>
            <a:off x="6572694" y="5009889"/>
            <a:ext cx="2590057" cy="708928"/>
            <a:chOff x="3858572" y="3430997"/>
            <a:chExt cx="2590057" cy="708928"/>
          </a:xfrm>
        </p:grpSpPr>
        <p:grpSp>
          <p:nvGrpSpPr>
            <p:cNvPr id="57" name="组合 56"/>
            <p:cNvGrpSpPr/>
            <p:nvPr/>
          </p:nvGrpSpPr>
          <p:grpSpPr>
            <a:xfrm>
              <a:off x="3858572" y="3430997"/>
              <a:ext cx="1537482" cy="707886"/>
              <a:chOff x="6214976" y="3955199"/>
              <a:chExt cx="1537482" cy="707886"/>
            </a:xfrm>
          </p:grpSpPr>
          <p:sp>
            <p:nvSpPr>
              <p:cNvPr id="60" name="文本框 59"/>
              <p:cNvSpPr txBox="1"/>
              <p:nvPr/>
            </p:nvSpPr>
            <p:spPr>
              <a:xfrm>
                <a:off x="6214976" y="3955199"/>
                <a:ext cx="1537482" cy="707886"/>
              </a:xfrm>
              <a:prstGeom prst="rect">
                <a:avLst/>
              </a:prstGeom>
              <a:noFill/>
            </p:spPr>
            <p:txBody>
              <a:bodyPr wrap="square" rtlCol="0">
                <a:spAutoFit/>
              </a:bodyPr>
              <a:lstStyle/>
              <a:p>
                <a:r>
                  <a:rPr lang="en-US" altLang="zh-CN" sz="4000" spc="300" dirty="0" smtClean="0"/>
                  <a:t>S( </a:t>
                </a:r>
                <a:endParaRPr lang="zh-CN" altLang="en-US" sz="4000" spc="300" dirty="0"/>
              </a:p>
            </p:txBody>
          </p:sp>
          <p:pic>
            <p:nvPicPr>
              <p:cNvPr id="59" name="图片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175" y="4037285"/>
                <a:ext cx="620108" cy="620108"/>
              </a:xfrm>
              <a:prstGeom prst="rect">
                <a:avLst/>
              </a:prstGeom>
            </p:spPr>
          </p:pic>
        </p:grpSp>
        <p:sp>
          <p:nvSpPr>
            <p:cNvPr id="62" name="文本框 61"/>
            <p:cNvSpPr txBox="1"/>
            <p:nvPr/>
          </p:nvSpPr>
          <p:spPr>
            <a:xfrm>
              <a:off x="4911147" y="3432039"/>
              <a:ext cx="1537482" cy="707886"/>
            </a:xfrm>
            <a:prstGeom prst="rect">
              <a:avLst/>
            </a:prstGeom>
            <a:noFill/>
          </p:spPr>
          <p:txBody>
            <a:bodyPr wrap="square" rtlCol="0">
              <a:spAutoFit/>
            </a:bodyPr>
            <a:lstStyle/>
            <a:p>
              <a:r>
                <a:rPr lang="en-US" altLang="zh-CN" sz="4000" spc="300" dirty="0" smtClean="0"/>
                <a:t>) </a:t>
              </a:r>
              <a:endParaRPr lang="zh-CN" altLang="en-US" sz="4000" spc="300" dirty="0"/>
            </a:p>
          </p:txBody>
        </p:sp>
      </p:grpSp>
      <p:sp>
        <p:nvSpPr>
          <p:cNvPr id="21" name="文本框 20"/>
          <p:cNvSpPr txBox="1"/>
          <p:nvPr/>
        </p:nvSpPr>
        <p:spPr>
          <a:xfrm>
            <a:off x="4908352" y="5927239"/>
            <a:ext cx="3856707" cy="984885"/>
          </a:xfrm>
          <a:prstGeom prst="rect">
            <a:avLst/>
          </a:prstGeom>
          <a:noFill/>
        </p:spPr>
        <p:txBody>
          <a:bodyPr wrap="square" rtlCol="0">
            <a:spAutoFit/>
          </a:bodyPr>
          <a:lstStyle/>
          <a:p>
            <a:r>
              <a:rPr lang="en-US" altLang="zh-CN" sz="4000" spc="300" dirty="0"/>
              <a:t>be in N.</a:t>
            </a:r>
            <a:endParaRPr lang="zh-CN" altLang="en-US" sz="4000" spc="300" dirty="0"/>
          </a:p>
          <a:p>
            <a:endParaRPr lang="zh-CN" altLang="en-US" dirty="0"/>
          </a:p>
        </p:txBody>
      </p:sp>
      <p:sp>
        <p:nvSpPr>
          <p:cNvPr id="58" name="文本框 57"/>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954236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smtClean="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631246" y="4122999"/>
            <a:ext cx="2513888" cy="523220"/>
            <a:chOff x="631246" y="4122999"/>
            <a:chExt cx="2513888" cy="523220"/>
          </a:xfrm>
        </p:grpSpPr>
        <p:sp>
          <p:nvSpPr>
            <p:cNvPr id="13" name="文本框 12"/>
            <p:cNvSpPr txBox="1"/>
            <p:nvPr/>
          </p:nvSpPr>
          <p:spPr>
            <a:xfrm>
              <a:off x="886630" y="4122999"/>
              <a:ext cx="2258504"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5563072" y="2718330"/>
            <a:ext cx="4462199" cy="1912950"/>
            <a:chOff x="4575785" y="2700802"/>
            <a:chExt cx="4462199" cy="1912950"/>
          </a:xfrm>
        </p:grpSpPr>
        <p:grpSp>
          <p:nvGrpSpPr>
            <p:cNvPr id="23" name="组合 22"/>
            <p:cNvGrpSpPr/>
            <p:nvPr/>
          </p:nvGrpSpPr>
          <p:grpSpPr>
            <a:xfrm>
              <a:off x="4575785" y="2700802"/>
              <a:ext cx="1422197" cy="1422197"/>
              <a:chOff x="4920342" y="2700802"/>
              <a:chExt cx="1422197" cy="1422197"/>
            </a:xfrm>
          </p:grpSpPr>
          <p:pic>
            <p:nvPicPr>
              <p:cNvPr id="20" name="图片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0342" y="2700802"/>
                <a:ext cx="1422197" cy="1422197"/>
              </a:xfrm>
              <a:prstGeom prst="rect">
                <a:avLst/>
              </a:prstGeom>
            </p:spPr>
          </p:pic>
          <p:sp>
            <p:nvSpPr>
              <p:cNvPr id="21" name="文本框 20"/>
              <p:cNvSpPr txBox="1"/>
              <p:nvPr/>
            </p:nvSpPr>
            <p:spPr>
              <a:xfrm>
                <a:off x="5003120" y="2860061"/>
                <a:ext cx="1132114" cy="1200329"/>
              </a:xfrm>
              <a:prstGeom prst="rect">
                <a:avLst/>
              </a:prstGeom>
              <a:noFill/>
              <a:scene3d>
                <a:camera prst="perspectiveHeroicExtremeLeftFacing"/>
                <a:lightRig rig="threePt" dir="t"/>
              </a:scene3d>
            </p:spPr>
            <p:txBody>
              <a:bodyPr wrap="square" rtlCol="0">
                <a:spAutoFit/>
              </a:bodyPr>
              <a:lstStyle/>
              <a:p>
                <a:r>
                  <a:rPr lang="zh-CN" altLang="en-US" sz="7200" b="1" dirty="0">
                    <a:solidFill>
                      <a:schemeClr val="bg1"/>
                    </a:solidFill>
                    <a:latin typeface="+mn-ea"/>
                  </a:rPr>
                  <a:t>？</a:t>
                </a:r>
              </a:p>
            </p:txBody>
          </p:sp>
        </p:grpSp>
        <p:sp>
          <p:nvSpPr>
            <p:cNvPr id="25" name="文本框 24"/>
            <p:cNvSpPr txBox="1"/>
            <p:nvPr/>
          </p:nvSpPr>
          <p:spPr>
            <a:xfrm>
              <a:off x="6077028" y="2859426"/>
              <a:ext cx="2960956" cy="1754326"/>
            </a:xfrm>
            <a:prstGeom prst="rect">
              <a:avLst/>
            </a:prstGeom>
            <a:noFill/>
          </p:spPr>
          <p:txBody>
            <a:bodyPr wrap="square" rtlCol="0">
              <a:spAutoFit/>
            </a:bodyPr>
            <a:lstStyle/>
            <a:p>
              <a:r>
                <a:rPr lang="en-US" altLang="zh-CN" sz="5400" b="1" dirty="0" smtClean="0">
                  <a:solidFill>
                    <a:srgbClr val="0071C1"/>
                  </a:solidFill>
                  <a:latin typeface="微软雅黑" panose="020B0503020204020204" pitchFamily="34" charset="-122"/>
                  <a:ea typeface="微软雅黑" panose="020B0503020204020204" pitchFamily="34" charset="-122"/>
                </a:rPr>
                <a:t>WHY??</a:t>
              </a:r>
              <a:endParaRPr lang="zh-CN" altLang="en-US" sz="5400" b="1" dirty="0">
                <a:solidFill>
                  <a:srgbClr val="0071C1"/>
                </a:solidFill>
                <a:latin typeface="微软雅黑" panose="020B0503020204020204" pitchFamily="34" charset="-122"/>
                <a:ea typeface="微软雅黑" panose="020B0503020204020204" pitchFamily="34" charset="-122"/>
              </a:endParaRPr>
            </a:p>
            <a:p>
              <a:endParaRPr lang="zh-CN" altLang="en-US" sz="5400" b="1" dirty="0">
                <a:solidFill>
                  <a:srgbClr val="0071C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594591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par>
                          <p:cTn id="8" fill="hold">
                            <p:stCondLst>
                              <p:cond delay="45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50" fill="hold"/>
                                        <p:tgtEl>
                                          <p:spTgt spid="10"/>
                                        </p:tgtEl>
                                        <p:attrNameLst>
                                          <p:attrName>ppt_x</p:attrName>
                                        </p:attrNameLst>
                                      </p:cBhvr>
                                      <p:tavLst>
                                        <p:tav tm="0">
                                          <p:val>
                                            <p:strVal val="0-#ppt_w/2"/>
                                          </p:val>
                                        </p:tav>
                                        <p:tav tm="100000">
                                          <p:val>
                                            <p:strVal val="#ppt_x"/>
                                          </p:val>
                                        </p:tav>
                                      </p:tavLst>
                                    </p:anim>
                                    <p:anim calcmode="lin" valueType="num">
                                      <p:cBhvr additive="base">
                                        <p:cTn id="12" dur="4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450" fill="hold"/>
                                        <p:tgtEl>
                                          <p:spTgt spid="3"/>
                                        </p:tgtEl>
                                        <p:attrNameLst>
                                          <p:attrName>ppt_x</p:attrName>
                                        </p:attrNameLst>
                                      </p:cBhvr>
                                      <p:tavLst>
                                        <p:tav tm="0">
                                          <p:val>
                                            <p:strVal val="0-#ppt_w/2"/>
                                          </p:val>
                                        </p:tav>
                                        <p:tav tm="100000">
                                          <p:val>
                                            <p:strVal val="#ppt_x"/>
                                          </p:val>
                                        </p:tav>
                                      </p:tavLst>
                                    </p:anim>
                                    <p:anim calcmode="lin" valueType="num">
                                      <p:cBhvr additive="base">
                                        <p:cTn id="17" dur="4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350"/>
                            </p:stCondLst>
                            <p:childTnLst>
                              <p:par>
                                <p:cTn id="19" presetID="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50" fill="hold"/>
                                        <p:tgtEl>
                                          <p:spTgt spid="6"/>
                                        </p:tgtEl>
                                        <p:attrNameLst>
                                          <p:attrName>ppt_x</p:attrName>
                                        </p:attrNameLst>
                                      </p:cBhvr>
                                      <p:tavLst>
                                        <p:tav tm="0">
                                          <p:val>
                                            <p:strVal val="0-#ppt_w/2"/>
                                          </p:val>
                                        </p:tav>
                                        <p:tav tm="100000">
                                          <p:val>
                                            <p:strVal val="#ppt_x"/>
                                          </p:val>
                                        </p:tav>
                                      </p:tavLst>
                                    </p:anim>
                                    <p:anim calcmode="lin" valueType="num">
                                      <p:cBhvr additive="base">
                                        <p:cTn id="22" dur="45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2" presetClass="entr" presetSubtype="8"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450" fill="hold"/>
                                        <p:tgtEl>
                                          <p:spTgt spid="22"/>
                                        </p:tgtEl>
                                        <p:attrNameLst>
                                          <p:attrName>ppt_x</p:attrName>
                                        </p:attrNameLst>
                                      </p:cBhvr>
                                      <p:tavLst>
                                        <p:tav tm="0">
                                          <p:val>
                                            <p:strVal val="0-#ppt_w/2"/>
                                          </p:val>
                                        </p:tav>
                                        <p:tav tm="100000">
                                          <p:val>
                                            <p:strVal val="#ppt_x"/>
                                          </p:val>
                                        </p:tav>
                                      </p:tavLst>
                                    </p:anim>
                                    <p:anim calcmode="lin" valueType="num">
                                      <p:cBhvr additive="base">
                                        <p:cTn id="27" dur="450" fill="hold"/>
                                        <p:tgtEl>
                                          <p:spTgt spid="22"/>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450" fill="hold"/>
                                        <p:tgtEl>
                                          <p:spTgt spid="24"/>
                                        </p:tgtEl>
                                        <p:attrNameLst>
                                          <p:attrName>ppt_x</p:attrName>
                                        </p:attrNameLst>
                                      </p:cBhvr>
                                      <p:tavLst>
                                        <p:tav tm="0">
                                          <p:val>
                                            <p:strVal val="0-#ppt_w/2"/>
                                          </p:val>
                                        </p:tav>
                                        <p:tav tm="100000">
                                          <p:val>
                                            <p:strVal val="#ppt_x"/>
                                          </p:val>
                                        </p:tav>
                                      </p:tavLst>
                                    </p:anim>
                                    <p:anim calcmode="lin" valueType="num">
                                      <p:cBhvr additive="base">
                                        <p:cTn id="32" dur="450" fill="hold"/>
                                        <p:tgtEl>
                                          <p:spTgt spid="24"/>
                                        </p:tgtEl>
                                        <p:attrNameLst>
                                          <p:attrName>ppt_y</p:attrName>
                                        </p:attrNameLst>
                                      </p:cBhvr>
                                      <p:tavLst>
                                        <p:tav tm="0">
                                          <p:val>
                                            <p:strVal val="#ppt_y"/>
                                          </p:val>
                                        </p:tav>
                                        <p:tav tm="100000">
                                          <p:val>
                                            <p:strVal val="#ppt_y"/>
                                          </p:val>
                                        </p:tav>
                                      </p:tavLst>
                                    </p:anim>
                                  </p:childTnLst>
                                </p:cTn>
                              </p:par>
                            </p:childTnLst>
                          </p:cTn>
                        </p:par>
                        <p:par>
                          <p:cTn id="33" fill="hold">
                            <p:stCondLst>
                              <p:cond delay="2700"/>
                            </p:stCondLst>
                            <p:childTnLst>
                              <p:par>
                                <p:cTn id="34" presetID="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450" fill="hold"/>
                                        <p:tgtEl>
                                          <p:spTgt spid="26"/>
                                        </p:tgtEl>
                                        <p:attrNameLst>
                                          <p:attrName>ppt_x</p:attrName>
                                        </p:attrNameLst>
                                      </p:cBhvr>
                                      <p:tavLst>
                                        <p:tav tm="0">
                                          <p:val>
                                            <p:strVal val="0-#ppt_w/2"/>
                                          </p:val>
                                        </p:tav>
                                        <p:tav tm="100000">
                                          <p:val>
                                            <p:strVal val="#ppt_x"/>
                                          </p:val>
                                        </p:tav>
                                      </p:tavLst>
                                    </p:anim>
                                    <p:anim calcmode="lin" valueType="num">
                                      <p:cBhvr additive="base">
                                        <p:cTn id="37" dur="450" fill="hold"/>
                                        <p:tgtEl>
                                          <p:spTgt spid="26"/>
                                        </p:tgtEl>
                                        <p:attrNameLst>
                                          <p:attrName>ppt_y</p:attrName>
                                        </p:attrNameLst>
                                      </p:cBhvr>
                                      <p:tavLst>
                                        <p:tav tm="0">
                                          <p:val>
                                            <p:strVal val="#ppt_y"/>
                                          </p:val>
                                        </p:tav>
                                        <p:tav tm="100000">
                                          <p:val>
                                            <p:strVal val="#ppt_y"/>
                                          </p:val>
                                        </p:tav>
                                      </p:tavLst>
                                    </p:anim>
                                  </p:childTnLst>
                                </p:cTn>
                              </p:par>
                            </p:childTnLst>
                          </p:cTn>
                        </p:par>
                        <p:par>
                          <p:cTn id="38" fill="hold">
                            <p:stCondLst>
                              <p:cond delay="3150"/>
                            </p:stCondLst>
                            <p:childTnLst>
                              <p:par>
                                <p:cTn id="39" presetID="42" presetClass="path" presetSubtype="0" accel="50000" decel="50000" fill="hold" nodeType="afterEffect">
                                  <p:stCondLst>
                                    <p:cond delay="0"/>
                                  </p:stCondLst>
                                  <p:childTnLst>
                                    <p:animMotion origin="layout" path="M 1.45833E-6 -3.7037E-6 L 0.04362 -0.00139 " pathEditMode="relative" rAng="0" ptsTypes="AA">
                                      <p:cBhvr>
                                        <p:cTn id="40" dur="750" fill="hold"/>
                                        <p:tgtEl>
                                          <p:spTgt spid="3"/>
                                        </p:tgtEl>
                                        <p:attrNameLst>
                                          <p:attrName>ppt_x</p:attrName>
                                          <p:attrName>ppt_y</p:attrName>
                                        </p:attrNameLst>
                                      </p:cBhvr>
                                      <p:rCtr x="2174" y="-69"/>
                                    </p:animMotion>
                                  </p:childTnLst>
                                </p:cTn>
                              </p:par>
                            </p:childTnLst>
                          </p:cTn>
                        </p:par>
                        <p:par>
                          <p:cTn id="41" fill="hold">
                            <p:stCondLst>
                              <p:cond delay="3900"/>
                            </p:stCondLst>
                            <p:childTnLst>
                              <p:par>
                                <p:cTn id="42" presetID="10"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Still a bug.</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5730759" y="1826428"/>
            <a:ext cx="6787751" cy="472142"/>
            <a:chOff x="5931772" y="2676062"/>
            <a:chExt cx="5817146" cy="472142"/>
          </a:xfrm>
        </p:grpSpPr>
        <p:sp>
          <p:nvSpPr>
            <p:cNvPr id="24" name="文本框 23"/>
            <p:cNvSpPr txBox="1"/>
            <p:nvPr/>
          </p:nvSpPr>
          <p:spPr>
            <a:xfrm>
              <a:off x="6303022" y="2676062"/>
              <a:ext cx="5445896" cy="461665"/>
            </a:xfrm>
            <a:prstGeom prst="rect">
              <a:avLst/>
            </a:prstGeom>
            <a:noFill/>
          </p:spPr>
          <p:txBody>
            <a:bodyPr wrap="square" rtlCol="0">
              <a:spAutoFit/>
            </a:bodyPr>
            <a:lstStyle/>
            <a:p>
              <a:r>
                <a:rPr lang="en-US" altLang="zh-CN" sz="2400" dirty="0"/>
                <a:t>can never be the output of </a:t>
              </a:r>
              <a:r>
                <a:rPr lang="en-US" altLang="zh-CN" sz="2400" dirty="0" smtClean="0"/>
                <a:t>S.</a:t>
              </a:r>
              <a:endParaRPr lang="zh-CN" altLang="en-US" sz="2400" spc="300" dirty="0"/>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772" y="2744196"/>
              <a:ext cx="371250" cy="404008"/>
            </a:xfrm>
            <a:prstGeom prst="rect">
              <a:avLst/>
            </a:prstGeom>
          </p:spPr>
        </p:pic>
      </p:grpSp>
      <p:grpSp>
        <p:nvGrpSpPr>
          <p:cNvPr id="35" name="组合 34"/>
          <p:cNvGrpSpPr/>
          <p:nvPr/>
        </p:nvGrpSpPr>
        <p:grpSpPr>
          <a:xfrm>
            <a:off x="4041330" y="911932"/>
            <a:ext cx="7625726" cy="471500"/>
            <a:chOff x="4136095" y="1418051"/>
            <a:chExt cx="7625726" cy="471500"/>
          </a:xfrm>
        </p:grpSpPr>
        <p:grpSp>
          <p:nvGrpSpPr>
            <p:cNvPr id="36" name="组合 35"/>
            <p:cNvGrpSpPr/>
            <p:nvPr/>
          </p:nvGrpSpPr>
          <p:grpSpPr>
            <a:xfrm>
              <a:off x="5778832" y="1418051"/>
              <a:ext cx="5982989" cy="470857"/>
              <a:chOff x="4573505" y="2753894"/>
              <a:chExt cx="5982989" cy="470857"/>
            </a:xfrm>
          </p:grpSpPr>
          <p:sp>
            <p:nvSpPr>
              <p:cNvPr id="38" name="文本框 37"/>
              <p:cNvSpPr txBox="1"/>
              <p:nvPr/>
            </p:nvSpPr>
            <p:spPr>
              <a:xfrm>
                <a:off x="5110598" y="2753894"/>
                <a:ext cx="5445896" cy="461665"/>
              </a:xfrm>
              <a:prstGeom prst="rect">
                <a:avLst/>
              </a:prstGeom>
              <a:noFill/>
            </p:spPr>
            <p:txBody>
              <a:bodyPr wrap="square" rtlCol="0">
                <a:spAutoFit/>
              </a:bodyPr>
              <a:lstStyle/>
              <a:p>
                <a:r>
                  <a:rPr lang="en-US" altLang="zh-CN" sz="2400" spc="300" dirty="0" smtClean="0"/>
                  <a:t>is in N.</a:t>
                </a:r>
                <a:endParaRPr lang="zh-CN" altLang="en-US" sz="2400" spc="300" dirty="0"/>
              </a:p>
            </p:txBody>
          </p:sp>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505" y="2761799"/>
                <a:ext cx="462952" cy="462952"/>
              </a:xfrm>
              <a:prstGeom prst="rect">
                <a:avLst/>
              </a:prstGeom>
            </p:spPr>
          </p:pic>
        </p:grpSp>
        <p:sp>
          <p:nvSpPr>
            <p:cNvPr id="37" name="文本框 36"/>
            <p:cNvSpPr txBox="1"/>
            <p:nvPr/>
          </p:nvSpPr>
          <p:spPr>
            <a:xfrm>
              <a:off x="4136095" y="1427886"/>
              <a:ext cx="1816703"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42" name="文本框 41"/>
              <p:cNvSpPr txBox="1"/>
              <p:nvPr/>
            </p:nvSpPr>
            <p:spPr>
              <a:xfrm>
                <a:off x="3203130" y="1366469"/>
                <a:ext cx="5934021" cy="830997"/>
              </a:xfrm>
              <a:prstGeom prst="rect">
                <a:avLst/>
              </a:prstGeom>
              <a:noFill/>
            </p:spPr>
            <p:txBody>
              <a:bodyPr wrap="square" rtlCol="0">
                <a:spAutoFit/>
              </a:bodyPr>
              <a:lstStyle/>
              <a:p>
                <a:pPr algn="ct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   </a:t>
                </a:r>
                <a:r>
                  <a:rPr lang="en-US" altLang="zh-CN" sz="2400" dirty="0" smtClean="0"/>
                  <a:t>If </a:t>
                </a:r>
                <a:r>
                  <a:rPr lang="en-US" altLang="zh-CN" sz="2400" dirty="0"/>
                  <a:t>x</a:t>
                </a:r>
                <a14:m>
                  <m:oMath xmlns:m="http://schemas.openxmlformats.org/officeDocument/2006/math">
                    <m:r>
                      <a:rPr lang="en-US" altLang="zh-CN" sz="2400" i="1">
                        <a:latin typeface="Cambria Math" panose="02040503050406030204" pitchFamily="18" charset="0"/>
                      </a:rPr>
                      <m:t>∈</m:t>
                    </m:r>
                  </m:oMath>
                </a14:m>
                <a:r>
                  <a:rPr lang="en-US" altLang="zh-CN" sz="2400" dirty="0" err="1"/>
                  <a:t>N,then</a:t>
                </a:r>
                <a:r>
                  <a:rPr lang="en-US" altLang="zh-CN" sz="2400" dirty="0"/>
                  <a:t> S(x)</a:t>
                </a:r>
                <a14:m>
                  <m:oMath xmlns:m="http://schemas.openxmlformats.org/officeDocument/2006/math">
                    <m:r>
                      <a:rPr lang="en-US" altLang="zh-CN" sz="2400" i="1">
                        <a:latin typeface="Cambria Math" panose="02040503050406030204" pitchFamily="18" charset="0"/>
                      </a:rPr>
                      <m:t>∈</m:t>
                    </m:r>
                  </m:oMath>
                </a14:m>
                <a:r>
                  <a:rPr lang="en-US" altLang="zh-CN" sz="2400" dirty="0"/>
                  <a:t>N</a:t>
                </a:r>
                <a:endParaRPr lang="zh-CN" altLang="en-US" sz="2400" dirty="0"/>
              </a:p>
              <a:p>
                <a:pPr algn="ctr"/>
                <a:endParaRPr lang="zh-CN" altLang="en-US" sz="2400" b="1" dirty="0">
                  <a:solidFill>
                    <a:srgbClr val="0071C1"/>
                  </a:solidFill>
                  <a:latin typeface="微软雅黑" panose="020B0503020204020204" pitchFamily="34" charset="-122"/>
                  <a:ea typeface="微软雅黑" panose="020B0503020204020204" pitchFamily="34" charset="-122"/>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3203130" y="1366469"/>
                <a:ext cx="5934021" cy="830997"/>
              </a:xfrm>
              <a:prstGeom prst="rect">
                <a:avLst/>
              </a:prstGeom>
              <a:blipFill>
                <a:blip r:embed="rId5"/>
                <a:stretch>
                  <a:fillRect t="-6618"/>
                </a:stretch>
              </a:blipFill>
            </p:spPr>
            <p:txBody>
              <a:bodyPr/>
              <a:lstStyle/>
              <a:p>
                <a:r>
                  <a:rPr lang="zh-CN" altLang="en-US">
                    <a:noFill/>
                  </a:rPr>
                  <a:t> </a:t>
                </a:r>
              </a:p>
            </p:txBody>
          </p:sp>
        </mc:Fallback>
      </mc:AlternateContent>
      <p:sp>
        <p:nvSpPr>
          <p:cNvPr id="43" name="文本框 42"/>
          <p:cNvSpPr txBox="1"/>
          <p:nvPr/>
        </p:nvSpPr>
        <p:spPr>
          <a:xfrm>
            <a:off x="4041330" y="1845098"/>
            <a:ext cx="5934021"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Ⅲ</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61" name="任意多边形 60"/>
          <p:cNvSpPr/>
          <p:nvPr/>
        </p:nvSpPr>
        <p:spPr>
          <a:xfrm>
            <a:off x="5994792" y="3672950"/>
            <a:ext cx="5049795" cy="2784390"/>
          </a:xfrm>
          <a:custGeom>
            <a:avLst/>
            <a:gdLst>
              <a:gd name="connsiteX0" fmla="*/ 0 w 5049795"/>
              <a:gd name="connsiteY0" fmla="*/ 963827 h 2784390"/>
              <a:gd name="connsiteX1" fmla="*/ 2051222 w 5049795"/>
              <a:gd name="connsiteY1" fmla="*/ 0 h 2784390"/>
              <a:gd name="connsiteX2" fmla="*/ 5049795 w 5049795"/>
              <a:gd name="connsiteY2" fmla="*/ 757881 h 2784390"/>
              <a:gd name="connsiteX3" fmla="*/ 4258963 w 5049795"/>
              <a:gd name="connsiteY3" fmla="*/ 2784390 h 2784390"/>
              <a:gd name="connsiteX4" fmla="*/ 766119 w 5049795"/>
              <a:gd name="connsiteY4" fmla="*/ 2636108 h 2784390"/>
              <a:gd name="connsiteX5" fmla="*/ 0 w 5049795"/>
              <a:gd name="connsiteY5" fmla="*/ 963827 h 278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9795" h="2784390">
                <a:moveTo>
                  <a:pt x="0" y="963827"/>
                </a:moveTo>
                <a:lnTo>
                  <a:pt x="2051222" y="0"/>
                </a:lnTo>
                <a:lnTo>
                  <a:pt x="5049795" y="757881"/>
                </a:lnTo>
                <a:lnTo>
                  <a:pt x="4258963" y="2784390"/>
                </a:lnTo>
                <a:lnTo>
                  <a:pt x="766119" y="2636108"/>
                </a:lnTo>
                <a:lnTo>
                  <a:pt x="0" y="96382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文本框 62"/>
          <p:cNvSpPr txBox="1"/>
          <p:nvPr/>
        </p:nvSpPr>
        <p:spPr>
          <a:xfrm>
            <a:off x="4825907" y="4695255"/>
            <a:ext cx="1087395" cy="707886"/>
          </a:xfrm>
          <a:prstGeom prst="rect">
            <a:avLst/>
          </a:prstGeom>
          <a:noFill/>
        </p:spPr>
        <p:txBody>
          <a:bodyPr wrap="square" rtlCol="0">
            <a:spAutoFit/>
          </a:bodyPr>
          <a:lstStyle/>
          <a:p>
            <a:r>
              <a:rPr lang="en-US" altLang="zh-CN" sz="4000" dirty="0" smtClean="0"/>
              <a:t>N</a:t>
            </a:r>
            <a:endParaRPr lang="zh-CN" altLang="en-US" sz="4000" dirty="0"/>
          </a:p>
        </p:txBody>
      </p:sp>
      <p:grpSp>
        <p:nvGrpSpPr>
          <p:cNvPr id="65" name="组合 64"/>
          <p:cNvGrpSpPr/>
          <p:nvPr/>
        </p:nvGrpSpPr>
        <p:grpSpPr>
          <a:xfrm>
            <a:off x="3948415" y="2424911"/>
            <a:ext cx="1941167" cy="720961"/>
            <a:chOff x="5118660" y="3938333"/>
            <a:chExt cx="1941167" cy="720961"/>
          </a:xfrm>
        </p:grpSpPr>
        <p:sp>
          <p:nvSpPr>
            <p:cNvPr id="67" name="文本框 66"/>
            <p:cNvSpPr txBox="1"/>
            <p:nvPr/>
          </p:nvSpPr>
          <p:spPr>
            <a:xfrm>
              <a:off x="6050350" y="3951408"/>
              <a:ext cx="1009477" cy="707886"/>
            </a:xfrm>
            <a:prstGeom prst="rect">
              <a:avLst/>
            </a:prstGeom>
            <a:noFill/>
          </p:spPr>
          <p:txBody>
            <a:bodyPr wrap="square" rtlCol="0">
              <a:spAutoFit/>
            </a:bodyPr>
            <a:lstStyle/>
            <a:p>
              <a:r>
                <a:rPr lang="en-US" altLang="zh-CN" sz="4000" spc="300" dirty="0" smtClean="0"/>
                <a:t>) = </a:t>
              </a:r>
              <a:endParaRPr lang="zh-CN" altLang="en-US" sz="4000" spc="300" dirty="0"/>
            </a:p>
          </p:txBody>
        </p:sp>
        <p:sp>
          <p:nvSpPr>
            <p:cNvPr id="68" name="文本框 67"/>
            <p:cNvSpPr txBox="1"/>
            <p:nvPr/>
          </p:nvSpPr>
          <p:spPr>
            <a:xfrm>
              <a:off x="5118660" y="3938333"/>
              <a:ext cx="1264005" cy="707886"/>
            </a:xfrm>
            <a:prstGeom prst="rect">
              <a:avLst/>
            </a:prstGeom>
            <a:noFill/>
          </p:spPr>
          <p:txBody>
            <a:bodyPr wrap="square" rtlCol="0">
              <a:spAutoFit/>
            </a:bodyPr>
            <a:lstStyle/>
            <a:p>
              <a:r>
                <a:rPr lang="en-US" altLang="zh-CN" sz="4000" spc="300" dirty="0" smtClean="0"/>
                <a:t>S(</a:t>
              </a:r>
              <a:endParaRPr lang="zh-CN" altLang="en-US" sz="4000" spc="300" dirty="0"/>
            </a:p>
          </p:txBody>
        </p:sp>
        <p:pic>
          <p:nvPicPr>
            <p:cNvPr id="69" name="图片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497" y="4026111"/>
              <a:ext cx="620108" cy="620108"/>
            </a:xfrm>
            <a:prstGeom prst="rect">
              <a:avLst/>
            </a:prstGeom>
          </p:spPr>
        </p:pic>
      </p:grpSp>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409" y="2525760"/>
            <a:ext cx="620108" cy="620108"/>
          </a:xfrm>
          <a:prstGeom prst="rect">
            <a:avLst/>
          </a:prstGeom>
        </p:spPr>
      </p:pic>
      <p:grpSp>
        <p:nvGrpSpPr>
          <p:cNvPr id="70" name="组合 69"/>
          <p:cNvGrpSpPr/>
          <p:nvPr/>
        </p:nvGrpSpPr>
        <p:grpSpPr>
          <a:xfrm>
            <a:off x="3948415" y="3158947"/>
            <a:ext cx="4703803" cy="714551"/>
            <a:chOff x="5996430" y="3161757"/>
            <a:chExt cx="4703803" cy="714551"/>
          </a:xfrm>
        </p:grpSpPr>
        <p:grpSp>
          <p:nvGrpSpPr>
            <p:cNvPr id="71" name="组合 70"/>
            <p:cNvGrpSpPr/>
            <p:nvPr/>
          </p:nvGrpSpPr>
          <p:grpSpPr>
            <a:xfrm>
              <a:off x="6918621" y="3161757"/>
              <a:ext cx="2335541" cy="707886"/>
              <a:chOff x="5752747" y="3955199"/>
              <a:chExt cx="2335541" cy="707886"/>
            </a:xfrm>
          </p:grpSpPr>
          <p:grpSp>
            <p:nvGrpSpPr>
              <p:cNvPr id="74" name="组合 73"/>
              <p:cNvGrpSpPr/>
              <p:nvPr/>
            </p:nvGrpSpPr>
            <p:grpSpPr>
              <a:xfrm>
                <a:off x="5752747" y="3955199"/>
                <a:ext cx="1999711" cy="707886"/>
                <a:chOff x="5832239" y="2614335"/>
                <a:chExt cx="1999711" cy="707886"/>
              </a:xfrm>
            </p:grpSpPr>
            <p:sp>
              <p:nvSpPr>
                <p:cNvPr id="76" name="文本框 75"/>
                <p:cNvSpPr txBox="1"/>
                <p:nvPr/>
              </p:nvSpPr>
              <p:spPr>
                <a:xfrm>
                  <a:off x="6294468" y="2614335"/>
                  <a:ext cx="1537482" cy="707886"/>
                </a:xfrm>
                <a:prstGeom prst="rect">
                  <a:avLst/>
                </a:prstGeom>
                <a:noFill/>
              </p:spPr>
              <p:txBody>
                <a:bodyPr wrap="square" rtlCol="0">
                  <a:spAutoFit/>
                </a:bodyPr>
                <a:lstStyle/>
                <a:p>
                  <a:r>
                    <a:rPr lang="en-US" altLang="zh-CN" sz="4000" spc="300" dirty="0" smtClean="0"/>
                    <a:t>))=S( </a:t>
                  </a:r>
                  <a:endParaRPr lang="zh-CN" altLang="en-US" sz="4000" spc="300" dirty="0"/>
                </a:p>
              </p:txBody>
            </p:sp>
            <p:pic>
              <p:nvPicPr>
                <p:cNvPr id="77" name="图片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239" y="2748810"/>
                  <a:ext cx="535405" cy="535405"/>
                </a:xfrm>
                <a:prstGeom prst="rect">
                  <a:avLst/>
                </a:prstGeom>
              </p:spPr>
            </p:pic>
          </p:grpSp>
          <p:pic>
            <p:nvPicPr>
              <p:cNvPr id="75" name="图片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180" y="4042977"/>
                <a:ext cx="620108" cy="620108"/>
              </a:xfrm>
              <a:prstGeom prst="rect">
                <a:avLst/>
              </a:prstGeom>
            </p:spPr>
          </p:pic>
        </p:grpSp>
        <p:sp>
          <p:nvSpPr>
            <p:cNvPr id="72" name="文本框 71"/>
            <p:cNvSpPr txBox="1"/>
            <p:nvPr/>
          </p:nvSpPr>
          <p:spPr>
            <a:xfrm>
              <a:off x="5996430" y="3168422"/>
              <a:ext cx="1457596" cy="707886"/>
            </a:xfrm>
            <a:prstGeom prst="rect">
              <a:avLst/>
            </a:prstGeom>
            <a:noFill/>
          </p:spPr>
          <p:txBody>
            <a:bodyPr wrap="square" rtlCol="0">
              <a:spAutoFit/>
            </a:bodyPr>
            <a:lstStyle/>
            <a:p>
              <a:r>
                <a:rPr lang="en-US" altLang="zh-CN" sz="4000" dirty="0" smtClean="0"/>
                <a:t>S(S(</a:t>
              </a:r>
              <a:endParaRPr lang="zh-CN" altLang="en-US" dirty="0"/>
            </a:p>
          </p:txBody>
        </p:sp>
        <p:sp>
          <p:nvSpPr>
            <p:cNvPr id="73" name="文本框 72"/>
            <p:cNvSpPr txBox="1"/>
            <p:nvPr/>
          </p:nvSpPr>
          <p:spPr>
            <a:xfrm>
              <a:off x="9162751" y="3161757"/>
              <a:ext cx="1537482"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78" name="组合 77"/>
          <p:cNvGrpSpPr/>
          <p:nvPr/>
        </p:nvGrpSpPr>
        <p:grpSpPr>
          <a:xfrm>
            <a:off x="7004345" y="4651366"/>
            <a:ext cx="1941167" cy="720961"/>
            <a:chOff x="5118660" y="3938333"/>
            <a:chExt cx="1941167" cy="720961"/>
          </a:xfrm>
        </p:grpSpPr>
        <p:sp>
          <p:nvSpPr>
            <p:cNvPr id="79" name="文本框 78"/>
            <p:cNvSpPr txBox="1"/>
            <p:nvPr/>
          </p:nvSpPr>
          <p:spPr>
            <a:xfrm>
              <a:off x="6050350" y="3951408"/>
              <a:ext cx="1009477" cy="707886"/>
            </a:xfrm>
            <a:prstGeom prst="rect">
              <a:avLst/>
            </a:prstGeom>
            <a:noFill/>
          </p:spPr>
          <p:txBody>
            <a:bodyPr wrap="square" rtlCol="0">
              <a:spAutoFit/>
            </a:bodyPr>
            <a:lstStyle/>
            <a:p>
              <a:r>
                <a:rPr lang="en-US" altLang="zh-CN" sz="4000" spc="300" dirty="0" smtClean="0"/>
                <a:t>)  </a:t>
              </a:r>
              <a:endParaRPr lang="zh-CN" altLang="en-US" sz="4000" spc="300" dirty="0"/>
            </a:p>
          </p:txBody>
        </p:sp>
        <p:sp>
          <p:nvSpPr>
            <p:cNvPr id="80" name="文本框 79"/>
            <p:cNvSpPr txBox="1"/>
            <p:nvPr/>
          </p:nvSpPr>
          <p:spPr>
            <a:xfrm>
              <a:off x="5118660" y="3938333"/>
              <a:ext cx="1264005" cy="707886"/>
            </a:xfrm>
            <a:prstGeom prst="rect">
              <a:avLst/>
            </a:prstGeom>
            <a:noFill/>
          </p:spPr>
          <p:txBody>
            <a:bodyPr wrap="square" rtlCol="0">
              <a:spAutoFit/>
            </a:bodyPr>
            <a:lstStyle/>
            <a:p>
              <a:r>
                <a:rPr lang="en-US" altLang="zh-CN" sz="4000" spc="300" dirty="0" smtClean="0"/>
                <a:t>S(</a:t>
              </a:r>
              <a:endParaRPr lang="zh-CN" altLang="en-US" sz="4000" spc="300" dirty="0"/>
            </a:p>
          </p:txBody>
        </p:sp>
        <p:pic>
          <p:nvPicPr>
            <p:cNvPr id="81" name="图片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497" y="4026111"/>
              <a:ext cx="620108" cy="620108"/>
            </a:xfrm>
            <a:prstGeom prst="rect">
              <a:avLst/>
            </a:prstGeom>
          </p:spPr>
        </p:pic>
      </p:grpSp>
      <p:pic>
        <p:nvPicPr>
          <p:cNvPr id="82" name="图片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480" y="4752219"/>
            <a:ext cx="620108" cy="620108"/>
          </a:xfrm>
          <a:prstGeom prst="rect">
            <a:avLst/>
          </a:prstGeom>
        </p:spPr>
      </p:pic>
    </p:spTree>
    <p:extLst>
      <p:ext uri="{BB962C8B-B14F-4D97-AF65-F5344CB8AC3E}">
        <p14:creationId xmlns:p14="http://schemas.microsoft.com/office/powerpoint/2010/main" val="208561734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Ⅳ</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3" name="文本框 2"/>
              <p:cNvSpPr txBox="1"/>
              <p:nvPr/>
            </p:nvSpPr>
            <p:spPr>
              <a:xfrm>
                <a:off x="4506372" y="2124139"/>
                <a:ext cx="7158682" cy="2862322"/>
              </a:xfrm>
              <a:prstGeom prst="rect">
                <a:avLst/>
              </a:prstGeom>
              <a:noFill/>
            </p:spPr>
            <p:txBody>
              <a:bodyPr wrap="square" rtlCol="0">
                <a:spAutoFit/>
              </a:bodyPr>
              <a:lstStyle/>
              <a:p>
                <a:r>
                  <a:rPr lang="en-US" altLang="zh-CN" sz="3600" dirty="0" smtClean="0"/>
                  <a:t>Different inputs to S yield different outputs:</a:t>
                </a:r>
              </a:p>
              <a:p>
                <a:pPr algn="ctr"/>
                <a:r>
                  <a:rPr lang="en-US" altLang="zh-CN" sz="3600" dirty="0"/>
                  <a:t>	</a:t>
                </a:r>
                <a:endParaRPr lang="en-US" altLang="zh-CN" sz="3600" dirty="0" smtClean="0"/>
              </a:p>
              <a:p>
                <a:pPr algn="ctr"/>
                <a:r>
                  <a:rPr lang="en-US" altLang="zh-CN" sz="3600" dirty="0" smtClean="0"/>
                  <a:t>if </a:t>
                </a:r>
                <a:r>
                  <a:rPr lang="en-US" altLang="zh-CN" sz="3600" dirty="0" err="1" smtClean="0"/>
                  <a:t>x,y</a:t>
                </a:r>
                <a14:m>
                  <m:oMath xmlns:m="http://schemas.openxmlformats.org/officeDocument/2006/math">
                    <m:r>
                      <a:rPr lang="en-US" altLang="zh-CN" sz="3600" b="0" i="1" smtClean="0">
                        <a:latin typeface="Cambria Math" panose="02040503050406030204" pitchFamily="18" charset="0"/>
                      </a:rPr>
                      <m:t>∈</m:t>
                    </m:r>
                  </m:oMath>
                </a14:m>
                <a:r>
                  <a:rPr lang="en-US" altLang="zh-CN" sz="3600" dirty="0" smtClean="0"/>
                  <a:t> N, and S(x)=S(y), then x=y;</a:t>
                </a:r>
              </a:p>
              <a:p>
                <a:endParaRPr lang="zh-CN" altLang="en-US" sz="3600" dirty="0"/>
              </a:p>
            </p:txBody>
          </p:sp>
        </mc:Choice>
        <mc:Fallback xmlns="">
          <p:sp>
            <p:nvSpPr>
              <p:cNvPr id="3" name="文本框 2"/>
              <p:cNvSpPr txBox="1">
                <a:spLocks noRot="1" noChangeAspect="1" noMove="1" noResize="1" noEditPoints="1" noAdjustHandles="1" noChangeArrowheads="1" noChangeShapeType="1" noTextEdit="1"/>
              </p:cNvSpPr>
              <p:nvPr/>
            </p:nvSpPr>
            <p:spPr>
              <a:xfrm>
                <a:off x="4506372" y="2124139"/>
                <a:ext cx="7158682" cy="2862322"/>
              </a:xfrm>
              <a:prstGeom prst="rect">
                <a:avLst/>
              </a:prstGeom>
              <a:blipFill>
                <a:blip r:embed="rId4"/>
                <a:stretch>
                  <a:fillRect l="-2553" t="-3191" r="-1106"/>
                </a:stretch>
              </a:blipFill>
            </p:spPr>
            <p:txBody>
              <a:bodyPr/>
              <a:lstStyle/>
              <a:p>
                <a:r>
                  <a:rPr lang="zh-CN" altLang="en-US">
                    <a:noFill/>
                  </a:rPr>
                  <a:t> </a:t>
                </a:r>
              </a:p>
            </p:txBody>
          </p:sp>
        </mc:Fallback>
      </mc:AlternateContent>
      <p:sp>
        <p:nvSpPr>
          <p:cNvPr id="22" name="文本框 21"/>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8340973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18089"/>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Have a try </a:t>
            </a:r>
            <a:r>
              <a:rPr lang="zh-CN" altLang="en-US" sz="2800" b="1" dirty="0" smtClean="0">
                <a:solidFill>
                  <a:srgbClr val="0071C1"/>
                </a:solidFill>
                <a:latin typeface="微软雅黑" panose="020B0503020204020204" pitchFamily="34" charset="-122"/>
                <a:ea typeface="微软雅黑" panose="020B0503020204020204" pitchFamily="34" charset="-122"/>
              </a:rPr>
              <a:t>♂</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2772533" y="169713"/>
            <a:ext cx="9224978" cy="1944479"/>
            <a:chOff x="3293532" y="865220"/>
            <a:chExt cx="9224978" cy="1944479"/>
          </a:xfrm>
        </p:grpSpPr>
        <p:grpSp>
          <p:nvGrpSpPr>
            <p:cNvPr id="22" name="组合 21"/>
            <p:cNvGrpSpPr/>
            <p:nvPr/>
          </p:nvGrpSpPr>
          <p:grpSpPr>
            <a:xfrm>
              <a:off x="5730759" y="1826428"/>
              <a:ext cx="6787751" cy="472142"/>
              <a:chOff x="5931772" y="2676062"/>
              <a:chExt cx="5817146" cy="472142"/>
            </a:xfrm>
          </p:grpSpPr>
          <p:sp>
            <p:nvSpPr>
              <p:cNvPr id="24" name="文本框 23"/>
              <p:cNvSpPr txBox="1"/>
              <p:nvPr/>
            </p:nvSpPr>
            <p:spPr>
              <a:xfrm>
                <a:off x="6303022" y="2676062"/>
                <a:ext cx="5445896" cy="461665"/>
              </a:xfrm>
              <a:prstGeom prst="rect">
                <a:avLst/>
              </a:prstGeom>
              <a:noFill/>
            </p:spPr>
            <p:txBody>
              <a:bodyPr wrap="square" rtlCol="0">
                <a:spAutoFit/>
              </a:bodyPr>
              <a:lstStyle/>
              <a:p>
                <a:r>
                  <a:rPr lang="en-US" altLang="zh-CN" sz="2400" dirty="0"/>
                  <a:t>can never be the output of </a:t>
                </a:r>
                <a:r>
                  <a:rPr lang="en-US" altLang="zh-CN" sz="2400" dirty="0" smtClean="0"/>
                  <a:t>S</a:t>
                </a:r>
                <a:r>
                  <a:rPr lang="en-US" altLang="zh-CN" sz="2400" dirty="0"/>
                  <a:t>.</a:t>
                </a:r>
                <a:endParaRPr lang="zh-CN" altLang="en-US" sz="2400" spc="300" dirty="0"/>
              </a:p>
            </p:txBody>
          </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772" y="2744196"/>
                <a:ext cx="371250" cy="404008"/>
              </a:xfrm>
              <a:prstGeom prst="rect">
                <a:avLst/>
              </a:prstGeom>
            </p:spPr>
          </p:pic>
        </p:grpSp>
        <p:grpSp>
          <p:nvGrpSpPr>
            <p:cNvPr id="64" name="组合 63"/>
            <p:cNvGrpSpPr/>
            <p:nvPr/>
          </p:nvGrpSpPr>
          <p:grpSpPr>
            <a:xfrm>
              <a:off x="3293532" y="865220"/>
              <a:ext cx="8373523" cy="1944479"/>
              <a:chOff x="3203130" y="911932"/>
              <a:chExt cx="8463926" cy="1897767"/>
            </a:xfrm>
          </p:grpSpPr>
          <p:grpSp>
            <p:nvGrpSpPr>
              <p:cNvPr id="35" name="组合 34"/>
              <p:cNvGrpSpPr/>
              <p:nvPr/>
            </p:nvGrpSpPr>
            <p:grpSpPr>
              <a:xfrm>
                <a:off x="4041330" y="911932"/>
                <a:ext cx="7625726" cy="471500"/>
                <a:chOff x="4136095" y="1418051"/>
                <a:chExt cx="7625726" cy="471500"/>
              </a:xfrm>
            </p:grpSpPr>
            <p:grpSp>
              <p:nvGrpSpPr>
                <p:cNvPr id="36" name="组合 35"/>
                <p:cNvGrpSpPr/>
                <p:nvPr/>
              </p:nvGrpSpPr>
              <p:grpSpPr>
                <a:xfrm>
                  <a:off x="5778832" y="1418051"/>
                  <a:ext cx="5982989" cy="470857"/>
                  <a:chOff x="4573505" y="2753894"/>
                  <a:chExt cx="5982989" cy="470857"/>
                </a:xfrm>
              </p:grpSpPr>
              <p:sp>
                <p:nvSpPr>
                  <p:cNvPr id="38" name="文本框 37"/>
                  <p:cNvSpPr txBox="1"/>
                  <p:nvPr/>
                </p:nvSpPr>
                <p:spPr>
                  <a:xfrm>
                    <a:off x="5110598" y="2753894"/>
                    <a:ext cx="5445896" cy="461665"/>
                  </a:xfrm>
                  <a:prstGeom prst="rect">
                    <a:avLst/>
                  </a:prstGeom>
                  <a:noFill/>
                </p:spPr>
                <p:txBody>
                  <a:bodyPr wrap="square" rtlCol="0">
                    <a:spAutoFit/>
                  </a:bodyPr>
                  <a:lstStyle/>
                  <a:p>
                    <a:r>
                      <a:rPr lang="en-US" altLang="zh-CN" sz="2400" spc="300" dirty="0" smtClean="0"/>
                      <a:t>is in N.</a:t>
                    </a:r>
                    <a:endParaRPr lang="zh-CN" altLang="en-US" sz="2400" spc="300" dirty="0"/>
                  </a:p>
                </p:txBody>
              </p:sp>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505" y="2761799"/>
                    <a:ext cx="462952" cy="462952"/>
                  </a:xfrm>
                  <a:prstGeom prst="rect">
                    <a:avLst/>
                  </a:prstGeom>
                </p:spPr>
              </p:pic>
            </p:grpSp>
            <p:sp>
              <p:nvSpPr>
                <p:cNvPr id="37" name="文本框 36"/>
                <p:cNvSpPr txBox="1"/>
                <p:nvPr/>
              </p:nvSpPr>
              <p:spPr>
                <a:xfrm>
                  <a:off x="4136095" y="1427886"/>
                  <a:ext cx="1816703"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42" name="文本框 41"/>
                  <p:cNvSpPr txBox="1"/>
                  <p:nvPr/>
                </p:nvSpPr>
                <p:spPr>
                  <a:xfrm>
                    <a:off x="3203130" y="1366469"/>
                    <a:ext cx="5934021" cy="830997"/>
                  </a:xfrm>
                  <a:prstGeom prst="rect">
                    <a:avLst/>
                  </a:prstGeom>
                  <a:noFill/>
                </p:spPr>
                <p:txBody>
                  <a:bodyPr wrap="square" rtlCol="0">
                    <a:spAutoFit/>
                  </a:bodyPr>
                  <a:lstStyle/>
                  <a:p>
                    <a:pPr algn="ct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   </a:t>
                    </a:r>
                    <a:r>
                      <a:rPr lang="en-US" altLang="zh-CN" sz="2400" dirty="0" smtClean="0"/>
                      <a:t>If </a:t>
                    </a:r>
                    <a:r>
                      <a:rPr lang="en-US" altLang="zh-CN" sz="2400" dirty="0"/>
                      <a:t>x</a:t>
                    </a:r>
                    <a14:m>
                      <m:oMath xmlns:m="http://schemas.openxmlformats.org/officeDocument/2006/math">
                        <m:r>
                          <a:rPr lang="en-US" altLang="zh-CN" sz="2400" i="1">
                            <a:latin typeface="Cambria Math" panose="02040503050406030204" pitchFamily="18" charset="0"/>
                          </a:rPr>
                          <m:t>∈</m:t>
                        </m:r>
                      </m:oMath>
                    </a14:m>
                    <a:r>
                      <a:rPr lang="en-US" altLang="zh-CN" sz="2400" dirty="0" err="1"/>
                      <a:t>N,then</a:t>
                    </a:r>
                    <a:r>
                      <a:rPr lang="en-US" altLang="zh-CN" sz="2400" dirty="0"/>
                      <a:t> S(x)</a:t>
                    </a:r>
                    <a14:m>
                      <m:oMath xmlns:m="http://schemas.openxmlformats.org/officeDocument/2006/math">
                        <m:r>
                          <a:rPr lang="en-US" altLang="zh-CN" sz="2400" i="1">
                            <a:latin typeface="Cambria Math" panose="02040503050406030204" pitchFamily="18" charset="0"/>
                          </a:rPr>
                          <m:t>∈</m:t>
                        </m:r>
                      </m:oMath>
                    </a14:m>
                    <a:r>
                      <a:rPr lang="en-US" altLang="zh-CN" sz="2400" dirty="0"/>
                      <a:t>N</a:t>
                    </a:r>
                    <a:endParaRPr lang="zh-CN" altLang="en-US" sz="2400" dirty="0"/>
                  </a:p>
                  <a:p>
                    <a:pPr algn="ctr"/>
                    <a:endParaRPr lang="zh-CN" altLang="en-US" sz="2400" b="1" dirty="0">
                      <a:solidFill>
                        <a:srgbClr val="0071C1"/>
                      </a:solidFill>
                      <a:latin typeface="微软雅黑" panose="020B0503020204020204" pitchFamily="34" charset="-122"/>
                      <a:ea typeface="微软雅黑" panose="020B0503020204020204" pitchFamily="34" charset="-122"/>
                    </a:endParaRPr>
                  </a:p>
                </p:txBody>
              </p:sp>
            </mc:Choice>
            <mc:Fallback xmlns="">
              <p:sp>
                <p:nvSpPr>
                  <p:cNvPr id="42" name="文本框 41"/>
                  <p:cNvSpPr txBox="1">
                    <a:spLocks noRot="1" noChangeAspect="1" noMove="1" noResize="1" noEditPoints="1" noAdjustHandles="1" noChangeArrowheads="1" noChangeShapeType="1" noTextEdit="1"/>
                  </p:cNvSpPr>
                  <p:nvPr/>
                </p:nvSpPr>
                <p:spPr>
                  <a:xfrm>
                    <a:off x="3203130" y="1366469"/>
                    <a:ext cx="5934021" cy="830997"/>
                  </a:xfrm>
                  <a:prstGeom prst="rect">
                    <a:avLst/>
                  </a:prstGeom>
                  <a:blipFill>
                    <a:blip r:embed="rId5"/>
                    <a:stretch>
                      <a:fillRect t="-6429"/>
                    </a:stretch>
                  </a:blipFill>
                </p:spPr>
                <p:txBody>
                  <a:bodyPr/>
                  <a:lstStyle/>
                  <a:p>
                    <a:r>
                      <a:rPr lang="zh-CN" altLang="en-US">
                        <a:noFill/>
                      </a:rPr>
                      <a:t> </a:t>
                    </a:r>
                  </a:p>
                </p:txBody>
              </p:sp>
            </mc:Fallback>
          </mc:AlternateContent>
          <p:sp>
            <p:nvSpPr>
              <p:cNvPr id="43" name="文本框 42"/>
              <p:cNvSpPr txBox="1"/>
              <p:nvPr/>
            </p:nvSpPr>
            <p:spPr>
              <a:xfrm>
                <a:off x="4041330" y="1845098"/>
                <a:ext cx="1689429"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Ⅲ</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4041330" y="2331560"/>
                <a:ext cx="6255102" cy="478139"/>
                <a:chOff x="4041330" y="2331560"/>
                <a:chExt cx="6255102" cy="478139"/>
              </a:xfrm>
            </p:grpSpPr>
            <p:sp>
              <p:nvSpPr>
                <p:cNvPr id="63" name="文本框 62"/>
                <p:cNvSpPr txBox="1"/>
                <p:nvPr/>
              </p:nvSpPr>
              <p:spPr>
                <a:xfrm>
                  <a:off x="4041330" y="2348034"/>
                  <a:ext cx="1642738"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Ⅳ </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7" name="矩形 26"/>
                    <p:cNvSpPr/>
                    <p:nvPr/>
                  </p:nvSpPr>
                  <p:spPr>
                    <a:xfrm>
                      <a:off x="5730759" y="2331560"/>
                      <a:ext cx="4565673" cy="461665"/>
                    </a:xfrm>
                    <a:prstGeom prst="rect">
                      <a:avLst/>
                    </a:prstGeom>
                  </p:spPr>
                  <p:txBody>
                    <a:bodyPr wrap="none">
                      <a:spAutoFit/>
                    </a:bodyPr>
                    <a:lstStyle/>
                    <a:p>
                      <a:pPr algn="ctr"/>
                      <a:r>
                        <a:rPr lang="en-US" altLang="zh-CN" sz="2400" dirty="0" smtClean="0"/>
                        <a:t>If </a:t>
                      </a:r>
                      <a:r>
                        <a:rPr lang="en-US" altLang="zh-CN" sz="2400" dirty="0" err="1"/>
                        <a:t>x,y</a:t>
                      </a:r>
                      <a14:m>
                        <m:oMath xmlns:m="http://schemas.openxmlformats.org/officeDocument/2006/math">
                          <m:r>
                            <a:rPr lang="en-US" altLang="zh-CN" sz="2400" i="1">
                              <a:latin typeface="Cambria Math" panose="02040503050406030204" pitchFamily="18" charset="0"/>
                            </a:rPr>
                            <m:t>∈</m:t>
                          </m:r>
                        </m:oMath>
                      </a14:m>
                      <a:r>
                        <a:rPr lang="en-US" altLang="zh-CN" sz="2400" dirty="0"/>
                        <a:t> N, and S(x)=S(y), then x=y;</a:t>
                      </a:r>
                    </a:p>
                  </p:txBody>
                </p:sp>
              </mc:Choice>
              <mc:Fallback xmlns="">
                <p:sp>
                  <p:nvSpPr>
                    <p:cNvPr id="27" name="矩形 26"/>
                    <p:cNvSpPr>
                      <a:spLocks noRot="1" noChangeAspect="1" noMove="1" noResize="1" noEditPoints="1" noAdjustHandles="1" noChangeArrowheads="1" noChangeShapeType="1" noTextEdit="1"/>
                    </p:cNvSpPr>
                    <p:nvPr/>
                  </p:nvSpPr>
                  <p:spPr>
                    <a:xfrm>
                      <a:off x="5730759" y="2331560"/>
                      <a:ext cx="4565673" cy="461665"/>
                    </a:xfrm>
                    <a:prstGeom prst="rect">
                      <a:avLst/>
                    </a:prstGeom>
                    <a:blipFill>
                      <a:blip r:embed="rId6"/>
                      <a:stretch>
                        <a:fillRect l="-2024" t="-8974" r="-2294" b="-26923"/>
                      </a:stretch>
                    </a:blipFill>
                  </p:spPr>
                  <p:txBody>
                    <a:bodyPr/>
                    <a:lstStyle/>
                    <a:p>
                      <a:r>
                        <a:rPr lang="zh-CN" altLang="en-US">
                          <a:noFill/>
                        </a:rPr>
                        <a:t> </a:t>
                      </a:r>
                    </a:p>
                  </p:txBody>
                </p:sp>
              </mc:Fallback>
            </mc:AlternateContent>
          </p:grpSp>
        </p:grpSp>
      </p:grpSp>
      <p:cxnSp>
        <p:nvCxnSpPr>
          <p:cNvPr id="68" name="直接连接符 67"/>
          <p:cNvCxnSpPr/>
          <p:nvPr/>
        </p:nvCxnSpPr>
        <p:spPr>
          <a:xfrm>
            <a:off x="3682999" y="2162901"/>
            <a:ext cx="8280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5707853" y="2460503"/>
            <a:ext cx="4192112"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By </a:t>
            </a:r>
            <a:r>
              <a:rPr lang="en-US" altLang="zh-CN" sz="2400" b="1" dirty="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5707853" y="3117192"/>
            <a:ext cx="3836918" cy="830997"/>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By axiom Ⅲ:</a:t>
            </a:r>
          </a:p>
        </p:txBody>
      </p:sp>
      <p:grpSp>
        <p:nvGrpSpPr>
          <p:cNvPr id="85" name="组合 84"/>
          <p:cNvGrpSpPr/>
          <p:nvPr/>
        </p:nvGrpSpPr>
        <p:grpSpPr>
          <a:xfrm>
            <a:off x="7973246" y="3307946"/>
            <a:ext cx="1724435" cy="707886"/>
            <a:chOff x="4974151" y="3454591"/>
            <a:chExt cx="2198934" cy="876197"/>
          </a:xfrm>
        </p:grpSpPr>
        <p:grpSp>
          <p:nvGrpSpPr>
            <p:cNvPr id="86" name="组合 85"/>
            <p:cNvGrpSpPr/>
            <p:nvPr/>
          </p:nvGrpSpPr>
          <p:grpSpPr>
            <a:xfrm>
              <a:off x="5406331" y="3454591"/>
              <a:ext cx="1766754" cy="876197"/>
              <a:chOff x="5458725" y="3733058"/>
              <a:chExt cx="1766754" cy="876197"/>
            </a:xfrm>
          </p:grpSpPr>
          <p:grpSp>
            <p:nvGrpSpPr>
              <p:cNvPr id="88" name="组合 87"/>
              <p:cNvGrpSpPr/>
              <p:nvPr/>
            </p:nvGrpSpPr>
            <p:grpSpPr>
              <a:xfrm>
                <a:off x="5458725" y="3733058"/>
                <a:ext cx="1355757" cy="876197"/>
                <a:chOff x="5538217" y="2392194"/>
                <a:chExt cx="1355757" cy="876197"/>
              </a:xfrm>
            </p:grpSpPr>
            <mc:AlternateContent xmlns:mc="http://schemas.openxmlformats.org/markup-compatibility/2006" xmlns:a14="http://schemas.microsoft.com/office/drawing/2010/main">
              <mc:Choice Requires="a14">
                <p:sp>
                  <p:nvSpPr>
                    <p:cNvPr id="90" name="文本框 89"/>
                    <p:cNvSpPr txBox="1"/>
                    <p:nvPr/>
                  </p:nvSpPr>
                  <p:spPr>
                    <a:xfrm>
                      <a:off x="6036992" y="2392194"/>
                      <a:ext cx="856982" cy="876197"/>
                    </a:xfrm>
                    <a:prstGeom prst="rect">
                      <a:avLst/>
                    </a:prstGeom>
                    <a:noFill/>
                  </p:spPr>
                  <p:txBody>
                    <a:bodyPr wrap="square" rtlCol="0">
                      <a:spAutoFit/>
                    </a:bodyPr>
                    <a:lstStyle/>
                    <a:p>
                      <a:r>
                        <a:rPr lang="en-US" altLang="zh-CN" sz="2400" spc="300" dirty="0"/>
                        <a:t>)</a:t>
                      </a:r>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0" name="文本框 89"/>
                    <p:cNvSpPr txBox="1">
                      <a:spLocks noRot="1" noChangeAspect="1" noMove="1" noResize="1" noEditPoints="1" noAdjustHandles="1" noChangeArrowheads="1" noChangeShapeType="1" noTextEdit="1"/>
                    </p:cNvSpPr>
                    <p:nvPr/>
                  </p:nvSpPr>
                  <p:spPr>
                    <a:xfrm>
                      <a:off x="6036992" y="2392194"/>
                      <a:ext cx="856982" cy="876197"/>
                    </a:xfrm>
                    <a:prstGeom prst="rect">
                      <a:avLst/>
                    </a:prstGeom>
                    <a:blipFill>
                      <a:blip r:embed="rId7"/>
                      <a:stretch>
                        <a:fillRect l="-14545" b="-12069"/>
                      </a:stretch>
                    </a:blipFill>
                  </p:spPr>
                  <p:txBody>
                    <a:bodyPr/>
                    <a:lstStyle/>
                    <a:p>
                      <a:r>
                        <a:rPr lang="zh-CN" altLang="en-US">
                          <a:noFill/>
                        </a:rPr>
                        <a:t> </a:t>
                      </a:r>
                    </a:p>
                  </p:txBody>
                </p:sp>
              </mc:Fallback>
            </mc:AlternateContent>
            <p:pic>
              <p:nvPicPr>
                <p:cNvPr id="91" name="图片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217" y="2636724"/>
                  <a:ext cx="577509" cy="577511"/>
                </a:xfrm>
                <a:prstGeom prst="rect">
                  <a:avLst/>
                </a:prstGeom>
              </p:spPr>
            </p:pic>
          </p:grpSp>
          <p:pic>
            <p:nvPicPr>
              <p:cNvPr id="89" name="图片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19" y="3998586"/>
                <a:ext cx="553460" cy="553459"/>
              </a:xfrm>
              <a:prstGeom prst="rect">
                <a:avLst/>
              </a:prstGeom>
            </p:spPr>
          </p:pic>
        </p:grpSp>
        <p:sp>
          <p:nvSpPr>
            <p:cNvPr id="87" name="文本框 86"/>
            <p:cNvSpPr txBox="1"/>
            <p:nvPr/>
          </p:nvSpPr>
          <p:spPr>
            <a:xfrm>
              <a:off x="4974151" y="3676734"/>
              <a:ext cx="854264" cy="571433"/>
            </a:xfrm>
            <a:prstGeom prst="rect">
              <a:avLst/>
            </a:prstGeom>
            <a:noFill/>
          </p:spPr>
          <p:txBody>
            <a:bodyPr wrap="square" rtlCol="0">
              <a:spAutoFit/>
            </a:bodyPr>
            <a:lstStyle/>
            <a:p>
              <a:r>
                <a:rPr lang="en-US" altLang="zh-CN" sz="2400" dirty="0" smtClean="0"/>
                <a:t>S(</a:t>
              </a:r>
              <a:endParaRPr lang="zh-CN" altLang="en-US" sz="1100" dirty="0"/>
            </a:p>
          </p:txBody>
        </p:sp>
      </p:grpSp>
      <p:grpSp>
        <p:nvGrpSpPr>
          <p:cNvPr id="108" name="组合 107"/>
          <p:cNvGrpSpPr/>
          <p:nvPr/>
        </p:nvGrpSpPr>
        <p:grpSpPr>
          <a:xfrm>
            <a:off x="5707853" y="3938261"/>
            <a:ext cx="3959759" cy="1477273"/>
            <a:chOff x="5737921" y="3937966"/>
            <a:chExt cx="3959759" cy="1477273"/>
          </a:xfrm>
        </p:grpSpPr>
        <p:sp>
          <p:nvSpPr>
            <p:cNvPr id="92" name="文本框 91"/>
            <p:cNvSpPr txBox="1"/>
            <p:nvPr/>
          </p:nvSpPr>
          <p:spPr>
            <a:xfrm>
              <a:off x="5737921" y="3937966"/>
              <a:ext cx="3959759" cy="1200329"/>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             by axiom Ⅲ</a:t>
              </a:r>
            </a:p>
            <a:p>
              <a:r>
                <a:rPr lang="en-US" altLang="zh-CN" sz="2400" b="1" dirty="0">
                  <a:solidFill>
                    <a:srgbClr val="0071C1"/>
                  </a:solidFill>
                  <a:latin typeface="微软雅黑" panose="020B0503020204020204" pitchFamily="34" charset="-122"/>
                  <a:ea typeface="微软雅黑" panose="020B0503020204020204" pitchFamily="34" charset="-122"/>
                </a:rPr>
                <a:t> </a:t>
              </a:r>
              <a:r>
                <a:rPr lang="en-US" altLang="zh-CN" sz="2400" b="1" dirty="0" smtClean="0">
                  <a:solidFill>
                    <a:srgbClr val="0071C1"/>
                  </a:solidFill>
                  <a:latin typeface="微软雅黑" panose="020B0503020204020204" pitchFamily="34" charset="-122"/>
                  <a:ea typeface="微软雅黑" panose="020B0503020204020204" pitchFamily="34" charset="-122"/>
                </a:rPr>
                <a:t>            </a:t>
              </a:r>
            </a:p>
          </p:txBody>
        </p:sp>
        <p:grpSp>
          <p:nvGrpSpPr>
            <p:cNvPr id="95" name="组合 94"/>
            <p:cNvGrpSpPr/>
            <p:nvPr/>
          </p:nvGrpSpPr>
          <p:grpSpPr>
            <a:xfrm>
              <a:off x="5802974" y="4130650"/>
              <a:ext cx="994367" cy="707886"/>
              <a:chOff x="5564126" y="4634030"/>
              <a:chExt cx="994367" cy="707886"/>
            </a:xfrm>
          </p:grpSpPr>
          <mc:AlternateContent xmlns:mc="http://schemas.openxmlformats.org/markup-compatibility/2006" xmlns:a14="http://schemas.microsoft.com/office/drawing/2010/main">
            <mc:Choice Requires="a14">
              <p:sp>
                <p:nvSpPr>
                  <p:cNvPr id="93" name="文本框 92"/>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3" name="文本框 92"/>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8"/>
                    <a:stretch>
                      <a:fillRect/>
                    </a:stretch>
                  </a:blipFill>
                </p:spPr>
                <p:txBody>
                  <a:bodyPr/>
                  <a:lstStyle/>
                  <a:p>
                    <a:r>
                      <a:rPr lang="zh-CN" altLang="en-US">
                        <a:noFill/>
                      </a:rPr>
                      <a:t> </a:t>
                    </a:r>
                  </a:p>
                </p:txBody>
              </p:sp>
            </mc:Fallback>
          </mc:AlternateContent>
          <p:pic>
            <p:nvPicPr>
              <p:cNvPr id="94" name="图片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grpSp>
          <p:nvGrpSpPr>
            <p:cNvPr id="103" name="组合 102"/>
            <p:cNvGrpSpPr/>
            <p:nvPr/>
          </p:nvGrpSpPr>
          <p:grpSpPr>
            <a:xfrm>
              <a:off x="5802973" y="4690877"/>
              <a:ext cx="1592610" cy="724362"/>
              <a:chOff x="5828155" y="5418314"/>
              <a:chExt cx="1592610" cy="724362"/>
            </a:xfrm>
          </p:grpSpPr>
          <p:sp>
            <p:nvSpPr>
              <p:cNvPr id="99" name="文本框 98"/>
              <p:cNvSpPr txBox="1"/>
              <p:nvPr/>
            </p:nvSpPr>
            <p:spPr>
              <a:xfrm>
                <a:off x="6066182" y="5608778"/>
                <a:ext cx="669926" cy="461665"/>
              </a:xfrm>
              <a:prstGeom prst="rect">
                <a:avLst/>
              </a:prstGeom>
              <a:noFill/>
            </p:spPr>
            <p:txBody>
              <a:bodyPr wrap="square" rtlCol="0">
                <a:spAutoFit/>
              </a:bodyPr>
              <a:lstStyle/>
              <a:p>
                <a:r>
                  <a:rPr lang="en-US" altLang="zh-CN" sz="2400" dirty="0" smtClean="0"/>
                  <a:t>S(</a:t>
                </a:r>
                <a:endParaRPr lang="zh-CN" altLang="en-US" sz="1100" dirty="0"/>
              </a:p>
            </p:txBody>
          </p:sp>
          <p:grpSp>
            <p:nvGrpSpPr>
              <p:cNvPr id="101" name="组合 100"/>
              <p:cNvGrpSpPr/>
              <p:nvPr/>
            </p:nvGrpSpPr>
            <p:grpSpPr>
              <a:xfrm>
                <a:off x="5828155" y="5418314"/>
                <a:ext cx="1592610" cy="724362"/>
                <a:chOff x="5807789" y="4613066"/>
                <a:chExt cx="1592610" cy="724362"/>
              </a:xfrm>
            </p:grpSpPr>
            <p:grpSp>
              <p:nvGrpSpPr>
                <p:cNvPr id="96" name="组合 95"/>
                <p:cNvGrpSpPr/>
                <p:nvPr/>
              </p:nvGrpSpPr>
              <p:grpSpPr>
                <a:xfrm>
                  <a:off x="5807789" y="4629542"/>
                  <a:ext cx="994367" cy="707886"/>
                  <a:chOff x="5564126" y="4634030"/>
                  <a:chExt cx="994367" cy="707886"/>
                </a:xfrm>
              </p:grpSpPr>
              <mc:AlternateContent xmlns:mc="http://schemas.openxmlformats.org/markup-compatibility/2006" xmlns:a14="http://schemas.microsoft.com/office/drawing/2010/main">
                <mc:Choice Requires="a14">
                  <p:sp>
                    <p:nvSpPr>
                      <p:cNvPr id="97" name="文本框 96"/>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7" name="文本框 96"/>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9"/>
                        <a:stretch>
                          <a:fillRect/>
                        </a:stretch>
                      </a:blipFill>
                    </p:spPr>
                    <p:txBody>
                      <a:bodyPr/>
                      <a:lstStyle/>
                      <a:p>
                        <a:r>
                          <a:rPr lang="zh-CN" altLang="en-US">
                            <a:noFill/>
                          </a:rPr>
                          <a:t> </a:t>
                        </a:r>
                      </a:p>
                    </p:txBody>
                  </p:sp>
                </mc:Fallback>
              </mc:AlternateContent>
              <p:pic>
                <p:nvPicPr>
                  <p:cNvPr id="98" name="图片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sp>
              <p:nvSpPr>
                <p:cNvPr id="100" name="文本框 99"/>
                <p:cNvSpPr txBox="1"/>
                <p:nvPr/>
              </p:nvSpPr>
              <p:spPr>
                <a:xfrm>
                  <a:off x="6728342" y="4613066"/>
                  <a:ext cx="672057"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grpSp>
      <p:sp>
        <p:nvSpPr>
          <p:cNvPr id="102" name="文本框 101"/>
          <p:cNvSpPr txBox="1"/>
          <p:nvPr/>
        </p:nvSpPr>
        <p:spPr>
          <a:xfrm>
            <a:off x="6946769" y="4880531"/>
            <a:ext cx="2428602" cy="738664"/>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by axiom Ⅳ</a:t>
            </a:r>
          </a:p>
          <a:p>
            <a:endParaRPr lang="zh-CN" altLang="en-US" dirty="0"/>
          </a:p>
        </p:txBody>
      </p:sp>
      <p:grpSp>
        <p:nvGrpSpPr>
          <p:cNvPr id="126" name="组合 125"/>
          <p:cNvGrpSpPr/>
          <p:nvPr/>
        </p:nvGrpSpPr>
        <p:grpSpPr>
          <a:xfrm>
            <a:off x="3509021" y="2441681"/>
            <a:ext cx="2315008" cy="3517388"/>
            <a:chOff x="3509021" y="2441681"/>
            <a:chExt cx="2315008" cy="3517388"/>
          </a:xfrm>
        </p:grpSpPr>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48" y="2441681"/>
              <a:ext cx="462952" cy="462952"/>
            </a:xfrm>
            <a:prstGeom prst="rect">
              <a:avLst/>
            </a:prstGeom>
          </p:spPr>
        </p:pic>
        <p:grpSp>
          <p:nvGrpSpPr>
            <p:cNvPr id="74" name="组合 73"/>
            <p:cNvGrpSpPr/>
            <p:nvPr/>
          </p:nvGrpSpPr>
          <p:grpSpPr>
            <a:xfrm>
              <a:off x="3672278" y="2964206"/>
              <a:ext cx="1537482" cy="708744"/>
              <a:chOff x="3672278" y="2964206"/>
              <a:chExt cx="1537482" cy="708744"/>
            </a:xfrm>
          </p:grpSpPr>
          <p:sp>
            <p:nvSpPr>
              <p:cNvPr id="71" name="文本框 70"/>
              <p:cNvSpPr txBox="1"/>
              <p:nvPr/>
            </p:nvSpPr>
            <p:spPr>
              <a:xfrm>
                <a:off x="3672278" y="2965064"/>
                <a:ext cx="1537482" cy="707886"/>
              </a:xfrm>
              <a:prstGeom prst="rect">
                <a:avLst/>
              </a:prstGeom>
              <a:noFill/>
            </p:spPr>
            <p:txBody>
              <a:bodyPr wrap="square" rtlCol="0">
                <a:spAutoFit/>
              </a:bodyPr>
              <a:lstStyle/>
              <a:p>
                <a:r>
                  <a:rPr lang="en-US" altLang="zh-CN" sz="4000" spc="300" dirty="0" smtClean="0"/>
                  <a:t>S( </a:t>
                </a:r>
                <a:endParaRPr lang="zh-CN" altLang="en-US" sz="4000" spc="300" dirty="0"/>
              </a:p>
            </p:txBody>
          </p:sp>
          <p:pic>
            <p:nvPicPr>
              <p:cNvPr id="72" name="图片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996" y="3115916"/>
                <a:ext cx="462952" cy="462952"/>
              </a:xfrm>
              <a:prstGeom prst="rect">
                <a:avLst/>
              </a:prstGeom>
            </p:spPr>
          </p:pic>
          <p:sp>
            <p:nvSpPr>
              <p:cNvPr id="73" name="文本框 72"/>
              <p:cNvSpPr txBox="1"/>
              <p:nvPr/>
            </p:nvSpPr>
            <p:spPr>
              <a:xfrm>
                <a:off x="4597767" y="2964206"/>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77" name="组合 76"/>
            <p:cNvGrpSpPr/>
            <p:nvPr/>
          </p:nvGrpSpPr>
          <p:grpSpPr>
            <a:xfrm>
              <a:off x="3509021" y="5251183"/>
              <a:ext cx="2315008" cy="707886"/>
              <a:chOff x="3672277" y="2965064"/>
              <a:chExt cx="2315008" cy="707886"/>
            </a:xfrm>
          </p:grpSpPr>
          <p:sp>
            <p:nvSpPr>
              <p:cNvPr id="78" name="文本框 77"/>
              <p:cNvSpPr txBox="1"/>
              <p:nvPr/>
            </p:nvSpPr>
            <p:spPr>
              <a:xfrm>
                <a:off x="3672277" y="2965064"/>
                <a:ext cx="1682799" cy="707886"/>
              </a:xfrm>
              <a:prstGeom prst="rect">
                <a:avLst/>
              </a:prstGeom>
              <a:noFill/>
            </p:spPr>
            <p:txBody>
              <a:bodyPr wrap="square" rtlCol="0">
                <a:spAutoFit/>
              </a:bodyPr>
              <a:lstStyle/>
              <a:p>
                <a:r>
                  <a:rPr lang="en-US" altLang="zh-CN" sz="4000" spc="300" dirty="0" smtClean="0"/>
                  <a:t>S(S(S</a:t>
                </a:r>
                <a:r>
                  <a:rPr lang="en-US" altLang="zh-CN" sz="4000" spc="300" dirty="0"/>
                  <a:t>(</a:t>
                </a:r>
                <a:r>
                  <a:rPr lang="en-US" altLang="zh-CN" sz="4000" spc="300" dirty="0" smtClean="0"/>
                  <a:t> </a:t>
                </a:r>
                <a:endParaRPr lang="zh-CN" altLang="en-US" sz="4000" spc="300" dirty="0"/>
              </a:p>
            </p:txBody>
          </p:sp>
          <p:pic>
            <p:nvPicPr>
              <p:cNvPr id="79" name="图片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135" y="3129415"/>
                <a:ext cx="462952" cy="462952"/>
              </a:xfrm>
              <a:prstGeom prst="rect">
                <a:avLst/>
              </a:prstGeom>
            </p:spPr>
          </p:pic>
          <p:sp>
            <p:nvSpPr>
              <p:cNvPr id="80" name="文本框 79"/>
              <p:cNvSpPr txBox="1"/>
              <p:nvPr/>
            </p:nvSpPr>
            <p:spPr>
              <a:xfrm>
                <a:off x="5531235" y="2965064"/>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104" name="组合 103"/>
            <p:cNvGrpSpPr/>
            <p:nvPr/>
          </p:nvGrpSpPr>
          <p:grpSpPr>
            <a:xfrm>
              <a:off x="3663489" y="3842740"/>
              <a:ext cx="1805003" cy="709365"/>
              <a:chOff x="3672278" y="2963585"/>
              <a:chExt cx="1805003" cy="709365"/>
            </a:xfrm>
          </p:grpSpPr>
          <p:sp>
            <p:nvSpPr>
              <p:cNvPr id="105" name="文本框 104"/>
              <p:cNvSpPr txBox="1"/>
              <p:nvPr/>
            </p:nvSpPr>
            <p:spPr>
              <a:xfrm>
                <a:off x="3672278" y="2965064"/>
                <a:ext cx="1537482" cy="707886"/>
              </a:xfrm>
              <a:prstGeom prst="rect">
                <a:avLst/>
              </a:prstGeom>
              <a:noFill/>
            </p:spPr>
            <p:txBody>
              <a:bodyPr wrap="square" rtlCol="0">
                <a:spAutoFit/>
              </a:bodyPr>
              <a:lstStyle/>
              <a:p>
                <a:r>
                  <a:rPr lang="en-US" altLang="zh-CN" sz="4000" spc="300" dirty="0" smtClean="0"/>
                  <a:t>S(S</a:t>
                </a:r>
                <a:r>
                  <a:rPr lang="en-US" altLang="zh-CN" sz="4000" spc="300" dirty="0"/>
                  <a:t>(</a:t>
                </a:r>
                <a:r>
                  <a:rPr lang="en-US" altLang="zh-CN" sz="4000" spc="300" dirty="0" smtClean="0"/>
                  <a:t> </a:t>
                </a:r>
                <a:endParaRPr lang="zh-CN" altLang="en-US" sz="4000" spc="300" dirty="0"/>
              </a:p>
            </p:txBody>
          </p:sp>
          <p:pic>
            <p:nvPicPr>
              <p:cNvPr id="106" name="图片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948" y="3143151"/>
                <a:ext cx="462952" cy="462952"/>
              </a:xfrm>
              <a:prstGeom prst="rect">
                <a:avLst/>
              </a:prstGeom>
            </p:spPr>
          </p:pic>
          <p:sp>
            <p:nvSpPr>
              <p:cNvPr id="107" name="文本框 106"/>
              <p:cNvSpPr txBox="1"/>
              <p:nvPr/>
            </p:nvSpPr>
            <p:spPr>
              <a:xfrm>
                <a:off x="5021231" y="2963585"/>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grpSp>
        <p:nvGrpSpPr>
          <p:cNvPr id="109" name="组合 108"/>
          <p:cNvGrpSpPr/>
          <p:nvPr/>
        </p:nvGrpSpPr>
        <p:grpSpPr>
          <a:xfrm>
            <a:off x="5789569" y="5366405"/>
            <a:ext cx="3959759" cy="1477273"/>
            <a:chOff x="5737921" y="3937966"/>
            <a:chExt cx="3959759" cy="1477273"/>
          </a:xfrm>
        </p:grpSpPr>
        <p:sp>
          <p:nvSpPr>
            <p:cNvPr id="110" name="文本框 109"/>
            <p:cNvSpPr txBox="1"/>
            <p:nvPr/>
          </p:nvSpPr>
          <p:spPr>
            <a:xfrm>
              <a:off x="5737921" y="3937966"/>
              <a:ext cx="3959759" cy="1200329"/>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             by axiom Ⅲ</a:t>
              </a:r>
            </a:p>
            <a:p>
              <a:r>
                <a:rPr lang="en-US" altLang="zh-CN" sz="2400" b="1" dirty="0">
                  <a:solidFill>
                    <a:srgbClr val="0071C1"/>
                  </a:solidFill>
                  <a:latin typeface="微软雅黑" panose="020B0503020204020204" pitchFamily="34" charset="-122"/>
                  <a:ea typeface="微软雅黑" panose="020B0503020204020204" pitchFamily="34" charset="-122"/>
                </a:rPr>
                <a:t> </a:t>
              </a:r>
              <a:r>
                <a:rPr lang="en-US" altLang="zh-CN" sz="2400" b="1" dirty="0" smtClean="0">
                  <a:solidFill>
                    <a:srgbClr val="0071C1"/>
                  </a:solidFill>
                  <a:latin typeface="微软雅黑" panose="020B0503020204020204" pitchFamily="34" charset="-122"/>
                  <a:ea typeface="微软雅黑" panose="020B0503020204020204" pitchFamily="34" charset="-122"/>
                </a:rPr>
                <a:t>            </a:t>
              </a:r>
            </a:p>
          </p:txBody>
        </p:sp>
        <p:grpSp>
          <p:nvGrpSpPr>
            <p:cNvPr id="111" name="组合 110"/>
            <p:cNvGrpSpPr/>
            <p:nvPr/>
          </p:nvGrpSpPr>
          <p:grpSpPr>
            <a:xfrm>
              <a:off x="5802974" y="4130650"/>
              <a:ext cx="994367" cy="707886"/>
              <a:chOff x="5564126" y="4634030"/>
              <a:chExt cx="994367" cy="707886"/>
            </a:xfrm>
          </p:grpSpPr>
          <mc:AlternateContent xmlns:mc="http://schemas.openxmlformats.org/markup-compatibility/2006" xmlns:a14="http://schemas.microsoft.com/office/drawing/2010/main">
            <mc:Choice Requires="a14">
              <p:sp>
                <p:nvSpPr>
                  <p:cNvPr id="119" name="文本框 118"/>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119" name="文本框 118"/>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10"/>
                    <a:stretch>
                      <a:fillRect/>
                    </a:stretch>
                  </a:blipFill>
                </p:spPr>
                <p:txBody>
                  <a:bodyPr/>
                  <a:lstStyle/>
                  <a:p>
                    <a:r>
                      <a:rPr lang="zh-CN" altLang="en-US">
                        <a:noFill/>
                      </a:rPr>
                      <a:t> </a:t>
                    </a:r>
                  </a:p>
                </p:txBody>
              </p:sp>
            </mc:Fallback>
          </mc:AlternateContent>
          <p:pic>
            <p:nvPicPr>
              <p:cNvPr id="120" name="图片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grpSp>
          <p:nvGrpSpPr>
            <p:cNvPr id="112" name="组合 111"/>
            <p:cNvGrpSpPr/>
            <p:nvPr/>
          </p:nvGrpSpPr>
          <p:grpSpPr>
            <a:xfrm>
              <a:off x="5802973" y="4690877"/>
              <a:ext cx="1592610" cy="724362"/>
              <a:chOff x="5828155" y="5418314"/>
              <a:chExt cx="1592610" cy="724362"/>
            </a:xfrm>
          </p:grpSpPr>
          <p:sp>
            <p:nvSpPr>
              <p:cNvPr id="113" name="文本框 112"/>
              <p:cNvSpPr txBox="1"/>
              <p:nvPr/>
            </p:nvSpPr>
            <p:spPr>
              <a:xfrm>
                <a:off x="6066182" y="5608778"/>
                <a:ext cx="669926" cy="461665"/>
              </a:xfrm>
              <a:prstGeom prst="rect">
                <a:avLst/>
              </a:prstGeom>
              <a:noFill/>
            </p:spPr>
            <p:txBody>
              <a:bodyPr wrap="square" rtlCol="0">
                <a:spAutoFit/>
              </a:bodyPr>
              <a:lstStyle/>
              <a:p>
                <a:r>
                  <a:rPr lang="en-US" altLang="zh-CN" sz="2400" dirty="0" smtClean="0"/>
                  <a:t>S(</a:t>
                </a:r>
                <a:endParaRPr lang="zh-CN" altLang="en-US" sz="1100" dirty="0"/>
              </a:p>
            </p:txBody>
          </p:sp>
          <p:grpSp>
            <p:nvGrpSpPr>
              <p:cNvPr id="114" name="组合 113"/>
              <p:cNvGrpSpPr/>
              <p:nvPr/>
            </p:nvGrpSpPr>
            <p:grpSpPr>
              <a:xfrm>
                <a:off x="5828155" y="5418314"/>
                <a:ext cx="1592610" cy="724362"/>
                <a:chOff x="5807789" y="4613066"/>
                <a:chExt cx="1592610" cy="724362"/>
              </a:xfrm>
            </p:grpSpPr>
            <p:grpSp>
              <p:nvGrpSpPr>
                <p:cNvPr id="115" name="组合 114"/>
                <p:cNvGrpSpPr/>
                <p:nvPr/>
              </p:nvGrpSpPr>
              <p:grpSpPr>
                <a:xfrm>
                  <a:off x="5807789" y="4629542"/>
                  <a:ext cx="994367" cy="707886"/>
                  <a:chOff x="5564126" y="4634030"/>
                  <a:chExt cx="994367" cy="707886"/>
                </a:xfrm>
              </p:grpSpPr>
              <mc:AlternateContent xmlns:mc="http://schemas.openxmlformats.org/markup-compatibility/2006" xmlns:a14="http://schemas.microsoft.com/office/drawing/2010/main">
                <mc:Choice Requires="a14">
                  <p:sp>
                    <p:nvSpPr>
                      <p:cNvPr id="117" name="文本框 116"/>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117" name="文本框 116"/>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11"/>
                        <a:stretch>
                          <a:fillRect/>
                        </a:stretch>
                      </a:blipFill>
                    </p:spPr>
                    <p:txBody>
                      <a:bodyPr/>
                      <a:lstStyle/>
                      <a:p>
                        <a:r>
                          <a:rPr lang="zh-CN" altLang="en-US">
                            <a:noFill/>
                          </a:rPr>
                          <a:t> </a:t>
                        </a:r>
                      </a:p>
                    </p:txBody>
                  </p:sp>
                </mc:Fallback>
              </mc:AlternateContent>
              <p:pic>
                <p:nvPicPr>
                  <p:cNvPr id="118" name="图片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sp>
              <p:nvSpPr>
                <p:cNvPr id="116" name="文本框 115"/>
                <p:cNvSpPr txBox="1"/>
                <p:nvPr/>
              </p:nvSpPr>
              <p:spPr>
                <a:xfrm>
                  <a:off x="6728342" y="4613066"/>
                  <a:ext cx="672057"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grpSp>
      <p:sp>
        <p:nvSpPr>
          <p:cNvPr id="121" name="文本框 120"/>
          <p:cNvSpPr txBox="1"/>
          <p:nvPr/>
        </p:nvSpPr>
        <p:spPr>
          <a:xfrm>
            <a:off x="8520159" y="6342525"/>
            <a:ext cx="2428602" cy="738664"/>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by axiom Ⅳ</a:t>
            </a:r>
          </a:p>
          <a:p>
            <a:endParaRPr lang="zh-CN" altLang="en-US" dirty="0"/>
          </a:p>
        </p:txBody>
      </p:sp>
      <p:grpSp>
        <p:nvGrpSpPr>
          <p:cNvPr id="122" name="组合 121"/>
          <p:cNvGrpSpPr/>
          <p:nvPr/>
        </p:nvGrpSpPr>
        <p:grpSpPr>
          <a:xfrm>
            <a:off x="6934222" y="6128352"/>
            <a:ext cx="1682898" cy="712864"/>
            <a:chOff x="3546946" y="2969733"/>
            <a:chExt cx="1682898" cy="712864"/>
          </a:xfrm>
        </p:grpSpPr>
        <p:sp>
          <p:nvSpPr>
            <p:cNvPr id="123" name="文本框 122"/>
            <p:cNvSpPr txBox="1"/>
            <p:nvPr/>
          </p:nvSpPr>
          <p:spPr>
            <a:xfrm>
              <a:off x="3546946" y="2974711"/>
              <a:ext cx="1537482" cy="707886"/>
            </a:xfrm>
            <a:prstGeom prst="rect">
              <a:avLst/>
            </a:prstGeom>
            <a:noFill/>
          </p:spPr>
          <p:txBody>
            <a:bodyPr wrap="square" rtlCol="0">
              <a:spAutoFit/>
            </a:bodyPr>
            <a:lstStyle/>
            <a:p>
              <a:r>
                <a:rPr lang="en-US" altLang="zh-CN" sz="2400" spc="300" dirty="0"/>
                <a:t>,</a:t>
              </a:r>
              <a:r>
                <a:rPr lang="en-US" altLang="zh-CN" sz="2400" spc="300" dirty="0" smtClean="0"/>
                <a:t>S(S</a:t>
              </a:r>
              <a:r>
                <a:rPr lang="en-US" altLang="zh-CN" sz="2400" spc="300" dirty="0"/>
                <a:t>(</a:t>
              </a:r>
              <a:r>
                <a:rPr lang="en-US" altLang="zh-CN" sz="4000" spc="300" dirty="0" smtClean="0"/>
                <a:t> </a:t>
              </a:r>
              <a:endParaRPr lang="zh-CN" altLang="en-US" sz="4000" spc="300" dirty="0"/>
            </a:p>
          </p:txBody>
        </p:sp>
        <p:pic>
          <p:nvPicPr>
            <p:cNvPr id="124" name="图片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173" y="3192097"/>
              <a:ext cx="462952" cy="462952"/>
            </a:xfrm>
            <a:prstGeom prst="rect">
              <a:avLst/>
            </a:prstGeom>
          </p:spPr>
        </p:pic>
        <p:sp>
          <p:nvSpPr>
            <p:cNvPr id="125" name="文本框 124"/>
            <p:cNvSpPr txBox="1"/>
            <p:nvPr/>
          </p:nvSpPr>
          <p:spPr>
            <a:xfrm>
              <a:off x="4773794" y="2969733"/>
              <a:ext cx="456050"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sp>
        <p:nvSpPr>
          <p:cNvPr id="127" name="文本框 126"/>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9290094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18089"/>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r>
              <a:rPr lang="en-US" altLang="zh-CN" sz="2800" b="1" spc="300" dirty="0" smtClean="0">
                <a:solidFill>
                  <a:schemeClr val="bg1"/>
                </a:solidFill>
                <a:latin typeface="微软雅黑" panose="020B0503020204020204" pitchFamily="34" charset="-122"/>
                <a:ea typeface="微软雅黑" panose="020B0503020204020204" pitchFamily="34" charset="-122"/>
              </a:rPr>
              <a:t>??</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900542" y="232947"/>
            <a:ext cx="7439740" cy="4639508"/>
            <a:chOff x="3396343" y="301588"/>
            <a:chExt cx="7439740" cy="4639508"/>
          </a:xfrm>
        </p:grpSpPr>
        <p:grpSp>
          <p:nvGrpSpPr>
            <p:cNvPr id="2" name="组合 1"/>
            <p:cNvGrpSpPr/>
            <p:nvPr/>
          </p:nvGrpSpPr>
          <p:grpSpPr>
            <a:xfrm>
              <a:off x="3396343" y="301588"/>
              <a:ext cx="7439740" cy="4639508"/>
              <a:chOff x="3509021" y="2441681"/>
              <a:chExt cx="7439740" cy="4639508"/>
            </a:xfrm>
          </p:grpSpPr>
          <p:grpSp>
            <p:nvGrpSpPr>
              <p:cNvPr id="70" name="组合 69"/>
              <p:cNvGrpSpPr/>
              <p:nvPr/>
            </p:nvGrpSpPr>
            <p:grpSpPr>
              <a:xfrm>
                <a:off x="3953448" y="2441681"/>
                <a:ext cx="5946517" cy="480487"/>
                <a:chOff x="3977356" y="2499352"/>
                <a:chExt cx="5946517" cy="480487"/>
              </a:xfrm>
            </p:grpSpPr>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56" y="2499352"/>
                  <a:ext cx="462952" cy="462952"/>
                </a:xfrm>
                <a:prstGeom prst="rect">
                  <a:avLst/>
                </a:prstGeom>
              </p:spPr>
            </p:pic>
            <p:sp>
              <p:nvSpPr>
                <p:cNvPr id="69" name="文本框 68"/>
                <p:cNvSpPr txBox="1"/>
                <p:nvPr/>
              </p:nvSpPr>
              <p:spPr>
                <a:xfrm>
                  <a:off x="5731761" y="2518174"/>
                  <a:ext cx="4192112"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By </a:t>
                  </a:r>
                  <a:r>
                    <a:rPr lang="en-US" altLang="zh-CN" sz="2400" b="1" dirty="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3672278" y="2964206"/>
                <a:ext cx="1537482" cy="708744"/>
                <a:chOff x="3672278" y="2964206"/>
                <a:chExt cx="1537482" cy="708744"/>
              </a:xfrm>
            </p:grpSpPr>
            <p:sp>
              <p:nvSpPr>
                <p:cNvPr id="71" name="文本框 70"/>
                <p:cNvSpPr txBox="1"/>
                <p:nvPr/>
              </p:nvSpPr>
              <p:spPr>
                <a:xfrm>
                  <a:off x="3672278" y="2965064"/>
                  <a:ext cx="1537482" cy="707886"/>
                </a:xfrm>
                <a:prstGeom prst="rect">
                  <a:avLst/>
                </a:prstGeom>
                <a:noFill/>
              </p:spPr>
              <p:txBody>
                <a:bodyPr wrap="square" rtlCol="0">
                  <a:spAutoFit/>
                </a:bodyPr>
                <a:lstStyle/>
                <a:p>
                  <a:r>
                    <a:rPr lang="en-US" altLang="zh-CN" sz="4000" spc="300" dirty="0" smtClean="0"/>
                    <a:t>S( </a:t>
                  </a:r>
                  <a:endParaRPr lang="zh-CN" altLang="en-US" sz="4000" spc="300" dirty="0"/>
                </a:p>
              </p:txBody>
            </p:sp>
            <p:pic>
              <p:nvPicPr>
                <p:cNvPr id="72" name="图片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996" y="3115916"/>
                  <a:ext cx="462952" cy="462952"/>
                </a:xfrm>
                <a:prstGeom prst="rect">
                  <a:avLst/>
                </a:prstGeom>
              </p:spPr>
            </p:pic>
            <p:sp>
              <p:nvSpPr>
                <p:cNvPr id="73" name="文本框 72"/>
                <p:cNvSpPr txBox="1"/>
                <p:nvPr/>
              </p:nvSpPr>
              <p:spPr>
                <a:xfrm>
                  <a:off x="4597767" y="2964206"/>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sp>
            <p:nvSpPr>
              <p:cNvPr id="75" name="文本框 74"/>
              <p:cNvSpPr txBox="1"/>
              <p:nvPr/>
            </p:nvSpPr>
            <p:spPr>
              <a:xfrm>
                <a:off x="5707853" y="3117192"/>
                <a:ext cx="3836918" cy="830997"/>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By axiom Ⅲ:</a:t>
                </a:r>
              </a:p>
            </p:txBody>
          </p:sp>
          <p:grpSp>
            <p:nvGrpSpPr>
              <p:cNvPr id="77" name="组合 76"/>
              <p:cNvGrpSpPr/>
              <p:nvPr/>
            </p:nvGrpSpPr>
            <p:grpSpPr>
              <a:xfrm>
                <a:off x="3509021" y="5251183"/>
                <a:ext cx="2315008" cy="707886"/>
                <a:chOff x="3672277" y="2965064"/>
                <a:chExt cx="2315008" cy="707886"/>
              </a:xfrm>
            </p:grpSpPr>
            <p:sp>
              <p:nvSpPr>
                <p:cNvPr id="78" name="文本框 77"/>
                <p:cNvSpPr txBox="1"/>
                <p:nvPr/>
              </p:nvSpPr>
              <p:spPr>
                <a:xfrm>
                  <a:off x="3672277" y="2965064"/>
                  <a:ext cx="1682799" cy="707886"/>
                </a:xfrm>
                <a:prstGeom prst="rect">
                  <a:avLst/>
                </a:prstGeom>
                <a:noFill/>
              </p:spPr>
              <p:txBody>
                <a:bodyPr wrap="square" rtlCol="0">
                  <a:spAutoFit/>
                </a:bodyPr>
                <a:lstStyle/>
                <a:p>
                  <a:r>
                    <a:rPr lang="en-US" altLang="zh-CN" sz="4000" spc="300" dirty="0" smtClean="0"/>
                    <a:t>S(S(S</a:t>
                  </a:r>
                  <a:r>
                    <a:rPr lang="en-US" altLang="zh-CN" sz="4000" spc="300" dirty="0"/>
                    <a:t>(</a:t>
                  </a:r>
                  <a:r>
                    <a:rPr lang="en-US" altLang="zh-CN" sz="4000" spc="300" dirty="0" smtClean="0"/>
                    <a:t> </a:t>
                  </a:r>
                  <a:endParaRPr lang="zh-CN" altLang="en-US" sz="4000" spc="300" dirty="0"/>
                </a:p>
              </p:txBody>
            </p:sp>
            <p:pic>
              <p:nvPicPr>
                <p:cNvPr id="79" name="图片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135" y="3129415"/>
                  <a:ext cx="462952" cy="462952"/>
                </a:xfrm>
                <a:prstGeom prst="rect">
                  <a:avLst/>
                </a:prstGeom>
              </p:spPr>
            </p:pic>
            <p:sp>
              <p:nvSpPr>
                <p:cNvPr id="80" name="文本框 79"/>
                <p:cNvSpPr txBox="1"/>
                <p:nvPr/>
              </p:nvSpPr>
              <p:spPr>
                <a:xfrm>
                  <a:off x="5531235" y="2965064"/>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85" name="组合 84"/>
              <p:cNvGrpSpPr/>
              <p:nvPr/>
            </p:nvGrpSpPr>
            <p:grpSpPr>
              <a:xfrm>
                <a:off x="7973246" y="3307946"/>
                <a:ext cx="1724435" cy="707886"/>
                <a:chOff x="4974151" y="3454591"/>
                <a:chExt cx="2198934" cy="876197"/>
              </a:xfrm>
            </p:grpSpPr>
            <p:grpSp>
              <p:nvGrpSpPr>
                <p:cNvPr id="86" name="组合 85"/>
                <p:cNvGrpSpPr/>
                <p:nvPr/>
              </p:nvGrpSpPr>
              <p:grpSpPr>
                <a:xfrm>
                  <a:off x="5406331" y="3454591"/>
                  <a:ext cx="1766754" cy="876197"/>
                  <a:chOff x="5458725" y="3733058"/>
                  <a:chExt cx="1766754" cy="876197"/>
                </a:xfrm>
              </p:grpSpPr>
              <p:grpSp>
                <p:nvGrpSpPr>
                  <p:cNvPr id="88" name="组合 87"/>
                  <p:cNvGrpSpPr/>
                  <p:nvPr/>
                </p:nvGrpSpPr>
                <p:grpSpPr>
                  <a:xfrm>
                    <a:off x="5458725" y="3733058"/>
                    <a:ext cx="1355757" cy="876197"/>
                    <a:chOff x="5538217" y="2392194"/>
                    <a:chExt cx="1355757" cy="876197"/>
                  </a:xfrm>
                </p:grpSpPr>
                <mc:AlternateContent xmlns:mc="http://schemas.openxmlformats.org/markup-compatibility/2006" xmlns:a14="http://schemas.microsoft.com/office/drawing/2010/main">
                  <mc:Choice Requires="a14">
                    <p:sp>
                      <p:nvSpPr>
                        <p:cNvPr id="90" name="文本框 89"/>
                        <p:cNvSpPr txBox="1"/>
                        <p:nvPr/>
                      </p:nvSpPr>
                      <p:spPr>
                        <a:xfrm>
                          <a:off x="6036992" y="2392194"/>
                          <a:ext cx="856982" cy="876197"/>
                        </a:xfrm>
                        <a:prstGeom prst="rect">
                          <a:avLst/>
                        </a:prstGeom>
                        <a:noFill/>
                      </p:spPr>
                      <p:txBody>
                        <a:bodyPr wrap="square" rtlCol="0">
                          <a:spAutoFit/>
                        </a:bodyPr>
                        <a:lstStyle/>
                        <a:p>
                          <a:r>
                            <a:rPr lang="en-US" altLang="zh-CN" sz="2400" spc="300" dirty="0"/>
                            <a:t>)</a:t>
                          </a:r>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0" name="文本框 89"/>
                        <p:cNvSpPr txBox="1">
                          <a:spLocks noRot="1" noChangeAspect="1" noMove="1" noResize="1" noEditPoints="1" noAdjustHandles="1" noChangeArrowheads="1" noChangeShapeType="1" noTextEdit="1"/>
                        </p:cNvSpPr>
                        <p:nvPr/>
                      </p:nvSpPr>
                      <p:spPr>
                        <a:xfrm>
                          <a:off x="6036992" y="2392194"/>
                          <a:ext cx="856982" cy="876197"/>
                        </a:xfrm>
                        <a:prstGeom prst="rect">
                          <a:avLst/>
                        </a:prstGeom>
                        <a:blipFill>
                          <a:blip r:embed="rId5"/>
                          <a:stretch>
                            <a:fillRect l="-14545" b="-12069"/>
                          </a:stretch>
                        </a:blipFill>
                      </p:spPr>
                      <p:txBody>
                        <a:bodyPr/>
                        <a:lstStyle/>
                        <a:p>
                          <a:r>
                            <a:rPr lang="zh-CN" altLang="en-US">
                              <a:noFill/>
                            </a:rPr>
                            <a:t> </a:t>
                          </a:r>
                        </a:p>
                      </p:txBody>
                    </p:sp>
                  </mc:Fallback>
                </mc:AlternateContent>
                <p:pic>
                  <p:nvPicPr>
                    <p:cNvPr id="91" name="图片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217" y="2636724"/>
                      <a:ext cx="577509" cy="577511"/>
                    </a:xfrm>
                    <a:prstGeom prst="rect">
                      <a:avLst/>
                    </a:prstGeom>
                  </p:spPr>
                </p:pic>
              </p:grpSp>
              <p:pic>
                <p:nvPicPr>
                  <p:cNvPr id="89" name="图片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19" y="3998586"/>
                    <a:ext cx="553460" cy="553459"/>
                  </a:xfrm>
                  <a:prstGeom prst="rect">
                    <a:avLst/>
                  </a:prstGeom>
                </p:spPr>
              </p:pic>
            </p:grpSp>
            <p:sp>
              <p:nvSpPr>
                <p:cNvPr id="87" name="文本框 86"/>
                <p:cNvSpPr txBox="1"/>
                <p:nvPr/>
              </p:nvSpPr>
              <p:spPr>
                <a:xfrm>
                  <a:off x="4974151" y="3676734"/>
                  <a:ext cx="854264" cy="571433"/>
                </a:xfrm>
                <a:prstGeom prst="rect">
                  <a:avLst/>
                </a:prstGeom>
                <a:noFill/>
              </p:spPr>
              <p:txBody>
                <a:bodyPr wrap="square" rtlCol="0">
                  <a:spAutoFit/>
                </a:bodyPr>
                <a:lstStyle/>
                <a:p>
                  <a:r>
                    <a:rPr lang="en-US" altLang="zh-CN" sz="2400" dirty="0" smtClean="0"/>
                    <a:t>S(</a:t>
                  </a:r>
                  <a:endParaRPr lang="zh-CN" altLang="en-US" sz="1100" dirty="0"/>
                </a:p>
              </p:txBody>
            </p:sp>
          </p:grpSp>
          <p:grpSp>
            <p:nvGrpSpPr>
              <p:cNvPr id="108" name="组合 107"/>
              <p:cNvGrpSpPr/>
              <p:nvPr/>
            </p:nvGrpSpPr>
            <p:grpSpPr>
              <a:xfrm>
                <a:off x="5707853" y="3938261"/>
                <a:ext cx="3959759" cy="1477273"/>
                <a:chOff x="5737921" y="3937966"/>
                <a:chExt cx="3959759" cy="1477273"/>
              </a:xfrm>
            </p:grpSpPr>
            <p:sp>
              <p:nvSpPr>
                <p:cNvPr id="92" name="文本框 91"/>
                <p:cNvSpPr txBox="1"/>
                <p:nvPr/>
              </p:nvSpPr>
              <p:spPr>
                <a:xfrm>
                  <a:off x="5737921" y="3937966"/>
                  <a:ext cx="3959759" cy="1200329"/>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             by axiom Ⅲ</a:t>
                  </a:r>
                </a:p>
                <a:p>
                  <a:r>
                    <a:rPr lang="en-US" altLang="zh-CN" sz="2400" b="1" dirty="0">
                      <a:solidFill>
                        <a:srgbClr val="0071C1"/>
                      </a:solidFill>
                      <a:latin typeface="微软雅黑" panose="020B0503020204020204" pitchFamily="34" charset="-122"/>
                      <a:ea typeface="微软雅黑" panose="020B0503020204020204" pitchFamily="34" charset="-122"/>
                    </a:rPr>
                    <a:t> </a:t>
                  </a:r>
                  <a:r>
                    <a:rPr lang="en-US" altLang="zh-CN" sz="2400" b="1" dirty="0" smtClean="0">
                      <a:solidFill>
                        <a:srgbClr val="0071C1"/>
                      </a:solidFill>
                      <a:latin typeface="微软雅黑" panose="020B0503020204020204" pitchFamily="34" charset="-122"/>
                      <a:ea typeface="微软雅黑" panose="020B0503020204020204" pitchFamily="34" charset="-122"/>
                    </a:rPr>
                    <a:t>            </a:t>
                  </a:r>
                </a:p>
              </p:txBody>
            </p:sp>
            <p:grpSp>
              <p:nvGrpSpPr>
                <p:cNvPr id="95" name="组合 94"/>
                <p:cNvGrpSpPr/>
                <p:nvPr/>
              </p:nvGrpSpPr>
              <p:grpSpPr>
                <a:xfrm>
                  <a:off x="5802974" y="4130650"/>
                  <a:ext cx="994367" cy="707886"/>
                  <a:chOff x="5564126" y="4634030"/>
                  <a:chExt cx="994367" cy="707886"/>
                </a:xfrm>
              </p:grpSpPr>
              <mc:AlternateContent xmlns:mc="http://schemas.openxmlformats.org/markup-compatibility/2006" xmlns:a14="http://schemas.microsoft.com/office/drawing/2010/main">
                <mc:Choice Requires="a14">
                  <p:sp>
                    <p:nvSpPr>
                      <p:cNvPr id="93" name="文本框 92"/>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3" name="文本框 92"/>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6"/>
                        <a:stretch>
                          <a:fillRect/>
                        </a:stretch>
                      </a:blipFill>
                    </p:spPr>
                    <p:txBody>
                      <a:bodyPr/>
                      <a:lstStyle/>
                      <a:p>
                        <a:r>
                          <a:rPr lang="zh-CN" altLang="en-US">
                            <a:noFill/>
                          </a:rPr>
                          <a:t> </a:t>
                        </a:r>
                      </a:p>
                    </p:txBody>
                  </p:sp>
                </mc:Fallback>
              </mc:AlternateContent>
              <p:pic>
                <p:nvPicPr>
                  <p:cNvPr id="94" name="图片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grpSp>
              <p:nvGrpSpPr>
                <p:cNvPr id="103" name="组合 102"/>
                <p:cNvGrpSpPr/>
                <p:nvPr/>
              </p:nvGrpSpPr>
              <p:grpSpPr>
                <a:xfrm>
                  <a:off x="5802973" y="4690877"/>
                  <a:ext cx="1592610" cy="724362"/>
                  <a:chOff x="5828155" y="5418314"/>
                  <a:chExt cx="1592610" cy="724362"/>
                </a:xfrm>
              </p:grpSpPr>
              <p:sp>
                <p:nvSpPr>
                  <p:cNvPr id="99" name="文本框 98"/>
                  <p:cNvSpPr txBox="1"/>
                  <p:nvPr/>
                </p:nvSpPr>
                <p:spPr>
                  <a:xfrm>
                    <a:off x="6066182" y="5608778"/>
                    <a:ext cx="669926" cy="461665"/>
                  </a:xfrm>
                  <a:prstGeom prst="rect">
                    <a:avLst/>
                  </a:prstGeom>
                  <a:noFill/>
                </p:spPr>
                <p:txBody>
                  <a:bodyPr wrap="square" rtlCol="0">
                    <a:spAutoFit/>
                  </a:bodyPr>
                  <a:lstStyle/>
                  <a:p>
                    <a:r>
                      <a:rPr lang="en-US" altLang="zh-CN" sz="2400" dirty="0" smtClean="0"/>
                      <a:t>S(</a:t>
                    </a:r>
                    <a:endParaRPr lang="zh-CN" altLang="en-US" sz="1100" dirty="0"/>
                  </a:p>
                </p:txBody>
              </p:sp>
              <p:grpSp>
                <p:nvGrpSpPr>
                  <p:cNvPr id="101" name="组合 100"/>
                  <p:cNvGrpSpPr/>
                  <p:nvPr/>
                </p:nvGrpSpPr>
                <p:grpSpPr>
                  <a:xfrm>
                    <a:off x="5828155" y="5418314"/>
                    <a:ext cx="1592610" cy="724362"/>
                    <a:chOff x="5807789" y="4613066"/>
                    <a:chExt cx="1592610" cy="724362"/>
                  </a:xfrm>
                </p:grpSpPr>
                <p:grpSp>
                  <p:nvGrpSpPr>
                    <p:cNvPr id="96" name="组合 95"/>
                    <p:cNvGrpSpPr/>
                    <p:nvPr/>
                  </p:nvGrpSpPr>
                  <p:grpSpPr>
                    <a:xfrm>
                      <a:off x="5807789" y="4629542"/>
                      <a:ext cx="994367" cy="707886"/>
                      <a:chOff x="5564126" y="4634030"/>
                      <a:chExt cx="994367" cy="707886"/>
                    </a:xfrm>
                  </p:grpSpPr>
                  <mc:AlternateContent xmlns:mc="http://schemas.openxmlformats.org/markup-compatibility/2006" xmlns:a14="http://schemas.microsoft.com/office/drawing/2010/main">
                    <mc:Choice Requires="a14">
                      <p:sp>
                        <p:nvSpPr>
                          <p:cNvPr id="97" name="文本框 96"/>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7" name="文本框 96"/>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7"/>
                            <a:stretch>
                              <a:fillRect/>
                            </a:stretch>
                          </a:blipFill>
                        </p:spPr>
                        <p:txBody>
                          <a:bodyPr/>
                          <a:lstStyle/>
                          <a:p>
                            <a:r>
                              <a:rPr lang="zh-CN" altLang="en-US">
                                <a:noFill/>
                              </a:rPr>
                              <a:t> </a:t>
                            </a:r>
                          </a:p>
                        </p:txBody>
                      </p:sp>
                    </mc:Fallback>
                  </mc:AlternateContent>
                  <p:pic>
                    <p:nvPicPr>
                      <p:cNvPr id="98" name="图片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sp>
                  <p:nvSpPr>
                    <p:cNvPr id="100" name="文本框 99"/>
                    <p:cNvSpPr txBox="1"/>
                    <p:nvPr/>
                  </p:nvSpPr>
                  <p:spPr>
                    <a:xfrm>
                      <a:off x="6728342" y="4613066"/>
                      <a:ext cx="672057"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grpSp>
          <p:sp>
            <p:nvSpPr>
              <p:cNvPr id="102" name="文本框 101"/>
              <p:cNvSpPr txBox="1"/>
              <p:nvPr/>
            </p:nvSpPr>
            <p:spPr>
              <a:xfrm>
                <a:off x="6946769" y="4880531"/>
                <a:ext cx="2428602" cy="738664"/>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by axiom Ⅳ</a:t>
                </a:r>
              </a:p>
              <a:p>
                <a:endParaRPr lang="zh-CN" altLang="en-US" dirty="0"/>
              </a:p>
            </p:txBody>
          </p:sp>
          <p:grpSp>
            <p:nvGrpSpPr>
              <p:cNvPr id="104" name="组合 103"/>
              <p:cNvGrpSpPr/>
              <p:nvPr/>
            </p:nvGrpSpPr>
            <p:grpSpPr>
              <a:xfrm>
                <a:off x="3663489" y="3842740"/>
                <a:ext cx="1805003" cy="709365"/>
                <a:chOff x="3672278" y="2963585"/>
                <a:chExt cx="1805003" cy="709365"/>
              </a:xfrm>
            </p:grpSpPr>
            <p:sp>
              <p:nvSpPr>
                <p:cNvPr id="105" name="文本框 104"/>
                <p:cNvSpPr txBox="1"/>
                <p:nvPr/>
              </p:nvSpPr>
              <p:spPr>
                <a:xfrm>
                  <a:off x="3672278" y="2965064"/>
                  <a:ext cx="1537482" cy="707886"/>
                </a:xfrm>
                <a:prstGeom prst="rect">
                  <a:avLst/>
                </a:prstGeom>
                <a:noFill/>
              </p:spPr>
              <p:txBody>
                <a:bodyPr wrap="square" rtlCol="0">
                  <a:spAutoFit/>
                </a:bodyPr>
                <a:lstStyle/>
                <a:p>
                  <a:r>
                    <a:rPr lang="en-US" altLang="zh-CN" sz="4000" spc="300" dirty="0" smtClean="0"/>
                    <a:t>S(S</a:t>
                  </a:r>
                  <a:r>
                    <a:rPr lang="en-US" altLang="zh-CN" sz="4000" spc="300" dirty="0"/>
                    <a:t>(</a:t>
                  </a:r>
                  <a:r>
                    <a:rPr lang="en-US" altLang="zh-CN" sz="4000" spc="300" dirty="0" smtClean="0"/>
                    <a:t> </a:t>
                  </a:r>
                  <a:endParaRPr lang="zh-CN" altLang="en-US" sz="4000" spc="300" dirty="0"/>
                </a:p>
              </p:txBody>
            </p:sp>
            <p:pic>
              <p:nvPicPr>
                <p:cNvPr id="106" name="图片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948" y="3143151"/>
                  <a:ext cx="462952" cy="462952"/>
                </a:xfrm>
                <a:prstGeom prst="rect">
                  <a:avLst/>
                </a:prstGeom>
              </p:spPr>
            </p:pic>
            <p:sp>
              <p:nvSpPr>
                <p:cNvPr id="107" name="文本框 106"/>
                <p:cNvSpPr txBox="1"/>
                <p:nvPr/>
              </p:nvSpPr>
              <p:spPr>
                <a:xfrm>
                  <a:off x="5021231" y="2963585"/>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109" name="组合 108"/>
              <p:cNvGrpSpPr/>
              <p:nvPr/>
            </p:nvGrpSpPr>
            <p:grpSpPr>
              <a:xfrm>
                <a:off x="5789569" y="5366405"/>
                <a:ext cx="3959759" cy="1477273"/>
                <a:chOff x="5737921" y="3937966"/>
                <a:chExt cx="3959759" cy="1477273"/>
              </a:xfrm>
            </p:grpSpPr>
            <p:sp>
              <p:nvSpPr>
                <p:cNvPr id="110" name="文本框 109"/>
                <p:cNvSpPr txBox="1"/>
                <p:nvPr/>
              </p:nvSpPr>
              <p:spPr>
                <a:xfrm>
                  <a:off x="5737921" y="3937966"/>
                  <a:ext cx="3959759" cy="1200329"/>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             by axiom Ⅲ</a:t>
                  </a:r>
                </a:p>
                <a:p>
                  <a:r>
                    <a:rPr lang="en-US" altLang="zh-CN" sz="2400" b="1" dirty="0">
                      <a:solidFill>
                        <a:srgbClr val="0071C1"/>
                      </a:solidFill>
                      <a:latin typeface="微软雅黑" panose="020B0503020204020204" pitchFamily="34" charset="-122"/>
                      <a:ea typeface="微软雅黑" panose="020B0503020204020204" pitchFamily="34" charset="-122"/>
                    </a:rPr>
                    <a:t> </a:t>
                  </a:r>
                  <a:r>
                    <a:rPr lang="en-US" altLang="zh-CN" sz="2400" b="1" dirty="0" smtClean="0">
                      <a:solidFill>
                        <a:srgbClr val="0071C1"/>
                      </a:solidFill>
                      <a:latin typeface="微软雅黑" panose="020B0503020204020204" pitchFamily="34" charset="-122"/>
                      <a:ea typeface="微软雅黑" panose="020B0503020204020204" pitchFamily="34" charset="-122"/>
                    </a:rPr>
                    <a:t>            </a:t>
                  </a:r>
                </a:p>
              </p:txBody>
            </p:sp>
            <p:grpSp>
              <p:nvGrpSpPr>
                <p:cNvPr id="111" name="组合 110"/>
                <p:cNvGrpSpPr/>
                <p:nvPr/>
              </p:nvGrpSpPr>
              <p:grpSpPr>
                <a:xfrm>
                  <a:off x="5802974" y="4130650"/>
                  <a:ext cx="994367" cy="707886"/>
                  <a:chOff x="5564126" y="4634030"/>
                  <a:chExt cx="994367" cy="707886"/>
                </a:xfrm>
              </p:grpSpPr>
              <mc:AlternateContent xmlns:mc="http://schemas.openxmlformats.org/markup-compatibility/2006" xmlns:a14="http://schemas.microsoft.com/office/drawing/2010/main">
                <mc:Choice Requires="a14">
                  <p:sp>
                    <p:nvSpPr>
                      <p:cNvPr id="119" name="文本框 118"/>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119" name="文本框 118"/>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8"/>
                        <a:stretch>
                          <a:fillRect/>
                        </a:stretch>
                      </a:blipFill>
                    </p:spPr>
                    <p:txBody>
                      <a:bodyPr/>
                      <a:lstStyle/>
                      <a:p>
                        <a:r>
                          <a:rPr lang="zh-CN" altLang="en-US">
                            <a:noFill/>
                          </a:rPr>
                          <a:t> </a:t>
                        </a:r>
                      </a:p>
                    </p:txBody>
                  </p:sp>
                </mc:Fallback>
              </mc:AlternateContent>
              <p:pic>
                <p:nvPicPr>
                  <p:cNvPr id="120" name="图片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grpSp>
              <p:nvGrpSpPr>
                <p:cNvPr id="112" name="组合 111"/>
                <p:cNvGrpSpPr/>
                <p:nvPr/>
              </p:nvGrpSpPr>
              <p:grpSpPr>
                <a:xfrm>
                  <a:off x="5802973" y="4690877"/>
                  <a:ext cx="1592610" cy="724362"/>
                  <a:chOff x="5828155" y="5418314"/>
                  <a:chExt cx="1592610" cy="724362"/>
                </a:xfrm>
              </p:grpSpPr>
              <p:sp>
                <p:nvSpPr>
                  <p:cNvPr id="113" name="文本框 112"/>
                  <p:cNvSpPr txBox="1"/>
                  <p:nvPr/>
                </p:nvSpPr>
                <p:spPr>
                  <a:xfrm>
                    <a:off x="6066182" y="5608778"/>
                    <a:ext cx="669926" cy="461665"/>
                  </a:xfrm>
                  <a:prstGeom prst="rect">
                    <a:avLst/>
                  </a:prstGeom>
                  <a:noFill/>
                </p:spPr>
                <p:txBody>
                  <a:bodyPr wrap="square" rtlCol="0">
                    <a:spAutoFit/>
                  </a:bodyPr>
                  <a:lstStyle/>
                  <a:p>
                    <a:r>
                      <a:rPr lang="en-US" altLang="zh-CN" sz="2400" dirty="0" smtClean="0"/>
                      <a:t>S(</a:t>
                    </a:r>
                    <a:endParaRPr lang="zh-CN" altLang="en-US" sz="1100" dirty="0"/>
                  </a:p>
                </p:txBody>
              </p:sp>
              <p:grpSp>
                <p:nvGrpSpPr>
                  <p:cNvPr id="114" name="组合 113"/>
                  <p:cNvGrpSpPr/>
                  <p:nvPr/>
                </p:nvGrpSpPr>
                <p:grpSpPr>
                  <a:xfrm>
                    <a:off x="5828155" y="5418314"/>
                    <a:ext cx="1592610" cy="724362"/>
                    <a:chOff x="5807789" y="4613066"/>
                    <a:chExt cx="1592610" cy="724362"/>
                  </a:xfrm>
                </p:grpSpPr>
                <p:grpSp>
                  <p:nvGrpSpPr>
                    <p:cNvPr id="115" name="组合 114"/>
                    <p:cNvGrpSpPr/>
                    <p:nvPr/>
                  </p:nvGrpSpPr>
                  <p:grpSpPr>
                    <a:xfrm>
                      <a:off x="5807789" y="4629542"/>
                      <a:ext cx="994367" cy="707886"/>
                      <a:chOff x="5564126" y="4634030"/>
                      <a:chExt cx="994367" cy="707886"/>
                    </a:xfrm>
                  </p:grpSpPr>
                  <mc:AlternateContent xmlns:mc="http://schemas.openxmlformats.org/markup-compatibility/2006" xmlns:a14="http://schemas.microsoft.com/office/drawing/2010/main">
                    <mc:Choice Requires="a14">
                      <p:sp>
                        <p:nvSpPr>
                          <p:cNvPr id="117" name="文本框 116"/>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117" name="文本框 116"/>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9"/>
                            <a:stretch>
                              <a:fillRect/>
                            </a:stretch>
                          </a:blipFill>
                        </p:spPr>
                        <p:txBody>
                          <a:bodyPr/>
                          <a:lstStyle/>
                          <a:p>
                            <a:r>
                              <a:rPr lang="zh-CN" altLang="en-US">
                                <a:noFill/>
                              </a:rPr>
                              <a:t> </a:t>
                            </a:r>
                          </a:p>
                        </p:txBody>
                      </p:sp>
                    </mc:Fallback>
                  </mc:AlternateContent>
                  <p:pic>
                    <p:nvPicPr>
                      <p:cNvPr id="118" name="图片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sp>
                  <p:nvSpPr>
                    <p:cNvPr id="116" name="文本框 115"/>
                    <p:cNvSpPr txBox="1"/>
                    <p:nvPr/>
                  </p:nvSpPr>
                  <p:spPr>
                    <a:xfrm>
                      <a:off x="6728342" y="4613066"/>
                      <a:ext cx="672057"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grpSp>
          <p:sp>
            <p:nvSpPr>
              <p:cNvPr id="121" name="文本框 120"/>
              <p:cNvSpPr txBox="1"/>
              <p:nvPr/>
            </p:nvSpPr>
            <p:spPr>
              <a:xfrm>
                <a:off x="8520159" y="6342525"/>
                <a:ext cx="2428602" cy="738664"/>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by axiom Ⅳ</a:t>
                </a:r>
              </a:p>
              <a:p>
                <a:endParaRPr lang="zh-CN" altLang="en-US" dirty="0"/>
              </a:p>
            </p:txBody>
          </p:sp>
        </p:grpSp>
        <p:grpSp>
          <p:nvGrpSpPr>
            <p:cNvPr id="122" name="组合 121"/>
            <p:cNvGrpSpPr/>
            <p:nvPr/>
          </p:nvGrpSpPr>
          <p:grpSpPr>
            <a:xfrm>
              <a:off x="6815321" y="3995699"/>
              <a:ext cx="1682898" cy="712864"/>
              <a:chOff x="3546946" y="2969733"/>
              <a:chExt cx="1682898" cy="712864"/>
            </a:xfrm>
          </p:grpSpPr>
          <p:sp>
            <p:nvSpPr>
              <p:cNvPr id="123" name="文本框 122"/>
              <p:cNvSpPr txBox="1"/>
              <p:nvPr/>
            </p:nvSpPr>
            <p:spPr>
              <a:xfrm>
                <a:off x="3546946" y="2974711"/>
                <a:ext cx="1537482" cy="707886"/>
              </a:xfrm>
              <a:prstGeom prst="rect">
                <a:avLst/>
              </a:prstGeom>
              <a:noFill/>
            </p:spPr>
            <p:txBody>
              <a:bodyPr wrap="square" rtlCol="0">
                <a:spAutoFit/>
              </a:bodyPr>
              <a:lstStyle/>
              <a:p>
                <a:r>
                  <a:rPr lang="en-US" altLang="zh-CN" sz="2400" spc="300" dirty="0"/>
                  <a:t>,</a:t>
                </a:r>
                <a:r>
                  <a:rPr lang="en-US" altLang="zh-CN" sz="2400" spc="300" dirty="0" smtClean="0"/>
                  <a:t>S(S</a:t>
                </a:r>
                <a:r>
                  <a:rPr lang="en-US" altLang="zh-CN" sz="2400" spc="300" dirty="0"/>
                  <a:t>(</a:t>
                </a:r>
                <a:r>
                  <a:rPr lang="en-US" altLang="zh-CN" sz="4000" spc="300" dirty="0" smtClean="0"/>
                  <a:t> </a:t>
                </a:r>
                <a:endParaRPr lang="zh-CN" altLang="en-US" sz="4000" spc="300" dirty="0"/>
              </a:p>
            </p:txBody>
          </p:sp>
          <p:pic>
            <p:nvPicPr>
              <p:cNvPr id="124" name="图片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173" y="3192097"/>
                <a:ext cx="462952" cy="462952"/>
              </a:xfrm>
              <a:prstGeom prst="rect">
                <a:avLst/>
              </a:prstGeom>
            </p:spPr>
          </p:pic>
          <p:sp>
            <p:nvSpPr>
              <p:cNvPr id="125" name="文本框 124"/>
              <p:cNvSpPr txBox="1"/>
              <p:nvPr/>
            </p:nvSpPr>
            <p:spPr>
              <a:xfrm>
                <a:off x="4773794" y="2969733"/>
                <a:ext cx="456050"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sp>
        <p:nvSpPr>
          <p:cNvPr id="3" name="文本框 2"/>
          <p:cNvSpPr txBox="1"/>
          <p:nvPr/>
        </p:nvSpPr>
        <p:spPr>
          <a:xfrm>
            <a:off x="3911219" y="4576733"/>
            <a:ext cx="800219" cy="1780017"/>
          </a:xfrm>
          <a:prstGeom prst="rect">
            <a:avLst/>
          </a:prstGeom>
          <a:noFill/>
        </p:spPr>
        <p:txBody>
          <a:bodyPr vert="eaVert"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862120" y="170571"/>
            <a:ext cx="508535" cy="707886"/>
          </a:xfrm>
          <a:prstGeom prst="rect">
            <a:avLst/>
          </a:prstGeom>
          <a:noFill/>
        </p:spPr>
        <p:txBody>
          <a:bodyPr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0</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856898" y="854959"/>
            <a:ext cx="508536" cy="2937260"/>
            <a:chOff x="3856898" y="854959"/>
            <a:chExt cx="508536" cy="2937260"/>
          </a:xfrm>
        </p:grpSpPr>
        <p:sp>
          <p:nvSpPr>
            <p:cNvPr id="128" name="文本框 127"/>
            <p:cNvSpPr txBox="1"/>
            <p:nvPr/>
          </p:nvSpPr>
          <p:spPr>
            <a:xfrm>
              <a:off x="3856899" y="854959"/>
              <a:ext cx="508535" cy="707886"/>
            </a:xfrm>
            <a:prstGeom prst="rect">
              <a:avLst/>
            </a:prstGeom>
            <a:noFill/>
          </p:spPr>
          <p:txBody>
            <a:bodyPr wrap="square" rtlCol="0">
              <a:spAutoFit/>
            </a:bodyPr>
            <a:lstStyle/>
            <a:p>
              <a:r>
                <a:rPr lang="en-US" altLang="zh-CN" sz="4000" b="1" dirty="0">
                  <a:solidFill>
                    <a:srgbClr val="0071C1"/>
                  </a:solidFill>
                  <a:latin typeface="微软雅黑" panose="020B0503020204020204" pitchFamily="34" charset="-122"/>
                  <a:ea typeface="微软雅黑" panose="020B0503020204020204" pitchFamily="34" charset="-122"/>
                </a:rPr>
                <a:t>1</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3856898" y="1627452"/>
              <a:ext cx="508535" cy="707886"/>
            </a:xfrm>
            <a:prstGeom prst="rect">
              <a:avLst/>
            </a:prstGeom>
            <a:noFill/>
          </p:spPr>
          <p:txBody>
            <a:bodyPr wrap="square" rtlCol="0">
              <a:spAutoFit/>
            </a:bodyPr>
            <a:lstStyle/>
            <a:p>
              <a:r>
                <a:rPr lang="en-US" altLang="zh-CN" sz="4000" b="1" dirty="0">
                  <a:solidFill>
                    <a:srgbClr val="0071C1"/>
                  </a:solidFill>
                  <a:latin typeface="微软雅黑" panose="020B0503020204020204" pitchFamily="34" charset="-122"/>
                  <a:ea typeface="微软雅黑" panose="020B0503020204020204" pitchFamily="34" charset="-122"/>
                </a:rPr>
                <a:t>2</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3856899" y="3084333"/>
              <a:ext cx="508535" cy="707886"/>
            </a:xfrm>
            <a:prstGeom prst="rect">
              <a:avLst/>
            </a:prstGeom>
            <a:noFill/>
          </p:spPr>
          <p:txBody>
            <a:bodyPr wrap="square" rtlCol="0">
              <a:spAutoFit/>
            </a:bodyPr>
            <a:lstStyle/>
            <a:p>
              <a:r>
                <a:rPr lang="en-US" altLang="zh-CN" sz="4000" b="1" dirty="0">
                  <a:solidFill>
                    <a:srgbClr val="0071C1"/>
                  </a:solidFill>
                  <a:latin typeface="微软雅黑" panose="020B0503020204020204" pitchFamily="34" charset="-122"/>
                  <a:ea typeface="微软雅黑" panose="020B0503020204020204" pitchFamily="34" charset="-122"/>
                </a:rPr>
                <a:t>3</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grpSp>
      <p:sp>
        <p:nvSpPr>
          <p:cNvPr id="131" name="文本框 130"/>
          <p:cNvSpPr txBox="1"/>
          <p:nvPr/>
        </p:nvSpPr>
        <p:spPr>
          <a:xfrm>
            <a:off x="5792273" y="4577358"/>
            <a:ext cx="800219" cy="1780631"/>
          </a:xfrm>
          <a:prstGeom prst="rect">
            <a:avLst/>
          </a:prstGeom>
          <a:noFill/>
        </p:spPr>
        <p:txBody>
          <a:bodyPr vert="eaVert"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8580724" y="4575386"/>
            <a:ext cx="800219" cy="1780631"/>
          </a:xfrm>
          <a:prstGeom prst="rect">
            <a:avLst/>
          </a:prstGeom>
          <a:noFill/>
        </p:spPr>
        <p:txBody>
          <a:bodyPr vert="eaVert"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238813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What is S?</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5612230" y="2518211"/>
            <a:ext cx="5445896" cy="707886"/>
          </a:xfrm>
          <a:prstGeom prst="rect">
            <a:avLst/>
          </a:prstGeom>
          <a:noFill/>
        </p:spPr>
        <p:txBody>
          <a:bodyPr wrap="square" rtlCol="0">
            <a:spAutoFit/>
          </a:bodyPr>
          <a:lstStyle/>
          <a:p>
            <a:r>
              <a:rPr lang="en-US" altLang="zh-CN" sz="4000" spc="300" dirty="0" smtClean="0"/>
              <a:t>S</a:t>
            </a:r>
            <a:r>
              <a:rPr lang="zh-CN" altLang="en-US" sz="4000" spc="300" dirty="0" smtClean="0"/>
              <a:t>可以认为是后继</a:t>
            </a:r>
            <a:endParaRPr lang="zh-CN" altLang="en-US" sz="4000" spc="300" dirty="0"/>
          </a:p>
        </p:txBody>
      </p:sp>
      <p:sp>
        <p:nvSpPr>
          <p:cNvPr id="21" name="文本框 20"/>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5185645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18089"/>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r>
              <a:rPr lang="en-US" altLang="zh-CN" sz="2800" b="1" spc="300" dirty="0" smtClean="0">
                <a:solidFill>
                  <a:schemeClr val="bg1"/>
                </a:solidFill>
                <a:latin typeface="微软雅黑" panose="020B0503020204020204" pitchFamily="34" charset="-122"/>
                <a:ea typeface="微软雅黑" panose="020B0503020204020204" pitchFamily="34" charset="-122"/>
              </a:rPr>
              <a:t>??</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4900542" y="232947"/>
            <a:ext cx="7439740" cy="4639508"/>
            <a:chOff x="3396343" y="301588"/>
            <a:chExt cx="7439740" cy="4639508"/>
          </a:xfrm>
        </p:grpSpPr>
        <p:grpSp>
          <p:nvGrpSpPr>
            <p:cNvPr id="2" name="组合 1"/>
            <p:cNvGrpSpPr/>
            <p:nvPr/>
          </p:nvGrpSpPr>
          <p:grpSpPr>
            <a:xfrm>
              <a:off x="3396343" y="301588"/>
              <a:ext cx="7439740" cy="4639508"/>
              <a:chOff x="3509021" y="2441681"/>
              <a:chExt cx="7439740" cy="4639508"/>
            </a:xfrm>
          </p:grpSpPr>
          <p:grpSp>
            <p:nvGrpSpPr>
              <p:cNvPr id="70" name="组合 69"/>
              <p:cNvGrpSpPr/>
              <p:nvPr/>
            </p:nvGrpSpPr>
            <p:grpSpPr>
              <a:xfrm>
                <a:off x="3953448" y="2441681"/>
                <a:ext cx="5946517" cy="480487"/>
                <a:chOff x="3977356" y="2499352"/>
                <a:chExt cx="5946517" cy="480487"/>
              </a:xfrm>
            </p:grpSpPr>
            <p:pic>
              <p:nvPicPr>
                <p:cNvPr id="66" name="图片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56" y="2499352"/>
                  <a:ext cx="462952" cy="462952"/>
                </a:xfrm>
                <a:prstGeom prst="rect">
                  <a:avLst/>
                </a:prstGeom>
              </p:spPr>
            </p:pic>
            <p:sp>
              <p:nvSpPr>
                <p:cNvPr id="69" name="文本框 68"/>
                <p:cNvSpPr txBox="1"/>
                <p:nvPr/>
              </p:nvSpPr>
              <p:spPr>
                <a:xfrm>
                  <a:off x="5731761" y="2518174"/>
                  <a:ext cx="4192112"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By </a:t>
                  </a:r>
                  <a:r>
                    <a:rPr lang="en-US" altLang="zh-CN" sz="2400" b="1" dirty="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3672278" y="2964206"/>
                <a:ext cx="1537482" cy="708744"/>
                <a:chOff x="3672278" y="2964206"/>
                <a:chExt cx="1537482" cy="708744"/>
              </a:xfrm>
            </p:grpSpPr>
            <p:sp>
              <p:nvSpPr>
                <p:cNvPr id="71" name="文本框 70"/>
                <p:cNvSpPr txBox="1"/>
                <p:nvPr/>
              </p:nvSpPr>
              <p:spPr>
                <a:xfrm>
                  <a:off x="3672278" y="2965064"/>
                  <a:ext cx="1537482" cy="707886"/>
                </a:xfrm>
                <a:prstGeom prst="rect">
                  <a:avLst/>
                </a:prstGeom>
                <a:noFill/>
              </p:spPr>
              <p:txBody>
                <a:bodyPr wrap="square" rtlCol="0">
                  <a:spAutoFit/>
                </a:bodyPr>
                <a:lstStyle/>
                <a:p>
                  <a:r>
                    <a:rPr lang="en-US" altLang="zh-CN" sz="4000" spc="300" dirty="0" smtClean="0"/>
                    <a:t>S( </a:t>
                  </a:r>
                  <a:endParaRPr lang="zh-CN" altLang="en-US" sz="4000" spc="300" dirty="0"/>
                </a:p>
              </p:txBody>
            </p:sp>
            <p:pic>
              <p:nvPicPr>
                <p:cNvPr id="72" name="图片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996" y="3115916"/>
                  <a:ext cx="462952" cy="462952"/>
                </a:xfrm>
                <a:prstGeom prst="rect">
                  <a:avLst/>
                </a:prstGeom>
              </p:spPr>
            </p:pic>
            <p:sp>
              <p:nvSpPr>
                <p:cNvPr id="73" name="文本框 72"/>
                <p:cNvSpPr txBox="1"/>
                <p:nvPr/>
              </p:nvSpPr>
              <p:spPr>
                <a:xfrm>
                  <a:off x="4597767" y="2964206"/>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sp>
            <p:nvSpPr>
              <p:cNvPr id="75" name="文本框 74"/>
              <p:cNvSpPr txBox="1"/>
              <p:nvPr/>
            </p:nvSpPr>
            <p:spPr>
              <a:xfrm>
                <a:off x="5707853" y="3117192"/>
                <a:ext cx="3836918" cy="830997"/>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By axiom Ⅲ:</a:t>
                </a:r>
              </a:p>
            </p:txBody>
          </p:sp>
          <p:grpSp>
            <p:nvGrpSpPr>
              <p:cNvPr id="77" name="组合 76"/>
              <p:cNvGrpSpPr/>
              <p:nvPr/>
            </p:nvGrpSpPr>
            <p:grpSpPr>
              <a:xfrm>
                <a:off x="3509021" y="5251183"/>
                <a:ext cx="2315008" cy="707886"/>
                <a:chOff x="3672277" y="2965064"/>
                <a:chExt cx="2315008" cy="707886"/>
              </a:xfrm>
            </p:grpSpPr>
            <p:sp>
              <p:nvSpPr>
                <p:cNvPr id="78" name="文本框 77"/>
                <p:cNvSpPr txBox="1"/>
                <p:nvPr/>
              </p:nvSpPr>
              <p:spPr>
                <a:xfrm>
                  <a:off x="3672277" y="2965064"/>
                  <a:ext cx="1682799" cy="707886"/>
                </a:xfrm>
                <a:prstGeom prst="rect">
                  <a:avLst/>
                </a:prstGeom>
                <a:noFill/>
              </p:spPr>
              <p:txBody>
                <a:bodyPr wrap="square" rtlCol="0">
                  <a:spAutoFit/>
                </a:bodyPr>
                <a:lstStyle/>
                <a:p>
                  <a:r>
                    <a:rPr lang="en-US" altLang="zh-CN" sz="4000" spc="300" dirty="0" smtClean="0"/>
                    <a:t>S(S(S</a:t>
                  </a:r>
                  <a:r>
                    <a:rPr lang="en-US" altLang="zh-CN" sz="4000" spc="300" dirty="0"/>
                    <a:t>(</a:t>
                  </a:r>
                  <a:r>
                    <a:rPr lang="en-US" altLang="zh-CN" sz="4000" spc="300" dirty="0" smtClean="0"/>
                    <a:t> </a:t>
                  </a:r>
                  <a:endParaRPr lang="zh-CN" altLang="en-US" sz="4000" spc="300" dirty="0"/>
                </a:p>
              </p:txBody>
            </p:sp>
            <p:pic>
              <p:nvPicPr>
                <p:cNvPr id="79" name="图片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135" y="3129415"/>
                  <a:ext cx="462952" cy="462952"/>
                </a:xfrm>
                <a:prstGeom prst="rect">
                  <a:avLst/>
                </a:prstGeom>
              </p:spPr>
            </p:pic>
            <p:sp>
              <p:nvSpPr>
                <p:cNvPr id="80" name="文本框 79"/>
                <p:cNvSpPr txBox="1"/>
                <p:nvPr/>
              </p:nvSpPr>
              <p:spPr>
                <a:xfrm>
                  <a:off x="5531235" y="2965064"/>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85" name="组合 84"/>
              <p:cNvGrpSpPr/>
              <p:nvPr/>
            </p:nvGrpSpPr>
            <p:grpSpPr>
              <a:xfrm>
                <a:off x="7973246" y="3307946"/>
                <a:ext cx="1724435" cy="707886"/>
                <a:chOff x="4974151" y="3454591"/>
                <a:chExt cx="2198934" cy="876197"/>
              </a:xfrm>
            </p:grpSpPr>
            <p:grpSp>
              <p:nvGrpSpPr>
                <p:cNvPr id="86" name="组合 85"/>
                <p:cNvGrpSpPr/>
                <p:nvPr/>
              </p:nvGrpSpPr>
              <p:grpSpPr>
                <a:xfrm>
                  <a:off x="5406331" y="3454591"/>
                  <a:ext cx="1766754" cy="876197"/>
                  <a:chOff x="5458725" y="3733058"/>
                  <a:chExt cx="1766754" cy="876197"/>
                </a:xfrm>
              </p:grpSpPr>
              <p:grpSp>
                <p:nvGrpSpPr>
                  <p:cNvPr id="88" name="组合 87"/>
                  <p:cNvGrpSpPr/>
                  <p:nvPr/>
                </p:nvGrpSpPr>
                <p:grpSpPr>
                  <a:xfrm>
                    <a:off x="5458725" y="3733058"/>
                    <a:ext cx="1355757" cy="876197"/>
                    <a:chOff x="5538217" y="2392194"/>
                    <a:chExt cx="1355757" cy="876197"/>
                  </a:xfrm>
                </p:grpSpPr>
                <mc:AlternateContent xmlns:mc="http://schemas.openxmlformats.org/markup-compatibility/2006" xmlns:a14="http://schemas.microsoft.com/office/drawing/2010/main">
                  <mc:Choice Requires="a14">
                    <p:sp>
                      <p:nvSpPr>
                        <p:cNvPr id="90" name="文本框 89"/>
                        <p:cNvSpPr txBox="1"/>
                        <p:nvPr/>
                      </p:nvSpPr>
                      <p:spPr>
                        <a:xfrm>
                          <a:off x="6036992" y="2392194"/>
                          <a:ext cx="856982" cy="876197"/>
                        </a:xfrm>
                        <a:prstGeom prst="rect">
                          <a:avLst/>
                        </a:prstGeom>
                        <a:noFill/>
                      </p:spPr>
                      <p:txBody>
                        <a:bodyPr wrap="square" rtlCol="0">
                          <a:spAutoFit/>
                        </a:bodyPr>
                        <a:lstStyle/>
                        <a:p>
                          <a:r>
                            <a:rPr lang="en-US" altLang="zh-CN" sz="2400" spc="300" dirty="0"/>
                            <a:t>)</a:t>
                          </a:r>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0" name="文本框 89"/>
                        <p:cNvSpPr txBox="1">
                          <a:spLocks noRot="1" noChangeAspect="1" noMove="1" noResize="1" noEditPoints="1" noAdjustHandles="1" noChangeArrowheads="1" noChangeShapeType="1" noTextEdit="1"/>
                        </p:cNvSpPr>
                        <p:nvPr/>
                      </p:nvSpPr>
                      <p:spPr>
                        <a:xfrm>
                          <a:off x="6036992" y="2392194"/>
                          <a:ext cx="856982" cy="876197"/>
                        </a:xfrm>
                        <a:prstGeom prst="rect">
                          <a:avLst/>
                        </a:prstGeom>
                        <a:blipFill>
                          <a:blip r:embed="rId5"/>
                          <a:stretch>
                            <a:fillRect l="-14545" b="-12069"/>
                          </a:stretch>
                        </a:blipFill>
                      </p:spPr>
                      <p:txBody>
                        <a:bodyPr/>
                        <a:lstStyle/>
                        <a:p>
                          <a:r>
                            <a:rPr lang="zh-CN" altLang="en-US">
                              <a:noFill/>
                            </a:rPr>
                            <a:t> </a:t>
                          </a:r>
                        </a:p>
                      </p:txBody>
                    </p:sp>
                  </mc:Fallback>
                </mc:AlternateContent>
                <p:pic>
                  <p:nvPicPr>
                    <p:cNvPr id="91" name="图片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217" y="2636724"/>
                      <a:ext cx="577509" cy="577511"/>
                    </a:xfrm>
                    <a:prstGeom prst="rect">
                      <a:avLst/>
                    </a:prstGeom>
                  </p:spPr>
                </p:pic>
              </p:grpSp>
              <p:pic>
                <p:nvPicPr>
                  <p:cNvPr id="89" name="图片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019" y="3998586"/>
                    <a:ext cx="553460" cy="553459"/>
                  </a:xfrm>
                  <a:prstGeom prst="rect">
                    <a:avLst/>
                  </a:prstGeom>
                </p:spPr>
              </p:pic>
            </p:grpSp>
            <p:sp>
              <p:nvSpPr>
                <p:cNvPr id="87" name="文本框 86"/>
                <p:cNvSpPr txBox="1"/>
                <p:nvPr/>
              </p:nvSpPr>
              <p:spPr>
                <a:xfrm>
                  <a:off x="4974151" y="3676734"/>
                  <a:ext cx="854264" cy="571433"/>
                </a:xfrm>
                <a:prstGeom prst="rect">
                  <a:avLst/>
                </a:prstGeom>
                <a:noFill/>
              </p:spPr>
              <p:txBody>
                <a:bodyPr wrap="square" rtlCol="0">
                  <a:spAutoFit/>
                </a:bodyPr>
                <a:lstStyle/>
                <a:p>
                  <a:r>
                    <a:rPr lang="en-US" altLang="zh-CN" sz="2400" dirty="0" smtClean="0"/>
                    <a:t>S(</a:t>
                  </a:r>
                  <a:endParaRPr lang="zh-CN" altLang="en-US" sz="1100" dirty="0"/>
                </a:p>
              </p:txBody>
            </p:sp>
          </p:grpSp>
          <p:grpSp>
            <p:nvGrpSpPr>
              <p:cNvPr id="108" name="组合 107"/>
              <p:cNvGrpSpPr/>
              <p:nvPr/>
            </p:nvGrpSpPr>
            <p:grpSpPr>
              <a:xfrm>
                <a:off x="5707853" y="3938261"/>
                <a:ext cx="3959759" cy="1477273"/>
                <a:chOff x="5737921" y="3937966"/>
                <a:chExt cx="3959759" cy="1477273"/>
              </a:xfrm>
            </p:grpSpPr>
            <p:sp>
              <p:nvSpPr>
                <p:cNvPr id="92" name="文本框 91"/>
                <p:cNvSpPr txBox="1"/>
                <p:nvPr/>
              </p:nvSpPr>
              <p:spPr>
                <a:xfrm>
                  <a:off x="5737921" y="3937966"/>
                  <a:ext cx="3959759" cy="1200329"/>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             by axiom Ⅲ</a:t>
                  </a:r>
                </a:p>
                <a:p>
                  <a:r>
                    <a:rPr lang="en-US" altLang="zh-CN" sz="2400" b="1" dirty="0">
                      <a:solidFill>
                        <a:srgbClr val="0071C1"/>
                      </a:solidFill>
                      <a:latin typeface="微软雅黑" panose="020B0503020204020204" pitchFamily="34" charset="-122"/>
                      <a:ea typeface="微软雅黑" panose="020B0503020204020204" pitchFamily="34" charset="-122"/>
                    </a:rPr>
                    <a:t> </a:t>
                  </a:r>
                  <a:r>
                    <a:rPr lang="en-US" altLang="zh-CN" sz="2400" b="1" dirty="0" smtClean="0">
                      <a:solidFill>
                        <a:srgbClr val="0071C1"/>
                      </a:solidFill>
                      <a:latin typeface="微软雅黑" panose="020B0503020204020204" pitchFamily="34" charset="-122"/>
                      <a:ea typeface="微软雅黑" panose="020B0503020204020204" pitchFamily="34" charset="-122"/>
                    </a:rPr>
                    <a:t>            </a:t>
                  </a:r>
                </a:p>
              </p:txBody>
            </p:sp>
            <p:grpSp>
              <p:nvGrpSpPr>
                <p:cNvPr id="95" name="组合 94"/>
                <p:cNvGrpSpPr/>
                <p:nvPr/>
              </p:nvGrpSpPr>
              <p:grpSpPr>
                <a:xfrm>
                  <a:off x="5802974" y="4130650"/>
                  <a:ext cx="994367" cy="707886"/>
                  <a:chOff x="5564126" y="4634030"/>
                  <a:chExt cx="994367" cy="707886"/>
                </a:xfrm>
              </p:grpSpPr>
              <mc:AlternateContent xmlns:mc="http://schemas.openxmlformats.org/markup-compatibility/2006" xmlns:a14="http://schemas.microsoft.com/office/drawing/2010/main">
                <mc:Choice Requires="a14">
                  <p:sp>
                    <p:nvSpPr>
                      <p:cNvPr id="93" name="文本框 92"/>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3" name="文本框 92"/>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6"/>
                        <a:stretch>
                          <a:fillRect/>
                        </a:stretch>
                      </a:blipFill>
                    </p:spPr>
                    <p:txBody>
                      <a:bodyPr/>
                      <a:lstStyle/>
                      <a:p>
                        <a:r>
                          <a:rPr lang="zh-CN" altLang="en-US">
                            <a:noFill/>
                          </a:rPr>
                          <a:t> </a:t>
                        </a:r>
                      </a:p>
                    </p:txBody>
                  </p:sp>
                </mc:Fallback>
              </mc:AlternateContent>
              <p:pic>
                <p:nvPicPr>
                  <p:cNvPr id="94" name="图片 9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grpSp>
              <p:nvGrpSpPr>
                <p:cNvPr id="103" name="组合 102"/>
                <p:cNvGrpSpPr/>
                <p:nvPr/>
              </p:nvGrpSpPr>
              <p:grpSpPr>
                <a:xfrm>
                  <a:off x="5802973" y="4690877"/>
                  <a:ext cx="1592610" cy="724362"/>
                  <a:chOff x="5828155" y="5418314"/>
                  <a:chExt cx="1592610" cy="724362"/>
                </a:xfrm>
              </p:grpSpPr>
              <p:sp>
                <p:nvSpPr>
                  <p:cNvPr id="99" name="文本框 98"/>
                  <p:cNvSpPr txBox="1"/>
                  <p:nvPr/>
                </p:nvSpPr>
                <p:spPr>
                  <a:xfrm>
                    <a:off x="6066182" y="5608778"/>
                    <a:ext cx="669926" cy="461665"/>
                  </a:xfrm>
                  <a:prstGeom prst="rect">
                    <a:avLst/>
                  </a:prstGeom>
                  <a:noFill/>
                </p:spPr>
                <p:txBody>
                  <a:bodyPr wrap="square" rtlCol="0">
                    <a:spAutoFit/>
                  </a:bodyPr>
                  <a:lstStyle/>
                  <a:p>
                    <a:r>
                      <a:rPr lang="en-US" altLang="zh-CN" sz="2400" dirty="0" smtClean="0"/>
                      <a:t>S(</a:t>
                    </a:r>
                    <a:endParaRPr lang="zh-CN" altLang="en-US" sz="1100" dirty="0"/>
                  </a:p>
                </p:txBody>
              </p:sp>
              <p:grpSp>
                <p:nvGrpSpPr>
                  <p:cNvPr id="101" name="组合 100"/>
                  <p:cNvGrpSpPr/>
                  <p:nvPr/>
                </p:nvGrpSpPr>
                <p:grpSpPr>
                  <a:xfrm>
                    <a:off x="5828155" y="5418314"/>
                    <a:ext cx="1592610" cy="724362"/>
                    <a:chOff x="5807789" y="4613066"/>
                    <a:chExt cx="1592610" cy="724362"/>
                  </a:xfrm>
                </p:grpSpPr>
                <p:grpSp>
                  <p:nvGrpSpPr>
                    <p:cNvPr id="96" name="组合 95"/>
                    <p:cNvGrpSpPr/>
                    <p:nvPr/>
                  </p:nvGrpSpPr>
                  <p:grpSpPr>
                    <a:xfrm>
                      <a:off x="5807789" y="4629542"/>
                      <a:ext cx="994367" cy="707886"/>
                      <a:chOff x="5564126" y="4634030"/>
                      <a:chExt cx="994367" cy="707886"/>
                    </a:xfrm>
                  </p:grpSpPr>
                  <mc:AlternateContent xmlns:mc="http://schemas.openxmlformats.org/markup-compatibility/2006" xmlns:a14="http://schemas.microsoft.com/office/drawing/2010/main">
                    <mc:Choice Requires="a14">
                      <p:sp>
                        <p:nvSpPr>
                          <p:cNvPr id="97" name="文本框 96"/>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97" name="文本框 96"/>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7"/>
                            <a:stretch>
                              <a:fillRect/>
                            </a:stretch>
                          </a:blipFill>
                        </p:spPr>
                        <p:txBody>
                          <a:bodyPr/>
                          <a:lstStyle/>
                          <a:p>
                            <a:r>
                              <a:rPr lang="zh-CN" altLang="en-US">
                                <a:noFill/>
                              </a:rPr>
                              <a:t> </a:t>
                            </a:r>
                          </a:p>
                        </p:txBody>
                      </p:sp>
                    </mc:Fallback>
                  </mc:AlternateContent>
                  <p:pic>
                    <p:nvPicPr>
                      <p:cNvPr id="98" name="图片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sp>
                  <p:nvSpPr>
                    <p:cNvPr id="100" name="文本框 99"/>
                    <p:cNvSpPr txBox="1"/>
                    <p:nvPr/>
                  </p:nvSpPr>
                  <p:spPr>
                    <a:xfrm>
                      <a:off x="6728342" y="4613066"/>
                      <a:ext cx="672057"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grpSp>
          <p:sp>
            <p:nvSpPr>
              <p:cNvPr id="102" name="文本框 101"/>
              <p:cNvSpPr txBox="1"/>
              <p:nvPr/>
            </p:nvSpPr>
            <p:spPr>
              <a:xfrm>
                <a:off x="6946769" y="4880531"/>
                <a:ext cx="2428602" cy="738664"/>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by axiom Ⅳ</a:t>
                </a:r>
              </a:p>
              <a:p>
                <a:endParaRPr lang="zh-CN" altLang="en-US" dirty="0"/>
              </a:p>
            </p:txBody>
          </p:sp>
          <p:grpSp>
            <p:nvGrpSpPr>
              <p:cNvPr id="104" name="组合 103"/>
              <p:cNvGrpSpPr/>
              <p:nvPr/>
            </p:nvGrpSpPr>
            <p:grpSpPr>
              <a:xfrm>
                <a:off x="3663489" y="3842740"/>
                <a:ext cx="1805003" cy="709365"/>
                <a:chOff x="3672278" y="2963585"/>
                <a:chExt cx="1805003" cy="709365"/>
              </a:xfrm>
            </p:grpSpPr>
            <p:sp>
              <p:nvSpPr>
                <p:cNvPr id="105" name="文本框 104"/>
                <p:cNvSpPr txBox="1"/>
                <p:nvPr/>
              </p:nvSpPr>
              <p:spPr>
                <a:xfrm>
                  <a:off x="3672278" y="2965064"/>
                  <a:ext cx="1537482" cy="707886"/>
                </a:xfrm>
                <a:prstGeom prst="rect">
                  <a:avLst/>
                </a:prstGeom>
                <a:noFill/>
              </p:spPr>
              <p:txBody>
                <a:bodyPr wrap="square" rtlCol="0">
                  <a:spAutoFit/>
                </a:bodyPr>
                <a:lstStyle/>
                <a:p>
                  <a:r>
                    <a:rPr lang="en-US" altLang="zh-CN" sz="4000" spc="300" dirty="0" smtClean="0"/>
                    <a:t>S(S</a:t>
                  </a:r>
                  <a:r>
                    <a:rPr lang="en-US" altLang="zh-CN" sz="4000" spc="300" dirty="0"/>
                    <a:t>(</a:t>
                  </a:r>
                  <a:r>
                    <a:rPr lang="en-US" altLang="zh-CN" sz="4000" spc="300" dirty="0" smtClean="0"/>
                    <a:t> </a:t>
                  </a:r>
                  <a:endParaRPr lang="zh-CN" altLang="en-US" sz="4000" spc="300" dirty="0"/>
                </a:p>
              </p:txBody>
            </p:sp>
            <p:pic>
              <p:nvPicPr>
                <p:cNvPr id="106" name="图片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8948" y="3143151"/>
                  <a:ext cx="462952" cy="462952"/>
                </a:xfrm>
                <a:prstGeom prst="rect">
                  <a:avLst/>
                </a:prstGeom>
              </p:spPr>
            </p:pic>
            <p:sp>
              <p:nvSpPr>
                <p:cNvPr id="107" name="文本框 106"/>
                <p:cNvSpPr txBox="1"/>
                <p:nvPr/>
              </p:nvSpPr>
              <p:spPr>
                <a:xfrm>
                  <a:off x="5021231" y="2963585"/>
                  <a:ext cx="456050" cy="707886"/>
                </a:xfrm>
                <a:prstGeom prst="rect">
                  <a:avLst/>
                </a:prstGeom>
                <a:noFill/>
              </p:spPr>
              <p:txBody>
                <a:bodyPr wrap="square" rtlCol="0">
                  <a:spAutoFit/>
                </a:bodyPr>
                <a:lstStyle/>
                <a:p>
                  <a:r>
                    <a:rPr lang="en-US" altLang="zh-CN" sz="4000" spc="300" dirty="0" smtClean="0"/>
                    <a:t>)) </a:t>
                  </a:r>
                  <a:endParaRPr lang="zh-CN" altLang="en-US" sz="4000" spc="300" dirty="0"/>
                </a:p>
              </p:txBody>
            </p:sp>
          </p:grpSp>
          <p:grpSp>
            <p:nvGrpSpPr>
              <p:cNvPr id="109" name="组合 108"/>
              <p:cNvGrpSpPr/>
              <p:nvPr/>
            </p:nvGrpSpPr>
            <p:grpSpPr>
              <a:xfrm>
                <a:off x="5789569" y="5366405"/>
                <a:ext cx="3959759" cy="1477273"/>
                <a:chOff x="5737921" y="3937966"/>
                <a:chExt cx="3959759" cy="1477273"/>
              </a:xfrm>
            </p:grpSpPr>
            <p:sp>
              <p:nvSpPr>
                <p:cNvPr id="110" name="文本框 109"/>
                <p:cNvSpPr txBox="1"/>
                <p:nvPr/>
              </p:nvSpPr>
              <p:spPr>
                <a:xfrm>
                  <a:off x="5737921" y="3937966"/>
                  <a:ext cx="3959759" cy="1200329"/>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Required by </a:t>
                  </a: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en-US" altLang="zh-CN" sz="2400" b="1" dirty="0">
                    <a:solidFill>
                      <a:srgbClr val="0071C1"/>
                    </a:solidFill>
                    <a:latin typeface="微软雅黑" panose="020B0503020204020204" pitchFamily="34" charset="-122"/>
                    <a:ea typeface="微软雅黑" panose="020B0503020204020204" pitchFamily="34" charset="-122"/>
                  </a:endParaRPr>
                </a:p>
                <a:p>
                  <a:r>
                    <a:rPr lang="en-US" altLang="zh-CN" sz="2400" b="1" dirty="0" smtClean="0">
                      <a:solidFill>
                        <a:srgbClr val="0071C1"/>
                      </a:solidFill>
                      <a:latin typeface="微软雅黑" panose="020B0503020204020204" pitchFamily="34" charset="-122"/>
                      <a:ea typeface="微软雅黑" panose="020B0503020204020204" pitchFamily="34" charset="-122"/>
                    </a:rPr>
                    <a:t>             by axiom Ⅲ</a:t>
                  </a:r>
                </a:p>
                <a:p>
                  <a:r>
                    <a:rPr lang="en-US" altLang="zh-CN" sz="2400" b="1" dirty="0">
                      <a:solidFill>
                        <a:srgbClr val="0071C1"/>
                      </a:solidFill>
                      <a:latin typeface="微软雅黑" panose="020B0503020204020204" pitchFamily="34" charset="-122"/>
                      <a:ea typeface="微软雅黑" panose="020B0503020204020204" pitchFamily="34" charset="-122"/>
                    </a:rPr>
                    <a:t> </a:t>
                  </a:r>
                  <a:r>
                    <a:rPr lang="en-US" altLang="zh-CN" sz="2400" b="1" dirty="0" smtClean="0">
                      <a:solidFill>
                        <a:srgbClr val="0071C1"/>
                      </a:solidFill>
                      <a:latin typeface="微软雅黑" panose="020B0503020204020204" pitchFamily="34" charset="-122"/>
                      <a:ea typeface="微软雅黑" panose="020B0503020204020204" pitchFamily="34" charset="-122"/>
                    </a:rPr>
                    <a:t>            </a:t>
                  </a:r>
                </a:p>
              </p:txBody>
            </p:sp>
            <p:grpSp>
              <p:nvGrpSpPr>
                <p:cNvPr id="111" name="组合 110"/>
                <p:cNvGrpSpPr/>
                <p:nvPr/>
              </p:nvGrpSpPr>
              <p:grpSpPr>
                <a:xfrm>
                  <a:off x="5802974" y="4130650"/>
                  <a:ext cx="994367" cy="707886"/>
                  <a:chOff x="5564126" y="4634030"/>
                  <a:chExt cx="994367" cy="707886"/>
                </a:xfrm>
              </p:grpSpPr>
              <mc:AlternateContent xmlns:mc="http://schemas.openxmlformats.org/markup-compatibility/2006" xmlns:a14="http://schemas.microsoft.com/office/drawing/2010/main">
                <mc:Choice Requires="a14">
                  <p:sp>
                    <p:nvSpPr>
                      <p:cNvPr id="119" name="文本框 118"/>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119" name="文本框 118"/>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8"/>
                        <a:stretch>
                          <a:fillRect/>
                        </a:stretch>
                      </a:blipFill>
                    </p:spPr>
                    <p:txBody>
                      <a:bodyPr/>
                      <a:lstStyle/>
                      <a:p>
                        <a:r>
                          <a:rPr lang="zh-CN" altLang="en-US">
                            <a:noFill/>
                          </a:rPr>
                          <a:t> </a:t>
                        </a:r>
                      </a:p>
                    </p:txBody>
                  </p:sp>
                </mc:Fallback>
              </mc:AlternateContent>
              <p:pic>
                <p:nvPicPr>
                  <p:cNvPr id="120" name="图片 1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grpSp>
              <p:nvGrpSpPr>
                <p:cNvPr id="112" name="组合 111"/>
                <p:cNvGrpSpPr/>
                <p:nvPr/>
              </p:nvGrpSpPr>
              <p:grpSpPr>
                <a:xfrm>
                  <a:off x="5802973" y="4690877"/>
                  <a:ext cx="1592610" cy="724362"/>
                  <a:chOff x="5828155" y="5418314"/>
                  <a:chExt cx="1592610" cy="724362"/>
                </a:xfrm>
              </p:grpSpPr>
              <p:sp>
                <p:nvSpPr>
                  <p:cNvPr id="113" name="文本框 112"/>
                  <p:cNvSpPr txBox="1"/>
                  <p:nvPr/>
                </p:nvSpPr>
                <p:spPr>
                  <a:xfrm>
                    <a:off x="6066182" y="5608778"/>
                    <a:ext cx="669926" cy="461665"/>
                  </a:xfrm>
                  <a:prstGeom prst="rect">
                    <a:avLst/>
                  </a:prstGeom>
                  <a:noFill/>
                </p:spPr>
                <p:txBody>
                  <a:bodyPr wrap="square" rtlCol="0">
                    <a:spAutoFit/>
                  </a:bodyPr>
                  <a:lstStyle/>
                  <a:p>
                    <a:r>
                      <a:rPr lang="en-US" altLang="zh-CN" sz="2400" dirty="0" smtClean="0"/>
                      <a:t>S(</a:t>
                    </a:r>
                    <a:endParaRPr lang="zh-CN" altLang="en-US" sz="1100" dirty="0"/>
                  </a:p>
                </p:txBody>
              </p:sp>
              <p:grpSp>
                <p:nvGrpSpPr>
                  <p:cNvPr id="114" name="组合 113"/>
                  <p:cNvGrpSpPr/>
                  <p:nvPr/>
                </p:nvGrpSpPr>
                <p:grpSpPr>
                  <a:xfrm>
                    <a:off x="5828155" y="5418314"/>
                    <a:ext cx="1592610" cy="724362"/>
                    <a:chOff x="5807789" y="4613066"/>
                    <a:chExt cx="1592610" cy="724362"/>
                  </a:xfrm>
                </p:grpSpPr>
                <p:grpSp>
                  <p:nvGrpSpPr>
                    <p:cNvPr id="115" name="组合 114"/>
                    <p:cNvGrpSpPr/>
                    <p:nvPr/>
                  </p:nvGrpSpPr>
                  <p:grpSpPr>
                    <a:xfrm>
                      <a:off x="5807789" y="4629542"/>
                      <a:ext cx="994367" cy="707886"/>
                      <a:chOff x="5564126" y="4634030"/>
                      <a:chExt cx="994367" cy="707886"/>
                    </a:xfrm>
                  </p:grpSpPr>
                  <mc:AlternateContent xmlns:mc="http://schemas.openxmlformats.org/markup-compatibility/2006" xmlns:a14="http://schemas.microsoft.com/office/drawing/2010/main">
                    <mc:Choice Requires="a14">
                      <p:sp>
                        <p:nvSpPr>
                          <p:cNvPr id="117" name="文本框 116"/>
                          <p:cNvSpPr txBox="1"/>
                          <p:nvPr/>
                        </p:nvSpPr>
                        <p:spPr>
                          <a:xfrm>
                            <a:off x="5564126" y="4634030"/>
                            <a:ext cx="672057" cy="707886"/>
                          </a:xfrm>
                          <a:prstGeom prst="rect">
                            <a:avLst/>
                          </a:prstGeom>
                          <a:noFill/>
                        </p:spPr>
                        <p:txBody>
                          <a:bodyPr wrap="square" rtlCol="0">
                            <a:spAutoFit/>
                          </a:bodyPr>
                          <a:lstStyle/>
                          <a:p>
                            <a14:m>
                              <m:oMath xmlns:m="http://schemas.openxmlformats.org/officeDocument/2006/math">
                                <m:r>
                                  <a:rPr lang="en-US" altLang="zh-CN" sz="2400" b="0" i="1" spc="300" smtClean="0">
                                    <a:latin typeface="Cambria Math" panose="02040503050406030204" pitchFamily="18" charset="0"/>
                                  </a:rPr>
                                  <m:t>≠</m:t>
                                </m:r>
                              </m:oMath>
                            </a14:m>
                            <a:r>
                              <a:rPr lang="en-US" altLang="zh-CN" sz="4000" spc="300" dirty="0" smtClean="0"/>
                              <a:t> </a:t>
                            </a:r>
                            <a:endParaRPr lang="zh-CN" altLang="en-US" sz="4000" spc="300" dirty="0"/>
                          </a:p>
                        </p:txBody>
                      </p:sp>
                    </mc:Choice>
                    <mc:Fallback xmlns="">
                      <p:sp>
                        <p:nvSpPr>
                          <p:cNvPr id="117" name="文本框 116"/>
                          <p:cNvSpPr txBox="1">
                            <a:spLocks noRot="1" noChangeAspect="1" noMove="1" noResize="1" noEditPoints="1" noAdjustHandles="1" noChangeArrowheads="1" noChangeShapeType="1" noTextEdit="1"/>
                          </p:cNvSpPr>
                          <p:nvPr/>
                        </p:nvSpPr>
                        <p:spPr>
                          <a:xfrm>
                            <a:off x="5564126" y="4634030"/>
                            <a:ext cx="672057" cy="707886"/>
                          </a:xfrm>
                          <a:prstGeom prst="rect">
                            <a:avLst/>
                          </a:prstGeom>
                          <a:blipFill>
                            <a:blip r:embed="rId9"/>
                            <a:stretch>
                              <a:fillRect/>
                            </a:stretch>
                          </a:blipFill>
                        </p:spPr>
                        <p:txBody>
                          <a:bodyPr/>
                          <a:lstStyle/>
                          <a:p>
                            <a:r>
                              <a:rPr lang="zh-CN" altLang="en-US">
                                <a:noFill/>
                              </a:rPr>
                              <a:t> </a:t>
                            </a:r>
                          </a:p>
                        </p:txBody>
                      </p:sp>
                    </mc:Fallback>
                  </mc:AlternateContent>
                  <p:pic>
                    <p:nvPicPr>
                      <p:cNvPr id="118" name="图片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462" y="4848552"/>
                        <a:ext cx="434031" cy="447144"/>
                      </a:xfrm>
                      <a:prstGeom prst="rect">
                        <a:avLst/>
                      </a:prstGeom>
                    </p:spPr>
                  </p:pic>
                </p:grpSp>
                <p:sp>
                  <p:nvSpPr>
                    <p:cNvPr id="116" name="文本框 115"/>
                    <p:cNvSpPr txBox="1"/>
                    <p:nvPr/>
                  </p:nvSpPr>
                  <p:spPr>
                    <a:xfrm>
                      <a:off x="6728342" y="4613066"/>
                      <a:ext cx="672057"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grpSp>
          <p:sp>
            <p:nvSpPr>
              <p:cNvPr id="121" name="文本框 120"/>
              <p:cNvSpPr txBox="1"/>
              <p:nvPr/>
            </p:nvSpPr>
            <p:spPr>
              <a:xfrm>
                <a:off x="8520159" y="6342525"/>
                <a:ext cx="2428602" cy="738664"/>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by axiom Ⅳ</a:t>
                </a:r>
              </a:p>
              <a:p>
                <a:endParaRPr lang="zh-CN" altLang="en-US" dirty="0"/>
              </a:p>
            </p:txBody>
          </p:sp>
        </p:grpSp>
        <p:grpSp>
          <p:nvGrpSpPr>
            <p:cNvPr id="122" name="组合 121"/>
            <p:cNvGrpSpPr/>
            <p:nvPr/>
          </p:nvGrpSpPr>
          <p:grpSpPr>
            <a:xfrm>
              <a:off x="6815321" y="3995699"/>
              <a:ext cx="1682898" cy="712864"/>
              <a:chOff x="3546946" y="2969733"/>
              <a:chExt cx="1682898" cy="712864"/>
            </a:xfrm>
          </p:grpSpPr>
          <p:sp>
            <p:nvSpPr>
              <p:cNvPr id="123" name="文本框 122"/>
              <p:cNvSpPr txBox="1"/>
              <p:nvPr/>
            </p:nvSpPr>
            <p:spPr>
              <a:xfrm>
                <a:off x="3546946" y="2974711"/>
                <a:ext cx="1537482" cy="707886"/>
              </a:xfrm>
              <a:prstGeom prst="rect">
                <a:avLst/>
              </a:prstGeom>
              <a:noFill/>
            </p:spPr>
            <p:txBody>
              <a:bodyPr wrap="square" rtlCol="0">
                <a:spAutoFit/>
              </a:bodyPr>
              <a:lstStyle/>
              <a:p>
                <a:r>
                  <a:rPr lang="en-US" altLang="zh-CN" sz="2400" spc="300" dirty="0"/>
                  <a:t>,</a:t>
                </a:r>
                <a:r>
                  <a:rPr lang="en-US" altLang="zh-CN" sz="2400" spc="300" dirty="0" smtClean="0"/>
                  <a:t>S(S</a:t>
                </a:r>
                <a:r>
                  <a:rPr lang="en-US" altLang="zh-CN" sz="2400" spc="300" dirty="0"/>
                  <a:t>(</a:t>
                </a:r>
                <a:r>
                  <a:rPr lang="en-US" altLang="zh-CN" sz="4000" spc="300" dirty="0" smtClean="0"/>
                  <a:t> </a:t>
                </a:r>
                <a:endParaRPr lang="zh-CN" altLang="en-US" sz="4000" spc="300" dirty="0"/>
              </a:p>
            </p:txBody>
          </p:sp>
          <p:pic>
            <p:nvPicPr>
              <p:cNvPr id="124" name="图片 1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173" y="3192097"/>
                <a:ext cx="462952" cy="462952"/>
              </a:xfrm>
              <a:prstGeom prst="rect">
                <a:avLst/>
              </a:prstGeom>
            </p:spPr>
          </p:pic>
          <p:sp>
            <p:nvSpPr>
              <p:cNvPr id="125" name="文本框 124"/>
              <p:cNvSpPr txBox="1"/>
              <p:nvPr/>
            </p:nvSpPr>
            <p:spPr>
              <a:xfrm>
                <a:off x="4773794" y="2969733"/>
                <a:ext cx="456050" cy="707886"/>
              </a:xfrm>
              <a:prstGeom prst="rect">
                <a:avLst/>
              </a:prstGeom>
              <a:noFill/>
            </p:spPr>
            <p:txBody>
              <a:bodyPr wrap="square" rtlCol="0">
                <a:spAutoFit/>
              </a:bodyPr>
              <a:lstStyle/>
              <a:p>
                <a:r>
                  <a:rPr lang="en-US" altLang="zh-CN" sz="2400" spc="300" dirty="0" smtClean="0"/>
                  <a:t>))</a:t>
                </a:r>
                <a:r>
                  <a:rPr lang="en-US" altLang="zh-CN" sz="4000" spc="300" dirty="0" smtClean="0"/>
                  <a:t> </a:t>
                </a:r>
                <a:endParaRPr lang="zh-CN" altLang="en-US" sz="4000" spc="300" dirty="0"/>
              </a:p>
            </p:txBody>
          </p:sp>
        </p:grpSp>
      </p:grpSp>
      <p:sp>
        <p:nvSpPr>
          <p:cNvPr id="3" name="文本框 2"/>
          <p:cNvSpPr txBox="1"/>
          <p:nvPr/>
        </p:nvSpPr>
        <p:spPr>
          <a:xfrm>
            <a:off x="3911219" y="4576733"/>
            <a:ext cx="800219" cy="1780017"/>
          </a:xfrm>
          <a:prstGeom prst="rect">
            <a:avLst/>
          </a:prstGeom>
          <a:noFill/>
        </p:spPr>
        <p:txBody>
          <a:bodyPr vert="eaVert"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862120" y="170571"/>
            <a:ext cx="508535" cy="707886"/>
          </a:xfrm>
          <a:prstGeom prst="rect">
            <a:avLst/>
          </a:prstGeom>
          <a:noFill/>
        </p:spPr>
        <p:txBody>
          <a:bodyPr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0</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856898" y="854959"/>
            <a:ext cx="508536" cy="2937260"/>
            <a:chOff x="3856898" y="854959"/>
            <a:chExt cx="508536" cy="2937260"/>
          </a:xfrm>
        </p:grpSpPr>
        <p:sp>
          <p:nvSpPr>
            <p:cNvPr id="128" name="文本框 127"/>
            <p:cNvSpPr txBox="1"/>
            <p:nvPr/>
          </p:nvSpPr>
          <p:spPr>
            <a:xfrm>
              <a:off x="3856899" y="854959"/>
              <a:ext cx="508535" cy="707886"/>
            </a:xfrm>
            <a:prstGeom prst="rect">
              <a:avLst/>
            </a:prstGeom>
            <a:noFill/>
          </p:spPr>
          <p:txBody>
            <a:bodyPr wrap="square" rtlCol="0">
              <a:spAutoFit/>
            </a:bodyPr>
            <a:lstStyle/>
            <a:p>
              <a:r>
                <a:rPr lang="en-US" altLang="zh-CN" sz="4000" b="1" dirty="0">
                  <a:solidFill>
                    <a:srgbClr val="0071C1"/>
                  </a:solidFill>
                  <a:latin typeface="微软雅黑" panose="020B0503020204020204" pitchFamily="34" charset="-122"/>
                  <a:ea typeface="微软雅黑" panose="020B0503020204020204" pitchFamily="34" charset="-122"/>
                </a:rPr>
                <a:t>1</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3856898" y="1627452"/>
              <a:ext cx="508535" cy="707886"/>
            </a:xfrm>
            <a:prstGeom prst="rect">
              <a:avLst/>
            </a:prstGeom>
            <a:noFill/>
          </p:spPr>
          <p:txBody>
            <a:bodyPr wrap="square" rtlCol="0">
              <a:spAutoFit/>
            </a:bodyPr>
            <a:lstStyle/>
            <a:p>
              <a:r>
                <a:rPr lang="en-US" altLang="zh-CN" sz="4000" b="1" dirty="0">
                  <a:solidFill>
                    <a:srgbClr val="0071C1"/>
                  </a:solidFill>
                  <a:latin typeface="微软雅黑" panose="020B0503020204020204" pitchFamily="34" charset="-122"/>
                  <a:ea typeface="微软雅黑" panose="020B0503020204020204" pitchFamily="34" charset="-122"/>
                </a:rPr>
                <a:t>2</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3856899" y="3084333"/>
              <a:ext cx="508535" cy="707886"/>
            </a:xfrm>
            <a:prstGeom prst="rect">
              <a:avLst/>
            </a:prstGeom>
            <a:noFill/>
          </p:spPr>
          <p:txBody>
            <a:bodyPr wrap="square" rtlCol="0">
              <a:spAutoFit/>
            </a:bodyPr>
            <a:lstStyle/>
            <a:p>
              <a:r>
                <a:rPr lang="en-US" altLang="zh-CN" sz="4000" b="1" dirty="0">
                  <a:solidFill>
                    <a:srgbClr val="0071C1"/>
                  </a:solidFill>
                  <a:latin typeface="微软雅黑" panose="020B0503020204020204" pitchFamily="34" charset="-122"/>
                  <a:ea typeface="微软雅黑" panose="020B0503020204020204" pitchFamily="34" charset="-122"/>
                </a:rPr>
                <a:t>3</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grpSp>
      <p:sp>
        <p:nvSpPr>
          <p:cNvPr id="131" name="文本框 130"/>
          <p:cNvSpPr txBox="1"/>
          <p:nvPr/>
        </p:nvSpPr>
        <p:spPr>
          <a:xfrm>
            <a:off x="5792273" y="4577358"/>
            <a:ext cx="800219" cy="1780631"/>
          </a:xfrm>
          <a:prstGeom prst="rect">
            <a:avLst/>
          </a:prstGeom>
          <a:noFill/>
        </p:spPr>
        <p:txBody>
          <a:bodyPr vert="eaVert"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8580724" y="4575386"/>
            <a:ext cx="800219" cy="1780631"/>
          </a:xfrm>
          <a:prstGeom prst="rect">
            <a:avLst/>
          </a:prstGeom>
          <a:noFill/>
        </p:spPr>
        <p:txBody>
          <a:bodyPr vert="eaVert" wrap="square" rtlCol="0">
            <a:spAutoFit/>
          </a:bodyPr>
          <a:lstStyle/>
          <a:p>
            <a:r>
              <a:rPr lang="en-US" altLang="zh-CN" sz="4000" b="1" dirty="0" smtClean="0">
                <a:solidFill>
                  <a:srgbClr val="0071C1"/>
                </a:solidFill>
                <a:latin typeface="微软雅黑" panose="020B0503020204020204" pitchFamily="34" charset="-122"/>
                <a:ea typeface="微软雅黑" panose="020B0503020204020204" pitchFamily="34" charset="-122"/>
              </a:rPr>
              <a:t>………</a:t>
            </a:r>
            <a:endParaRPr lang="zh-CN" altLang="en-US" sz="4000" b="1" dirty="0">
              <a:solidFill>
                <a:srgbClr val="0071C1"/>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05620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Still a bug?</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4893548" y="2722534"/>
            <a:ext cx="6092043" cy="707886"/>
          </a:xfrm>
          <a:prstGeom prst="rect">
            <a:avLst/>
          </a:prstGeom>
          <a:noFill/>
        </p:spPr>
        <p:txBody>
          <a:bodyPr wrap="square" rtlCol="0">
            <a:spAutoFit/>
          </a:bodyPr>
          <a:lstStyle/>
          <a:p>
            <a:r>
              <a:rPr lang="en-US" altLang="zh-CN" sz="4000" spc="300" dirty="0" smtClean="0"/>
              <a:t>Q:</a:t>
            </a:r>
            <a:r>
              <a:rPr lang="zh-CN" altLang="en-US" sz="4000" spc="300" dirty="0" smtClean="0"/>
              <a:t>解决了吗？有反例吗？</a:t>
            </a:r>
            <a:endParaRPr lang="en-US" altLang="zh-CN" sz="4000" spc="300" dirty="0" smtClean="0"/>
          </a:p>
        </p:txBody>
      </p:sp>
      <p:sp>
        <p:nvSpPr>
          <p:cNvPr id="26" name="文本框 25"/>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103687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smtClean="0">
                <a:solidFill>
                  <a:srgbClr val="0071C1"/>
                </a:solidFill>
                <a:latin typeface="微软雅黑" panose="020B0503020204020204" pitchFamily="34" charset="-122"/>
                <a:ea typeface="微软雅黑" panose="020B0503020204020204" pitchFamily="34" charset="-122"/>
              </a:rPr>
              <a:t>Still a bug!</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任意多边形 54"/>
          <p:cNvSpPr/>
          <p:nvPr/>
        </p:nvSpPr>
        <p:spPr>
          <a:xfrm>
            <a:off x="6878595" y="1737010"/>
            <a:ext cx="5049795" cy="2784390"/>
          </a:xfrm>
          <a:custGeom>
            <a:avLst/>
            <a:gdLst>
              <a:gd name="connsiteX0" fmla="*/ 0 w 5049795"/>
              <a:gd name="connsiteY0" fmla="*/ 963827 h 2784390"/>
              <a:gd name="connsiteX1" fmla="*/ 2051222 w 5049795"/>
              <a:gd name="connsiteY1" fmla="*/ 0 h 2784390"/>
              <a:gd name="connsiteX2" fmla="*/ 5049795 w 5049795"/>
              <a:gd name="connsiteY2" fmla="*/ 757881 h 2784390"/>
              <a:gd name="connsiteX3" fmla="*/ 4258963 w 5049795"/>
              <a:gd name="connsiteY3" fmla="*/ 2784390 h 2784390"/>
              <a:gd name="connsiteX4" fmla="*/ 766119 w 5049795"/>
              <a:gd name="connsiteY4" fmla="*/ 2636108 h 2784390"/>
              <a:gd name="connsiteX5" fmla="*/ 0 w 5049795"/>
              <a:gd name="connsiteY5" fmla="*/ 963827 h 278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9795" h="2784390">
                <a:moveTo>
                  <a:pt x="0" y="963827"/>
                </a:moveTo>
                <a:lnTo>
                  <a:pt x="2051222" y="0"/>
                </a:lnTo>
                <a:lnTo>
                  <a:pt x="5049795" y="757881"/>
                </a:lnTo>
                <a:lnTo>
                  <a:pt x="4258963" y="2784390"/>
                </a:lnTo>
                <a:lnTo>
                  <a:pt x="766119" y="2636108"/>
                </a:lnTo>
                <a:lnTo>
                  <a:pt x="0" y="963827"/>
                </a:lnTo>
                <a:close/>
              </a:path>
            </a:pathLst>
          </a:custGeom>
          <a:noFill/>
          <a:ln>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874" y="4312490"/>
            <a:ext cx="417819" cy="417819"/>
          </a:xfrm>
          <a:prstGeom prst="rect">
            <a:avLst/>
          </a:prstGeom>
        </p:spPr>
      </p:pic>
      <p:grpSp>
        <p:nvGrpSpPr>
          <p:cNvPr id="84" name="组合 83"/>
          <p:cNvGrpSpPr/>
          <p:nvPr/>
        </p:nvGrpSpPr>
        <p:grpSpPr>
          <a:xfrm>
            <a:off x="3736126" y="170571"/>
            <a:ext cx="2480253" cy="4615360"/>
            <a:chOff x="3736126" y="170571"/>
            <a:chExt cx="2480253" cy="4615360"/>
          </a:xfrm>
        </p:grpSpPr>
        <p:pic>
          <p:nvPicPr>
            <p:cNvPr id="63" name="图片 62"/>
            <p:cNvPicPr>
              <a:picLocks noChangeAspect="1"/>
            </p:cNvPicPr>
            <p:nvPr/>
          </p:nvPicPr>
          <p:blipFill>
            <a:blip r:embed="rId5"/>
            <a:stretch>
              <a:fillRect/>
            </a:stretch>
          </p:blipFill>
          <p:spPr>
            <a:xfrm>
              <a:off x="4996315" y="3794528"/>
              <a:ext cx="570168" cy="468804"/>
            </a:xfrm>
            <a:prstGeom prst="rect">
              <a:avLst/>
            </a:prstGeom>
          </p:spPr>
        </p:pic>
        <p:grpSp>
          <p:nvGrpSpPr>
            <p:cNvPr id="83" name="组合 82"/>
            <p:cNvGrpSpPr/>
            <p:nvPr/>
          </p:nvGrpSpPr>
          <p:grpSpPr>
            <a:xfrm>
              <a:off x="3736126" y="170571"/>
              <a:ext cx="2480253" cy="4615360"/>
              <a:chOff x="3736126" y="170571"/>
              <a:chExt cx="2480253" cy="4615360"/>
            </a:xfrm>
          </p:grpSpPr>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6126" y="170571"/>
                <a:ext cx="2480253" cy="3362384"/>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690" y="3701258"/>
                <a:ext cx="417819" cy="417819"/>
              </a:xfrm>
              <a:prstGeom prst="rect">
                <a:avLst/>
              </a:prstGeom>
            </p:spPr>
          </p:pic>
          <p:pic>
            <p:nvPicPr>
              <p:cNvPr id="17" name="图片 16"/>
              <p:cNvPicPr>
                <a:picLocks noChangeAspect="1"/>
              </p:cNvPicPr>
              <p:nvPr/>
            </p:nvPicPr>
            <p:blipFill>
              <a:blip r:embed="rId5"/>
              <a:stretch>
                <a:fillRect/>
              </a:stretch>
            </p:blipFill>
            <p:spPr>
              <a:xfrm>
                <a:off x="3856669" y="4287458"/>
                <a:ext cx="570168" cy="468804"/>
              </a:xfrm>
              <a:prstGeom prst="rect">
                <a:avLst/>
              </a:prstGeom>
            </p:spPr>
          </p:pic>
          <p:grpSp>
            <p:nvGrpSpPr>
              <p:cNvPr id="21" name="组合 20"/>
              <p:cNvGrpSpPr/>
              <p:nvPr/>
            </p:nvGrpSpPr>
            <p:grpSpPr>
              <a:xfrm>
                <a:off x="4678897" y="4078045"/>
                <a:ext cx="1169156" cy="707886"/>
                <a:chOff x="4678897" y="4078045"/>
                <a:chExt cx="1169156" cy="707886"/>
              </a:xfrm>
            </p:grpSpPr>
            <p:sp>
              <p:nvSpPr>
                <p:cNvPr id="57" name="文本框 56"/>
                <p:cNvSpPr txBox="1"/>
                <p:nvPr/>
              </p:nvSpPr>
              <p:spPr>
                <a:xfrm>
                  <a:off x="4678897" y="4227425"/>
                  <a:ext cx="569580" cy="523220"/>
                </a:xfrm>
                <a:prstGeom prst="rect">
                  <a:avLst/>
                </a:prstGeom>
                <a:noFill/>
              </p:spPr>
              <p:txBody>
                <a:bodyPr wrap="square" rtlCol="0">
                  <a:spAutoFit/>
                </a:bodyPr>
                <a:lstStyle/>
                <a:p>
                  <a:r>
                    <a:rPr lang="en-US" altLang="zh-CN" sz="2800" spc="300" dirty="0" smtClean="0"/>
                    <a:t>S( </a:t>
                  </a:r>
                  <a:endParaRPr lang="zh-CN" altLang="en-US" sz="2800" spc="300" dirty="0"/>
                </a:p>
              </p:txBody>
            </p:sp>
            <p:sp>
              <p:nvSpPr>
                <p:cNvPr id="59" name="文本框 58"/>
                <p:cNvSpPr txBox="1"/>
                <p:nvPr/>
              </p:nvSpPr>
              <p:spPr>
                <a:xfrm>
                  <a:off x="5392003" y="4078045"/>
                  <a:ext cx="456050" cy="707886"/>
                </a:xfrm>
                <a:prstGeom prst="rect">
                  <a:avLst/>
                </a:prstGeom>
                <a:noFill/>
              </p:spPr>
              <p:txBody>
                <a:bodyPr wrap="square" rtlCol="0">
                  <a:spAutoFit/>
                </a:bodyPr>
                <a:lstStyle/>
                <a:p>
                  <a:r>
                    <a:rPr lang="en-US" altLang="zh-CN" sz="2800" spc="300" dirty="0" smtClean="0"/>
                    <a:t>)</a:t>
                  </a:r>
                  <a:r>
                    <a:rPr lang="en-US" altLang="zh-CN" sz="4000" spc="300" dirty="0" smtClean="0"/>
                    <a:t> </a:t>
                  </a:r>
                  <a:endParaRPr lang="zh-CN" altLang="en-US" sz="4000" spc="300" dirty="0"/>
                </a:p>
              </p:txBody>
            </p:sp>
          </p:grpSp>
          <p:grpSp>
            <p:nvGrpSpPr>
              <p:cNvPr id="60" name="组合 59"/>
              <p:cNvGrpSpPr/>
              <p:nvPr/>
            </p:nvGrpSpPr>
            <p:grpSpPr>
              <a:xfrm>
                <a:off x="4678897" y="3568524"/>
                <a:ext cx="1228931" cy="707886"/>
                <a:chOff x="4678897" y="4091552"/>
                <a:chExt cx="1133551" cy="707886"/>
              </a:xfrm>
            </p:grpSpPr>
            <p:sp>
              <p:nvSpPr>
                <p:cNvPr id="61" name="文本框 60"/>
                <p:cNvSpPr txBox="1"/>
                <p:nvPr/>
              </p:nvSpPr>
              <p:spPr>
                <a:xfrm>
                  <a:off x="4678897" y="4227425"/>
                  <a:ext cx="569580" cy="523220"/>
                </a:xfrm>
                <a:prstGeom prst="rect">
                  <a:avLst/>
                </a:prstGeom>
                <a:noFill/>
              </p:spPr>
              <p:txBody>
                <a:bodyPr wrap="square" rtlCol="0">
                  <a:spAutoFit/>
                </a:bodyPr>
                <a:lstStyle/>
                <a:p>
                  <a:r>
                    <a:rPr lang="en-US" altLang="zh-CN" sz="2800" spc="300" dirty="0" smtClean="0"/>
                    <a:t>S( </a:t>
                  </a:r>
                  <a:endParaRPr lang="zh-CN" altLang="en-US" sz="2800" spc="300" dirty="0"/>
                </a:p>
              </p:txBody>
            </p:sp>
            <p:sp>
              <p:nvSpPr>
                <p:cNvPr id="62" name="文本框 61"/>
                <p:cNvSpPr txBox="1"/>
                <p:nvPr/>
              </p:nvSpPr>
              <p:spPr>
                <a:xfrm>
                  <a:off x="5356398" y="4091552"/>
                  <a:ext cx="456050" cy="707886"/>
                </a:xfrm>
                <a:prstGeom prst="rect">
                  <a:avLst/>
                </a:prstGeom>
                <a:noFill/>
              </p:spPr>
              <p:txBody>
                <a:bodyPr wrap="square" rtlCol="0">
                  <a:spAutoFit/>
                </a:bodyPr>
                <a:lstStyle/>
                <a:p>
                  <a:r>
                    <a:rPr lang="en-US" altLang="zh-CN" sz="2800" spc="300" dirty="0" smtClean="0"/>
                    <a:t>)</a:t>
                  </a:r>
                  <a:r>
                    <a:rPr lang="en-US" altLang="zh-CN" sz="4000" spc="300" dirty="0" smtClean="0"/>
                    <a:t> </a:t>
                  </a:r>
                  <a:endParaRPr lang="zh-CN" altLang="en-US" sz="4000" spc="300" dirty="0"/>
                </a:p>
              </p:txBody>
            </p:sp>
          </p:grpSp>
        </p:grpSp>
      </p:grpSp>
      <p:sp>
        <p:nvSpPr>
          <p:cNvPr id="22" name="文本框 21"/>
          <p:cNvSpPr txBox="1"/>
          <p:nvPr/>
        </p:nvSpPr>
        <p:spPr>
          <a:xfrm>
            <a:off x="7737230" y="2379317"/>
            <a:ext cx="2411604" cy="523220"/>
          </a:xfrm>
          <a:prstGeom prst="rect">
            <a:avLst/>
          </a:prstGeom>
          <a:noFill/>
        </p:spPr>
        <p:txBody>
          <a:bodyPr wrap="square" rtlCol="0">
            <a:spAutoFit/>
          </a:bodyPr>
          <a:lstStyle/>
          <a:p>
            <a:r>
              <a:rPr lang="en-US" altLang="zh-CN" sz="2800" dirty="0" smtClean="0"/>
              <a:t>0,1,2,3……</a:t>
            </a:r>
            <a:endParaRPr lang="zh-CN" altLang="en-US" sz="2800" dirty="0"/>
          </a:p>
        </p:txBody>
      </p:sp>
      <p:grpSp>
        <p:nvGrpSpPr>
          <p:cNvPr id="80" name="组合 79"/>
          <p:cNvGrpSpPr/>
          <p:nvPr/>
        </p:nvGrpSpPr>
        <p:grpSpPr>
          <a:xfrm>
            <a:off x="8943032" y="3093954"/>
            <a:ext cx="2199150" cy="1287663"/>
            <a:chOff x="8234768" y="2815216"/>
            <a:chExt cx="2199150" cy="1287663"/>
          </a:xfrm>
        </p:grpSpPr>
        <p:pic>
          <p:nvPicPr>
            <p:cNvPr id="64" name="图片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768" y="3202430"/>
              <a:ext cx="417819" cy="417819"/>
            </a:xfrm>
            <a:prstGeom prst="rect">
              <a:avLst/>
            </a:prstGeom>
          </p:spPr>
        </p:pic>
        <p:pic>
          <p:nvPicPr>
            <p:cNvPr id="65" name="图片 64"/>
            <p:cNvPicPr>
              <a:picLocks noChangeAspect="1"/>
            </p:cNvPicPr>
            <p:nvPr/>
          </p:nvPicPr>
          <p:blipFill>
            <a:blip r:embed="rId5"/>
            <a:stretch>
              <a:fillRect/>
            </a:stretch>
          </p:blipFill>
          <p:spPr>
            <a:xfrm>
              <a:off x="9863750" y="3215554"/>
              <a:ext cx="570168" cy="468804"/>
            </a:xfrm>
            <a:prstGeom prst="rect">
              <a:avLst/>
            </a:prstGeom>
          </p:spPr>
        </p:pic>
        <p:sp>
          <p:nvSpPr>
            <p:cNvPr id="78" name="任意多边形 77"/>
            <p:cNvSpPr/>
            <p:nvPr/>
          </p:nvSpPr>
          <p:spPr>
            <a:xfrm>
              <a:off x="8479421" y="3630131"/>
              <a:ext cx="1557495" cy="472748"/>
            </a:xfrm>
            <a:custGeom>
              <a:avLst/>
              <a:gdLst>
                <a:gd name="connsiteX0" fmla="*/ 0 w 1557495"/>
                <a:gd name="connsiteY0" fmla="*/ 0 h 472748"/>
                <a:gd name="connsiteX1" fmla="*/ 663192 w 1557495"/>
                <a:gd name="connsiteY1" fmla="*/ 472273 h 472748"/>
                <a:gd name="connsiteX2" fmla="*/ 1557495 w 1557495"/>
                <a:gd name="connsiteY2" fmla="*/ 70339 h 472748"/>
              </a:gdLst>
              <a:ahLst/>
              <a:cxnLst>
                <a:cxn ang="0">
                  <a:pos x="connsiteX0" y="connsiteY0"/>
                </a:cxn>
                <a:cxn ang="0">
                  <a:pos x="connsiteX1" y="connsiteY1"/>
                </a:cxn>
                <a:cxn ang="0">
                  <a:pos x="connsiteX2" y="connsiteY2"/>
                </a:cxn>
              </a:cxnLst>
              <a:rect l="l" t="t" r="r" b="b"/>
              <a:pathLst>
                <a:path w="1557495" h="472748">
                  <a:moveTo>
                    <a:pt x="0" y="0"/>
                  </a:moveTo>
                  <a:cubicBezTo>
                    <a:pt x="201805" y="230275"/>
                    <a:pt x="403610" y="460550"/>
                    <a:pt x="663192" y="472273"/>
                  </a:cubicBezTo>
                  <a:cubicBezTo>
                    <a:pt x="922775" y="483996"/>
                    <a:pt x="1240135" y="277167"/>
                    <a:pt x="1557495" y="70339"/>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sp>
          <p:nvSpPr>
            <p:cNvPr id="79" name="任意多边形 78"/>
            <p:cNvSpPr/>
            <p:nvPr/>
          </p:nvSpPr>
          <p:spPr>
            <a:xfrm rot="10800000">
              <a:off x="8572921" y="2815216"/>
              <a:ext cx="1557495" cy="472748"/>
            </a:xfrm>
            <a:custGeom>
              <a:avLst/>
              <a:gdLst>
                <a:gd name="connsiteX0" fmla="*/ 0 w 1557495"/>
                <a:gd name="connsiteY0" fmla="*/ 0 h 472748"/>
                <a:gd name="connsiteX1" fmla="*/ 663192 w 1557495"/>
                <a:gd name="connsiteY1" fmla="*/ 472273 h 472748"/>
                <a:gd name="connsiteX2" fmla="*/ 1557495 w 1557495"/>
                <a:gd name="connsiteY2" fmla="*/ 70339 h 472748"/>
              </a:gdLst>
              <a:ahLst/>
              <a:cxnLst>
                <a:cxn ang="0">
                  <a:pos x="connsiteX0" y="connsiteY0"/>
                </a:cxn>
                <a:cxn ang="0">
                  <a:pos x="connsiteX1" y="connsiteY1"/>
                </a:cxn>
                <a:cxn ang="0">
                  <a:pos x="connsiteX2" y="connsiteY2"/>
                </a:cxn>
              </a:cxnLst>
              <a:rect l="l" t="t" r="r" b="b"/>
              <a:pathLst>
                <a:path w="1557495" h="472748">
                  <a:moveTo>
                    <a:pt x="0" y="0"/>
                  </a:moveTo>
                  <a:cubicBezTo>
                    <a:pt x="201805" y="230275"/>
                    <a:pt x="403610" y="460550"/>
                    <a:pt x="663192" y="472273"/>
                  </a:cubicBezTo>
                  <a:cubicBezTo>
                    <a:pt x="922775" y="483996"/>
                    <a:pt x="1240135" y="277167"/>
                    <a:pt x="1557495" y="70339"/>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grpSp>
      <p:sp>
        <p:nvSpPr>
          <p:cNvPr id="81" name="文本框 80"/>
          <p:cNvSpPr txBox="1"/>
          <p:nvPr/>
        </p:nvSpPr>
        <p:spPr>
          <a:xfrm>
            <a:off x="9811597" y="2588343"/>
            <a:ext cx="617506" cy="523220"/>
          </a:xfrm>
          <a:prstGeom prst="rect">
            <a:avLst/>
          </a:prstGeom>
          <a:noFill/>
        </p:spPr>
        <p:txBody>
          <a:bodyPr wrap="square" rtlCol="0">
            <a:spAutoFit/>
          </a:bodyPr>
          <a:lstStyle/>
          <a:p>
            <a:r>
              <a:rPr lang="en-US" altLang="zh-CN" sz="2800" spc="300" dirty="0" smtClean="0"/>
              <a:t>S </a:t>
            </a:r>
            <a:endParaRPr lang="zh-CN" altLang="en-US" sz="2800" spc="300" dirty="0"/>
          </a:p>
        </p:txBody>
      </p:sp>
      <p:sp>
        <p:nvSpPr>
          <p:cNvPr id="82" name="文本框 81"/>
          <p:cNvSpPr txBox="1"/>
          <p:nvPr/>
        </p:nvSpPr>
        <p:spPr>
          <a:xfrm>
            <a:off x="9716388" y="3832278"/>
            <a:ext cx="617506" cy="523220"/>
          </a:xfrm>
          <a:prstGeom prst="rect">
            <a:avLst/>
          </a:prstGeom>
          <a:noFill/>
        </p:spPr>
        <p:txBody>
          <a:bodyPr wrap="square" rtlCol="0">
            <a:spAutoFit/>
          </a:bodyPr>
          <a:lstStyle/>
          <a:p>
            <a:r>
              <a:rPr lang="en-US" altLang="zh-CN" sz="2800" spc="300" dirty="0" smtClean="0"/>
              <a:t>S </a:t>
            </a:r>
            <a:endParaRPr lang="zh-CN" altLang="en-US" sz="2800" spc="300" dirty="0"/>
          </a:p>
        </p:txBody>
      </p:sp>
      <p:sp>
        <p:nvSpPr>
          <p:cNvPr id="87" name="文本框 86"/>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869661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a:t>
            </a:r>
            <a:r>
              <a:rPr lang="en-US" altLang="zh-CN" sz="2800" b="1" dirty="0">
                <a:solidFill>
                  <a:srgbClr val="0071C1"/>
                </a:solidFill>
                <a:latin typeface="微软雅黑" panose="020B0503020204020204" pitchFamily="34" charset="-122"/>
                <a:ea typeface="微软雅黑" panose="020B0503020204020204" pitchFamily="34" charset="-122"/>
              </a:rPr>
              <a:t>Ⅴ</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248257" y="908187"/>
            <a:ext cx="2480253" cy="4615360"/>
            <a:chOff x="3736126" y="170571"/>
            <a:chExt cx="2480253" cy="4615360"/>
          </a:xfrm>
        </p:grpSpPr>
        <p:pic>
          <p:nvPicPr>
            <p:cNvPr id="22" name="图片 21"/>
            <p:cNvPicPr>
              <a:picLocks noChangeAspect="1"/>
            </p:cNvPicPr>
            <p:nvPr/>
          </p:nvPicPr>
          <p:blipFill>
            <a:blip r:embed="rId4"/>
            <a:stretch>
              <a:fillRect/>
            </a:stretch>
          </p:blipFill>
          <p:spPr>
            <a:xfrm>
              <a:off x="4996315" y="3794528"/>
              <a:ext cx="570168" cy="468804"/>
            </a:xfrm>
            <a:prstGeom prst="rect">
              <a:avLst/>
            </a:prstGeom>
          </p:spPr>
        </p:pic>
        <p:grpSp>
          <p:nvGrpSpPr>
            <p:cNvPr id="24" name="组合 23"/>
            <p:cNvGrpSpPr/>
            <p:nvPr/>
          </p:nvGrpSpPr>
          <p:grpSpPr>
            <a:xfrm>
              <a:off x="3736126" y="170571"/>
              <a:ext cx="2480253" cy="4615360"/>
              <a:chOff x="3736126" y="170571"/>
              <a:chExt cx="2480253" cy="4615360"/>
            </a:xfrm>
          </p:grpSpPr>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6126" y="170571"/>
                <a:ext cx="2480253" cy="3362384"/>
              </a:xfrm>
              <a:prstGeom prst="rect">
                <a:avLst/>
              </a:prstGeom>
            </p:spPr>
          </p:pic>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690" y="3701258"/>
                <a:ext cx="417819" cy="417819"/>
              </a:xfrm>
              <a:prstGeom prst="rect">
                <a:avLst/>
              </a:prstGeom>
            </p:spPr>
          </p:pic>
          <p:pic>
            <p:nvPicPr>
              <p:cNvPr id="27" name="图片 26"/>
              <p:cNvPicPr>
                <a:picLocks noChangeAspect="1"/>
              </p:cNvPicPr>
              <p:nvPr/>
            </p:nvPicPr>
            <p:blipFill>
              <a:blip r:embed="rId4"/>
              <a:stretch>
                <a:fillRect/>
              </a:stretch>
            </p:blipFill>
            <p:spPr>
              <a:xfrm>
                <a:off x="3856669" y="4287458"/>
                <a:ext cx="570168" cy="468804"/>
              </a:xfrm>
              <a:prstGeom prst="rect">
                <a:avLst/>
              </a:prstGeom>
            </p:spPr>
          </p:pic>
          <p:grpSp>
            <p:nvGrpSpPr>
              <p:cNvPr id="29" name="组合 28"/>
              <p:cNvGrpSpPr/>
              <p:nvPr/>
            </p:nvGrpSpPr>
            <p:grpSpPr>
              <a:xfrm>
                <a:off x="4678897" y="4078045"/>
                <a:ext cx="1169156" cy="707886"/>
                <a:chOff x="4678897" y="4078045"/>
                <a:chExt cx="1169156" cy="707886"/>
              </a:xfrm>
            </p:grpSpPr>
            <p:sp>
              <p:nvSpPr>
                <p:cNvPr id="33" name="文本框 32"/>
                <p:cNvSpPr txBox="1"/>
                <p:nvPr/>
              </p:nvSpPr>
              <p:spPr>
                <a:xfrm>
                  <a:off x="4678897" y="4227425"/>
                  <a:ext cx="569580" cy="523220"/>
                </a:xfrm>
                <a:prstGeom prst="rect">
                  <a:avLst/>
                </a:prstGeom>
                <a:noFill/>
              </p:spPr>
              <p:txBody>
                <a:bodyPr wrap="square" rtlCol="0">
                  <a:spAutoFit/>
                </a:bodyPr>
                <a:lstStyle/>
                <a:p>
                  <a:r>
                    <a:rPr lang="en-US" altLang="zh-CN" sz="2800" spc="300" dirty="0" smtClean="0"/>
                    <a:t>S( </a:t>
                  </a:r>
                  <a:endParaRPr lang="zh-CN" altLang="en-US" sz="2800" spc="300" dirty="0"/>
                </a:p>
              </p:txBody>
            </p:sp>
            <p:sp>
              <p:nvSpPr>
                <p:cNvPr id="34" name="文本框 33"/>
                <p:cNvSpPr txBox="1"/>
                <p:nvPr/>
              </p:nvSpPr>
              <p:spPr>
                <a:xfrm>
                  <a:off x="5392003" y="4078045"/>
                  <a:ext cx="456050" cy="707886"/>
                </a:xfrm>
                <a:prstGeom prst="rect">
                  <a:avLst/>
                </a:prstGeom>
                <a:noFill/>
              </p:spPr>
              <p:txBody>
                <a:bodyPr wrap="square" rtlCol="0">
                  <a:spAutoFit/>
                </a:bodyPr>
                <a:lstStyle/>
                <a:p>
                  <a:r>
                    <a:rPr lang="en-US" altLang="zh-CN" sz="2800" spc="300" dirty="0" smtClean="0"/>
                    <a:t>)</a:t>
                  </a:r>
                  <a:r>
                    <a:rPr lang="en-US" altLang="zh-CN" sz="4000" spc="300" dirty="0" smtClean="0"/>
                    <a:t> </a:t>
                  </a:r>
                  <a:endParaRPr lang="zh-CN" altLang="en-US" sz="4000" spc="300" dirty="0"/>
                </a:p>
              </p:txBody>
            </p:sp>
          </p:grpSp>
          <p:grpSp>
            <p:nvGrpSpPr>
              <p:cNvPr id="30" name="组合 29"/>
              <p:cNvGrpSpPr/>
              <p:nvPr/>
            </p:nvGrpSpPr>
            <p:grpSpPr>
              <a:xfrm>
                <a:off x="4678897" y="3568524"/>
                <a:ext cx="1228931" cy="707886"/>
                <a:chOff x="4678897" y="4091552"/>
                <a:chExt cx="1133551" cy="707886"/>
              </a:xfrm>
            </p:grpSpPr>
            <p:sp>
              <p:nvSpPr>
                <p:cNvPr id="31" name="文本框 30"/>
                <p:cNvSpPr txBox="1"/>
                <p:nvPr/>
              </p:nvSpPr>
              <p:spPr>
                <a:xfrm>
                  <a:off x="4678897" y="4227425"/>
                  <a:ext cx="569580" cy="523220"/>
                </a:xfrm>
                <a:prstGeom prst="rect">
                  <a:avLst/>
                </a:prstGeom>
                <a:noFill/>
              </p:spPr>
              <p:txBody>
                <a:bodyPr wrap="square" rtlCol="0">
                  <a:spAutoFit/>
                </a:bodyPr>
                <a:lstStyle/>
                <a:p>
                  <a:r>
                    <a:rPr lang="en-US" altLang="zh-CN" sz="2800" spc="300" dirty="0" smtClean="0"/>
                    <a:t>S( </a:t>
                  </a:r>
                  <a:endParaRPr lang="zh-CN" altLang="en-US" sz="2800" spc="300" dirty="0"/>
                </a:p>
              </p:txBody>
            </p:sp>
            <p:sp>
              <p:nvSpPr>
                <p:cNvPr id="32" name="文本框 31"/>
                <p:cNvSpPr txBox="1"/>
                <p:nvPr/>
              </p:nvSpPr>
              <p:spPr>
                <a:xfrm>
                  <a:off x="5356398" y="4091552"/>
                  <a:ext cx="456050" cy="707886"/>
                </a:xfrm>
                <a:prstGeom prst="rect">
                  <a:avLst/>
                </a:prstGeom>
                <a:noFill/>
              </p:spPr>
              <p:txBody>
                <a:bodyPr wrap="square" rtlCol="0">
                  <a:spAutoFit/>
                </a:bodyPr>
                <a:lstStyle/>
                <a:p>
                  <a:r>
                    <a:rPr lang="en-US" altLang="zh-CN" sz="2800" spc="300" dirty="0" smtClean="0"/>
                    <a:t>)</a:t>
                  </a:r>
                  <a:r>
                    <a:rPr lang="en-US" altLang="zh-CN" sz="4000" spc="300" dirty="0" smtClean="0"/>
                    <a:t> </a:t>
                  </a:r>
                  <a:endParaRPr lang="zh-CN" altLang="en-US" sz="4000" spc="300" dirty="0"/>
                </a:p>
              </p:txBody>
            </p:sp>
          </p:grpSp>
        </p:grpSp>
      </p:grpSp>
      <p:pic>
        <p:nvPicPr>
          <p:cNvPr id="35" name="图片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4620" y="5041764"/>
            <a:ext cx="417819" cy="417819"/>
          </a:xfrm>
          <a:prstGeom prst="rect">
            <a:avLst/>
          </a:prstGeom>
        </p:spPr>
      </p:pic>
      <p:sp>
        <p:nvSpPr>
          <p:cNvPr id="2" name="左大括号 1"/>
          <p:cNvSpPr/>
          <p:nvPr/>
        </p:nvSpPr>
        <p:spPr>
          <a:xfrm>
            <a:off x="5968829" y="1030898"/>
            <a:ext cx="225029" cy="28992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文本框 5"/>
          <p:cNvSpPr txBox="1"/>
          <p:nvPr/>
        </p:nvSpPr>
        <p:spPr>
          <a:xfrm>
            <a:off x="3827854" y="1779152"/>
            <a:ext cx="1446754" cy="1200329"/>
          </a:xfrm>
          <a:prstGeom prst="rect">
            <a:avLst/>
          </a:prstGeom>
          <a:noFill/>
        </p:spPr>
        <p:txBody>
          <a:bodyPr wrap="square" rtlCol="0">
            <a:spAutoFit/>
          </a:bodyPr>
          <a:lstStyle/>
          <a:p>
            <a:r>
              <a:rPr lang="en-US" altLang="zh-CN" sz="2400" dirty="0" smtClean="0"/>
              <a:t>Required by axiom1-4</a:t>
            </a:r>
            <a:endParaRPr lang="zh-CN" altLang="en-US" sz="2400" dirty="0"/>
          </a:p>
        </p:txBody>
      </p:sp>
      <p:sp>
        <p:nvSpPr>
          <p:cNvPr id="12" name="左大括号 11"/>
          <p:cNvSpPr/>
          <p:nvPr/>
        </p:nvSpPr>
        <p:spPr>
          <a:xfrm>
            <a:off x="6088128" y="4438874"/>
            <a:ext cx="80984" cy="10211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文本框 36"/>
          <p:cNvSpPr txBox="1"/>
          <p:nvPr/>
        </p:nvSpPr>
        <p:spPr>
          <a:xfrm>
            <a:off x="3798053" y="4017451"/>
            <a:ext cx="1660604" cy="2677656"/>
          </a:xfrm>
          <a:prstGeom prst="rect">
            <a:avLst/>
          </a:prstGeom>
          <a:noFill/>
        </p:spPr>
        <p:txBody>
          <a:bodyPr wrap="square" rtlCol="0">
            <a:spAutoFit/>
          </a:bodyPr>
          <a:lstStyle/>
          <a:p>
            <a:r>
              <a:rPr lang="en-US" altLang="zh-CN" sz="2400" dirty="0" smtClean="0"/>
              <a:t>Not required by axiom1-4,</a:t>
            </a:r>
          </a:p>
          <a:p>
            <a:r>
              <a:rPr lang="en-US" altLang="zh-CN" sz="2400" dirty="0" smtClean="0"/>
              <a:t>But not </a:t>
            </a:r>
            <a:r>
              <a:rPr lang="en-US" altLang="zh-CN" sz="2400" b="1" dirty="0" smtClean="0"/>
              <a:t>prohibited</a:t>
            </a:r>
            <a:r>
              <a:rPr lang="en-US" altLang="zh-CN" sz="2400" dirty="0" smtClean="0"/>
              <a:t> either</a:t>
            </a:r>
            <a:endParaRPr lang="zh-CN" altLang="en-US" sz="2400" dirty="0"/>
          </a:p>
        </p:txBody>
      </p:sp>
      <p:sp>
        <p:nvSpPr>
          <p:cNvPr id="17" name="文本框 16"/>
          <p:cNvSpPr txBox="1"/>
          <p:nvPr/>
        </p:nvSpPr>
        <p:spPr>
          <a:xfrm>
            <a:off x="5340708" y="5914532"/>
            <a:ext cx="1706300" cy="369332"/>
          </a:xfrm>
          <a:prstGeom prst="rect">
            <a:avLst/>
          </a:prstGeom>
          <a:noFill/>
        </p:spPr>
        <p:txBody>
          <a:bodyPr wrap="square" rtlCol="0">
            <a:spAutoFit/>
          </a:bodyPr>
          <a:lstStyle/>
          <a:p>
            <a:r>
              <a:rPr lang="en-US" altLang="zh-CN" dirty="0" smtClean="0"/>
              <a:t>(</a:t>
            </a:r>
            <a:r>
              <a:rPr lang="zh-CN" altLang="en-US" dirty="0" smtClean="0"/>
              <a:t>强烈暗示♂</a:t>
            </a:r>
            <a:r>
              <a:rPr lang="en-US" altLang="zh-CN" dirty="0" smtClean="0"/>
              <a:t>)</a:t>
            </a:r>
            <a:endParaRPr lang="zh-CN" altLang="en-US" dirty="0"/>
          </a:p>
        </p:txBody>
      </p:sp>
      <p:sp>
        <p:nvSpPr>
          <p:cNvPr id="40" name="文本框 39"/>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138057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a:t>
            </a:r>
            <a:r>
              <a:rPr lang="en-US" altLang="zh-CN" sz="2800" b="1" dirty="0">
                <a:solidFill>
                  <a:srgbClr val="0071C1"/>
                </a:solidFill>
                <a:latin typeface="微软雅黑" panose="020B0503020204020204" pitchFamily="34" charset="-122"/>
                <a:ea typeface="微软雅黑" panose="020B0503020204020204" pitchFamily="34" charset="-122"/>
              </a:rPr>
              <a:t>Ⅴ</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3" name="文本框 2"/>
              <p:cNvSpPr txBox="1"/>
              <p:nvPr/>
            </p:nvSpPr>
            <p:spPr>
              <a:xfrm>
                <a:off x="4744994" y="1109290"/>
                <a:ext cx="6027389" cy="3970318"/>
              </a:xfrm>
              <a:prstGeom prst="rect">
                <a:avLst/>
              </a:prstGeom>
              <a:noFill/>
            </p:spPr>
            <p:txBody>
              <a:bodyPr wrap="square" rtlCol="0">
                <a:spAutoFit/>
              </a:bodyPr>
              <a:lstStyle/>
              <a:p>
                <a:r>
                  <a:rPr lang="en-US" altLang="zh-CN" sz="3200" dirty="0" smtClean="0"/>
                  <a:t>Suppose there is a subset T of N that:</a:t>
                </a:r>
              </a:p>
              <a:p>
                <a:r>
                  <a:rPr lang="en-US" altLang="zh-CN" sz="3200" dirty="0"/>
                  <a:t>	</a:t>
                </a:r>
                <a:r>
                  <a:rPr lang="en-US" altLang="zh-CN" sz="3200" dirty="0" smtClean="0"/>
                  <a:t>contains         i.e.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T</a:t>
                </a:r>
              </a:p>
              <a:p>
                <a:r>
                  <a:rPr lang="en-US" altLang="zh-CN" sz="3200" dirty="0"/>
                  <a:t>	</a:t>
                </a:r>
                <a:r>
                  <a:rPr lang="en-US" altLang="zh-CN" sz="3200" dirty="0" smtClean="0"/>
                  <a:t>contains S(x) if it contains x</a:t>
                </a:r>
              </a:p>
              <a:p>
                <a:r>
                  <a:rPr lang="en-US" altLang="zh-CN" sz="3200" dirty="0"/>
                  <a:t>	</a:t>
                </a:r>
                <a:r>
                  <a:rPr lang="en-US" altLang="zh-CN" sz="3200" dirty="0" smtClean="0"/>
                  <a:t>	    i.e. </a:t>
                </a:r>
                <a:r>
                  <a:rPr lang="en-US" altLang="zh-CN" sz="3200" dirty="0"/>
                  <a:t>x</a:t>
                </a:r>
                <a:r>
                  <a:rPr lang="en-US" altLang="zh-CN" sz="3200" dirty="0" smtClean="0"/>
                  <a:t>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T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S(x)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T</a:t>
                </a:r>
              </a:p>
              <a:p>
                <a:r>
                  <a:rPr lang="en-US" altLang="zh-CN" sz="3200" dirty="0" smtClean="0"/>
                  <a:t>The only subset T of N that meets there criteria is N it self;</a:t>
                </a:r>
              </a:p>
              <a:p>
                <a:r>
                  <a:rPr lang="en-US" altLang="zh-CN" sz="2800" dirty="0"/>
                  <a:t>	</a:t>
                </a:r>
                <a:endParaRPr lang="en-US" altLang="zh-CN" sz="2800"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4744994" y="1109290"/>
                <a:ext cx="6027389" cy="3970318"/>
              </a:xfrm>
              <a:prstGeom prst="rect">
                <a:avLst/>
              </a:prstGeom>
              <a:blipFill>
                <a:blip r:embed="rId4"/>
                <a:stretch>
                  <a:fillRect l="-2528" t="-1997" r="-1011"/>
                </a:stretch>
              </a:blipFill>
            </p:spPr>
            <p:txBody>
              <a:bodyPr/>
              <a:lstStyle/>
              <a:p>
                <a:r>
                  <a:rPr lang="zh-CN" altLang="en-US">
                    <a:noFill/>
                  </a:rPr>
                  <a:t> </a:t>
                </a:r>
              </a:p>
            </p:txBody>
          </p:sp>
        </mc:Fallback>
      </mc:AlternateContent>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127" y="2162901"/>
            <a:ext cx="462952" cy="462952"/>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778" y="2162901"/>
            <a:ext cx="462952" cy="462952"/>
          </a:xfrm>
          <a:prstGeom prst="rect">
            <a:avLst/>
          </a:prstGeom>
        </p:spPr>
      </p:pic>
      <p:sp>
        <p:nvSpPr>
          <p:cNvPr id="43" name="文本框 42"/>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10833763" y="2370402"/>
            <a:ext cx="967908" cy="979318"/>
          </a:xfrm>
          <a:prstGeom prst="rect">
            <a:avLst/>
          </a:prstGeom>
        </p:spPr>
      </p:pic>
    </p:spTree>
    <p:extLst>
      <p:ext uri="{BB962C8B-B14F-4D97-AF65-F5344CB8AC3E}">
        <p14:creationId xmlns:p14="http://schemas.microsoft.com/office/powerpoint/2010/main" val="220777092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grpSp>
        <p:nvGrpSpPr>
          <p:cNvPr id="6" name="组合 5"/>
          <p:cNvGrpSpPr/>
          <p:nvPr/>
        </p:nvGrpSpPr>
        <p:grpSpPr>
          <a:xfrm>
            <a:off x="1163514"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395334" y="278293"/>
            <a:ext cx="2322533"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思考一个问题</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967080" y="2232927"/>
            <a:ext cx="3891248" cy="1323439"/>
          </a:xfrm>
          <a:prstGeom prst="rect">
            <a:avLst/>
          </a:prstGeom>
          <a:noFill/>
        </p:spPr>
        <p:txBody>
          <a:bodyPr wrap="square" rtlCol="0">
            <a:spAutoFit/>
          </a:bodyPr>
          <a:lstStyle/>
          <a:p>
            <a:r>
              <a:rPr lang="zh-CN" altLang="en-US" sz="4000" spc="300" dirty="0" smtClean="0"/>
              <a:t>自然数是什么？</a:t>
            </a:r>
            <a:endParaRPr lang="en-US" altLang="zh-CN" sz="4000" spc="300" dirty="0" smtClean="0"/>
          </a:p>
          <a:p>
            <a:endParaRPr lang="zh-CN" altLang="en-US" sz="4000" spc="300" dirty="0"/>
          </a:p>
        </p:txBody>
      </p:sp>
      <p:pic>
        <p:nvPicPr>
          <p:cNvPr id="21" name="图片 20"/>
          <p:cNvPicPr>
            <a:picLocks noChangeAspect="1"/>
          </p:cNvPicPr>
          <p:nvPr/>
        </p:nvPicPr>
        <p:blipFill>
          <a:blip r:embed="rId4"/>
          <a:stretch>
            <a:fillRect/>
          </a:stretch>
        </p:blipFill>
        <p:spPr>
          <a:xfrm>
            <a:off x="8590114" y="4766733"/>
            <a:ext cx="3516132" cy="2002860"/>
          </a:xfrm>
          <a:prstGeom prst="rect">
            <a:avLst/>
          </a:prstGeom>
        </p:spPr>
      </p:pic>
      <p:grpSp>
        <p:nvGrpSpPr>
          <p:cNvPr id="22" name="组合 21"/>
          <p:cNvGrpSpPr/>
          <p:nvPr/>
        </p:nvGrpSpPr>
        <p:grpSpPr>
          <a:xfrm>
            <a:off x="631246" y="4122999"/>
            <a:ext cx="2513888" cy="523220"/>
            <a:chOff x="631246" y="4122999"/>
            <a:chExt cx="2513888" cy="523220"/>
          </a:xfrm>
        </p:grpSpPr>
        <p:sp>
          <p:nvSpPr>
            <p:cNvPr id="23" name="文本框 22"/>
            <p:cNvSpPr txBox="1"/>
            <p:nvPr/>
          </p:nvSpPr>
          <p:spPr>
            <a:xfrm>
              <a:off x="886630" y="4122999"/>
              <a:ext cx="2258504"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135293687"/>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41"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a:t>
            </a:r>
            <a:r>
              <a:rPr lang="en-US" altLang="zh-CN" sz="2800" b="1" dirty="0">
                <a:solidFill>
                  <a:srgbClr val="0071C1"/>
                </a:solidFill>
                <a:latin typeface="微软雅黑" panose="020B0503020204020204" pitchFamily="34" charset="-122"/>
                <a:ea typeface="微软雅黑" panose="020B0503020204020204" pitchFamily="34" charset="-122"/>
              </a:rPr>
              <a:t>Ⅴ</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mc:AlternateContent xmlns:mc="http://schemas.openxmlformats.org/markup-compatibility/2006" xmlns:a14="http://schemas.microsoft.com/office/drawing/2010/main">
        <mc:Choice Requires="a14">
          <p:sp>
            <p:nvSpPr>
              <p:cNvPr id="3" name="文本框 2"/>
              <p:cNvSpPr txBox="1"/>
              <p:nvPr/>
            </p:nvSpPr>
            <p:spPr>
              <a:xfrm>
                <a:off x="4744994" y="1109290"/>
                <a:ext cx="6027389" cy="3970318"/>
              </a:xfrm>
              <a:prstGeom prst="rect">
                <a:avLst/>
              </a:prstGeom>
              <a:noFill/>
            </p:spPr>
            <p:txBody>
              <a:bodyPr wrap="square" rtlCol="0">
                <a:spAutoFit/>
              </a:bodyPr>
              <a:lstStyle/>
              <a:p>
                <a:r>
                  <a:rPr lang="en-US" altLang="zh-CN" sz="3200" dirty="0" smtClean="0"/>
                  <a:t>Suppose there is a subset T of N that:</a:t>
                </a:r>
              </a:p>
              <a:p>
                <a:r>
                  <a:rPr lang="en-US" altLang="zh-CN" sz="3200" dirty="0"/>
                  <a:t>	</a:t>
                </a:r>
                <a:r>
                  <a:rPr lang="en-US" altLang="zh-CN" sz="3200" dirty="0" smtClean="0"/>
                  <a:t>contains         i.e.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T</a:t>
                </a:r>
              </a:p>
              <a:p>
                <a:r>
                  <a:rPr lang="en-US" altLang="zh-CN" sz="3200" dirty="0"/>
                  <a:t>	</a:t>
                </a:r>
                <a:r>
                  <a:rPr lang="en-US" altLang="zh-CN" sz="3200" dirty="0" smtClean="0"/>
                  <a:t>contains S(x) if it contains x</a:t>
                </a:r>
              </a:p>
              <a:p>
                <a:r>
                  <a:rPr lang="en-US" altLang="zh-CN" sz="3200" dirty="0"/>
                  <a:t>	</a:t>
                </a:r>
                <a:r>
                  <a:rPr lang="en-US" altLang="zh-CN" sz="3200" dirty="0" smtClean="0"/>
                  <a:t>	    i.e.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T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S(x) </a:t>
                </a:r>
                <a14:m>
                  <m:oMath xmlns:m="http://schemas.openxmlformats.org/officeDocument/2006/math">
                    <m:r>
                      <a:rPr lang="en-US" altLang="zh-CN" sz="3200" b="0" i="1" smtClean="0">
                        <a:latin typeface="Cambria Math" panose="02040503050406030204" pitchFamily="18" charset="0"/>
                      </a:rPr>
                      <m:t>∈</m:t>
                    </m:r>
                  </m:oMath>
                </a14:m>
                <a:r>
                  <a:rPr lang="en-US" altLang="zh-CN" sz="3200" dirty="0" smtClean="0"/>
                  <a:t> T</a:t>
                </a:r>
              </a:p>
              <a:p>
                <a:r>
                  <a:rPr lang="en-US" altLang="zh-CN" sz="3200" dirty="0" smtClean="0"/>
                  <a:t>The only subset T of N that meets there criteria is N it self;</a:t>
                </a:r>
              </a:p>
              <a:p>
                <a:r>
                  <a:rPr lang="en-US" altLang="zh-CN" sz="2800" dirty="0"/>
                  <a:t>	</a:t>
                </a:r>
                <a:endParaRPr lang="en-US" altLang="zh-CN" sz="2800" dirty="0" smtClean="0"/>
              </a:p>
            </p:txBody>
          </p:sp>
        </mc:Choice>
        <mc:Fallback xmlns="">
          <p:sp>
            <p:nvSpPr>
              <p:cNvPr id="3" name="文本框 2"/>
              <p:cNvSpPr txBox="1">
                <a:spLocks noRot="1" noChangeAspect="1" noMove="1" noResize="1" noEditPoints="1" noAdjustHandles="1" noChangeArrowheads="1" noChangeShapeType="1" noTextEdit="1"/>
              </p:cNvSpPr>
              <p:nvPr/>
            </p:nvSpPr>
            <p:spPr>
              <a:xfrm>
                <a:off x="4744994" y="1109290"/>
                <a:ext cx="6027389" cy="3970318"/>
              </a:xfrm>
              <a:prstGeom prst="rect">
                <a:avLst/>
              </a:prstGeom>
              <a:blipFill>
                <a:blip r:embed="rId4"/>
                <a:stretch>
                  <a:fillRect l="-2528" t="-1997" r="-1011"/>
                </a:stretch>
              </a:blipFill>
            </p:spPr>
            <p:txBody>
              <a:bodyPr/>
              <a:lstStyle/>
              <a:p>
                <a:r>
                  <a:rPr lang="zh-CN" altLang="en-US">
                    <a:noFill/>
                  </a:rPr>
                  <a:t> </a:t>
                </a:r>
              </a:p>
            </p:txBody>
          </p:sp>
        </mc:Fallback>
      </mc:AlternateContent>
      <p:pic>
        <p:nvPicPr>
          <p:cNvPr id="40" name="图片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127" y="2162901"/>
            <a:ext cx="462952" cy="462952"/>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778" y="2162901"/>
            <a:ext cx="462952" cy="462952"/>
          </a:xfrm>
          <a:prstGeom prst="rect">
            <a:avLst/>
          </a:prstGeom>
        </p:spPr>
      </p:pic>
      <p:sp>
        <p:nvSpPr>
          <p:cNvPr id="20" name="文本框 19"/>
          <p:cNvSpPr txBox="1"/>
          <p:nvPr/>
        </p:nvSpPr>
        <p:spPr>
          <a:xfrm>
            <a:off x="4744994" y="4894942"/>
            <a:ext cx="6338170" cy="1077218"/>
          </a:xfrm>
          <a:prstGeom prst="rect">
            <a:avLst/>
          </a:prstGeom>
          <a:noFill/>
        </p:spPr>
        <p:txBody>
          <a:bodyPr wrap="square" rtlCol="0">
            <a:spAutoFit/>
          </a:bodyPr>
          <a:lstStyle/>
          <a:p>
            <a:r>
              <a:rPr lang="zh-CN" altLang="en-US" sz="3200" dirty="0" smtClean="0"/>
              <a:t>实际上</a:t>
            </a:r>
            <a:r>
              <a:rPr lang="en-US" altLang="zh-CN" sz="3200" dirty="0" smtClean="0"/>
              <a:t>,</a:t>
            </a:r>
            <a:r>
              <a:rPr lang="zh-CN" altLang="en-US" sz="3200" dirty="0" smtClean="0"/>
              <a:t>换句话说</a:t>
            </a:r>
            <a:r>
              <a:rPr lang="en-US" altLang="zh-CN" sz="3200" dirty="0" smtClean="0"/>
              <a:t>,N</a:t>
            </a:r>
            <a:r>
              <a:rPr lang="zh-CN" altLang="en-US" sz="3200" dirty="0" smtClean="0"/>
              <a:t>应该是满足之前公理的</a:t>
            </a:r>
            <a:r>
              <a:rPr lang="zh-CN" altLang="en-US" sz="3200" b="1" dirty="0" smtClean="0"/>
              <a:t>最小</a:t>
            </a:r>
            <a:r>
              <a:rPr lang="zh-CN" altLang="en-US" sz="3200" dirty="0" smtClean="0"/>
              <a:t>集合</a:t>
            </a:r>
            <a:r>
              <a:rPr lang="en-US" altLang="zh-CN" sz="3200" dirty="0" smtClean="0"/>
              <a:t>;</a:t>
            </a:r>
            <a:endParaRPr lang="zh-CN" altLang="en-US" sz="3200" dirty="0"/>
          </a:p>
        </p:txBody>
      </p:sp>
      <p:sp>
        <p:nvSpPr>
          <p:cNvPr id="43" name="文本框 42"/>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10833763" y="2370402"/>
            <a:ext cx="967908" cy="979318"/>
          </a:xfrm>
          <a:prstGeom prst="rect">
            <a:avLst/>
          </a:prstGeom>
        </p:spPr>
      </p:pic>
    </p:spTree>
    <p:extLst>
      <p:ext uri="{BB962C8B-B14F-4D97-AF65-F5344CB8AC3E}">
        <p14:creationId xmlns:p14="http://schemas.microsoft.com/office/powerpoint/2010/main" val="178277600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86"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en-US" altLang="zh-CN" sz="2800" b="1" dirty="0" err="1" smtClean="0">
                <a:solidFill>
                  <a:srgbClr val="0071C1"/>
                </a:solidFill>
                <a:latin typeface="微软雅黑" panose="020B0503020204020204" pitchFamily="34" charset="-122"/>
                <a:ea typeface="微软雅黑" panose="020B0503020204020204" pitchFamily="34" charset="-122"/>
              </a:rPr>
              <a:t>Peano</a:t>
            </a:r>
            <a:r>
              <a:rPr lang="en-US" altLang="zh-CN" sz="2800" b="1" dirty="0" smtClean="0">
                <a:solidFill>
                  <a:srgbClr val="0071C1"/>
                </a:solidFill>
                <a:latin typeface="微软雅黑" panose="020B0503020204020204" pitchFamily="34" charset="-122"/>
                <a:ea typeface="微软雅黑" panose="020B0503020204020204" pitchFamily="34" charset="-122"/>
              </a:rPr>
              <a:t> axiom </a:t>
            </a:r>
            <a:r>
              <a:rPr lang="en-US" altLang="zh-CN" sz="2800" b="1" dirty="0">
                <a:solidFill>
                  <a:srgbClr val="0071C1"/>
                </a:solidFill>
                <a:latin typeface="微软雅黑" panose="020B0503020204020204" pitchFamily="34" charset="-122"/>
                <a:ea typeface="微软雅黑" panose="020B0503020204020204" pitchFamily="34" charset="-122"/>
              </a:rPr>
              <a:t>Ⅴ</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任意多边形 23"/>
          <p:cNvSpPr/>
          <p:nvPr/>
        </p:nvSpPr>
        <p:spPr>
          <a:xfrm>
            <a:off x="4959178" y="2048669"/>
            <a:ext cx="5049795" cy="2784390"/>
          </a:xfrm>
          <a:custGeom>
            <a:avLst/>
            <a:gdLst>
              <a:gd name="connsiteX0" fmla="*/ 0 w 5049795"/>
              <a:gd name="connsiteY0" fmla="*/ 963827 h 2784390"/>
              <a:gd name="connsiteX1" fmla="*/ 2051222 w 5049795"/>
              <a:gd name="connsiteY1" fmla="*/ 0 h 2784390"/>
              <a:gd name="connsiteX2" fmla="*/ 5049795 w 5049795"/>
              <a:gd name="connsiteY2" fmla="*/ 757881 h 2784390"/>
              <a:gd name="connsiteX3" fmla="*/ 4258963 w 5049795"/>
              <a:gd name="connsiteY3" fmla="*/ 2784390 h 2784390"/>
              <a:gd name="connsiteX4" fmla="*/ 766119 w 5049795"/>
              <a:gd name="connsiteY4" fmla="*/ 2636108 h 2784390"/>
              <a:gd name="connsiteX5" fmla="*/ 0 w 5049795"/>
              <a:gd name="connsiteY5" fmla="*/ 963827 h 278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9795" h="2784390">
                <a:moveTo>
                  <a:pt x="0" y="963827"/>
                </a:moveTo>
                <a:lnTo>
                  <a:pt x="2051222" y="0"/>
                </a:lnTo>
                <a:lnTo>
                  <a:pt x="5049795" y="757881"/>
                </a:lnTo>
                <a:lnTo>
                  <a:pt x="4258963" y="2784390"/>
                </a:lnTo>
                <a:lnTo>
                  <a:pt x="766119" y="2636108"/>
                </a:lnTo>
                <a:lnTo>
                  <a:pt x="0" y="963827"/>
                </a:lnTo>
                <a:close/>
              </a:path>
            </a:pathLst>
          </a:custGeom>
          <a:noFill/>
          <a:ln>
            <a:solidFill>
              <a:schemeClr val="accent1">
                <a:shade val="50000"/>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817813" y="2690976"/>
            <a:ext cx="2411604" cy="523220"/>
          </a:xfrm>
          <a:prstGeom prst="rect">
            <a:avLst/>
          </a:prstGeom>
          <a:noFill/>
        </p:spPr>
        <p:txBody>
          <a:bodyPr wrap="square" rtlCol="0">
            <a:spAutoFit/>
          </a:bodyPr>
          <a:lstStyle/>
          <a:p>
            <a:r>
              <a:rPr lang="en-US" altLang="zh-CN" sz="2800" dirty="0" smtClean="0"/>
              <a:t>0,1,2,3……</a:t>
            </a:r>
            <a:endParaRPr lang="zh-CN" altLang="en-US" sz="2800" dirty="0"/>
          </a:p>
        </p:txBody>
      </p:sp>
      <p:grpSp>
        <p:nvGrpSpPr>
          <p:cNvPr id="26" name="组合 25"/>
          <p:cNvGrpSpPr/>
          <p:nvPr/>
        </p:nvGrpSpPr>
        <p:grpSpPr>
          <a:xfrm>
            <a:off x="7262513" y="3214196"/>
            <a:ext cx="2199150" cy="1287663"/>
            <a:chOff x="8234768" y="2815216"/>
            <a:chExt cx="2199150" cy="1287663"/>
          </a:xfrm>
        </p:grpSpPr>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768" y="3202430"/>
              <a:ext cx="417819" cy="417819"/>
            </a:xfrm>
            <a:prstGeom prst="rect">
              <a:avLst/>
            </a:prstGeom>
          </p:spPr>
        </p:pic>
        <p:pic>
          <p:nvPicPr>
            <p:cNvPr id="29" name="图片 28"/>
            <p:cNvPicPr>
              <a:picLocks noChangeAspect="1"/>
            </p:cNvPicPr>
            <p:nvPr/>
          </p:nvPicPr>
          <p:blipFill>
            <a:blip r:embed="rId5"/>
            <a:stretch>
              <a:fillRect/>
            </a:stretch>
          </p:blipFill>
          <p:spPr>
            <a:xfrm>
              <a:off x="9863750" y="3215554"/>
              <a:ext cx="570168" cy="468804"/>
            </a:xfrm>
            <a:prstGeom prst="rect">
              <a:avLst/>
            </a:prstGeom>
          </p:spPr>
        </p:pic>
        <p:sp>
          <p:nvSpPr>
            <p:cNvPr id="30" name="任意多边形 29"/>
            <p:cNvSpPr/>
            <p:nvPr/>
          </p:nvSpPr>
          <p:spPr>
            <a:xfrm>
              <a:off x="8479421" y="3630131"/>
              <a:ext cx="1557495" cy="472748"/>
            </a:xfrm>
            <a:custGeom>
              <a:avLst/>
              <a:gdLst>
                <a:gd name="connsiteX0" fmla="*/ 0 w 1557495"/>
                <a:gd name="connsiteY0" fmla="*/ 0 h 472748"/>
                <a:gd name="connsiteX1" fmla="*/ 663192 w 1557495"/>
                <a:gd name="connsiteY1" fmla="*/ 472273 h 472748"/>
                <a:gd name="connsiteX2" fmla="*/ 1557495 w 1557495"/>
                <a:gd name="connsiteY2" fmla="*/ 70339 h 472748"/>
              </a:gdLst>
              <a:ahLst/>
              <a:cxnLst>
                <a:cxn ang="0">
                  <a:pos x="connsiteX0" y="connsiteY0"/>
                </a:cxn>
                <a:cxn ang="0">
                  <a:pos x="connsiteX1" y="connsiteY1"/>
                </a:cxn>
                <a:cxn ang="0">
                  <a:pos x="connsiteX2" y="connsiteY2"/>
                </a:cxn>
              </a:cxnLst>
              <a:rect l="l" t="t" r="r" b="b"/>
              <a:pathLst>
                <a:path w="1557495" h="472748">
                  <a:moveTo>
                    <a:pt x="0" y="0"/>
                  </a:moveTo>
                  <a:cubicBezTo>
                    <a:pt x="201805" y="230275"/>
                    <a:pt x="403610" y="460550"/>
                    <a:pt x="663192" y="472273"/>
                  </a:cubicBezTo>
                  <a:cubicBezTo>
                    <a:pt x="922775" y="483996"/>
                    <a:pt x="1240135" y="277167"/>
                    <a:pt x="1557495" y="70339"/>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sp>
          <p:nvSpPr>
            <p:cNvPr id="31" name="任意多边形 30"/>
            <p:cNvSpPr/>
            <p:nvPr/>
          </p:nvSpPr>
          <p:spPr>
            <a:xfrm rot="10800000">
              <a:off x="8572921" y="2815216"/>
              <a:ext cx="1557495" cy="472748"/>
            </a:xfrm>
            <a:custGeom>
              <a:avLst/>
              <a:gdLst>
                <a:gd name="connsiteX0" fmla="*/ 0 w 1557495"/>
                <a:gd name="connsiteY0" fmla="*/ 0 h 472748"/>
                <a:gd name="connsiteX1" fmla="*/ 663192 w 1557495"/>
                <a:gd name="connsiteY1" fmla="*/ 472273 h 472748"/>
                <a:gd name="connsiteX2" fmla="*/ 1557495 w 1557495"/>
                <a:gd name="connsiteY2" fmla="*/ 70339 h 472748"/>
              </a:gdLst>
              <a:ahLst/>
              <a:cxnLst>
                <a:cxn ang="0">
                  <a:pos x="connsiteX0" y="connsiteY0"/>
                </a:cxn>
                <a:cxn ang="0">
                  <a:pos x="connsiteX1" y="connsiteY1"/>
                </a:cxn>
                <a:cxn ang="0">
                  <a:pos x="connsiteX2" y="connsiteY2"/>
                </a:cxn>
              </a:cxnLst>
              <a:rect l="l" t="t" r="r" b="b"/>
              <a:pathLst>
                <a:path w="1557495" h="472748">
                  <a:moveTo>
                    <a:pt x="0" y="0"/>
                  </a:moveTo>
                  <a:cubicBezTo>
                    <a:pt x="201805" y="230275"/>
                    <a:pt x="403610" y="460550"/>
                    <a:pt x="663192" y="472273"/>
                  </a:cubicBezTo>
                  <a:cubicBezTo>
                    <a:pt x="922775" y="483996"/>
                    <a:pt x="1240135" y="277167"/>
                    <a:pt x="1557495" y="70339"/>
                  </a:cubicBezTo>
                </a:path>
              </a:pathLst>
            </a:custGeom>
            <a:noFill/>
            <a:ln>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grpSp>
      <p:sp>
        <p:nvSpPr>
          <p:cNvPr id="2" name="任意多边形 1"/>
          <p:cNvSpPr/>
          <p:nvPr/>
        </p:nvSpPr>
        <p:spPr>
          <a:xfrm>
            <a:off x="5817812" y="2379317"/>
            <a:ext cx="1793949" cy="1022910"/>
          </a:xfrm>
          <a:custGeom>
            <a:avLst/>
            <a:gdLst>
              <a:gd name="connsiteX0" fmla="*/ 0 w 1845276"/>
              <a:gd name="connsiteY0" fmla="*/ 345989 h 1532238"/>
              <a:gd name="connsiteX1" fmla="*/ 49428 w 1845276"/>
              <a:gd name="connsiteY1" fmla="*/ 1532238 h 1532238"/>
              <a:gd name="connsiteX2" fmla="*/ 1631092 w 1845276"/>
              <a:gd name="connsiteY2" fmla="*/ 1491049 h 1532238"/>
              <a:gd name="connsiteX3" fmla="*/ 1845276 w 1845276"/>
              <a:gd name="connsiteY3" fmla="*/ 659027 h 1532238"/>
              <a:gd name="connsiteX4" fmla="*/ 832022 w 1845276"/>
              <a:gd name="connsiteY4" fmla="*/ 0 h 1532238"/>
              <a:gd name="connsiteX5" fmla="*/ 0 w 1845276"/>
              <a:gd name="connsiteY5" fmla="*/ 345989 h 153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5276" h="1532238">
                <a:moveTo>
                  <a:pt x="0" y="345989"/>
                </a:moveTo>
                <a:lnTo>
                  <a:pt x="49428" y="1532238"/>
                </a:lnTo>
                <a:lnTo>
                  <a:pt x="1631092" y="1491049"/>
                </a:lnTo>
                <a:lnTo>
                  <a:pt x="1845276" y="659027"/>
                </a:lnTo>
                <a:lnTo>
                  <a:pt x="832022" y="0"/>
                </a:lnTo>
                <a:lnTo>
                  <a:pt x="0" y="345989"/>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云形标注 11"/>
          <p:cNvSpPr/>
          <p:nvPr/>
        </p:nvSpPr>
        <p:spPr>
          <a:xfrm>
            <a:off x="5859237" y="556780"/>
            <a:ext cx="3298924" cy="1702875"/>
          </a:xfrm>
          <a:prstGeom prst="cloudCallout">
            <a:avLst>
              <a:gd name="adj1" fmla="val -26620"/>
              <a:gd name="adj2" fmla="val 54829"/>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460093" y="813453"/>
            <a:ext cx="2303335" cy="1323439"/>
          </a:xfrm>
          <a:prstGeom prst="rect">
            <a:avLst/>
          </a:prstGeom>
          <a:noFill/>
        </p:spPr>
        <p:txBody>
          <a:bodyPr wrap="square" rtlCol="0">
            <a:spAutoFit/>
          </a:bodyPr>
          <a:lstStyle/>
          <a:p>
            <a:r>
              <a:rPr lang="zh-CN" altLang="en-US" sz="2000" dirty="0"/>
              <a:t>一</a:t>
            </a:r>
            <a:r>
              <a:rPr lang="zh-CN" altLang="en-US" sz="2000" dirty="0" smtClean="0"/>
              <a:t>个满足公理</a:t>
            </a:r>
            <a:r>
              <a:rPr lang="en-US" altLang="zh-CN" sz="2000" dirty="0" smtClean="0"/>
              <a:t>1-4</a:t>
            </a:r>
            <a:r>
              <a:rPr lang="zh-CN" altLang="en-US" sz="2000" dirty="0" smtClean="0"/>
              <a:t>的更小的集合</a:t>
            </a:r>
            <a:r>
              <a:rPr lang="en-US" altLang="zh-CN" sz="2000" dirty="0" smtClean="0"/>
              <a:t>,</a:t>
            </a:r>
            <a:r>
              <a:rPr lang="zh-CN" altLang="en-US" sz="2000" dirty="0" smtClean="0"/>
              <a:t>根据公理</a:t>
            </a:r>
            <a:r>
              <a:rPr lang="en-US" altLang="zh-CN" sz="2000" dirty="0" smtClean="0"/>
              <a:t>5,</a:t>
            </a:r>
            <a:r>
              <a:rPr lang="zh-CN" altLang="en-US" sz="2000" dirty="0" smtClean="0"/>
              <a:t>就选择是你了</a:t>
            </a:r>
            <a:endParaRPr lang="zh-CN" altLang="en-US" sz="2000" dirty="0"/>
          </a:p>
        </p:txBody>
      </p:sp>
      <p:sp>
        <p:nvSpPr>
          <p:cNvPr id="35" name="文本框 34"/>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298675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50" fill="hold"/>
                                        <p:tgtEl>
                                          <p:spTgt spid="39"/>
                                        </p:tgtEl>
                                        <p:attrNameLst>
                                          <p:attrName>ppt_x</p:attrName>
                                        </p:attrNameLst>
                                      </p:cBhvr>
                                      <p:tavLst>
                                        <p:tav tm="0">
                                          <p:val>
                                            <p:strVal val="0-#ppt_w/2"/>
                                          </p:val>
                                        </p:tav>
                                        <p:tav tm="100000">
                                          <p:val>
                                            <p:strVal val="#ppt_x"/>
                                          </p:val>
                                        </p:tav>
                                      </p:tavLst>
                                    </p:anim>
                                    <p:anim calcmode="lin" valueType="num">
                                      <p:cBhvr additive="base">
                                        <p:cTn id="8" dur="45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86"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谓词逻辑表示</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2868168" y="492220"/>
            <a:ext cx="9224978" cy="1944479"/>
            <a:chOff x="3293532" y="865220"/>
            <a:chExt cx="9224978" cy="1944479"/>
          </a:xfrm>
        </p:grpSpPr>
        <p:grpSp>
          <p:nvGrpSpPr>
            <p:cNvPr id="33" name="组合 32"/>
            <p:cNvGrpSpPr/>
            <p:nvPr/>
          </p:nvGrpSpPr>
          <p:grpSpPr>
            <a:xfrm>
              <a:off x="5730759" y="1826428"/>
              <a:ext cx="6787751" cy="472142"/>
              <a:chOff x="5931772" y="2676062"/>
              <a:chExt cx="5817146" cy="472142"/>
            </a:xfrm>
          </p:grpSpPr>
          <p:sp>
            <p:nvSpPr>
              <p:cNvPr id="47" name="文本框 46"/>
              <p:cNvSpPr txBox="1"/>
              <p:nvPr/>
            </p:nvSpPr>
            <p:spPr>
              <a:xfrm>
                <a:off x="6303022" y="2676062"/>
                <a:ext cx="5445896" cy="461665"/>
              </a:xfrm>
              <a:prstGeom prst="rect">
                <a:avLst/>
              </a:prstGeom>
              <a:noFill/>
            </p:spPr>
            <p:txBody>
              <a:bodyPr wrap="square" rtlCol="0">
                <a:spAutoFit/>
              </a:bodyPr>
              <a:lstStyle/>
              <a:p>
                <a:r>
                  <a:rPr lang="en-US" altLang="zh-CN" sz="2400" dirty="0"/>
                  <a:t>can never be the output of </a:t>
                </a:r>
                <a:r>
                  <a:rPr lang="en-US" altLang="zh-CN" sz="2400" dirty="0" smtClean="0"/>
                  <a:t>S</a:t>
                </a:r>
                <a:r>
                  <a:rPr lang="en-US" altLang="zh-CN" sz="2400" dirty="0"/>
                  <a:t>.</a:t>
                </a:r>
                <a:endParaRPr lang="zh-CN" altLang="en-US" sz="2400" spc="300" dirty="0"/>
              </a:p>
            </p:txBody>
          </p:sp>
          <p:pic>
            <p:nvPicPr>
              <p:cNvPr id="48" name="图片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772" y="2744196"/>
                <a:ext cx="371250" cy="404008"/>
              </a:xfrm>
              <a:prstGeom prst="rect">
                <a:avLst/>
              </a:prstGeom>
            </p:spPr>
          </p:pic>
        </p:grpSp>
        <p:grpSp>
          <p:nvGrpSpPr>
            <p:cNvPr id="34" name="组合 33"/>
            <p:cNvGrpSpPr/>
            <p:nvPr/>
          </p:nvGrpSpPr>
          <p:grpSpPr>
            <a:xfrm>
              <a:off x="3293532" y="865220"/>
              <a:ext cx="8373523" cy="1944479"/>
              <a:chOff x="3203130" y="911932"/>
              <a:chExt cx="8463926" cy="1897767"/>
            </a:xfrm>
          </p:grpSpPr>
          <p:grpSp>
            <p:nvGrpSpPr>
              <p:cNvPr id="35" name="组合 34"/>
              <p:cNvGrpSpPr/>
              <p:nvPr/>
            </p:nvGrpSpPr>
            <p:grpSpPr>
              <a:xfrm>
                <a:off x="4041330" y="911932"/>
                <a:ext cx="7625726" cy="471500"/>
                <a:chOff x="4136095" y="1418051"/>
                <a:chExt cx="7625726" cy="471500"/>
              </a:xfrm>
            </p:grpSpPr>
            <p:grpSp>
              <p:nvGrpSpPr>
                <p:cNvPr id="43" name="组合 42"/>
                <p:cNvGrpSpPr/>
                <p:nvPr/>
              </p:nvGrpSpPr>
              <p:grpSpPr>
                <a:xfrm>
                  <a:off x="5778832" y="1418051"/>
                  <a:ext cx="5982989" cy="470857"/>
                  <a:chOff x="4573505" y="2753894"/>
                  <a:chExt cx="5982989" cy="470857"/>
                </a:xfrm>
              </p:grpSpPr>
              <p:sp>
                <p:nvSpPr>
                  <p:cNvPr id="45" name="文本框 44"/>
                  <p:cNvSpPr txBox="1"/>
                  <p:nvPr/>
                </p:nvSpPr>
                <p:spPr>
                  <a:xfrm>
                    <a:off x="5110598" y="2753894"/>
                    <a:ext cx="5445896" cy="461665"/>
                  </a:xfrm>
                  <a:prstGeom prst="rect">
                    <a:avLst/>
                  </a:prstGeom>
                  <a:noFill/>
                </p:spPr>
                <p:txBody>
                  <a:bodyPr wrap="square" rtlCol="0">
                    <a:spAutoFit/>
                  </a:bodyPr>
                  <a:lstStyle/>
                  <a:p>
                    <a:r>
                      <a:rPr lang="en-US" altLang="zh-CN" sz="2400" spc="300" dirty="0" smtClean="0"/>
                      <a:t>is in N.</a:t>
                    </a:r>
                    <a:endParaRPr lang="zh-CN" altLang="en-US" sz="2400" spc="300" dirty="0"/>
                  </a:p>
                </p:txBody>
              </p:sp>
              <p:pic>
                <p:nvPicPr>
                  <p:cNvPr id="46" name="图片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505" y="2761799"/>
                    <a:ext cx="462952" cy="462952"/>
                  </a:xfrm>
                  <a:prstGeom prst="rect">
                    <a:avLst/>
                  </a:prstGeom>
                </p:spPr>
              </p:pic>
            </p:grpSp>
            <p:sp>
              <p:nvSpPr>
                <p:cNvPr id="44" name="文本框 43"/>
                <p:cNvSpPr txBox="1"/>
                <p:nvPr/>
              </p:nvSpPr>
              <p:spPr>
                <a:xfrm>
                  <a:off x="4136095" y="1427886"/>
                  <a:ext cx="1816703" cy="461665"/>
                </a:xfrm>
                <a:prstGeom prst="rect">
                  <a:avLst/>
                </a:prstGeom>
                <a:noFill/>
              </p:spPr>
              <p:txBody>
                <a:bodyPr wrap="square" rtlCol="0">
                  <a:spAutoFit/>
                </a:bodyPr>
                <a:lstStyle/>
                <a:p>
                  <a:r>
                    <a:rPr lang="en-US" altLang="zh-CN" sz="2400" b="1" dirty="0" smtClean="0">
                      <a:solidFill>
                        <a:srgbClr val="0071C1"/>
                      </a:solidFill>
                      <a:latin typeface="微软雅黑" panose="020B0503020204020204" pitchFamily="34" charset="-122"/>
                      <a:ea typeface="微软雅黑" panose="020B0503020204020204" pitchFamily="34" charset="-122"/>
                    </a:rPr>
                    <a:t>Axiom Ⅰ</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mc:AlternateContent xmlns:mc="http://schemas.openxmlformats.org/markup-compatibility/2006" xmlns:a14="http://schemas.microsoft.com/office/drawing/2010/main">
            <mc:Choice Requires="a14">
              <p:sp>
                <p:nvSpPr>
                  <p:cNvPr id="36" name="文本框 35"/>
                  <p:cNvSpPr txBox="1"/>
                  <p:nvPr/>
                </p:nvSpPr>
                <p:spPr>
                  <a:xfrm>
                    <a:off x="3203130" y="1366469"/>
                    <a:ext cx="5934021" cy="830997"/>
                  </a:xfrm>
                  <a:prstGeom prst="rect">
                    <a:avLst/>
                  </a:prstGeom>
                  <a:noFill/>
                </p:spPr>
                <p:txBody>
                  <a:bodyPr wrap="square" rtlCol="0">
                    <a:spAutoFit/>
                  </a:bodyPr>
                  <a:lstStyle/>
                  <a:p>
                    <a:pPr algn="ctr"/>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   </a:t>
                    </a:r>
                    <a:r>
                      <a:rPr lang="en-US" altLang="zh-CN" sz="2400" dirty="0" smtClean="0"/>
                      <a:t>If </a:t>
                    </a:r>
                    <a:r>
                      <a:rPr lang="en-US" altLang="zh-CN" sz="2400" dirty="0"/>
                      <a:t>x</a:t>
                    </a:r>
                    <a14:m>
                      <m:oMath xmlns:m="http://schemas.openxmlformats.org/officeDocument/2006/math">
                        <m:r>
                          <a:rPr lang="en-US" altLang="zh-CN" sz="2400" i="1">
                            <a:latin typeface="Cambria Math" panose="02040503050406030204" pitchFamily="18" charset="0"/>
                          </a:rPr>
                          <m:t>∈</m:t>
                        </m:r>
                      </m:oMath>
                    </a14:m>
                    <a:r>
                      <a:rPr lang="en-US" altLang="zh-CN" sz="2400" dirty="0" err="1"/>
                      <a:t>N,then</a:t>
                    </a:r>
                    <a:r>
                      <a:rPr lang="en-US" altLang="zh-CN" sz="2400" dirty="0"/>
                      <a:t> S(x)</a:t>
                    </a:r>
                    <a14:m>
                      <m:oMath xmlns:m="http://schemas.openxmlformats.org/officeDocument/2006/math">
                        <m:r>
                          <a:rPr lang="en-US" altLang="zh-CN" sz="2400" i="1">
                            <a:latin typeface="Cambria Math" panose="02040503050406030204" pitchFamily="18" charset="0"/>
                          </a:rPr>
                          <m:t>∈</m:t>
                        </m:r>
                      </m:oMath>
                    </a14:m>
                    <a:r>
                      <a:rPr lang="en-US" altLang="zh-CN" sz="2400" dirty="0"/>
                      <a:t>N</a:t>
                    </a:r>
                    <a:endParaRPr lang="zh-CN" altLang="en-US" sz="2400" dirty="0"/>
                  </a:p>
                  <a:p>
                    <a:pPr algn="ctr"/>
                    <a:endParaRPr lang="zh-CN" altLang="en-US" sz="2400" b="1" dirty="0">
                      <a:solidFill>
                        <a:srgbClr val="0071C1"/>
                      </a:solidFill>
                      <a:latin typeface="微软雅黑" panose="020B0503020204020204" pitchFamily="34" charset="-122"/>
                      <a:ea typeface="微软雅黑" panose="020B0503020204020204" pitchFamily="34" charset="-122"/>
                    </a:endParaRPr>
                  </a:p>
                </p:txBody>
              </p:sp>
            </mc:Choice>
            <mc:Fallback xmlns="">
              <p:sp>
                <p:nvSpPr>
                  <p:cNvPr id="36" name="文本框 35"/>
                  <p:cNvSpPr txBox="1">
                    <a:spLocks noRot="1" noChangeAspect="1" noMove="1" noResize="1" noEditPoints="1" noAdjustHandles="1" noChangeArrowheads="1" noChangeShapeType="1" noTextEdit="1"/>
                  </p:cNvSpPr>
                  <p:nvPr/>
                </p:nvSpPr>
                <p:spPr>
                  <a:xfrm>
                    <a:off x="3203130" y="1366469"/>
                    <a:ext cx="5934021" cy="830997"/>
                  </a:xfrm>
                  <a:prstGeom prst="rect">
                    <a:avLst/>
                  </a:prstGeom>
                  <a:blipFill>
                    <a:blip r:embed="rId5"/>
                    <a:stretch>
                      <a:fillRect t="-6429"/>
                    </a:stretch>
                  </a:blipFill>
                </p:spPr>
                <p:txBody>
                  <a:bodyPr/>
                  <a:lstStyle/>
                  <a:p>
                    <a:r>
                      <a:rPr lang="zh-CN" altLang="en-US">
                        <a:noFill/>
                      </a:rPr>
                      <a:t> </a:t>
                    </a:r>
                  </a:p>
                </p:txBody>
              </p:sp>
            </mc:Fallback>
          </mc:AlternateContent>
          <p:sp>
            <p:nvSpPr>
              <p:cNvPr id="37" name="文本框 36"/>
              <p:cNvSpPr txBox="1"/>
              <p:nvPr/>
            </p:nvSpPr>
            <p:spPr>
              <a:xfrm>
                <a:off x="4041330" y="1845098"/>
                <a:ext cx="1689429"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Ⅲ</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4041330" y="2331560"/>
                <a:ext cx="6255102" cy="478139"/>
                <a:chOff x="4041330" y="2331560"/>
                <a:chExt cx="6255102" cy="478139"/>
              </a:xfrm>
            </p:grpSpPr>
            <p:sp>
              <p:nvSpPr>
                <p:cNvPr id="40" name="文本框 39"/>
                <p:cNvSpPr txBox="1"/>
                <p:nvPr/>
              </p:nvSpPr>
              <p:spPr>
                <a:xfrm>
                  <a:off x="4041330" y="2348034"/>
                  <a:ext cx="1642738"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Ⅳ </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2" name="矩形 41"/>
                    <p:cNvSpPr/>
                    <p:nvPr/>
                  </p:nvSpPr>
                  <p:spPr>
                    <a:xfrm>
                      <a:off x="5730759" y="2331560"/>
                      <a:ext cx="4565673" cy="461665"/>
                    </a:xfrm>
                    <a:prstGeom prst="rect">
                      <a:avLst/>
                    </a:prstGeom>
                  </p:spPr>
                  <p:txBody>
                    <a:bodyPr wrap="none">
                      <a:spAutoFit/>
                    </a:bodyPr>
                    <a:lstStyle/>
                    <a:p>
                      <a:pPr algn="ctr"/>
                      <a:r>
                        <a:rPr lang="en-US" altLang="zh-CN" sz="2400" dirty="0" smtClean="0"/>
                        <a:t>If </a:t>
                      </a:r>
                      <a:r>
                        <a:rPr lang="en-US" altLang="zh-CN" sz="2400" dirty="0" err="1"/>
                        <a:t>x,y</a:t>
                      </a:r>
                      <a14:m>
                        <m:oMath xmlns:m="http://schemas.openxmlformats.org/officeDocument/2006/math">
                          <m:r>
                            <a:rPr lang="en-US" altLang="zh-CN" sz="2400" i="1">
                              <a:latin typeface="Cambria Math" panose="02040503050406030204" pitchFamily="18" charset="0"/>
                            </a:rPr>
                            <m:t>∈</m:t>
                          </m:r>
                        </m:oMath>
                      </a14:m>
                      <a:r>
                        <a:rPr lang="en-US" altLang="zh-CN" sz="2400" dirty="0"/>
                        <a:t> N, and S(x)=S(y), then x=y;</a:t>
                      </a:r>
                    </a:p>
                  </p:txBody>
                </p:sp>
              </mc:Choice>
              <mc:Fallback xmlns="">
                <p:sp>
                  <p:nvSpPr>
                    <p:cNvPr id="42" name="矩形 41"/>
                    <p:cNvSpPr>
                      <a:spLocks noRot="1" noChangeAspect="1" noMove="1" noResize="1" noEditPoints="1" noAdjustHandles="1" noChangeArrowheads="1" noChangeShapeType="1" noTextEdit="1"/>
                    </p:cNvSpPr>
                    <p:nvPr/>
                  </p:nvSpPr>
                  <p:spPr>
                    <a:xfrm>
                      <a:off x="5730759" y="2331560"/>
                      <a:ext cx="4565673" cy="461665"/>
                    </a:xfrm>
                    <a:prstGeom prst="rect">
                      <a:avLst/>
                    </a:prstGeom>
                    <a:blipFill>
                      <a:blip r:embed="rId6"/>
                      <a:stretch>
                        <a:fillRect l="-2159" t="-8974" r="-2159" b="-26923"/>
                      </a:stretch>
                    </a:blipFill>
                  </p:spPr>
                  <p:txBody>
                    <a:bodyPr/>
                    <a:lstStyle/>
                    <a:p>
                      <a:r>
                        <a:rPr lang="zh-CN" altLang="en-US">
                          <a:noFill/>
                        </a:rPr>
                        <a:t> </a:t>
                      </a:r>
                    </a:p>
                  </p:txBody>
                </p:sp>
              </mc:Fallback>
            </mc:AlternateContent>
          </p:grpSp>
        </p:grpSp>
      </p:grpSp>
      <p:sp>
        <p:nvSpPr>
          <p:cNvPr id="49" name="文本框 48"/>
          <p:cNvSpPr txBox="1"/>
          <p:nvPr/>
        </p:nvSpPr>
        <p:spPr>
          <a:xfrm>
            <a:off x="3699991" y="2530826"/>
            <a:ext cx="1625192"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Ⅴ</a:t>
            </a:r>
            <a:r>
              <a:rPr lang="en-US" altLang="zh-CN" sz="2400" b="1" dirty="0" smtClean="0">
                <a:solidFill>
                  <a:srgbClr val="0071C1"/>
                </a:solidFill>
                <a:latin typeface="微软雅黑" panose="020B0503020204020204" pitchFamily="34" charset="-122"/>
                <a:ea typeface="微软雅黑" panose="020B0503020204020204" pitchFamily="34" charset="-122"/>
              </a:rPr>
              <a:t> </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3" name="右箭头 2">
            <a:hlinkClick r:id="rId7" action="ppaction://hlinksldjump"/>
          </p:cNvPr>
          <p:cNvSpPr/>
          <p:nvPr/>
        </p:nvSpPr>
        <p:spPr>
          <a:xfrm>
            <a:off x="5497918" y="2558070"/>
            <a:ext cx="481341" cy="289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39"/>
          <p:cNvSpPr txBox="1"/>
          <p:nvPr/>
        </p:nvSpPr>
        <p:spPr>
          <a:xfrm>
            <a:off x="3680203" y="3411340"/>
            <a:ext cx="1625192" cy="4730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Ⅰ </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3697414" y="3076477"/>
            <a:ext cx="8280000"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199183" y="3386143"/>
            <a:ext cx="6527243" cy="3046988"/>
          </a:xfrm>
          <a:prstGeom prst="rect">
            <a:avLst/>
          </a:prstGeom>
          <a:noFill/>
        </p:spPr>
        <p:txBody>
          <a:bodyPr wrap="square" rtlCol="0">
            <a:spAutoFit/>
          </a:bodyPr>
          <a:lstStyle/>
          <a:p>
            <a:r>
              <a:rPr lang="pt-BR" altLang="zh-CN" sz="2800" dirty="0"/>
              <a:t>(e ∈ </a:t>
            </a:r>
            <a:r>
              <a:rPr lang="pt-BR" altLang="zh-CN" sz="2800" dirty="0" smtClean="0"/>
              <a:t>N)</a:t>
            </a:r>
            <a:endParaRPr lang="pt-BR" altLang="zh-CN" sz="2800" dirty="0"/>
          </a:p>
          <a:p>
            <a:r>
              <a:rPr lang="pt-BR" altLang="zh-CN" sz="2800" dirty="0"/>
              <a:t>(∀ a ∈ </a:t>
            </a:r>
            <a:r>
              <a:rPr lang="pt-BR" altLang="zh-CN" sz="2800" dirty="0" smtClean="0"/>
              <a:t>N)( </a:t>
            </a:r>
            <a:r>
              <a:rPr lang="pt-BR" altLang="zh-CN" sz="2800" dirty="0"/>
              <a:t>S</a:t>
            </a:r>
            <a:r>
              <a:rPr lang="pt-BR" altLang="zh-CN" sz="2800" dirty="0" smtClean="0"/>
              <a:t>(a</a:t>
            </a:r>
            <a:r>
              <a:rPr lang="pt-BR" altLang="zh-CN" sz="2800" dirty="0"/>
              <a:t>) ∈ </a:t>
            </a:r>
            <a:r>
              <a:rPr lang="pt-BR" altLang="zh-CN" sz="2800" dirty="0" smtClean="0"/>
              <a:t>N </a:t>
            </a:r>
            <a:r>
              <a:rPr lang="pt-BR" altLang="zh-CN" sz="2800" dirty="0"/>
              <a:t>)</a:t>
            </a:r>
          </a:p>
          <a:p>
            <a:r>
              <a:rPr lang="pt-BR" altLang="zh-CN" sz="2800" dirty="0" smtClean="0"/>
              <a:t>(</a:t>
            </a:r>
            <a:r>
              <a:rPr lang="pt-BR" altLang="zh-CN" sz="2800" dirty="0"/>
              <a:t>∀ a ∈ </a:t>
            </a:r>
            <a:r>
              <a:rPr lang="pt-BR" altLang="zh-CN" sz="2800" dirty="0" smtClean="0"/>
              <a:t>N)( </a:t>
            </a:r>
            <a:r>
              <a:rPr lang="pt-BR" altLang="zh-CN" sz="2800" dirty="0"/>
              <a:t>S</a:t>
            </a:r>
            <a:r>
              <a:rPr lang="pt-BR" altLang="zh-CN" sz="2800" dirty="0" smtClean="0"/>
              <a:t>(a</a:t>
            </a:r>
            <a:r>
              <a:rPr lang="pt-BR" altLang="zh-CN" sz="2800" dirty="0"/>
              <a:t>) ≠ e </a:t>
            </a:r>
            <a:r>
              <a:rPr lang="pt-BR" altLang="zh-CN" sz="2800" dirty="0" smtClean="0"/>
              <a:t>)</a:t>
            </a:r>
          </a:p>
          <a:p>
            <a:r>
              <a:rPr lang="pt-BR" altLang="zh-CN" sz="2800" dirty="0"/>
              <a:t>(∀ b ∈ N)(∀ c ∈ N)(S(b) </a:t>
            </a:r>
            <a:r>
              <a:rPr lang="zh-CN" altLang="pt-BR" sz="2800" dirty="0"/>
              <a:t>＝ </a:t>
            </a:r>
            <a:r>
              <a:rPr lang="pt-BR" altLang="zh-CN" sz="2800" dirty="0"/>
              <a:t>S(c) → b </a:t>
            </a:r>
            <a:r>
              <a:rPr lang="zh-CN" altLang="pt-BR" sz="2800" dirty="0"/>
              <a:t>＝ </a:t>
            </a:r>
            <a:r>
              <a:rPr lang="pt-BR" altLang="zh-CN" sz="2800" dirty="0"/>
              <a:t>c</a:t>
            </a:r>
            <a:r>
              <a:rPr lang="pt-BR" altLang="zh-CN" sz="2800" dirty="0" smtClean="0"/>
              <a:t>)</a:t>
            </a:r>
            <a:endParaRPr lang="pt-BR" altLang="zh-CN" sz="2800" dirty="0"/>
          </a:p>
          <a:p>
            <a:r>
              <a:rPr lang="pt-BR" altLang="zh-CN" sz="2800" dirty="0"/>
              <a:t>(∀ A ⊆ N</a:t>
            </a:r>
            <a:r>
              <a:rPr lang="pt-BR" altLang="zh-CN" sz="2800" dirty="0" smtClean="0"/>
              <a:t>)( </a:t>
            </a:r>
            <a:r>
              <a:rPr lang="pt-BR" altLang="zh-CN" sz="2800" dirty="0"/>
              <a:t>((e ∈ A) ∧ (∀ a ∈ </a:t>
            </a:r>
            <a:r>
              <a:rPr lang="pt-BR" altLang="zh-CN" sz="2800" dirty="0" smtClean="0"/>
              <a:t>A)(S(a</a:t>
            </a:r>
            <a:r>
              <a:rPr lang="pt-BR" altLang="zh-CN" sz="2800" dirty="0"/>
              <a:t>) ∈ A)) → (</a:t>
            </a:r>
            <a:r>
              <a:rPr lang="pt-BR" altLang="zh-CN" sz="2800" dirty="0" smtClean="0"/>
              <a:t>A</a:t>
            </a:r>
            <a:r>
              <a:rPr lang="zh-CN" altLang="pt-BR" sz="2800" dirty="0" smtClean="0"/>
              <a:t>＝</a:t>
            </a:r>
            <a:r>
              <a:rPr lang="pt-BR" altLang="zh-CN" sz="2800" dirty="0" smtClean="0"/>
              <a:t>N) </a:t>
            </a:r>
            <a:r>
              <a:rPr lang="pt-BR" altLang="zh-CN" sz="2800" dirty="0"/>
              <a:t>)</a:t>
            </a:r>
          </a:p>
          <a:p>
            <a:endParaRPr lang="zh-CN" altLang="en-US" sz="2400" dirty="0"/>
          </a:p>
        </p:txBody>
      </p:sp>
      <p:sp>
        <p:nvSpPr>
          <p:cNvPr id="53" name="文本框 52"/>
          <p:cNvSpPr txBox="1"/>
          <p:nvPr/>
        </p:nvSpPr>
        <p:spPr>
          <a:xfrm>
            <a:off x="3652920" y="3871225"/>
            <a:ext cx="3003004"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Ⅱ</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3664021" y="4311828"/>
            <a:ext cx="1671384" cy="473029"/>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Ⅲ</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3664021" y="4743789"/>
            <a:ext cx="1625192" cy="473029"/>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a:t>
            </a:r>
            <a:r>
              <a:rPr lang="en-US" altLang="zh-CN" sz="2400" b="1" dirty="0" smtClean="0">
                <a:solidFill>
                  <a:srgbClr val="0071C1"/>
                </a:solidFill>
                <a:latin typeface="微软雅黑" panose="020B0503020204020204" pitchFamily="34" charset="-122"/>
                <a:ea typeface="微软雅黑" panose="020B0503020204020204" pitchFamily="34" charset="-122"/>
              </a:rPr>
              <a:t>Ⅳ </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3652920" y="5195626"/>
            <a:ext cx="1625192" cy="461665"/>
          </a:xfrm>
          <a:prstGeom prst="rect">
            <a:avLst/>
          </a:prstGeom>
          <a:noFill/>
        </p:spPr>
        <p:txBody>
          <a:bodyPr wrap="square" rtlCol="0">
            <a:spAutoFit/>
          </a:bodyPr>
          <a:lstStyle/>
          <a:p>
            <a:r>
              <a:rPr lang="en-US" altLang="zh-CN" sz="2400" b="1" dirty="0">
                <a:solidFill>
                  <a:srgbClr val="0071C1"/>
                </a:solidFill>
                <a:latin typeface="微软雅黑" panose="020B0503020204020204" pitchFamily="34" charset="-122"/>
                <a:ea typeface="微软雅黑" panose="020B0503020204020204" pitchFamily="34" charset="-122"/>
              </a:rPr>
              <a:t>Axiom Ⅴ</a:t>
            </a:r>
            <a:r>
              <a:rPr lang="en-US" altLang="zh-CN" sz="2400" b="1" dirty="0" smtClean="0">
                <a:solidFill>
                  <a:srgbClr val="0071C1"/>
                </a:solidFill>
                <a:latin typeface="微软雅黑" panose="020B0503020204020204" pitchFamily="34" charset="-122"/>
                <a:ea typeface="微软雅黑" panose="020B0503020204020204" pitchFamily="34" charset="-122"/>
              </a:rPr>
              <a:t> </a:t>
            </a:r>
            <a:endParaRPr lang="zh-CN" altLang="en-US" sz="2400" b="1" dirty="0">
              <a:solidFill>
                <a:srgbClr val="0071C1"/>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8611075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86"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a:solidFill>
                  <a:srgbClr val="0071C1"/>
                </a:solidFill>
                <a:latin typeface="微软雅黑" panose="020B0503020204020204" pitchFamily="34" charset="-122"/>
                <a:ea typeface="微软雅黑" panose="020B0503020204020204" pitchFamily="34" charset="-122"/>
              </a:rPr>
              <a:t>维</a:t>
            </a:r>
            <a:r>
              <a:rPr lang="zh-CN" altLang="en-US" sz="2800" b="1" dirty="0" smtClean="0">
                <a:solidFill>
                  <a:srgbClr val="0071C1"/>
                </a:solidFill>
                <a:latin typeface="微软雅黑" panose="020B0503020204020204" pitchFamily="34" charset="-122"/>
                <a:ea typeface="微软雅黑" panose="020B0503020204020204" pitchFamily="34" charset="-122"/>
              </a:rPr>
              <a:t>基的表述</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23303" y="566249"/>
            <a:ext cx="7096125" cy="2862322"/>
          </a:xfrm>
          <a:prstGeom prst="rect">
            <a:avLst/>
          </a:prstGeom>
          <a:noFill/>
        </p:spPr>
        <p:txBody>
          <a:bodyPr wrap="square" rtlCol="0">
            <a:spAutoFit/>
          </a:bodyPr>
          <a:lstStyle/>
          <a:p>
            <a:r>
              <a:rPr lang="en-US" altLang="zh-CN" dirty="0" smtClean="0"/>
              <a:t>1. 0</a:t>
            </a:r>
            <a:r>
              <a:rPr lang="zh-CN" altLang="en-US" dirty="0"/>
              <a:t>是自然数；</a:t>
            </a:r>
          </a:p>
          <a:p>
            <a:r>
              <a:rPr lang="en-US" altLang="zh-CN" dirty="0" smtClean="0"/>
              <a:t>2. </a:t>
            </a:r>
            <a:r>
              <a:rPr lang="zh-CN" altLang="en-US" dirty="0" smtClean="0"/>
              <a:t>每</a:t>
            </a:r>
            <a:r>
              <a:rPr lang="zh-CN" altLang="en-US" dirty="0"/>
              <a:t>一个确定的自然数</a:t>
            </a:r>
            <a:r>
              <a:rPr lang="en-US" altLang="zh-CN" dirty="0"/>
              <a:t>a</a:t>
            </a:r>
            <a:r>
              <a:rPr lang="zh-CN" altLang="en-US" dirty="0"/>
              <a:t>，都有一个确定的后继数</a:t>
            </a:r>
            <a:r>
              <a:rPr lang="en-US" altLang="zh-CN" dirty="0"/>
              <a:t>a' </a:t>
            </a:r>
            <a:r>
              <a:rPr lang="zh-CN" altLang="en-US" dirty="0"/>
              <a:t>，</a:t>
            </a:r>
            <a:r>
              <a:rPr lang="en-US" altLang="zh-CN" dirty="0"/>
              <a:t>a' </a:t>
            </a:r>
            <a:r>
              <a:rPr lang="zh-CN" altLang="en-US" dirty="0"/>
              <a:t>也是自然数（一个数的后继数就是紧接在这个数后面的数，例如，</a:t>
            </a:r>
            <a:r>
              <a:rPr lang="en-US" altLang="zh-CN" dirty="0"/>
              <a:t>0</a:t>
            </a:r>
            <a:r>
              <a:rPr lang="zh-CN" altLang="en-US" dirty="0"/>
              <a:t>的后继数是</a:t>
            </a:r>
            <a:r>
              <a:rPr lang="en-US" altLang="zh-CN" dirty="0"/>
              <a:t>1</a:t>
            </a:r>
            <a:r>
              <a:rPr lang="zh-CN" altLang="en-US" dirty="0"/>
              <a:t>，</a:t>
            </a:r>
            <a:r>
              <a:rPr lang="en-US" altLang="zh-CN" dirty="0"/>
              <a:t>1</a:t>
            </a:r>
            <a:r>
              <a:rPr lang="zh-CN" altLang="en-US" dirty="0"/>
              <a:t>的后继数是</a:t>
            </a:r>
            <a:r>
              <a:rPr lang="en-US" altLang="zh-CN" dirty="0"/>
              <a:t>2</a:t>
            </a:r>
            <a:r>
              <a:rPr lang="zh-CN" altLang="en-US" dirty="0"/>
              <a:t>，</a:t>
            </a:r>
            <a:r>
              <a:rPr lang="en-US" altLang="zh-CN" dirty="0"/>
              <a:t>2</a:t>
            </a:r>
            <a:r>
              <a:rPr lang="zh-CN" altLang="en-US" dirty="0"/>
              <a:t>的后继数是</a:t>
            </a:r>
            <a:r>
              <a:rPr lang="en-US" altLang="zh-CN" dirty="0"/>
              <a:t>3</a:t>
            </a:r>
            <a:r>
              <a:rPr lang="zh-CN" altLang="en-US" dirty="0"/>
              <a:t>等等）；</a:t>
            </a:r>
          </a:p>
          <a:p>
            <a:r>
              <a:rPr lang="en-US" altLang="zh-CN" dirty="0" smtClean="0"/>
              <a:t>3. </a:t>
            </a:r>
            <a:r>
              <a:rPr lang="zh-CN" altLang="en-US" dirty="0" smtClean="0"/>
              <a:t>对于</a:t>
            </a:r>
            <a:r>
              <a:rPr lang="zh-CN" altLang="en-US" dirty="0"/>
              <a:t>每个自然数</a:t>
            </a:r>
            <a:r>
              <a:rPr lang="en-US" altLang="zh-CN" dirty="0"/>
              <a:t>b</a:t>
            </a:r>
            <a:r>
              <a:rPr lang="zh-CN" altLang="en-US" dirty="0"/>
              <a:t>、</a:t>
            </a:r>
            <a:r>
              <a:rPr lang="en-US" altLang="zh-CN" dirty="0"/>
              <a:t>c</a:t>
            </a:r>
            <a:r>
              <a:rPr lang="zh-CN" altLang="en-US" dirty="0"/>
              <a:t>，</a:t>
            </a:r>
            <a:r>
              <a:rPr lang="en-US" altLang="zh-CN" dirty="0"/>
              <a:t>b=c</a:t>
            </a:r>
            <a:r>
              <a:rPr lang="zh-CN" altLang="en-US" dirty="0"/>
              <a:t>当且仅当</a:t>
            </a:r>
            <a:r>
              <a:rPr lang="en-US" altLang="zh-CN" dirty="0"/>
              <a:t>b</a:t>
            </a:r>
            <a:r>
              <a:rPr lang="zh-CN" altLang="en-US" dirty="0"/>
              <a:t>的后继数</a:t>
            </a:r>
            <a:r>
              <a:rPr lang="en-US" altLang="zh-CN" dirty="0"/>
              <a:t>=c</a:t>
            </a:r>
            <a:r>
              <a:rPr lang="zh-CN" altLang="en-US" dirty="0"/>
              <a:t>的后继数；</a:t>
            </a:r>
          </a:p>
          <a:p>
            <a:r>
              <a:rPr lang="en-US" altLang="zh-CN" dirty="0" smtClean="0"/>
              <a:t>4. 0</a:t>
            </a:r>
            <a:r>
              <a:rPr lang="zh-CN" altLang="en-US" dirty="0"/>
              <a:t>不是任何自然数的后继数；</a:t>
            </a:r>
          </a:p>
          <a:p>
            <a:r>
              <a:rPr lang="en-US" altLang="zh-CN" dirty="0" smtClean="0"/>
              <a:t>5. </a:t>
            </a:r>
            <a:r>
              <a:rPr lang="zh-CN" altLang="en-US" dirty="0" smtClean="0"/>
              <a:t>任意</a:t>
            </a:r>
            <a:r>
              <a:rPr lang="zh-CN" altLang="en-US" dirty="0"/>
              <a:t>关于自然数的命题，如果证明了它对自然数</a:t>
            </a:r>
            <a:r>
              <a:rPr lang="en-US" altLang="zh-CN" dirty="0"/>
              <a:t>0</a:t>
            </a:r>
            <a:r>
              <a:rPr lang="zh-CN" altLang="en-US" dirty="0"/>
              <a:t>是对的，又假定它对自然数</a:t>
            </a:r>
            <a:r>
              <a:rPr lang="en-US" altLang="zh-CN" dirty="0"/>
              <a:t>n</a:t>
            </a:r>
            <a:r>
              <a:rPr lang="zh-CN" altLang="en-US" dirty="0"/>
              <a:t>为真时，可以证明它对</a:t>
            </a:r>
            <a:r>
              <a:rPr lang="en-US" altLang="zh-CN" dirty="0"/>
              <a:t>n' </a:t>
            </a:r>
            <a:r>
              <a:rPr lang="zh-CN" altLang="en-US" dirty="0"/>
              <a:t>也真，那么，命题对所有自然数都真。（这条公理假设了数学归纳法的正确性）</a:t>
            </a:r>
          </a:p>
          <a:p>
            <a:r>
              <a:rPr lang="zh-CN" altLang="en-US" dirty="0"/>
              <a:t>若不将</a:t>
            </a:r>
            <a:r>
              <a:rPr lang="en-US" altLang="zh-CN" dirty="0"/>
              <a:t>0</a:t>
            </a:r>
            <a:r>
              <a:rPr lang="zh-CN" altLang="en-US" dirty="0"/>
              <a:t>视作自然数，则公理中的</a:t>
            </a:r>
            <a:r>
              <a:rPr lang="en-US" altLang="zh-CN" dirty="0"/>
              <a:t>0</a:t>
            </a:r>
            <a:r>
              <a:rPr lang="zh-CN" altLang="en-US" dirty="0"/>
              <a:t>要换成</a:t>
            </a:r>
            <a:r>
              <a:rPr lang="en-US" altLang="zh-CN" dirty="0"/>
              <a:t>1</a:t>
            </a:r>
            <a:r>
              <a:rPr lang="zh-CN" altLang="en-US" dirty="0"/>
              <a:t>。</a:t>
            </a:r>
          </a:p>
        </p:txBody>
      </p:sp>
      <p:pic>
        <p:nvPicPr>
          <p:cNvPr id="13" name="图片 12"/>
          <p:cNvPicPr>
            <a:picLocks noChangeAspect="1"/>
          </p:cNvPicPr>
          <p:nvPr/>
        </p:nvPicPr>
        <p:blipFill>
          <a:blip r:embed="rId4"/>
          <a:stretch>
            <a:fillRect/>
          </a:stretch>
        </p:blipFill>
        <p:spPr>
          <a:xfrm>
            <a:off x="3923303" y="3568524"/>
            <a:ext cx="6327293" cy="2354818"/>
          </a:xfrm>
          <a:prstGeom prst="rect">
            <a:avLst/>
          </a:prstGeom>
        </p:spPr>
      </p:pic>
    </p:spTree>
    <p:extLst>
      <p:ext uri="{BB962C8B-B14F-4D97-AF65-F5344CB8AC3E}">
        <p14:creationId xmlns:p14="http://schemas.microsoft.com/office/powerpoint/2010/main" val="220454935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31246" y="4122999"/>
            <a:ext cx="2483743" cy="523220"/>
            <a:chOff x="631246" y="4122999"/>
            <a:chExt cx="2483743" cy="523220"/>
          </a:xfrm>
        </p:grpSpPr>
        <p:sp>
          <p:nvSpPr>
            <p:cNvPr id="13" name="文本框 12"/>
            <p:cNvSpPr txBox="1"/>
            <p:nvPr/>
          </p:nvSpPr>
          <p:spPr>
            <a:xfrm>
              <a:off x="886630" y="4122999"/>
              <a:ext cx="2228359" cy="523220"/>
            </a:xfrm>
            <a:prstGeom prst="rect">
              <a:avLst/>
            </a:prstGeom>
            <a:noFill/>
          </p:spPr>
          <p:txBody>
            <a:bodyPr wrap="square" rtlCol="0">
              <a:spAutoFit/>
            </a:bodyPr>
            <a:lstStyle/>
            <a:p>
              <a:r>
                <a:rPr lang="en-US" altLang="zh-CN" sz="2800" b="1" spc="300" dirty="0" smtClean="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764809" y="2755359"/>
            <a:ext cx="5278329" cy="1208935"/>
            <a:chOff x="5764809" y="2755359"/>
            <a:chExt cx="5278329" cy="1208935"/>
          </a:xfrm>
        </p:grpSpPr>
        <p:pic>
          <p:nvPicPr>
            <p:cNvPr id="21" name="图片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4809" y="2755359"/>
              <a:ext cx="1108190" cy="1208935"/>
            </a:xfrm>
            <a:prstGeom prst="rect">
              <a:avLst/>
            </a:prstGeom>
          </p:spPr>
        </p:pic>
        <p:sp>
          <p:nvSpPr>
            <p:cNvPr id="22" name="文本框 21"/>
            <p:cNvSpPr txBox="1"/>
            <p:nvPr/>
          </p:nvSpPr>
          <p:spPr>
            <a:xfrm>
              <a:off x="6834319" y="2967764"/>
              <a:ext cx="4208819" cy="923330"/>
            </a:xfrm>
            <a:prstGeom prst="rect">
              <a:avLst/>
            </a:prstGeom>
            <a:noFill/>
          </p:spPr>
          <p:txBody>
            <a:bodyPr wrap="square" rtlCol="0">
              <a:spAutoFit/>
            </a:bodyPr>
            <a:lstStyle/>
            <a:p>
              <a:r>
                <a:rPr lang="en-US" altLang="zh-CN" sz="5400" b="1" dirty="0" smtClean="0">
                  <a:solidFill>
                    <a:srgbClr val="0071C1"/>
                  </a:solidFill>
                  <a:latin typeface="微软雅黑" panose="020B0503020204020204" pitchFamily="34" charset="-122"/>
                  <a:ea typeface="微软雅黑" panose="020B0503020204020204" pitchFamily="34" charset="-122"/>
                </a:rPr>
                <a:t>OPTION</a:t>
              </a:r>
              <a:endParaRPr lang="zh-CN" altLang="en-US" sz="5400" b="1" dirty="0">
                <a:solidFill>
                  <a:srgbClr val="0071C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4252689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par>
                          <p:cTn id="8" fill="hold">
                            <p:stCondLst>
                              <p:cond delay="45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50" fill="hold"/>
                                        <p:tgtEl>
                                          <p:spTgt spid="10"/>
                                        </p:tgtEl>
                                        <p:attrNameLst>
                                          <p:attrName>ppt_x</p:attrName>
                                        </p:attrNameLst>
                                      </p:cBhvr>
                                      <p:tavLst>
                                        <p:tav tm="0">
                                          <p:val>
                                            <p:strVal val="0-#ppt_w/2"/>
                                          </p:val>
                                        </p:tav>
                                        <p:tav tm="100000">
                                          <p:val>
                                            <p:strVal val="#ppt_x"/>
                                          </p:val>
                                        </p:tav>
                                      </p:tavLst>
                                    </p:anim>
                                    <p:anim calcmode="lin" valueType="num">
                                      <p:cBhvr additive="base">
                                        <p:cTn id="12" dur="4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450" fill="hold"/>
                                        <p:tgtEl>
                                          <p:spTgt spid="2"/>
                                        </p:tgtEl>
                                        <p:attrNameLst>
                                          <p:attrName>ppt_x</p:attrName>
                                        </p:attrNameLst>
                                      </p:cBhvr>
                                      <p:tavLst>
                                        <p:tav tm="0">
                                          <p:val>
                                            <p:strVal val="0-#ppt_w/2"/>
                                          </p:val>
                                        </p:tav>
                                        <p:tav tm="100000">
                                          <p:val>
                                            <p:strVal val="#ppt_x"/>
                                          </p:val>
                                        </p:tav>
                                      </p:tavLst>
                                    </p:anim>
                                    <p:anim calcmode="lin" valueType="num">
                                      <p:cBhvr additive="base">
                                        <p:cTn id="17" dur="4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350"/>
                            </p:stCondLst>
                            <p:childTnLst>
                              <p:par>
                                <p:cTn id="19" presetID="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450" fill="hold"/>
                                        <p:tgtEl>
                                          <p:spTgt spid="3"/>
                                        </p:tgtEl>
                                        <p:attrNameLst>
                                          <p:attrName>ppt_x</p:attrName>
                                        </p:attrNameLst>
                                      </p:cBhvr>
                                      <p:tavLst>
                                        <p:tav tm="0">
                                          <p:val>
                                            <p:strVal val="0-#ppt_w/2"/>
                                          </p:val>
                                        </p:tav>
                                        <p:tav tm="100000">
                                          <p:val>
                                            <p:strVal val="#ppt_x"/>
                                          </p:val>
                                        </p:tav>
                                      </p:tavLst>
                                    </p:anim>
                                    <p:anim calcmode="lin" valueType="num">
                                      <p:cBhvr additive="base">
                                        <p:cTn id="22" dur="45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450" fill="hold"/>
                                        <p:tgtEl>
                                          <p:spTgt spid="6"/>
                                        </p:tgtEl>
                                        <p:attrNameLst>
                                          <p:attrName>ppt_x</p:attrName>
                                        </p:attrNameLst>
                                      </p:cBhvr>
                                      <p:tavLst>
                                        <p:tav tm="0">
                                          <p:val>
                                            <p:strVal val="0-#ppt_w/2"/>
                                          </p:val>
                                        </p:tav>
                                        <p:tav tm="100000">
                                          <p:val>
                                            <p:strVal val="#ppt_x"/>
                                          </p:val>
                                        </p:tav>
                                      </p:tavLst>
                                    </p:anim>
                                    <p:anim calcmode="lin" valueType="num">
                                      <p:cBhvr additive="base">
                                        <p:cTn id="27" dur="4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450" fill="hold"/>
                                        <p:tgtEl>
                                          <p:spTgt spid="20"/>
                                        </p:tgtEl>
                                        <p:attrNameLst>
                                          <p:attrName>ppt_x</p:attrName>
                                        </p:attrNameLst>
                                      </p:cBhvr>
                                      <p:tavLst>
                                        <p:tav tm="0">
                                          <p:val>
                                            <p:strVal val="0-#ppt_w/2"/>
                                          </p:val>
                                        </p:tav>
                                        <p:tav tm="100000">
                                          <p:val>
                                            <p:strVal val="#ppt_x"/>
                                          </p:val>
                                        </p:tav>
                                      </p:tavLst>
                                    </p:anim>
                                    <p:anim calcmode="lin" valueType="num">
                                      <p:cBhvr additive="base">
                                        <p:cTn id="32" dur="450" fill="hold"/>
                                        <p:tgtEl>
                                          <p:spTgt spid="20"/>
                                        </p:tgtEl>
                                        <p:attrNameLst>
                                          <p:attrName>ppt_y</p:attrName>
                                        </p:attrNameLst>
                                      </p:cBhvr>
                                      <p:tavLst>
                                        <p:tav tm="0">
                                          <p:val>
                                            <p:strVal val="#ppt_y"/>
                                          </p:val>
                                        </p:tav>
                                        <p:tav tm="100000">
                                          <p:val>
                                            <p:strVal val="#ppt_y"/>
                                          </p:val>
                                        </p:tav>
                                      </p:tavLst>
                                    </p:anim>
                                  </p:childTnLst>
                                </p:cTn>
                              </p:par>
                            </p:childTnLst>
                          </p:cTn>
                        </p:par>
                        <p:par>
                          <p:cTn id="33" fill="hold">
                            <p:stCondLst>
                              <p:cond delay="270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450" fill="hold"/>
                                        <p:tgtEl>
                                          <p:spTgt spid="23"/>
                                        </p:tgtEl>
                                        <p:attrNameLst>
                                          <p:attrName>ppt_x</p:attrName>
                                        </p:attrNameLst>
                                      </p:cBhvr>
                                      <p:tavLst>
                                        <p:tav tm="0">
                                          <p:val>
                                            <p:strVal val="0-#ppt_w/2"/>
                                          </p:val>
                                        </p:tav>
                                        <p:tav tm="100000">
                                          <p:val>
                                            <p:strVal val="#ppt_x"/>
                                          </p:val>
                                        </p:tav>
                                      </p:tavLst>
                                    </p:anim>
                                    <p:anim calcmode="lin" valueType="num">
                                      <p:cBhvr additive="base">
                                        <p:cTn id="37" dur="450" fill="hold"/>
                                        <p:tgtEl>
                                          <p:spTgt spid="23"/>
                                        </p:tgtEl>
                                        <p:attrNameLst>
                                          <p:attrName>ppt_y</p:attrName>
                                        </p:attrNameLst>
                                      </p:cBhvr>
                                      <p:tavLst>
                                        <p:tav tm="0">
                                          <p:val>
                                            <p:strVal val="#ppt_y"/>
                                          </p:val>
                                        </p:tav>
                                        <p:tav tm="100000">
                                          <p:val>
                                            <p:strVal val="#ppt_y"/>
                                          </p:val>
                                        </p:tav>
                                      </p:tavLst>
                                    </p:anim>
                                  </p:childTnLst>
                                </p:cTn>
                              </p:par>
                            </p:childTnLst>
                          </p:cTn>
                        </p:par>
                        <p:par>
                          <p:cTn id="38" fill="hold">
                            <p:stCondLst>
                              <p:cond delay="3150"/>
                            </p:stCondLst>
                            <p:childTnLst>
                              <p:par>
                                <p:cTn id="39" presetID="63" presetClass="path" presetSubtype="0" accel="50000" decel="50000" fill="hold" nodeType="afterEffect">
                                  <p:stCondLst>
                                    <p:cond delay="0"/>
                                  </p:stCondLst>
                                  <p:childTnLst>
                                    <p:animMotion origin="layout" path="M 1.45833E-6 -1.85185E-6 L 0.03906 -1.85185E-6 " pathEditMode="relative" rAng="0" ptsTypes="AA">
                                      <p:cBhvr>
                                        <p:cTn id="40" dur="750" fill="hold"/>
                                        <p:tgtEl>
                                          <p:spTgt spid="20"/>
                                        </p:tgtEl>
                                        <p:attrNameLst>
                                          <p:attrName>ppt_x</p:attrName>
                                          <p:attrName>ppt_y</p:attrName>
                                        </p:attrNameLst>
                                      </p:cBhvr>
                                      <p:rCtr x="1953" y="0"/>
                                    </p:animMotion>
                                  </p:childTnLst>
                                </p:cTn>
                              </p:par>
                            </p:childTnLst>
                          </p:cTn>
                        </p:par>
                        <p:par>
                          <p:cTn id="41" fill="hold">
                            <p:stCondLst>
                              <p:cond delay="3900"/>
                            </p:stCondLst>
                            <p:childTnLst>
                              <p:par>
                                <p:cTn id="42" presetID="10"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088446" y="4122999"/>
            <a:ext cx="2307897" cy="523220"/>
            <a:chOff x="631246" y="4122999"/>
            <a:chExt cx="2307897" cy="523220"/>
          </a:xfrm>
        </p:grpSpPr>
        <p:sp>
          <p:nvSpPr>
            <p:cNvPr id="26" name="文本框 25"/>
            <p:cNvSpPr txBox="1"/>
            <p:nvPr/>
          </p:nvSpPr>
          <p:spPr>
            <a:xfrm>
              <a:off x="886630" y="4122999"/>
              <a:ext cx="2052513" cy="523220"/>
            </a:xfrm>
            <a:prstGeom prst="rect">
              <a:avLst/>
            </a:prstGeom>
            <a:noFill/>
          </p:spPr>
          <p:txBody>
            <a:bodyPr wrap="square" rtlCol="0">
              <a:spAutoFit/>
            </a:bodyPr>
            <a:lstStyle/>
            <a:p>
              <a:pPr algn="ctr"/>
              <a:r>
                <a:rPr lang="en-US" altLang="zh-CN" sz="2800" b="1" spc="300" dirty="0" smtClean="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a:solidFill>
                  <a:srgbClr val="0071C1"/>
                </a:solidFill>
                <a:latin typeface="微软雅黑" panose="020B0503020204020204" pitchFamily="34" charset="-122"/>
                <a:ea typeface="微软雅黑" panose="020B0503020204020204" pitchFamily="34" charset="-122"/>
              </a:rPr>
              <a:t>加法</a:t>
            </a:r>
          </a:p>
        </p:txBody>
      </p:sp>
      <p:sp>
        <p:nvSpPr>
          <p:cNvPr id="29" name="文本框 28"/>
          <p:cNvSpPr txBox="1"/>
          <p:nvPr/>
        </p:nvSpPr>
        <p:spPr>
          <a:xfrm>
            <a:off x="5054320" y="2249249"/>
            <a:ext cx="6320414" cy="1754326"/>
          </a:xfrm>
          <a:prstGeom prst="rect">
            <a:avLst/>
          </a:prstGeom>
          <a:noFill/>
        </p:spPr>
        <p:txBody>
          <a:bodyPr wrap="square" rtlCol="0">
            <a:spAutoFit/>
          </a:bodyPr>
          <a:lstStyle/>
          <a:p>
            <a:r>
              <a:rPr lang="zh-CN" altLang="en-US" sz="3600" dirty="0" smtClean="0"/>
              <a:t>递归定义加法：</a:t>
            </a:r>
            <a:endParaRPr lang="en-US" altLang="zh-CN" sz="3600" dirty="0" smtClean="0"/>
          </a:p>
          <a:p>
            <a:r>
              <a:rPr lang="en-US" altLang="zh-CN" sz="3600" dirty="0" smtClean="0"/>
              <a:t>Add(x,0)=x</a:t>
            </a:r>
          </a:p>
          <a:p>
            <a:r>
              <a:rPr lang="en-US" altLang="zh-CN" sz="3600" dirty="0" smtClean="0"/>
              <a:t>Add(</a:t>
            </a:r>
            <a:r>
              <a:rPr lang="en-US" altLang="zh-CN" sz="3600" dirty="0" err="1" smtClean="0"/>
              <a:t>x,S</a:t>
            </a:r>
            <a:r>
              <a:rPr lang="en-US" altLang="zh-CN" sz="3600" dirty="0" smtClean="0"/>
              <a:t>(y))=S(Add(</a:t>
            </a:r>
            <a:r>
              <a:rPr lang="en-US" altLang="zh-CN" sz="3600" dirty="0" err="1" smtClean="0"/>
              <a:t>x,y</a:t>
            </a:r>
            <a:r>
              <a:rPr lang="en-US" altLang="zh-CN" sz="3600" dirty="0" smtClean="0"/>
              <a:t>))</a:t>
            </a:r>
            <a:endParaRPr lang="zh-CN" altLang="en-US" sz="3600" dirty="0"/>
          </a:p>
        </p:txBody>
      </p:sp>
    </p:spTree>
    <p:extLst>
      <p:ext uri="{BB962C8B-B14F-4D97-AF65-F5344CB8AC3E}">
        <p14:creationId xmlns:p14="http://schemas.microsoft.com/office/powerpoint/2010/main" val="275566157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par>
                          <p:cTn id="8" fill="hold">
                            <p:stCondLst>
                              <p:cond delay="45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50" fill="hold"/>
                                        <p:tgtEl>
                                          <p:spTgt spid="10"/>
                                        </p:tgtEl>
                                        <p:attrNameLst>
                                          <p:attrName>ppt_x</p:attrName>
                                        </p:attrNameLst>
                                      </p:cBhvr>
                                      <p:tavLst>
                                        <p:tav tm="0">
                                          <p:val>
                                            <p:strVal val="0-#ppt_w/2"/>
                                          </p:val>
                                        </p:tav>
                                        <p:tav tm="100000">
                                          <p:val>
                                            <p:strVal val="#ppt_x"/>
                                          </p:val>
                                        </p:tav>
                                      </p:tavLst>
                                    </p:anim>
                                    <p:anim calcmode="lin" valueType="num">
                                      <p:cBhvr additive="base">
                                        <p:cTn id="12" dur="4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450" fill="hold"/>
                                        <p:tgtEl>
                                          <p:spTgt spid="2"/>
                                        </p:tgtEl>
                                        <p:attrNameLst>
                                          <p:attrName>ppt_x</p:attrName>
                                        </p:attrNameLst>
                                      </p:cBhvr>
                                      <p:tavLst>
                                        <p:tav tm="0">
                                          <p:val>
                                            <p:strVal val="0-#ppt_w/2"/>
                                          </p:val>
                                        </p:tav>
                                        <p:tav tm="100000">
                                          <p:val>
                                            <p:strVal val="#ppt_x"/>
                                          </p:val>
                                        </p:tav>
                                      </p:tavLst>
                                    </p:anim>
                                    <p:anim calcmode="lin" valueType="num">
                                      <p:cBhvr additive="base">
                                        <p:cTn id="17" dur="4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350"/>
                            </p:stCondLst>
                            <p:childTnLst>
                              <p:par>
                                <p:cTn id="19" presetID="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450" fill="hold"/>
                                        <p:tgtEl>
                                          <p:spTgt spid="3"/>
                                        </p:tgtEl>
                                        <p:attrNameLst>
                                          <p:attrName>ppt_x</p:attrName>
                                        </p:attrNameLst>
                                      </p:cBhvr>
                                      <p:tavLst>
                                        <p:tav tm="0">
                                          <p:val>
                                            <p:strVal val="0-#ppt_w/2"/>
                                          </p:val>
                                        </p:tav>
                                        <p:tav tm="100000">
                                          <p:val>
                                            <p:strVal val="#ppt_x"/>
                                          </p:val>
                                        </p:tav>
                                      </p:tavLst>
                                    </p:anim>
                                    <p:anim calcmode="lin" valueType="num">
                                      <p:cBhvr additive="base">
                                        <p:cTn id="22" dur="45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8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450" fill="hold"/>
                                        <p:tgtEl>
                                          <p:spTgt spid="6"/>
                                        </p:tgtEl>
                                        <p:attrNameLst>
                                          <p:attrName>ppt_x</p:attrName>
                                        </p:attrNameLst>
                                      </p:cBhvr>
                                      <p:tavLst>
                                        <p:tav tm="0">
                                          <p:val>
                                            <p:strVal val="0-#ppt_w/2"/>
                                          </p:val>
                                        </p:tav>
                                        <p:tav tm="100000">
                                          <p:val>
                                            <p:strVal val="#ppt_x"/>
                                          </p:val>
                                        </p:tav>
                                      </p:tavLst>
                                    </p:anim>
                                    <p:anim calcmode="lin" valueType="num">
                                      <p:cBhvr additive="base">
                                        <p:cTn id="27" dur="4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 presetClass="entr" presetSubtype="8"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450" fill="hold"/>
                                        <p:tgtEl>
                                          <p:spTgt spid="23"/>
                                        </p:tgtEl>
                                        <p:attrNameLst>
                                          <p:attrName>ppt_x</p:attrName>
                                        </p:attrNameLst>
                                      </p:cBhvr>
                                      <p:tavLst>
                                        <p:tav tm="0">
                                          <p:val>
                                            <p:strVal val="0-#ppt_w/2"/>
                                          </p:val>
                                        </p:tav>
                                        <p:tav tm="100000">
                                          <p:val>
                                            <p:strVal val="#ppt_x"/>
                                          </p:val>
                                        </p:tav>
                                      </p:tavLst>
                                    </p:anim>
                                    <p:anim calcmode="lin" valueType="num">
                                      <p:cBhvr additive="base">
                                        <p:cTn id="32" dur="4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088446" y="4122999"/>
            <a:ext cx="2307897" cy="523220"/>
            <a:chOff x="631246" y="4122999"/>
            <a:chExt cx="2307897" cy="523220"/>
          </a:xfrm>
        </p:grpSpPr>
        <p:sp>
          <p:nvSpPr>
            <p:cNvPr id="26" name="文本框 25"/>
            <p:cNvSpPr txBox="1"/>
            <p:nvPr/>
          </p:nvSpPr>
          <p:spPr>
            <a:xfrm>
              <a:off x="886630" y="4122999"/>
              <a:ext cx="2052513" cy="523220"/>
            </a:xfrm>
            <a:prstGeom prst="rect">
              <a:avLst/>
            </a:prstGeom>
            <a:noFill/>
          </p:spPr>
          <p:txBody>
            <a:bodyPr wrap="square" rtlCol="0">
              <a:spAutoFit/>
            </a:bodyPr>
            <a:lstStyle/>
            <a:p>
              <a:pPr algn="ctr"/>
              <a:r>
                <a:rPr lang="en-US" altLang="zh-CN" sz="2800" b="1" spc="300" dirty="0" smtClean="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a:solidFill>
                  <a:srgbClr val="0071C1"/>
                </a:solidFill>
                <a:latin typeface="微软雅黑" panose="020B0503020204020204" pitchFamily="34" charset="-122"/>
                <a:ea typeface="微软雅黑" panose="020B0503020204020204" pitchFamily="34" charset="-122"/>
              </a:rPr>
              <a:t>加法</a:t>
            </a:r>
          </a:p>
        </p:txBody>
      </p:sp>
      <p:sp>
        <p:nvSpPr>
          <p:cNvPr id="29" name="文本框 28"/>
          <p:cNvSpPr txBox="1"/>
          <p:nvPr/>
        </p:nvSpPr>
        <p:spPr>
          <a:xfrm>
            <a:off x="4281329" y="1371310"/>
            <a:ext cx="6320414" cy="1754326"/>
          </a:xfrm>
          <a:prstGeom prst="rect">
            <a:avLst/>
          </a:prstGeom>
          <a:noFill/>
        </p:spPr>
        <p:txBody>
          <a:bodyPr wrap="square" rtlCol="0">
            <a:spAutoFit/>
          </a:bodyPr>
          <a:lstStyle/>
          <a:p>
            <a:r>
              <a:rPr lang="zh-CN" altLang="en-US" sz="3600" dirty="0" smtClean="0"/>
              <a:t>递归定义加法：</a:t>
            </a:r>
            <a:endParaRPr lang="en-US" altLang="zh-CN" sz="3600" dirty="0" smtClean="0"/>
          </a:p>
          <a:p>
            <a:r>
              <a:rPr lang="en-US" altLang="zh-CN" sz="3600" dirty="0" smtClean="0"/>
              <a:t>Add(x,0)=x</a:t>
            </a:r>
          </a:p>
          <a:p>
            <a:r>
              <a:rPr lang="en-US" altLang="zh-CN" sz="3600" dirty="0" smtClean="0"/>
              <a:t>Add(</a:t>
            </a:r>
            <a:r>
              <a:rPr lang="en-US" altLang="zh-CN" sz="3600" dirty="0" err="1" smtClean="0"/>
              <a:t>x,S</a:t>
            </a:r>
            <a:r>
              <a:rPr lang="en-US" altLang="zh-CN" sz="3600" dirty="0" smtClean="0"/>
              <a:t>(y))=S(Add(</a:t>
            </a:r>
            <a:r>
              <a:rPr lang="en-US" altLang="zh-CN" sz="3600" dirty="0" err="1" smtClean="0"/>
              <a:t>x,y</a:t>
            </a:r>
            <a:r>
              <a:rPr lang="en-US" altLang="zh-CN" sz="3600" dirty="0" smtClean="0"/>
              <a:t>))</a:t>
            </a:r>
            <a:endParaRPr lang="zh-CN" altLang="en-US" sz="3600" dirty="0"/>
          </a:p>
        </p:txBody>
      </p:sp>
      <p:sp>
        <p:nvSpPr>
          <p:cNvPr id="24" name="文本框 23"/>
          <p:cNvSpPr txBox="1"/>
          <p:nvPr/>
        </p:nvSpPr>
        <p:spPr>
          <a:xfrm>
            <a:off x="4288437" y="3193555"/>
            <a:ext cx="6320414" cy="2308324"/>
          </a:xfrm>
          <a:prstGeom prst="rect">
            <a:avLst/>
          </a:prstGeom>
          <a:noFill/>
        </p:spPr>
        <p:txBody>
          <a:bodyPr wrap="square" rtlCol="0">
            <a:spAutoFit/>
          </a:bodyPr>
          <a:lstStyle/>
          <a:p>
            <a:r>
              <a:rPr lang="en-US" altLang="zh-CN" sz="3600" dirty="0" smtClean="0"/>
              <a:t>e.g.</a:t>
            </a:r>
          </a:p>
          <a:p>
            <a:r>
              <a:rPr lang="en-US" altLang="zh-CN" sz="3600" dirty="0" smtClean="0"/>
              <a:t>Add(a,1)	=</a:t>
            </a:r>
            <a:r>
              <a:rPr lang="en-US" altLang="zh-CN" sz="3600" dirty="0" smtClean="0"/>
              <a:t>Add(</a:t>
            </a:r>
            <a:r>
              <a:rPr lang="en-US" altLang="zh-CN" sz="3600" dirty="0" err="1" smtClean="0"/>
              <a:t>a</a:t>
            </a:r>
            <a:r>
              <a:rPr lang="en-US" altLang="zh-CN" sz="3600" dirty="0" err="1"/>
              <a:t>,</a:t>
            </a:r>
            <a:r>
              <a:rPr lang="en-US" altLang="zh-CN" sz="3600" dirty="0" err="1" smtClean="0"/>
              <a:t>S</a:t>
            </a:r>
            <a:r>
              <a:rPr lang="en-US" altLang="zh-CN" sz="3600" dirty="0" smtClean="0"/>
              <a:t>(0</a:t>
            </a:r>
            <a:r>
              <a:rPr lang="en-US" altLang="zh-CN" sz="3600" dirty="0" smtClean="0"/>
              <a:t>))</a:t>
            </a:r>
          </a:p>
          <a:p>
            <a:r>
              <a:rPr lang="en-US" altLang="zh-CN" sz="3600" dirty="0"/>
              <a:t>	</a:t>
            </a:r>
            <a:r>
              <a:rPr lang="en-US" altLang="zh-CN" sz="3600" dirty="0" smtClean="0"/>
              <a:t>	=S(Add(a,0))</a:t>
            </a:r>
          </a:p>
          <a:p>
            <a:r>
              <a:rPr lang="en-US" altLang="zh-CN" sz="3600" dirty="0"/>
              <a:t>	</a:t>
            </a:r>
            <a:r>
              <a:rPr lang="en-US" altLang="zh-CN" sz="3600" dirty="0" smtClean="0"/>
              <a:t>	=S(a)</a:t>
            </a:r>
          </a:p>
        </p:txBody>
      </p:sp>
    </p:spTree>
    <p:extLst>
      <p:ext uri="{BB962C8B-B14F-4D97-AF65-F5344CB8AC3E}">
        <p14:creationId xmlns:p14="http://schemas.microsoft.com/office/powerpoint/2010/main" val="292154471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088446" y="4122999"/>
            <a:ext cx="2307897" cy="523220"/>
            <a:chOff x="631246" y="4122999"/>
            <a:chExt cx="2307897" cy="523220"/>
          </a:xfrm>
        </p:grpSpPr>
        <p:sp>
          <p:nvSpPr>
            <p:cNvPr id="26" name="文本框 25"/>
            <p:cNvSpPr txBox="1"/>
            <p:nvPr/>
          </p:nvSpPr>
          <p:spPr>
            <a:xfrm>
              <a:off x="886630" y="4122999"/>
              <a:ext cx="2052513" cy="523220"/>
            </a:xfrm>
            <a:prstGeom prst="rect">
              <a:avLst/>
            </a:prstGeom>
            <a:noFill/>
          </p:spPr>
          <p:txBody>
            <a:bodyPr wrap="square" rtlCol="0">
              <a:spAutoFit/>
            </a:bodyPr>
            <a:lstStyle/>
            <a:p>
              <a:pPr algn="ctr"/>
              <a:r>
                <a:rPr lang="en-US" altLang="zh-CN" sz="2800" b="1" spc="300" dirty="0" smtClean="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乘法</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933740" y="2442113"/>
            <a:ext cx="6320414" cy="1754326"/>
          </a:xfrm>
          <a:prstGeom prst="rect">
            <a:avLst/>
          </a:prstGeom>
          <a:noFill/>
        </p:spPr>
        <p:txBody>
          <a:bodyPr wrap="square" rtlCol="0">
            <a:spAutoFit/>
          </a:bodyPr>
          <a:lstStyle/>
          <a:p>
            <a:r>
              <a:rPr lang="zh-CN" altLang="en-US" sz="3600" dirty="0" smtClean="0"/>
              <a:t>递归定义乘法：</a:t>
            </a:r>
            <a:endParaRPr lang="en-US" altLang="zh-CN" sz="3600" dirty="0" smtClean="0"/>
          </a:p>
          <a:p>
            <a:r>
              <a:rPr lang="en-US" altLang="zh-CN" sz="3600" dirty="0" err="1" smtClean="0"/>
              <a:t>Mul</a:t>
            </a:r>
            <a:r>
              <a:rPr lang="en-US" altLang="zh-CN" sz="3600" dirty="0" smtClean="0"/>
              <a:t>(x,0)=0</a:t>
            </a:r>
          </a:p>
          <a:p>
            <a:r>
              <a:rPr lang="en-US" altLang="zh-CN" sz="3600" dirty="0" err="1" smtClean="0"/>
              <a:t>Mul</a:t>
            </a:r>
            <a:r>
              <a:rPr lang="en-US" altLang="zh-CN" sz="3600" dirty="0" smtClean="0"/>
              <a:t>(</a:t>
            </a:r>
            <a:r>
              <a:rPr lang="en-US" altLang="zh-CN" sz="3600" dirty="0" err="1" smtClean="0"/>
              <a:t>x,S</a:t>
            </a:r>
            <a:r>
              <a:rPr lang="en-US" altLang="zh-CN" sz="3600" dirty="0" smtClean="0"/>
              <a:t>(y))=</a:t>
            </a:r>
            <a:r>
              <a:rPr lang="en-US" altLang="zh-CN" sz="3600" dirty="0"/>
              <a:t>Add(</a:t>
            </a:r>
            <a:r>
              <a:rPr lang="en-US" altLang="zh-CN" sz="3600" dirty="0" err="1"/>
              <a:t>x,Mul</a:t>
            </a:r>
            <a:r>
              <a:rPr lang="en-US" altLang="zh-CN" sz="3600" dirty="0"/>
              <a:t>(</a:t>
            </a:r>
            <a:r>
              <a:rPr lang="en-US" altLang="zh-CN" sz="3600" dirty="0" err="1"/>
              <a:t>x,y</a:t>
            </a:r>
            <a:r>
              <a:rPr lang="en-US" altLang="zh-CN" sz="3600" dirty="0"/>
              <a:t>))</a:t>
            </a:r>
            <a:endParaRPr lang="zh-CN" altLang="en-US" sz="3600" dirty="0"/>
          </a:p>
        </p:txBody>
      </p:sp>
    </p:spTree>
    <p:extLst>
      <p:ext uri="{BB962C8B-B14F-4D97-AF65-F5344CB8AC3E}">
        <p14:creationId xmlns:p14="http://schemas.microsoft.com/office/powerpoint/2010/main" val="183082676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088446" y="4122999"/>
            <a:ext cx="2307897" cy="523220"/>
            <a:chOff x="631246" y="4122999"/>
            <a:chExt cx="2307897" cy="523220"/>
          </a:xfrm>
        </p:grpSpPr>
        <p:sp>
          <p:nvSpPr>
            <p:cNvPr id="26" name="文本框 25"/>
            <p:cNvSpPr txBox="1"/>
            <p:nvPr/>
          </p:nvSpPr>
          <p:spPr>
            <a:xfrm>
              <a:off x="886630" y="4122999"/>
              <a:ext cx="2052513" cy="523220"/>
            </a:xfrm>
            <a:prstGeom prst="rect">
              <a:avLst/>
            </a:prstGeom>
            <a:noFill/>
          </p:spPr>
          <p:txBody>
            <a:bodyPr wrap="square" rtlCol="0">
              <a:spAutoFit/>
            </a:bodyPr>
            <a:lstStyle/>
            <a:p>
              <a:pPr algn="ctr"/>
              <a:r>
                <a:rPr lang="en-US" altLang="zh-CN" sz="2800" b="1" spc="300" dirty="0" smtClean="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乘法</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4933740" y="2442113"/>
            <a:ext cx="6320414" cy="1754326"/>
          </a:xfrm>
          <a:prstGeom prst="rect">
            <a:avLst/>
          </a:prstGeom>
          <a:noFill/>
        </p:spPr>
        <p:txBody>
          <a:bodyPr wrap="square" rtlCol="0">
            <a:spAutoFit/>
          </a:bodyPr>
          <a:lstStyle/>
          <a:p>
            <a:r>
              <a:rPr lang="zh-CN" altLang="en-US" sz="3600" dirty="0" smtClean="0"/>
              <a:t>递归定义乘法：</a:t>
            </a:r>
            <a:endParaRPr lang="en-US" altLang="zh-CN" sz="3600" dirty="0" smtClean="0"/>
          </a:p>
          <a:p>
            <a:r>
              <a:rPr lang="en-US" altLang="zh-CN" sz="3600" dirty="0" err="1" smtClean="0"/>
              <a:t>Mul</a:t>
            </a:r>
            <a:r>
              <a:rPr lang="en-US" altLang="zh-CN" sz="3600" dirty="0" smtClean="0"/>
              <a:t>(x,0)=0</a:t>
            </a:r>
          </a:p>
          <a:p>
            <a:r>
              <a:rPr lang="en-US" altLang="zh-CN" sz="3600" dirty="0" err="1" smtClean="0"/>
              <a:t>Mul</a:t>
            </a:r>
            <a:r>
              <a:rPr lang="en-US" altLang="zh-CN" sz="3600" dirty="0" smtClean="0"/>
              <a:t>(</a:t>
            </a:r>
            <a:r>
              <a:rPr lang="en-US" altLang="zh-CN" sz="3600" dirty="0" err="1" smtClean="0"/>
              <a:t>x,S</a:t>
            </a:r>
            <a:r>
              <a:rPr lang="en-US" altLang="zh-CN" sz="3600" dirty="0" smtClean="0"/>
              <a:t>(y))=</a:t>
            </a:r>
            <a:r>
              <a:rPr lang="en-US" altLang="zh-CN" sz="3600" dirty="0"/>
              <a:t>Add(</a:t>
            </a:r>
            <a:r>
              <a:rPr lang="en-US" altLang="zh-CN" sz="3600" dirty="0" err="1"/>
              <a:t>x,Mul</a:t>
            </a:r>
            <a:r>
              <a:rPr lang="en-US" altLang="zh-CN" sz="3600" dirty="0"/>
              <a:t>(</a:t>
            </a:r>
            <a:r>
              <a:rPr lang="en-US" altLang="zh-CN" sz="3600" dirty="0" err="1"/>
              <a:t>x,y</a:t>
            </a:r>
            <a:r>
              <a:rPr lang="en-US" altLang="zh-CN" sz="3600" dirty="0"/>
              <a:t>))</a:t>
            </a:r>
            <a:endParaRPr lang="zh-CN" altLang="en-US" sz="3600" dirty="0"/>
          </a:p>
        </p:txBody>
      </p:sp>
    </p:spTree>
    <p:extLst>
      <p:ext uri="{BB962C8B-B14F-4D97-AF65-F5344CB8AC3E}">
        <p14:creationId xmlns:p14="http://schemas.microsoft.com/office/powerpoint/2010/main" val="156675541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86" y="-858"/>
            <a:ext cx="12192000"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1081186" y="3411340"/>
            <a:ext cx="2067145" cy="523220"/>
            <a:chOff x="1052158" y="2702877"/>
            <a:chExt cx="2067145" cy="523220"/>
          </a:xfrm>
        </p:grpSpPr>
        <p:sp>
          <p:nvSpPr>
            <p:cNvPr id="11" name="文本框 10"/>
            <p:cNvSpPr txBox="1"/>
            <p:nvPr/>
          </p:nvSpPr>
          <p:spPr>
            <a:xfrm>
              <a:off x="1307542"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6" name="矩形 15"/>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765060" y="170571"/>
            <a:ext cx="3328086"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推荐的参考</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31246" y="2702877"/>
            <a:ext cx="2067145" cy="523220"/>
            <a:chOff x="631246" y="2702877"/>
            <a:chExt cx="2067145" cy="523220"/>
          </a:xfrm>
        </p:grpSpPr>
        <p:sp>
          <p:nvSpPr>
            <p:cNvPr id="41" name="文本框 4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50" name="矩形 4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56"/>
          <p:cNvSpPr txBox="1"/>
          <p:nvPr/>
        </p:nvSpPr>
        <p:spPr>
          <a:xfrm>
            <a:off x="886630" y="4127367"/>
            <a:ext cx="1987199"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4233330" y="2290998"/>
            <a:ext cx="5001690" cy="369332"/>
          </a:xfrm>
          <a:prstGeom prst="rect">
            <a:avLst/>
          </a:prstGeom>
        </p:spPr>
        <p:txBody>
          <a:bodyPr wrap="none">
            <a:spAutoFit/>
          </a:bodyPr>
          <a:lstStyle/>
          <a:p>
            <a:r>
              <a:rPr lang="en-US" altLang="zh-CN" smtClean="0">
                <a:hlinkClick r:id="rId4"/>
              </a:rPr>
              <a:t>https://www.youtube.com/watch?v=3gBoP8jZ1Is</a:t>
            </a:r>
            <a:endParaRPr lang="zh-CN" altLang="en-US" dirty="0"/>
          </a:p>
        </p:txBody>
      </p:sp>
      <p:sp>
        <p:nvSpPr>
          <p:cNvPr id="3" name="矩形 2"/>
          <p:cNvSpPr/>
          <p:nvPr/>
        </p:nvSpPr>
        <p:spPr>
          <a:xfrm>
            <a:off x="4233330" y="3700124"/>
            <a:ext cx="4480714" cy="369332"/>
          </a:xfrm>
          <a:prstGeom prst="rect">
            <a:avLst/>
          </a:prstGeom>
        </p:spPr>
        <p:txBody>
          <a:bodyPr wrap="none">
            <a:spAutoFit/>
          </a:bodyPr>
          <a:lstStyle/>
          <a:p>
            <a:r>
              <a:rPr lang="en-US" altLang="zh-CN" dirty="0">
                <a:hlinkClick r:id="rId5"/>
              </a:rPr>
              <a:t>https://en.wikipedia.org/wiki/Peano_axioms</a:t>
            </a:r>
            <a:endParaRPr lang="zh-CN" altLang="en-US" dirty="0"/>
          </a:p>
        </p:txBody>
      </p:sp>
    </p:spTree>
    <p:extLst>
      <p:ext uri="{BB962C8B-B14F-4D97-AF65-F5344CB8AC3E}">
        <p14:creationId xmlns:p14="http://schemas.microsoft.com/office/powerpoint/2010/main" val="253402395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grpSp>
        <p:nvGrpSpPr>
          <p:cNvPr id="6" name="组合 5"/>
          <p:cNvGrpSpPr/>
          <p:nvPr/>
        </p:nvGrpSpPr>
        <p:grpSpPr>
          <a:xfrm>
            <a:off x="1163514"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179724" y="278293"/>
            <a:ext cx="3538143"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为啥思考</a:t>
            </a:r>
            <a:r>
              <a:rPr lang="zh-CN" altLang="en-US" sz="2800" b="1" dirty="0">
                <a:solidFill>
                  <a:srgbClr val="0071C1"/>
                </a:solidFill>
                <a:latin typeface="微软雅黑" panose="020B0503020204020204" pitchFamily="34" charset="-122"/>
                <a:ea typeface="微软雅黑" panose="020B0503020204020204" pitchFamily="34" charset="-122"/>
              </a:rPr>
              <a:t>这个</a:t>
            </a:r>
            <a:r>
              <a:rPr lang="zh-CN" altLang="en-US" sz="2800" b="1" dirty="0" smtClean="0">
                <a:solidFill>
                  <a:srgbClr val="0071C1"/>
                </a:solidFill>
                <a:latin typeface="微软雅黑" panose="020B0503020204020204" pitchFamily="34" charset="-122"/>
                <a:ea typeface="微软雅黑" panose="020B0503020204020204" pitchFamily="34" charset="-122"/>
              </a:rPr>
              <a:t>个问题</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064998" y="2407866"/>
            <a:ext cx="5458346" cy="1323439"/>
          </a:xfrm>
          <a:prstGeom prst="rect">
            <a:avLst/>
          </a:prstGeom>
          <a:noFill/>
        </p:spPr>
        <p:txBody>
          <a:bodyPr wrap="square" rtlCol="0">
            <a:spAutoFit/>
          </a:bodyPr>
          <a:lstStyle/>
          <a:p>
            <a:r>
              <a:rPr lang="zh-CN" altLang="en-US" sz="4000" spc="300" dirty="0" smtClean="0"/>
              <a:t>自然数</a:t>
            </a:r>
            <a:r>
              <a:rPr lang="en-US" altLang="zh-CN" sz="4000" spc="300" dirty="0" smtClean="0">
                <a:sym typeface="Wingdings" panose="05000000000000000000" pitchFamily="2" charset="2"/>
              </a:rPr>
              <a:t></a:t>
            </a:r>
            <a:r>
              <a:rPr lang="zh-CN" altLang="en-US" sz="4000" spc="300" dirty="0" smtClean="0">
                <a:sym typeface="Wingdings" panose="05000000000000000000" pitchFamily="2" charset="2"/>
              </a:rPr>
              <a:t>整数</a:t>
            </a:r>
            <a:r>
              <a:rPr lang="en-US" altLang="zh-CN" sz="4000" spc="300" dirty="0" smtClean="0">
                <a:sym typeface="Wingdings" panose="05000000000000000000" pitchFamily="2" charset="2"/>
              </a:rPr>
              <a:t></a:t>
            </a:r>
            <a:r>
              <a:rPr lang="zh-CN" altLang="en-US" sz="4000" spc="300" dirty="0" smtClean="0">
                <a:sym typeface="Wingdings" panose="05000000000000000000" pitchFamily="2" charset="2"/>
              </a:rPr>
              <a:t>有理数</a:t>
            </a:r>
            <a:r>
              <a:rPr lang="en-US" altLang="zh-CN" sz="4000" spc="300" dirty="0" smtClean="0">
                <a:sym typeface="Wingdings" panose="05000000000000000000" pitchFamily="2" charset="2"/>
              </a:rPr>
              <a:t></a:t>
            </a:r>
            <a:r>
              <a:rPr lang="zh-CN" altLang="en-US" sz="4000" spc="300" dirty="0" smtClean="0">
                <a:sym typeface="Wingdings" panose="05000000000000000000" pitchFamily="2" charset="2"/>
              </a:rPr>
              <a:t>实数</a:t>
            </a:r>
            <a:r>
              <a:rPr lang="en-US" altLang="zh-CN" sz="4000" spc="300" dirty="0">
                <a:sym typeface="Wingdings" panose="05000000000000000000" pitchFamily="2" charset="2"/>
              </a:rPr>
              <a:t>……</a:t>
            </a:r>
            <a:endParaRPr lang="zh-CN" altLang="en-US" sz="4000" spc="300" dirty="0"/>
          </a:p>
        </p:txBody>
      </p:sp>
      <p:pic>
        <p:nvPicPr>
          <p:cNvPr id="2" name="图片 1"/>
          <p:cNvPicPr>
            <a:picLocks noChangeAspect="1"/>
          </p:cNvPicPr>
          <p:nvPr/>
        </p:nvPicPr>
        <p:blipFill>
          <a:blip r:embed="rId4"/>
          <a:stretch>
            <a:fillRect/>
          </a:stretch>
        </p:blipFill>
        <p:spPr>
          <a:xfrm>
            <a:off x="9626600" y="4175684"/>
            <a:ext cx="2542654" cy="2633463"/>
          </a:xfrm>
          <a:prstGeom prst="rect">
            <a:avLst/>
          </a:prstGeom>
        </p:spPr>
      </p:pic>
      <p:grpSp>
        <p:nvGrpSpPr>
          <p:cNvPr id="21" name="组合 20"/>
          <p:cNvGrpSpPr/>
          <p:nvPr/>
        </p:nvGrpSpPr>
        <p:grpSpPr>
          <a:xfrm>
            <a:off x="631246" y="4122999"/>
            <a:ext cx="2513888" cy="523220"/>
            <a:chOff x="631246" y="4122999"/>
            <a:chExt cx="2513888" cy="523220"/>
          </a:xfrm>
        </p:grpSpPr>
        <p:sp>
          <p:nvSpPr>
            <p:cNvPr id="22" name="文本框 21"/>
            <p:cNvSpPr txBox="1"/>
            <p:nvPr/>
          </p:nvSpPr>
          <p:spPr>
            <a:xfrm>
              <a:off x="886630" y="4122999"/>
              <a:ext cx="2258504"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4972310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096762" y="2967764"/>
            <a:ext cx="3698514" cy="923330"/>
            <a:chOff x="6096762" y="2967764"/>
            <a:chExt cx="3698514" cy="923330"/>
          </a:xfrm>
        </p:grpSpPr>
        <p:sp>
          <p:nvSpPr>
            <p:cNvPr id="22" name="文本框 21"/>
            <p:cNvSpPr txBox="1"/>
            <p:nvPr/>
          </p:nvSpPr>
          <p:spPr>
            <a:xfrm>
              <a:off x="6834320" y="2967764"/>
              <a:ext cx="2960956" cy="923330"/>
            </a:xfrm>
            <a:prstGeom prst="rect">
              <a:avLst/>
            </a:prstGeom>
            <a:noFill/>
          </p:spPr>
          <p:txBody>
            <a:bodyPr wrap="square" rtlCol="0">
              <a:spAutoFit/>
            </a:bodyPr>
            <a:lstStyle/>
            <a:p>
              <a:r>
                <a:rPr lang="zh-CN" altLang="en-US" sz="5400" b="1" dirty="0">
                  <a:solidFill>
                    <a:srgbClr val="0071C1"/>
                  </a:solidFill>
                  <a:latin typeface="微软雅黑" panose="020B0503020204020204" pitchFamily="34" charset="-122"/>
                  <a:ea typeface="微软雅黑" panose="020B0503020204020204" pitchFamily="34" charset="-122"/>
                </a:rPr>
                <a:t>总结建议</a:t>
              </a:r>
            </a:p>
          </p:txBody>
        </p:sp>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762" y="3036805"/>
              <a:ext cx="700832" cy="778089"/>
            </a:xfrm>
            <a:prstGeom prst="rect">
              <a:avLst/>
            </a:prstGeom>
          </p:spPr>
        </p:pic>
      </p:grpSp>
      <p:grpSp>
        <p:nvGrpSpPr>
          <p:cNvPr id="25" name="组合 24"/>
          <p:cNvGrpSpPr/>
          <p:nvPr/>
        </p:nvGrpSpPr>
        <p:grpSpPr>
          <a:xfrm>
            <a:off x="631246" y="1992816"/>
            <a:ext cx="2067146" cy="523220"/>
            <a:chOff x="631246" y="1992816"/>
            <a:chExt cx="2067146" cy="523220"/>
          </a:xfrm>
        </p:grpSpPr>
        <p:sp>
          <p:nvSpPr>
            <p:cNvPr id="26" name="文本框 25"/>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631246" y="2702877"/>
            <a:ext cx="2067145" cy="523220"/>
            <a:chOff x="631246" y="2702877"/>
            <a:chExt cx="2067145" cy="523220"/>
          </a:xfrm>
        </p:grpSpPr>
        <p:sp>
          <p:nvSpPr>
            <p:cNvPr id="29" name="文本框 28"/>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30" name="矩形 29"/>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631246" y="3412938"/>
            <a:ext cx="2067145" cy="523220"/>
            <a:chOff x="631246" y="3412938"/>
            <a:chExt cx="2067145" cy="523220"/>
          </a:xfrm>
        </p:grpSpPr>
        <p:sp>
          <p:nvSpPr>
            <p:cNvPr id="32" name="文本框 3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631246" y="4122999"/>
            <a:ext cx="2483743" cy="523220"/>
            <a:chOff x="631246" y="4122999"/>
            <a:chExt cx="2483743" cy="523220"/>
          </a:xfrm>
        </p:grpSpPr>
        <p:sp>
          <p:nvSpPr>
            <p:cNvPr id="35" name="文本框 34"/>
            <p:cNvSpPr txBox="1"/>
            <p:nvPr/>
          </p:nvSpPr>
          <p:spPr>
            <a:xfrm>
              <a:off x="886630" y="4122999"/>
              <a:ext cx="2228359" cy="523220"/>
            </a:xfrm>
            <a:prstGeom prst="rect">
              <a:avLst/>
            </a:prstGeom>
            <a:noFill/>
          </p:spPr>
          <p:txBody>
            <a:bodyPr wrap="square" rtlCol="0">
              <a:spAutoFit/>
            </a:bodyPr>
            <a:lstStyle/>
            <a:p>
              <a:r>
                <a:rPr lang="en-US" altLang="zh-CN" sz="2800" b="1" spc="300" dirty="0" smtClean="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31246" y="4833059"/>
            <a:ext cx="2067145" cy="523220"/>
            <a:chOff x="631246" y="4833059"/>
            <a:chExt cx="2067145" cy="523220"/>
          </a:xfrm>
        </p:grpSpPr>
        <p:sp>
          <p:nvSpPr>
            <p:cNvPr id="38" name="文本框 37"/>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39" name="矩形 3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046343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50"/>
                                        <p:tgtEl>
                                          <p:spTgt spid="5"/>
                                        </p:tgtEl>
                                      </p:cBhvr>
                                    </p:animEffect>
                                  </p:childTnLst>
                                </p:cTn>
                              </p:par>
                            </p:childTnLst>
                          </p:cTn>
                        </p:par>
                        <p:par>
                          <p:cTn id="8" fill="hold">
                            <p:stCondLst>
                              <p:cond delay="45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50" fill="hold"/>
                                        <p:tgtEl>
                                          <p:spTgt spid="10"/>
                                        </p:tgtEl>
                                        <p:attrNameLst>
                                          <p:attrName>ppt_x</p:attrName>
                                        </p:attrNameLst>
                                      </p:cBhvr>
                                      <p:tavLst>
                                        <p:tav tm="0">
                                          <p:val>
                                            <p:strVal val="0-#ppt_w/2"/>
                                          </p:val>
                                        </p:tav>
                                        <p:tav tm="100000">
                                          <p:val>
                                            <p:strVal val="#ppt_x"/>
                                          </p:val>
                                        </p:tav>
                                      </p:tavLst>
                                    </p:anim>
                                    <p:anim calcmode="lin" valueType="num">
                                      <p:cBhvr additive="base">
                                        <p:cTn id="12" dur="4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90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400"/>
                            </p:stCondLst>
                            <p:childTnLst>
                              <p:par>
                                <p:cTn id="18" presetID="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450" fill="hold"/>
                                        <p:tgtEl>
                                          <p:spTgt spid="25"/>
                                        </p:tgtEl>
                                        <p:attrNameLst>
                                          <p:attrName>ppt_x</p:attrName>
                                        </p:attrNameLst>
                                      </p:cBhvr>
                                      <p:tavLst>
                                        <p:tav tm="0">
                                          <p:val>
                                            <p:strVal val="0-#ppt_w/2"/>
                                          </p:val>
                                        </p:tav>
                                        <p:tav tm="100000">
                                          <p:val>
                                            <p:strVal val="#ppt_x"/>
                                          </p:val>
                                        </p:tav>
                                      </p:tavLst>
                                    </p:anim>
                                    <p:anim calcmode="lin" valueType="num">
                                      <p:cBhvr additive="base">
                                        <p:cTn id="21" dur="450" fill="hold"/>
                                        <p:tgtEl>
                                          <p:spTgt spid="25"/>
                                        </p:tgtEl>
                                        <p:attrNameLst>
                                          <p:attrName>ppt_y</p:attrName>
                                        </p:attrNameLst>
                                      </p:cBhvr>
                                      <p:tavLst>
                                        <p:tav tm="0">
                                          <p:val>
                                            <p:strVal val="#ppt_y"/>
                                          </p:val>
                                        </p:tav>
                                        <p:tav tm="100000">
                                          <p:val>
                                            <p:strVal val="#ppt_y"/>
                                          </p:val>
                                        </p:tav>
                                      </p:tavLst>
                                    </p:anim>
                                  </p:childTnLst>
                                </p:cTn>
                              </p:par>
                            </p:childTnLst>
                          </p:cTn>
                        </p:par>
                        <p:par>
                          <p:cTn id="22" fill="hold">
                            <p:stCondLst>
                              <p:cond delay="1850"/>
                            </p:stCondLst>
                            <p:childTnLst>
                              <p:par>
                                <p:cTn id="23" presetID="2" presetClass="entr" presetSubtype="8"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450" fill="hold"/>
                                        <p:tgtEl>
                                          <p:spTgt spid="28"/>
                                        </p:tgtEl>
                                        <p:attrNameLst>
                                          <p:attrName>ppt_x</p:attrName>
                                        </p:attrNameLst>
                                      </p:cBhvr>
                                      <p:tavLst>
                                        <p:tav tm="0">
                                          <p:val>
                                            <p:strVal val="0-#ppt_w/2"/>
                                          </p:val>
                                        </p:tav>
                                        <p:tav tm="100000">
                                          <p:val>
                                            <p:strVal val="#ppt_x"/>
                                          </p:val>
                                        </p:tav>
                                      </p:tavLst>
                                    </p:anim>
                                    <p:anim calcmode="lin" valueType="num">
                                      <p:cBhvr additive="base">
                                        <p:cTn id="26" dur="450" fill="hold"/>
                                        <p:tgtEl>
                                          <p:spTgt spid="28"/>
                                        </p:tgtEl>
                                        <p:attrNameLst>
                                          <p:attrName>ppt_y</p:attrName>
                                        </p:attrNameLst>
                                      </p:cBhvr>
                                      <p:tavLst>
                                        <p:tav tm="0">
                                          <p:val>
                                            <p:strVal val="#ppt_y"/>
                                          </p:val>
                                        </p:tav>
                                        <p:tav tm="100000">
                                          <p:val>
                                            <p:strVal val="#ppt_y"/>
                                          </p:val>
                                        </p:tav>
                                      </p:tavLst>
                                    </p:anim>
                                  </p:childTnLst>
                                </p:cTn>
                              </p:par>
                            </p:childTnLst>
                          </p:cTn>
                        </p:par>
                        <p:par>
                          <p:cTn id="27" fill="hold">
                            <p:stCondLst>
                              <p:cond delay="2300"/>
                            </p:stCondLst>
                            <p:childTnLst>
                              <p:par>
                                <p:cTn id="28" presetID="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450" fill="hold"/>
                                        <p:tgtEl>
                                          <p:spTgt spid="31"/>
                                        </p:tgtEl>
                                        <p:attrNameLst>
                                          <p:attrName>ppt_x</p:attrName>
                                        </p:attrNameLst>
                                      </p:cBhvr>
                                      <p:tavLst>
                                        <p:tav tm="0">
                                          <p:val>
                                            <p:strVal val="0-#ppt_w/2"/>
                                          </p:val>
                                        </p:tav>
                                        <p:tav tm="100000">
                                          <p:val>
                                            <p:strVal val="#ppt_x"/>
                                          </p:val>
                                        </p:tav>
                                      </p:tavLst>
                                    </p:anim>
                                    <p:anim calcmode="lin" valueType="num">
                                      <p:cBhvr additive="base">
                                        <p:cTn id="31" dur="45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450" fill="hold"/>
                                        <p:tgtEl>
                                          <p:spTgt spid="34"/>
                                        </p:tgtEl>
                                        <p:attrNameLst>
                                          <p:attrName>ppt_x</p:attrName>
                                        </p:attrNameLst>
                                      </p:cBhvr>
                                      <p:tavLst>
                                        <p:tav tm="0">
                                          <p:val>
                                            <p:strVal val="0-#ppt_w/2"/>
                                          </p:val>
                                        </p:tav>
                                        <p:tav tm="100000">
                                          <p:val>
                                            <p:strVal val="#ppt_x"/>
                                          </p:val>
                                        </p:tav>
                                      </p:tavLst>
                                    </p:anim>
                                    <p:anim calcmode="lin" valueType="num">
                                      <p:cBhvr additive="base">
                                        <p:cTn id="36" dur="450" fill="hold"/>
                                        <p:tgtEl>
                                          <p:spTgt spid="34"/>
                                        </p:tgtEl>
                                        <p:attrNameLst>
                                          <p:attrName>ppt_y</p:attrName>
                                        </p:attrNameLst>
                                      </p:cBhvr>
                                      <p:tavLst>
                                        <p:tav tm="0">
                                          <p:val>
                                            <p:strVal val="#ppt_y"/>
                                          </p:val>
                                        </p:tav>
                                        <p:tav tm="100000">
                                          <p:val>
                                            <p:strVal val="#ppt_y"/>
                                          </p:val>
                                        </p:tav>
                                      </p:tavLst>
                                    </p:anim>
                                  </p:childTnLst>
                                </p:cTn>
                              </p:par>
                            </p:childTnLst>
                          </p:cTn>
                        </p:par>
                        <p:par>
                          <p:cTn id="37" fill="hold">
                            <p:stCondLst>
                              <p:cond delay="3200"/>
                            </p:stCondLst>
                            <p:childTnLst>
                              <p:par>
                                <p:cTn id="38" presetID="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450" fill="hold"/>
                                        <p:tgtEl>
                                          <p:spTgt spid="37"/>
                                        </p:tgtEl>
                                        <p:attrNameLst>
                                          <p:attrName>ppt_x</p:attrName>
                                        </p:attrNameLst>
                                      </p:cBhvr>
                                      <p:tavLst>
                                        <p:tav tm="0">
                                          <p:val>
                                            <p:strVal val="0-#ppt_w/2"/>
                                          </p:val>
                                        </p:tav>
                                        <p:tav tm="100000">
                                          <p:val>
                                            <p:strVal val="#ppt_x"/>
                                          </p:val>
                                        </p:tav>
                                      </p:tavLst>
                                    </p:anim>
                                    <p:anim calcmode="lin" valueType="num">
                                      <p:cBhvr additive="base">
                                        <p:cTn id="41" dur="45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nodeType="clickEffect">
                                  <p:stCondLst>
                                    <p:cond delay="0"/>
                                  </p:stCondLst>
                                  <p:childTnLst>
                                    <p:animMotion origin="layout" path="M 1.45833E-6 -4.07407E-6 L 0.05208 0.00116 " pathEditMode="relative" rAng="0" ptsTypes="AA">
                                      <p:cBhvr>
                                        <p:cTn id="45" dur="2000" fill="hold"/>
                                        <p:tgtEl>
                                          <p:spTgt spid="37"/>
                                        </p:tgtEl>
                                        <p:attrNameLst>
                                          <p:attrName>ppt_x</p:attrName>
                                          <p:attrName>ppt_y</p:attrName>
                                        </p:attrNameLst>
                                      </p:cBhvr>
                                      <p:rCtr x="26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45891" y="1824224"/>
            <a:ext cx="900218" cy="826980"/>
          </a:xfrm>
          <a:prstGeom prst="rect">
            <a:avLst/>
          </a:prstGeom>
        </p:spPr>
      </p:pic>
      <p:sp>
        <p:nvSpPr>
          <p:cNvPr id="6" name="文本框 5"/>
          <p:cNvSpPr txBox="1"/>
          <p:nvPr/>
        </p:nvSpPr>
        <p:spPr>
          <a:xfrm>
            <a:off x="4277591" y="3040331"/>
            <a:ext cx="3636819" cy="1015663"/>
          </a:xfrm>
          <a:prstGeom prst="rect">
            <a:avLst/>
          </a:prstGeom>
          <a:noFill/>
        </p:spPr>
        <p:txBody>
          <a:bodyPr wrap="square" rtlCol="0">
            <a:spAutoFit/>
          </a:bodyPr>
          <a:lstStyle/>
          <a:p>
            <a:pPr algn="ctr"/>
            <a:r>
              <a:rPr lang="zh-CN" altLang="en-US" sz="6000" b="1" dirty="0">
                <a:solidFill>
                  <a:srgbClr val="0071C1"/>
                </a:solidFill>
                <a:latin typeface="微软雅黑" panose="020B0503020204020204" pitchFamily="34" charset="-122"/>
                <a:ea typeface="微软雅黑" panose="020B0503020204020204" pitchFamily="34" charset="-122"/>
              </a:rPr>
              <a:t>敬请指导</a:t>
            </a:r>
          </a:p>
        </p:txBody>
      </p:sp>
      <p:grpSp>
        <p:nvGrpSpPr>
          <p:cNvPr id="9" name="组合 8"/>
          <p:cNvGrpSpPr/>
          <p:nvPr/>
        </p:nvGrpSpPr>
        <p:grpSpPr>
          <a:xfrm>
            <a:off x="4206846" y="4016656"/>
            <a:ext cx="3778309" cy="495139"/>
            <a:chOff x="3213685" y="3847870"/>
            <a:chExt cx="3778309" cy="495139"/>
          </a:xfrm>
        </p:grpSpPr>
        <p:sp>
          <p:nvSpPr>
            <p:cNvPr id="7" name="矩形 6"/>
            <p:cNvSpPr/>
            <p:nvPr/>
          </p:nvSpPr>
          <p:spPr>
            <a:xfrm>
              <a:off x="3284181" y="3847870"/>
              <a:ext cx="3637319" cy="495139"/>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13685" y="3912705"/>
              <a:ext cx="3778309" cy="408692"/>
            </a:xfrm>
            <a:prstGeom prst="rect">
              <a:avLst/>
            </a:prstGeom>
            <a:noFill/>
          </p:spPr>
          <p:txBody>
            <a:bodyPr wrap="square" rtlCol="0">
              <a:spAutoFit/>
            </a:bodyPr>
            <a:lstStyle/>
            <a:p>
              <a:pPr algn="ctr"/>
              <a:r>
                <a:rPr lang="en-US" altLang="zh-CN" sz="2000" b="1" spc="300" dirty="0">
                  <a:solidFill>
                    <a:schemeClr val="bg1"/>
                  </a:solidFill>
                  <a:latin typeface="微软雅黑" panose="020B0503020204020204" pitchFamily="34" charset="-122"/>
                  <a:ea typeface="微软雅黑" panose="020B0503020204020204" pitchFamily="34" charset="-122"/>
                </a:rPr>
                <a:t>WELCOME TO GUIDE</a:t>
              </a:r>
              <a:endParaRPr lang="zh-CN" altLang="en-US" sz="2000" spc="3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1790478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3" name="文本框 12"/>
          <p:cNvSpPr txBox="1"/>
          <p:nvPr/>
        </p:nvSpPr>
        <p:spPr>
          <a:xfrm>
            <a:off x="886630" y="4122999"/>
            <a:ext cx="2344030"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grpSp>
        <p:nvGrpSpPr>
          <p:cNvPr id="6" name="组合 5"/>
          <p:cNvGrpSpPr/>
          <p:nvPr/>
        </p:nvGrpSpPr>
        <p:grpSpPr>
          <a:xfrm>
            <a:off x="1163514"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stretch>
            <a:fillRect/>
          </a:stretch>
        </p:blipFill>
        <p:spPr>
          <a:xfrm>
            <a:off x="3435311" y="1274701"/>
            <a:ext cx="8601663" cy="4449449"/>
          </a:xfrm>
          <a:prstGeom prst="rect">
            <a:avLst/>
          </a:prstGeom>
        </p:spPr>
      </p:pic>
      <p:pic>
        <p:nvPicPr>
          <p:cNvPr id="3" name="图片 2"/>
          <p:cNvPicPr>
            <a:picLocks noChangeAspect="1"/>
          </p:cNvPicPr>
          <p:nvPr/>
        </p:nvPicPr>
        <p:blipFill>
          <a:blip r:embed="rId5"/>
          <a:stretch>
            <a:fillRect/>
          </a:stretch>
        </p:blipFill>
        <p:spPr>
          <a:xfrm>
            <a:off x="9415511" y="190562"/>
            <a:ext cx="2621463" cy="1972339"/>
          </a:xfrm>
          <a:prstGeom prst="rect">
            <a:avLst/>
          </a:prstGeom>
        </p:spPr>
      </p:pic>
    </p:spTree>
    <p:extLst>
      <p:ext uri="{BB962C8B-B14F-4D97-AF65-F5344CB8AC3E}">
        <p14:creationId xmlns:p14="http://schemas.microsoft.com/office/powerpoint/2010/main" val="403323485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grpSp>
        <p:nvGrpSpPr>
          <p:cNvPr id="6" name="组合 5"/>
          <p:cNvGrpSpPr/>
          <p:nvPr/>
        </p:nvGrpSpPr>
        <p:grpSpPr>
          <a:xfrm>
            <a:off x="1163514"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395334" y="278293"/>
            <a:ext cx="2322533"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思考一个问题</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216401" y="1948824"/>
            <a:ext cx="7289799" cy="1938992"/>
          </a:xfrm>
          <a:prstGeom prst="rect">
            <a:avLst/>
          </a:prstGeom>
          <a:noFill/>
        </p:spPr>
        <p:txBody>
          <a:bodyPr wrap="square" rtlCol="0">
            <a:spAutoFit/>
          </a:bodyPr>
          <a:lstStyle/>
          <a:p>
            <a:r>
              <a:rPr lang="zh-CN" altLang="en-US" sz="4000" spc="300" dirty="0" smtClean="0"/>
              <a:t>如何在不使用数字的性质的情况下表述自然数</a:t>
            </a:r>
            <a:r>
              <a:rPr lang="en-US" altLang="zh-CN" sz="4000" spc="300" dirty="0" smtClean="0"/>
              <a:t>;</a:t>
            </a:r>
          </a:p>
          <a:p>
            <a:endParaRPr lang="zh-CN" altLang="en-US" sz="4000" spc="300" dirty="0"/>
          </a:p>
        </p:txBody>
      </p:sp>
      <p:pic>
        <p:nvPicPr>
          <p:cNvPr id="1028" name="Picture 4" descr="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580" y="4849058"/>
            <a:ext cx="6801420" cy="1993763"/>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组合 24"/>
          <p:cNvGrpSpPr/>
          <p:nvPr/>
        </p:nvGrpSpPr>
        <p:grpSpPr>
          <a:xfrm>
            <a:off x="622630" y="4131053"/>
            <a:ext cx="2513888" cy="523220"/>
            <a:chOff x="631246" y="4122999"/>
            <a:chExt cx="2513888" cy="523220"/>
          </a:xfrm>
        </p:grpSpPr>
        <p:sp>
          <p:nvSpPr>
            <p:cNvPr id="26" name="文本框 12"/>
            <p:cNvSpPr txBox="1"/>
            <p:nvPr/>
          </p:nvSpPr>
          <p:spPr>
            <a:xfrm>
              <a:off x="886630" y="4122999"/>
              <a:ext cx="22585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Tree>
    <p:extLst>
      <p:ext uri="{BB962C8B-B14F-4D97-AF65-F5344CB8AC3E}">
        <p14:creationId xmlns:p14="http://schemas.microsoft.com/office/powerpoint/2010/main" val="209880592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5" name="矩形 4"/>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42560" y="278293"/>
            <a:ext cx="2511219" cy="1258018"/>
            <a:chOff x="0" y="112403"/>
            <a:chExt cx="2511219" cy="1258018"/>
          </a:xfrm>
        </p:grpSpPr>
        <p:sp>
          <p:nvSpPr>
            <p:cNvPr id="7" name="文本框 6"/>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8" name="文本框 7"/>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631246" y="1992816"/>
            <a:ext cx="2067146" cy="523220"/>
            <a:chOff x="631246" y="1992816"/>
            <a:chExt cx="2067146" cy="523220"/>
          </a:xfrm>
        </p:grpSpPr>
        <p:sp>
          <p:nvSpPr>
            <p:cNvPr id="9" name="文本框 8"/>
            <p:cNvSpPr txBox="1"/>
            <p:nvPr/>
          </p:nvSpPr>
          <p:spPr>
            <a:xfrm>
              <a:off x="886631" y="1992816"/>
              <a:ext cx="1811761" cy="523220"/>
            </a:xfrm>
            <a:prstGeom prst="rect">
              <a:avLst/>
            </a:prstGeom>
            <a:noFill/>
          </p:spPr>
          <p:txBody>
            <a:bodyPr wrap="square" rtlCol="0">
              <a:spAutoFit/>
            </a:bodyPr>
            <a:lstStyle/>
            <a:p>
              <a:pPr algn="ctr"/>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631246" y="2702877"/>
            <a:ext cx="2067145" cy="523220"/>
            <a:chOff x="631246" y="2702877"/>
            <a:chExt cx="2067145" cy="523220"/>
          </a:xfrm>
        </p:grpSpPr>
        <p:sp>
          <p:nvSpPr>
            <p:cNvPr id="11" name="文本框 10"/>
            <p:cNvSpPr txBox="1"/>
            <p:nvPr/>
          </p:nvSpPr>
          <p:spPr>
            <a:xfrm>
              <a:off x="886630" y="2702877"/>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前置条件</a:t>
              </a:r>
            </a:p>
          </p:txBody>
        </p:sp>
        <p:sp>
          <p:nvSpPr>
            <p:cNvPr id="16" name="矩形 15"/>
            <p:cNvSpPr/>
            <p:nvPr/>
          </p:nvSpPr>
          <p:spPr>
            <a:xfrm>
              <a:off x="631246"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631246" y="3412938"/>
            <a:ext cx="2067145" cy="523220"/>
            <a:chOff x="631246" y="3412938"/>
            <a:chExt cx="2067145" cy="523220"/>
          </a:xfrm>
        </p:grpSpPr>
        <p:sp>
          <p:nvSpPr>
            <p:cNvPr id="12" name="文本框 11"/>
            <p:cNvSpPr txBox="1"/>
            <p:nvPr/>
          </p:nvSpPr>
          <p:spPr>
            <a:xfrm>
              <a:off x="886630" y="3412938"/>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主要内容</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631246" y="4122999"/>
            <a:ext cx="2624420" cy="523220"/>
            <a:chOff x="631246" y="4122999"/>
            <a:chExt cx="2624420" cy="523220"/>
          </a:xfrm>
        </p:grpSpPr>
        <p:sp>
          <p:nvSpPr>
            <p:cNvPr id="13" name="文本框 12"/>
            <p:cNvSpPr txBox="1"/>
            <p:nvPr/>
          </p:nvSpPr>
          <p:spPr>
            <a:xfrm>
              <a:off x="886630" y="4122999"/>
              <a:ext cx="2369036"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631246" y="4833059"/>
            <a:ext cx="2067145" cy="523220"/>
            <a:chOff x="631246" y="4833059"/>
            <a:chExt cx="2067145" cy="523220"/>
          </a:xfrm>
        </p:grpSpPr>
        <p:sp>
          <p:nvSpPr>
            <p:cNvPr id="14" name="文本框 13"/>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sp>
          <p:nvSpPr>
            <p:cNvPr id="19" name="矩形 18"/>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6035979" y="2967764"/>
            <a:ext cx="3759297" cy="1754326"/>
            <a:chOff x="6035979" y="2967764"/>
            <a:chExt cx="3759297" cy="1754326"/>
          </a:xfrm>
        </p:grpSpPr>
        <p:sp>
          <p:nvSpPr>
            <p:cNvPr id="25" name="文本框 24"/>
            <p:cNvSpPr txBox="1"/>
            <p:nvPr/>
          </p:nvSpPr>
          <p:spPr>
            <a:xfrm>
              <a:off x="6834320" y="2967764"/>
              <a:ext cx="2960956" cy="1754326"/>
            </a:xfrm>
            <a:prstGeom prst="rect">
              <a:avLst/>
            </a:prstGeom>
            <a:noFill/>
          </p:spPr>
          <p:txBody>
            <a:bodyPr wrap="square" rtlCol="0">
              <a:spAutoFit/>
            </a:bodyPr>
            <a:lstStyle/>
            <a:p>
              <a:r>
                <a:rPr lang="zh-CN" altLang="en-US" sz="5400" b="1" dirty="0" smtClean="0">
                  <a:solidFill>
                    <a:srgbClr val="0071C1"/>
                  </a:solidFill>
                  <a:latin typeface="微软雅黑" panose="020B0503020204020204" pitchFamily="34" charset="-122"/>
                  <a:ea typeface="微软雅黑" panose="020B0503020204020204" pitchFamily="34" charset="-122"/>
                </a:rPr>
                <a:t>前置条件</a:t>
              </a:r>
              <a:endParaRPr lang="zh-CN" altLang="en-US" sz="5400" b="1" dirty="0">
                <a:solidFill>
                  <a:srgbClr val="0071C1"/>
                </a:solidFill>
                <a:latin typeface="微软雅黑" panose="020B0503020204020204" pitchFamily="34" charset="-122"/>
                <a:ea typeface="微软雅黑" panose="020B0503020204020204" pitchFamily="34" charset="-122"/>
              </a:endParaRPr>
            </a:p>
            <a:p>
              <a:endParaRPr lang="zh-CN" altLang="en-US" sz="5400" b="1" dirty="0">
                <a:solidFill>
                  <a:srgbClr val="0071C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35979" y="3049973"/>
              <a:ext cx="771075" cy="771075"/>
            </a:xfrm>
            <a:prstGeom prst="rect">
              <a:avLst/>
            </a:prstGeom>
          </p:spPr>
        </p:pic>
      </p:grpSp>
    </p:spTree>
    <p:extLst>
      <p:ext uri="{BB962C8B-B14F-4D97-AF65-F5344CB8AC3E}">
        <p14:creationId xmlns:p14="http://schemas.microsoft.com/office/powerpoint/2010/main" val="1900535119"/>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450" fill="hold"/>
                                        <p:tgtEl>
                                          <p:spTgt spid="10"/>
                                        </p:tgtEl>
                                        <p:attrNameLst>
                                          <p:attrName>ppt_x</p:attrName>
                                        </p:attrNameLst>
                                      </p:cBhvr>
                                      <p:tavLst>
                                        <p:tav tm="0">
                                          <p:val>
                                            <p:strVal val="0-#ppt_w/2"/>
                                          </p:val>
                                        </p:tav>
                                        <p:tav tm="100000">
                                          <p:val>
                                            <p:strVal val="#ppt_x"/>
                                          </p:val>
                                        </p:tav>
                                      </p:tavLst>
                                    </p:anim>
                                    <p:anim calcmode="lin" valueType="num">
                                      <p:cBhvr additive="base">
                                        <p:cTn id="12" dur="45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95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450" fill="hold"/>
                                        <p:tgtEl>
                                          <p:spTgt spid="2"/>
                                        </p:tgtEl>
                                        <p:attrNameLst>
                                          <p:attrName>ppt_x</p:attrName>
                                        </p:attrNameLst>
                                      </p:cBhvr>
                                      <p:tavLst>
                                        <p:tav tm="0">
                                          <p:val>
                                            <p:strVal val="0-#ppt_w/2"/>
                                          </p:val>
                                        </p:tav>
                                        <p:tav tm="100000">
                                          <p:val>
                                            <p:strVal val="#ppt_x"/>
                                          </p:val>
                                        </p:tav>
                                      </p:tavLst>
                                    </p:anim>
                                    <p:anim calcmode="lin" valueType="num">
                                      <p:cBhvr additive="base">
                                        <p:cTn id="17" dur="45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400"/>
                            </p:stCondLst>
                            <p:childTnLst>
                              <p:par>
                                <p:cTn id="19" presetID="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450" fill="hold"/>
                                        <p:tgtEl>
                                          <p:spTgt spid="3"/>
                                        </p:tgtEl>
                                        <p:attrNameLst>
                                          <p:attrName>ppt_x</p:attrName>
                                        </p:attrNameLst>
                                      </p:cBhvr>
                                      <p:tavLst>
                                        <p:tav tm="0">
                                          <p:val>
                                            <p:strVal val="0-#ppt_w/2"/>
                                          </p:val>
                                        </p:tav>
                                        <p:tav tm="100000">
                                          <p:val>
                                            <p:strVal val="#ppt_x"/>
                                          </p:val>
                                        </p:tav>
                                      </p:tavLst>
                                    </p:anim>
                                    <p:anim calcmode="lin" valueType="num">
                                      <p:cBhvr additive="base">
                                        <p:cTn id="22" dur="450" fill="hold"/>
                                        <p:tgtEl>
                                          <p:spTgt spid="3"/>
                                        </p:tgtEl>
                                        <p:attrNameLst>
                                          <p:attrName>ppt_y</p:attrName>
                                        </p:attrNameLst>
                                      </p:cBhvr>
                                      <p:tavLst>
                                        <p:tav tm="0">
                                          <p:val>
                                            <p:strVal val="#ppt_y"/>
                                          </p:val>
                                        </p:tav>
                                        <p:tav tm="100000">
                                          <p:val>
                                            <p:strVal val="#ppt_y"/>
                                          </p:val>
                                        </p:tav>
                                      </p:tavLst>
                                    </p:anim>
                                  </p:childTnLst>
                                </p:cTn>
                              </p:par>
                            </p:childTnLst>
                          </p:cTn>
                        </p:par>
                        <p:par>
                          <p:cTn id="23" fill="hold">
                            <p:stCondLst>
                              <p:cond delay="1850"/>
                            </p:stCondLst>
                            <p:childTnLst>
                              <p:par>
                                <p:cTn id="24" presetID="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450" fill="hold"/>
                                        <p:tgtEl>
                                          <p:spTgt spid="20"/>
                                        </p:tgtEl>
                                        <p:attrNameLst>
                                          <p:attrName>ppt_x</p:attrName>
                                        </p:attrNameLst>
                                      </p:cBhvr>
                                      <p:tavLst>
                                        <p:tav tm="0">
                                          <p:val>
                                            <p:strVal val="0-#ppt_w/2"/>
                                          </p:val>
                                        </p:tav>
                                        <p:tav tm="100000">
                                          <p:val>
                                            <p:strVal val="#ppt_x"/>
                                          </p:val>
                                        </p:tav>
                                      </p:tavLst>
                                    </p:anim>
                                    <p:anim calcmode="lin" valueType="num">
                                      <p:cBhvr additive="base">
                                        <p:cTn id="27" dur="45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300"/>
                            </p:stCondLst>
                            <p:childTnLst>
                              <p:par>
                                <p:cTn id="29" presetID="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450" fill="hold"/>
                                        <p:tgtEl>
                                          <p:spTgt spid="21"/>
                                        </p:tgtEl>
                                        <p:attrNameLst>
                                          <p:attrName>ppt_x</p:attrName>
                                        </p:attrNameLst>
                                      </p:cBhvr>
                                      <p:tavLst>
                                        <p:tav tm="0">
                                          <p:val>
                                            <p:strVal val="0-#ppt_w/2"/>
                                          </p:val>
                                        </p:tav>
                                        <p:tav tm="100000">
                                          <p:val>
                                            <p:strVal val="#ppt_x"/>
                                          </p:val>
                                        </p:tav>
                                      </p:tavLst>
                                    </p:anim>
                                    <p:anim calcmode="lin" valueType="num">
                                      <p:cBhvr additive="base">
                                        <p:cTn id="32" dur="450" fill="hold"/>
                                        <p:tgtEl>
                                          <p:spTgt spid="21"/>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450" fill="hold"/>
                                        <p:tgtEl>
                                          <p:spTgt spid="22"/>
                                        </p:tgtEl>
                                        <p:attrNameLst>
                                          <p:attrName>ppt_x</p:attrName>
                                        </p:attrNameLst>
                                      </p:cBhvr>
                                      <p:tavLst>
                                        <p:tav tm="0">
                                          <p:val>
                                            <p:strVal val="0-#ppt_w/2"/>
                                          </p:val>
                                        </p:tav>
                                        <p:tav tm="100000">
                                          <p:val>
                                            <p:strVal val="#ppt_x"/>
                                          </p:val>
                                        </p:tav>
                                      </p:tavLst>
                                    </p:anim>
                                    <p:anim calcmode="lin" valueType="num">
                                      <p:cBhvr additive="base">
                                        <p:cTn id="37" dur="45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32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63" presetClass="path" presetSubtype="0" accel="50000" decel="50000" fill="hold" nodeType="clickEffect">
                                  <p:stCondLst>
                                    <p:cond delay="0"/>
                                  </p:stCondLst>
                                  <p:childTnLst>
                                    <p:animMotion origin="layout" path="M 1.45833E-6 4.07407E-6 L 0.04583 0.00046 " pathEditMode="relative" rAng="0" ptsTypes="AA">
                                      <p:cBhvr>
                                        <p:cTn id="45" dur="2000" fill="hold"/>
                                        <p:tgtEl>
                                          <p:spTgt spid="3"/>
                                        </p:tgtEl>
                                        <p:attrNameLst>
                                          <p:attrName>ppt_x</p:attrName>
                                          <p:attrName>ppt_y</p:attrName>
                                        </p:attrNameLst>
                                      </p:cBhvr>
                                      <p:rCtr x="229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28" name="文本框 27"/>
          <p:cNvSpPr txBox="1"/>
          <p:nvPr/>
        </p:nvSpPr>
        <p:spPr>
          <a:xfrm>
            <a:off x="8756823" y="170571"/>
            <a:ext cx="3435178"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这很显然</a:t>
            </a:r>
            <a:r>
              <a:rPr lang="en-US" altLang="zh-CN" sz="2800" b="1" dirty="0" smtClean="0">
                <a:solidFill>
                  <a:srgbClr val="0071C1"/>
                </a:solidFill>
                <a:latin typeface="微软雅黑" panose="020B0503020204020204" pitchFamily="34" charset="-122"/>
                <a:ea typeface="微软雅黑" panose="020B0503020204020204" pitchFamily="34" charset="-122"/>
              </a:rPr>
              <a:t>(</a:t>
            </a:r>
            <a:r>
              <a:rPr lang="zh-CN" altLang="en-US" sz="2800" b="1" dirty="0" smtClean="0">
                <a:solidFill>
                  <a:srgbClr val="0071C1"/>
                </a:solidFill>
                <a:latin typeface="微软雅黑" panose="020B0503020204020204" pitchFamily="34" charset="-122"/>
                <a:ea typeface="微软雅黑" panose="020B0503020204020204" pitchFamily="34" charset="-122"/>
              </a:rPr>
              <a:t>理直气壮）</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6" name="椭圆 5"/>
          <p:cNvSpPr/>
          <p:nvPr/>
        </p:nvSpPr>
        <p:spPr>
          <a:xfrm>
            <a:off x="5383696" y="1828800"/>
            <a:ext cx="164016" cy="164016"/>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5457825" y="1992816"/>
            <a:ext cx="0" cy="1573524"/>
          </a:xfrm>
          <a:prstGeom prst="line">
            <a:avLst/>
          </a:prstGeom>
          <a:ln w="12700">
            <a:solidFill>
              <a:srgbClr val="0071C1"/>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5383696" y="3493694"/>
            <a:ext cx="164016" cy="164016"/>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5465704" y="3575702"/>
            <a:ext cx="2255929" cy="1083928"/>
          </a:xfrm>
          <a:prstGeom prst="line">
            <a:avLst/>
          </a:prstGeom>
          <a:ln w="12700">
            <a:solidFill>
              <a:srgbClr val="0071C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7655638" y="4601794"/>
            <a:ext cx="164016" cy="164016"/>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a:off x="7737646" y="4670349"/>
            <a:ext cx="0" cy="1894592"/>
          </a:xfrm>
          <a:prstGeom prst="line">
            <a:avLst/>
          </a:prstGeom>
          <a:ln w="12700">
            <a:solidFill>
              <a:srgbClr val="0071C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7655638" y="6462759"/>
            <a:ext cx="164016" cy="164016"/>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7658951" y="3747830"/>
            <a:ext cx="164016" cy="164016"/>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7" name="直接连接符 36"/>
          <p:cNvCxnSpPr/>
          <p:nvPr/>
        </p:nvCxnSpPr>
        <p:spPr>
          <a:xfrm flipH="1">
            <a:off x="7819654" y="3333759"/>
            <a:ext cx="1205948" cy="465162"/>
          </a:xfrm>
          <a:prstGeom prst="line">
            <a:avLst/>
          </a:prstGeom>
          <a:ln w="12700">
            <a:solidFill>
              <a:srgbClr val="0071C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8943594" y="3248922"/>
            <a:ext cx="164016" cy="164016"/>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9025602" y="1830505"/>
            <a:ext cx="0" cy="1573524"/>
          </a:xfrm>
          <a:prstGeom prst="line">
            <a:avLst/>
          </a:prstGeom>
          <a:ln w="12700">
            <a:solidFill>
              <a:srgbClr val="0071C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rot="5400000">
            <a:off x="4695117" y="2117707"/>
            <a:ext cx="1017954" cy="523220"/>
          </a:xfrm>
          <a:prstGeom prst="rect">
            <a:avLst/>
          </a:prstGeom>
          <a:noFill/>
        </p:spPr>
        <p:txBody>
          <a:bodyPr wrap="square" rtlCol="0">
            <a:spAutoFit/>
          </a:bodyPr>
          <a:lstStyle/>
          <a:p>
            <a:pPr algn="ctr"/>
            <a:r>
              <a:rPr lang="en-US" altLang="zh-CN" sz="2800" b="1" dirty="0">
                <a:solidFill>
                  <a:srgbClr val="0071C1"/>
                </a:solidFill>
                <a:latin typeface="微软雅黑" panose="020B0503020204020204" pitchFamily="34" charset="-122"/>
                <a:ea typeface="微软雅黑" panose="020B0503020204020204" pitchFamily="34" charset="-122"/>
              </a:rPr>
              <a:t>ONE</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rot="5400000">
            <a:off x="6871713" y="5012300"/>
            <a:ext cx="1207121" cy="523220"/>
          </a:xfrm>
          <a:prstGeom prst="rect">
            <a:avLst/>
          </a:prstGeom>
          <a:noFill/>
        </p:spPr>
        <p:txBody>
          <a:bodyPr wrap="square" rtlCol="0">
            <a:spAutoFit/>
          </a:bodyPr>
          <a:lstStyle/>
          <a:p>
            <a:pPr algn="ctr"/>
            <a:r>
              <a:rPr lang="en-US" altLang="zh-CN" sz="2800" b="1" dirty="0">
                <a:solidFill>
                  <a:srgbClr val="0071C1"/>
                </a:solidFill>
                <a:latin typeface="微软雅黑" panose="020B0503020204020204" pitchFamily="34" charset="-122"/>
                <a:ea typeface="微软雅黑" panose="020B0503020204020204" pitchFamily="34" charset="-122"/>
              </a:rPr>
              <a:t>TWO</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43" name="文本框 42"/>
          <p:cNvSpPr txBox="1"/>
          <p:nvPr/>
        </p:nvSpPr>
        <p:spPr>
          <a:xfrm rot="5400000">
            <a:off x="7989168" y="2269276"/>
            <a:ext cx="1573523" cy="523220"/>
          </a:xfrm>
          <a:prstGeom prst="rect">
            <a:avLst/>
          </a:prstGeom>
          <a:noFill/>
        </p:spPr>
        <p:txBody>
          <a:bodyPr wrap="square" rtlCol="0">
            <a:spAutoFit/>
          </a:bodyPr>
          <a:lstStyle/>
          <a:p>
            <a:pPr algn="ctr"/>
            <a:r>
              <a:rPr lang="en-US" altLang="zh-CN" sz="2800" b="1" dirty="0">
                <a:solidFill>
                  <a:srgbClr val="0071C1"/>
                </a:solidFill>
                <a:latin typeface="微软雅黑" panose="020B0503020204020204" pitchFamily="34" charset="-122"/>
                <a:ea typeface="微软雅黑" panose="020B0503020204020204" pitchFamily="34" charset="-122"/>
              </a:rPr>
              <a:t>THREE</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6" name="矩形 45"/>
              <p:cNvSpPr/>
              <p:nvPr/>
            </p:nvSpPr>
            <p:spPr>
              <a:xfrm>
                <a:off x="5547712" y="2405070"/>
                <a:ext cx="2499712" cy="1200329"/>
              </a:xfrm>
              <a:prstGeom prst="rect">
                <a:avLst/>
              </a:prstGeom>
            </p:spPr>
            <p:txBody>
              <a:bodyPr wrap="square">
                <a:spAutoFit/>
              </a:bodyPr>
              <a:lstStyle/>
              <a:p>
                <a:r>
                  <a:rPr lang="en-US" altLang="zh-CN" sz="2400" spc="300" dirty="0" smtClean="0"/>
                  <a:t>A</a:t>
                </a:r>
                <a14:m>
                  <m:oMath xmlns:m="http://schemas.openxmlformats.org/officeDocument/2006/math">
                    <m:r>
                      <a:rPr lang="en-US" altLang="zh-CN" sz="2400" b="0" i="1" spc="300" smtClean="0">
                        <a:latin typeface="Cambria Math" panose="02040503050406030204" pitchFamily="18" charset="0"/>
                      </a:rPr>
                      <m:t>∈</m:t>
                    </m:r>
                  </m:oMath>
                </a14:m>
                <a:r>
                  <a:rPr lang="en-US" altLang="zh-CN" sz="2400" spc="300" dirty="0" smtClean="0"/>
                  <a:t>B,</a:t>
                </a:r>
                <a:r>
                  <a:rPr lang="zh-CN" altLang="en-US" sz="2400" spc="300" dirty="0" smtClean="0"/>
                  <a:t> </a:t>
                </a:r>
                <a:endParaRPr lang="en-US" altLang="zh-CN" sz="2400" spc="300" dirty="0" smtClean="0"/>
              </a:p>
              <a:p>
                <a:r>
                  <a:rPr lang="en-US" altLang="zh-CN" sz="2400" spc="300" dirty="0" smtClean="0"/>
                  <a:t>{</a:t>
                </a:r>
                <a:r>
                  <a:rPr lang="en-US" altLang="zh-CN" sz="2400" spc="300" dirty="0" err="1" smtClean="0"/>
                  <a:t>x,y,z</a:t>
                </a:r>
                <a:r>
                  <a:rPr lang="en-US" altLang="zh-CN" sz="2400" spc="300" dirty="0" smtClean="0"/>
                  <a:t>}={</a:t>
                </a:r>
                <a:r>
                  <a:rPr lang="en-US" altLang="zh-CN" sz="2400" spc="300" dirty="0" err="1" smtClean="0"/>
                  <a:t>y,z,x</a:t>
                </a:r>
                <a:r>
                  <a:rPr lang="en-US" altLang="zh-CN" sz="2400" spc="300" dirty="0" smtClean="0"/>
                  <a:t>}</a:t>
                </a:r>
              </a:p>
              <a:p>
                <a:r>
                  <a:rPr lang="en-US" altLang="zh-CN" sz="2400" spc="300" dirty="0" smtClean="0"/>
                  <a:t>A</a:t>
                </a:r>
                <a14:m>
                  <m:oMath xmlns:m="http://schemas.openxmlformats.org/officeDocument/2006/math">
                    <m:r>
                      <a:rPr lang="en-US" altLang="zh-CN" sz="2400" i="1" spc="300" smtClean="0">
                        <a:latin typeface="Cambria Math" panose="02040503050406030204" pitchFamily="18" charset="0"/>
                      </a:rPr>
                      <m:t>⊆</m:t>
                    </m:r>
                  </m:oMath>
                </a14:m>
                <a:r>
                  <a:rPr lang="en-US" altLang="zh-CN" sz="2400" dirty="0" smtClean="0"/>
                  <a:t>B</a:t>
                </a:r>
                <a:endParaRPr lang="zh-CN" altLang="en-US" sz="2400" dirty="0"/>
              </a:p>
            </p:txBody>
          </p:sp>
        </mc:Choice>
        <mc:Fallback xmlns="">
          <p:sp>
            <p:nvSpPr>
              <p:cNvPr id="46" name="矩形 45"/>
              <p:cNvSpPr>
                <a:spLocks noRot="1" noChangeAspect="1" noMove="1" noResize="1" noEditPoints="1" noAdjustHandles="1" noChangeArrowheads="1" noChangeShapeType="1" noTextEdit="1"/>
              </p:cNvSpPr>
              <p:nvPr/>
            </p:nvSpPr>
            <p:spPr>
              <a:xfrm>
                <a:off x="5547712" y="2405070"/>
                <a:ext cx="2499712" cy="1200329"/>
              </a:xfrm>
              <a:prstGeom prst="rect">
                <a:avLst/>
              </a:prstGeom>
              <a:blipFill>
                <a:blip r:embed="rId4"/>
                <a:stretch>
                  <a:fillRect l="-3659" t="-3571" b="-11735"/>
                </a:stretch>
              </a:blipFill>
            </p:spPr>
            <p:txBody>
              <a:bodyPr/>
              <a:lstStyle/>
              <a:p>
                <a:r>
                  <a:rPr lang="zh-CN" altLang="en-US">
                    <a:noFill/>
                  </a:rPr>
                  <a:t> </a:t>
                </a:r>
              </a:p>
            </p:txBody>
          </p:sp>
        </mc:Fallback>
      </mc:AlternateContent>
      <p:sp>
        <p:nvSpPr>
          <p:cNvPr id="47" name="矩形 46"/>
          <p:cNvSpPr/>
          <p:nvPr/>
        </p:nvSpPr>
        <p:spPr>
          <a:xfrm>
            <a:off x="7939762" y="5325448"/>
            <a:ext cx="2499712" cy="1323439"/>
          </a:xfrm>
          <a:prstGeom prst="rect">
            <a:avLst/>
          </a:prstGeom>
        </p:spPr>
        <p:txBody>
          <a:bodyPr wrap="square">
            <a:spAutoFit/>
          </a:bodyPr>
          <a:lstStyle/>
          <a:p>
            <a:r>
              <a:rPr lang="zh-CN" altLang="en-US" sz="2000" dirty="0"/>
              <a:t>输入值集合中的每项元素皆能对应</a:t>
            </a:r>
            <a:r>
              <a:rPr lang="zh-CN" altLang="en-US" sz="2000" b="1" dirty="0"/>
              <a:t>唯一</a:t>
            </a:r>
            <a:r>
              <a:rPr lang="zh-CN" altLang="en-US" sz="2000" dirty="0"/>
              <a:t>一项输出值集合中的元素</a:t>
            </a:r>
          </a:p>
        </p:txBody>
      </p:sp>
      <p:sp>
        <p:nvSpPr>
          <p:cNvPr id="48" name="矩形 47"/>
          <p:cNvSpPr/>
          <p:nvPr/>
        </p:nvSpPr>
        <p:spPr>
          <a:xfrm>
            <a:off x="9189618" y="2369178"/>
            <a:ext cx="2499712" cy="1200329"/>
          </a:xfrm>
          <a:prstGeom prst="rect">
            <a:avLst/>
          </a:prstGeom>
        </p:spPr>
        <p:txBody>
          <a:bodyPr wrap="square">
            <a:spAutoFit/>
          </a:bodyPr>
          <a:lstStyle/>
          <a:p>
            <a:r>
              <a:rPr lang="zh-CN" altLang="en-US" sz="2400" spc="300" dirty="0" smtClean="0"/>
              <a:t>自反</a:t>
            </a:r>
            <a:endParaRPr lang="en-US" altLang="zh-CN" sz="2400" spc="300" dirty="0"/>
          </a:p>
          <a:p>
            <a:r>
              <a:rPr lang="zh-CN" altLang="en-US" sz="2400" spc="300" dirty="0" smtClean="0"/>
              <a:t>对称</a:t>
            </a:r>
            <a:endParaRPr lang="en-US" altLang="zh-CN" sz="2400" spc="300" dirty="0" smtClean="0"/>
          </a:p>
          <a:p>
            <a:r>
              <a:rPr lang="zh-CN" altLang="en-US" sz="2400" spc="300" dirty="0"/>
              <a:t>传递</a:t>
            </a:r>
            <a:endParaRPr lang="zh-CN" altLang="en-US" sz="2400" spc="300" dirty="0" smtClean="0"/>
          </a:p>
        </p:txBody>
      </p:sp>
      <p:sp>
        <p:nvSpPr>
          <p:cNvPr id="50" name="文本框 49"/>
          <p:cNvSpPr txBox="1"/>
          <p:nvPr/>
        </p:nvSpPr>
        <p:spPr>
          <a:xfrm>
            <a:off x="5514916" y="1686114"/>
            <a:ext cx="1811761" cy="523220"/>
          </a:xfrm>
          <a:prstGeom prst="rect">
            <a:avLst/>
          </a:prstGeom>
          <a:noFill/>
        </p:spPr>
        <p:txBody>
          <a:bodyPr wrap="square" rtlCol="0">
            <a:spAutoFit/>
          </a:bodyPr>
          <a:lstStyle/>
          <a:p>
            <a:pPr algn="ctr"/>
            <a:r>
              <a:rPr lang="zh-CN" altLang="en-US" sz="2800" b="1" spc="300" dirty="0" smtClean="0">
                <a:solidFill>
                  <a:srgbClr val="0071C1"/>
                </a:solidFill>
                <a:latin typeface="微软雅黑" panose="020B0503020204020204" pitchFamily="34" charset="-122"/>
                <a:ea typeface="微软雅黑" panose="020B0503020204020204" pitchFamily="34" charset="-122"/>
              </a:rPr>
              <a:t>集合论</a:t>
            </a:r>
            <a:endParaRPr lang="zh-CN" altLang="en-US" sz="2800" b="1" spc="300" dirty="0">
              <a:solidFill>
                <a:srgbClr val="0071C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9169104" y="1672925"/>
            <a:ext cx="2174399" cy="523220"/>
          </a:xfrm>
          <a:prstGeom prst="rect">
            <a:avLst/>
          </a:prstGeom>
          <a:noFill/>
        </p:spPr>
        <p:txBody>
          <a:bodyPr wrap="square" rtlCol="0">
            <a:spAutoFit/>
          </a:bodyPr>
          <a:lstStyle/>
          <a:p>
            <a:pPr algn="ctr"/>
            <a:r>
              <a:rPr lang="zh-CN" altLang="en-US" sz="2800" b="1" spc="300" dirty="0" smtClean="0">
                <a:solidFill>
                  <a:srgbClr val="0071C1"/>
                </a:solidFill>
                <a:latin typeface="微软雅黑" panose="020B0503020204020204" pitchFamily="34" charset="-122"/>
                <a:ea typeface="微软雅黑" panose="020B0503020204020204" pitchFamily="34" charset="-122"/>
              </a:rPr>
              <a:t>等价</a:t>
            </a:r>
            <a:r>
              <a:rPr lang="en-US" altLang="zh-CN" sz="2800" b="1" spc="300" dirty="0" smtClean="0">
                <a:solidFill>
                  <a:srgbClr val="0071C1"/>
                </a:solidFill>
                <a:latin typeface="微软雅黑" panose="020B0503020204020204" pitchFamily="34" charset="-122"/>
                <a:ea typeface="微软雅黑" panose="020B0503020204020204" pitchFamily="34" charset="-122"/>
              </a:rPr>
              <a:t>”=“</a:t>
            </a:r>
            <a:endParaRPr lang="zh-CN" altLang="en-US" sz="2800" b="1" spc="300" dirty="0">
              <a:solidFill>
                <a:srgbClr val="0071C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7918485" y="4579229"/>
            <a:ext cx="1811761" cy="523220"/>
          </a:xfrm>
          <a:prstGeom prst="rect">
            <a:avLst/>
          </a:prstGeom>
          <a:noFill/>
        </p:spPr>
        <p:txBody>
          <a:bodyPr wrap="square" rtlCol="0">
            <a:spAutoFit/>
          </a:bodyPr>
          <a:lstStyle/>
          <a:p>
            <a:pPr algn="ctr"/>
            <a:r>
              <a:rPr lang="zh-CN" altLang="en-US" sz="2800" b="1" spc="300" dirty="0">
                <a:solidFill>
                  <a:srgbClr val="0071C1"/>
                </a:solidFill>
                <a:latin typeface="微软雅黑" panose="020B0503020204020204" pitchFamily="34" charset="-122"/>
                <a:ea typeface="微软雅黑" panose="020B0503020204020204" pitchFamily="34" charset="-122"/>
              </a:rPr>
              <a:t>函数</a:t>
            </a:r>
          </a:p>
        </p:txBody>
      </p:sp>
      <p:sp>
        <p:nvSpPr>
          <p:cNvPr id="38" name="矩形 37"/>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42560" y="278293"/>
            <a:ext cx="2511219" cy="1258018"/>
            <a:chOff x="0" y="112403"/>
            <a:chExt cx="2511219" cy="1258018"/>
          </a:xfrm>
        </p:grpSpPr>
        <p:sp>
          <p:nvSpPr>
            <p:cNvPr id="45" name="文本框 44"/>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49" name="文本框 48"/>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53"/>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55" name="文本框 54"/>
          <p:cNvSpPr txBox="1"/>
          <p:nvPr/>
        </p:nvSpPr>
        <p:spPr>
          <a:xfrm>
            <a:off x="886630" y="4122999"/>
            <a:ext cx="2261701"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grpSp>
        <p:nvGrpSpPr>
          <p:cNvPr id="57" name="组合 56"/>
          <p:cNvGrpSpPr/>
          <p:nvPr/>
        </p:nvGrpSpPr>
        <p:grpSpPr>
          <a:xfrm>
            <a:off x="664598" y="2045377"/>
            <a:ext cx="2067146" cy="523220"/>
            <a:chOff x="631246" y="1992816"/>
            <a:chExt cx="2067146" cy="523220"/>
          </a:xfrm>
        </p:grpSpPr>
        <p:sp>
          <p:nvSpPr>
            <p:cNvPr id="58" name="文本框 57"/>
            <p:cNvSpPr txBox="1"/>
            <p:nvPr/>
          </p:nvSpPr>
          <p:spPr>
            <a:xfrm>
              <a:off x="886631" y="1992816"/>
              <a:ext cx="1811761"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a:stCxn id="36" idx="4"/>
          </p:cNvCxnSpPr>
          <p:nvPr/>
        </p:nvCxnSpPr>
        <p:spPr>
          <a:xfrm flipH="1">
            <a:off x="7736885" y="3911846"/>
            <a:ext cx="4074" cy="716472"/>
          </a:xfrm>
          <a:prstGeom prst="line">
            <a:avLst/>
          </a:prstGeom>
          <a:ln w="12700">
            <a:solidFill>
              <a:srgbClr val="0071C1"/>
            </a:solidFill>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081186" y="2702877"/>
            <a:ext cx="2067145" cy="523220"/>
            <a:chOff x="1052158" y="2702877"/>
            <a:chExt cx="2067145" cy="523220"/>
          </a:xfrm>
        </p:grpSpPr>
        <p:sp>
          <p:nvSpPr>
            <p:cNvPr id="66" name="文本框 65"/>
            <p:cNvSpPr txBox="1"/>
            <p:nvPr/>
          </p:nvSpPr>
          <p:spPr>
            <a:xfrm>
              <a:off x="1307542" y="2702877"/>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前置条件</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3608564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anim calcmode="lin" valueType="num">
                                      <p:cBhvr>
                                        <p:cTn id="16" dur="500" fill="hold"/>
                                        <p:tgtEl>
                                          <p:spTgt spid="41"/>
                                        </p:tgtEl>
                                        <p:attrNameLst>
                                          <p:attrName>ppt_x</p:attrName>
                                        </p:attrNameLst>
                                      </p:cBhvr>
                                      <p:tavLst>
                                        <p:tav tm="0">
                                          <p:val>
                                            <p:strVal val="#ppt_x"/>
                                          </p:val>
                                        </p:tav>
                                        <p:tav tm="100000">
                                          <p:val>
                                            <p:strVal val="#ppt_x"/>
                                          </p:val>
                                        </p:tav>
                                      </p:tavLst>
                                    </p:anim>
                                    <p:anim calcmode="lin" valueType="num">
                                      <p:cBhvr>
                                        <p:cTn id="17" dur="5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left)">
                                      <p:cBhvr>
                                        <p:cTn id="21" dur="500"/>
                                        <p:tgtEl>
                                          <p:spTgt spid="5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up)">
                                      <p:cBhvr>
                                        <p:cTn id="41" dur="500"/>
                                        <p:tgtEl>
                                          <p:spTgt spid="3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strVal val="#ppt_x"/>
                                          </p:val>
                                        </p:tav>
                                        <p:tav tm="100000">
                                          <p:val>
                                            <p:strVal val="#ppt_x"/>
                                          </p:val>
                                        </p:tav>
                                      </p:tavLst>
                                    </p:anim>
                                    <p:anim calcmode="lin" valueType="num">
                                      <p:cBhvr>
                                        <p:cTn id="51" dur="5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000"/>
                            </p:stCondLst>
                            <p:childTnLst>
                              <p:par>
                                <p:cTn id="73" presetID="10" presetClass="entr" presetSubtype="0"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down)">
                                      <p:cBhvr>
                                        <p:cTn id="79" dur="500"/>
                                        <p:tgtEl>
                                          <p:spTgt spid="40"/>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anim calcmode="lin" valueType="num">
                                      <p:cBhvr>
                                        <p:cTn id="84" dur="500" fill="hold"/>
                                        <p:tgtEl>
                                          <p:spTgt spid="43"/>
                                        </p:tgtEl>
                                        <p:attrNameLst>
                                          <p:attrName>ppt_x</p:attrName>
                                        </p:attrNameLst>
                                      </p:cBhvr>
                                      <p:tavLst>
                                        <p:tav tm="0">
                                          <p:val>
                                            <p:strVal val="#ppt_x"/>
                                          </p:val>
                                        </p:tav>
                                        <p:tav tm="100000">
                                          <p:val>
                                            <p:strVal val="#ppt_x"/>
                                          </p:val>
                                        </p:tav>
                                      </p:tavLst>
                                    </p:anim>
                                    <p:anim calcmode="lin" valueType="num">
                                      <p:cBhvr>
                                        <p:cTn id="85" dur="5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wipe(left)">
                                      <p:cBhvr>
                                        <p:cTn id="89" dur="500"/>
                                        <p:tgtEl>
                                          <p:spTgt spid="51"/>
                                        </p:tgtEl>
                                      </p:cBhvr>
                                    </p:animEffect>
                                  </p:childTnLst>
                                </p:cTn>
                              </p:par>
                            </p:childTnLst>
                          </p:cTn>
                        </p:par>
                        <p:par>
                          <p:cTn id="90" fill="hold">
                            <p:stCondLst>
                              <p:cond delay="10000"/>
                            </p:stCondLst>
                            <p:childTnLst>
                              <p:par>
                                <p:cTn id="91" presetID="22" presetClass="entr" presetSubtype="8" fill="hold" grpId="0" nodeType="after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wipe(left)">
                                      <p:cBhvr>
                                        <p:cTn id="9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9" grpId="0" animBg="1"/>
      <p:bldP spid="35" grpId="0" animBg="1"/>
      <p:bldP spid="36" grpId="0" animBg="1"/>
      <p:bldP spid="39" grpId="0" animBg="1"/>
      <p:bldP spid="41" grpId="0"/>
      <p:bldP spid="42" grpId="0"/>
      <p:bldP spid="43" grpId="0"/>
      <p:bldP spid="46" grpId="0"/>
      <p:bldP spid="47" grpId="0"/>
      <p:bldP spid="48"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 y="0"/>
            <a:ext cx="12190476" cy="6858858"/>
          </a:xfrm>
          <a:prstGeom prst="rect">
            <a:avLst/>
          </a:prstGeom>
        </p:spPr>
      </p:pic>
      <p:sp>
        <p:nvSpPr>
          <p:cNvPr id="28" name="文本框 27"/>
          <p:cNvSpPr txBox="1"/>
          <p:nvPr/>
        </p:nvSpPr>
        <p:spPr>
          <a:xfrm>
            <a:off x="8756823" y="170571"/>
            <a:ext cx="3435178" cy="523220"/>
          </a:xfrm>
          <a:prstGeom prst="rect">
            <a:avLst/>
          </a:prstGeom>
          <a:noFill/>
        </p:spPr>
        <p:txBody>
          <a:bodyPr wrap="square" rtlCol="0">
            <a:spAutoFit/>
          </a:bodyPr>
          <a:lstStyle/>
          <a:p>
            <a:pPr algn="ctr"/>
            <a:r>
              <a:rPr lang="zh-CN" altLang="en-US" sz="2800" b="1" dirty="0" smtClean="0">
                <a:solidFill>
                  <a:srgbClr val="0071C1"/>
                </a:solidFill>
                <a:latin typeface="微软雅黑" panose="020B0503020204020204" pitchFamily="34" charset="-122"/>
                <a:ea typeface="微软雅黑" panose="020B0503020204020204" pitchFamily="34" charset="-122"/>
              </a:rPr>
              <a:t>最重要的是</a:t>
            </a:r>
            <a:r>
              <a:rPr lang="en-US" altLang="zh-CN" sz="2800" b="1" dirty="0" smtClean="0">
                <a:solidFill>
                  <a:srgbClr val="0071C1"/>
                </a:solidFill>
                <a:latin typeface="微软雅黑" panose="020B0503020204020204" pitchFamily="34" charset="-122"/>
                <a:ea typeface="微软雅黑" panose="020B0503020204020204" pitchFamily="34" charset="-122"/>
              </a:rPr>
              <a:t>:</a:t>
            </a:r>
            <a:endParaRPr lang="zh-CN" altLang="en-US" sz="2800" b="1" dirty="0">
              <a:solidFill>
                <a:srgbClr val="0071C1"/>
              </a:solidFill>
              <a:latin typeface="微软雅黑" panose="020B0503020204020204" pitchFamily="34" charset="-122"/>
              <a:ea typeface="微软雅黑" panose="020B0503020204020204" pitchFamily="34" charset="-122"/>
            </a:endParaRPr>
          </a:p>
        </p:txBody>
      </p:sp>
      <p:sp>
        <p:nvSpPr>
          <p:cNvPr id="38" name="矩形 37"/>
          <p:cNvSpPr/>
          <p:nvPr/>
        </p:nvSpPr>
        <p:spPr>
          <a:xfrm>
            <a:off x="0" y="0"/>
            <a:ext cx="3396343" cy="6858858"/>
          </a:xfrm>
          <a:prstGeom prst="rect">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42560" y="278293"/>
            <a:ext cx="2511219" cy="1258018"/>
            <a:chOff x="0" y="112403"/>
            <a:chExt cx="2511219" cy="1258018"/>
          </a:xfrm>
        </p:grpSpPr>
        <p:sp>
          <p:nvSpPr>
            <p:cNvPr id="45" name="文本框 44"/>
            <p:cNvSpPr txBox="1"/>
            <p:nvPr/>
          </p:nvSpPr>
          <p:spPr>
            <a:xfrm>
              <a:off x="0" y="112403"/>
              <a:ext cx="1857828" cy="830997"/>
            </a:xfrm>
            <a:prstGeom prst="rect">
              <a:avLst/>
            </a:prstGeom>
            <a:noFill/>
          </p:spPr>
          <p:txBody>
            <a:bodyPr wrap="square"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目录</a:t>
              </a:r>
            </a:p>
          </p:txBody>
        </p:sp>
        <p:sp>
          <p:nvSpPr>
            <p:cNvPr id="49" name="文本框 48"/>
            <p:cNvSpPr txBox="1"/>
            <p:nvPr/>
          </p:nvSpPr>
          <p:spPr>
            <a:xfrm>
              <a:off x="188686" y="847201"/>
              <a:ext cx="2322533"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CONTENTS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53"/>
          <p:cNvSpPr txBox="1"/>
          <p:nvPr/>
        </p:nvSpPr>
        <p:spPr>
          <a:xfrm>
            <a:off x="886630" y="3412938"/>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主要内容</a:t>
            </a:r>
          </a:p>
        </p:txBody>
      </p:sp>
      <p:sp>
        <p:nvSpPr>
          <p:cNvPr id="55" name="文本框 54"/>
          <p:cNvSpPr txBox="1"/>
          <p:nvPr/>
        </p:nvSpPr>
        <p:spPr>
          <a:xfrm>
            <a:off x="886630" y="4122999"/>
            <a:ext cx="2580051"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OPTION</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886630" y="4833059"/>
            <a:ext cx="1811761" cy="523220"/>
          </a:xfrm>
          <a:prstGeom prst="rect">
            <a:avLst/>
          </a:prstGeom>
          <a:noFill/>
        </p:spPr>
        <p:txBody>
          <a:bodyPr wrap="square" rtlCol="0">
            <a:spAutoFit/>
          </a:bodyPr>
          <a:lstStyle/>
          <a:p>
            <a:pPr algn="ctr"/>
            <a:r>
              <a:rPr lang="zh-CN" altLang="en-US" sz="2800" b="1" spc="300" dirty="0">
                <a:solidFill>
                  <a:schemeClr val="bg1"/>
                </a:solidFill>
                <a:latin typeface="微软雅黑" panose="020B0503020204020204" pitchFamily="34" charset="-122"/>
                <a:ea typeface="微软雅黑" panose="020B0503020204020204" pitchFamily="34" charset="-122"/>
              </a:rPr>
              <a:t>总结建议</a:t>
            </a:r>
          </a:p>
        </p:txBody>
      </p:sp>
      <p:grpSp>
        <p:nvGrpSpPr>
          <p:cNvPr id="57" name="组合 56"/>
          <p:cNvGrpSpPr/>
          <p:nvPr/>
        </p:nvGrpSpPr>
        <p:grpSpPr>
          <a:xfrm>
            <a:off x="664598" y="2045377"/>
            <a:ext cx="2067146" cy="523220"/>
            <a:chOff x="631246" y="1992816"/>
            <a:chExt cx="2067146" cy="523220"/>
          </a:xfrm>
        </p:grpSpPr>
        <p:sp>
          <p:nvSpPr>
            <p:cNvPr id="58" name="文本框 57"/>
            <p:cNvSpPr txBox="1"/>
            <p:nvPr/>
          </p:nvSpPr>
          <p:spPr>
            <a:xfrm>
              <a:off x="886631" y="1992816"/>
              <a:ext cx="1811761" cy="523220"/>
            </a:xfrm>
            <a:prstGeom prst="rect">
              <a:avLst/>
            </a:prstGeom>
            <a:noFill/>
          </p:spPr>
          <p:txBody>
            <a:bodyPr wrap="square" rtlCol="0">
              <a:spAutoFit/>
            </a:bodyPr>
            <a:lstStyle/>
            <a:p>
              <a:r>
                <a:rPr lang="en-US" altLang="zh-CN" sz="2800" b="1" spc="300" dirty="0">
                  <a:solidFill>
                    <a:schemeClr val="bg1"/>
                  </a:solidFill>
                  <a:latin typeface="微软雅黑" panose="020B0503020204020204" pitchFamily="34" charset="-122"/>
                  <a:ea typeface="微软雅黑" panose="020B0503020204020204" pitchFamily="34" charset="-122"/>
                </a:rPr>
                <a:t>WHY??</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631246" y="216290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631246" y="3566340"/>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31246" y="4272619"/>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631246" y="49864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1081186" y="2702877"/>
            <a:ext cx="2067145" cy="523220"/>
            <a:chOff x="1052158" y="2702877"/>
            <a:chExt cx="2067145" cy="523220"/>
          </a:xfrm>
        </p:grpSpPr>
        <p:sp>
          <p:nvSpPr>
            <p:cNvPr id="66" name="文本框 65"/>
            <p:cNvSpPr txBox="1"/>
            <p:nvPr/>
          </p:nvSpPr>
          <p:spPr>
            <a:xfrm>
              <a:off x="1307542" y="2702877"/>
              <a:ext cx="1811761" cy="523220"/>
            </a:xfrm>
            <a:prstGeom prst="rect">
              <a:avLst/>
            </a:prstGeom>
            <a:noFill/>
          </p:spPr>
          <p:txBody>
            <a:bodyPr wrap="square" rtlCol="0">
              <a:spAutoFit/>
            </a:bodyPr>
            <a:lstStyle/>
            <a:p>
              <a:pPr algn="ctr"/>
              <a:r>
                <a:rPr lang="zh-CN" altLang="en-US" sz="2800" b="1" spc="300" dirty="0" smtClean="0">
                  <a:solidFill>
                    <a:schemeClr val="bg1"/>
                  </a:solidFill>
                  <a:latin typeface="微软雅黑" panose="020B0503020204020204" pitchFamily="34" charset="-122"/>
                  <a:ea typeface="微软雅黑" panose="020B0503020204020204" pitchFamily="34" charset="-122"/>
                </a:rPr>
                <a:t>前置条件</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052158" y="2860061"/>
              <a:ext cx="216416" cy="216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588973" y="1860711"/>
            <a:ext cx="6215163" cy="707886"/>
            <a:chOff x="5646638" y="2610544"/>
            <a:chExt cx="6215163" cy="707886"/>
          </a:xfrm>
        </p:grpSpPr>
        <p:sp>
          <p:nvSpPr>
            <p:cNvPr id="60" name="文本框 59"/>
            <p:cNvSpPr txBox="1"/>
            <p:nvPr/>
          </p:nvSpPr>
          <p:spPr>
            <a:xfrm>
              <a:off x="6415905" y="2610544"/>
              <a:ext cx="5445896" cy="707886"/>
            </a:xfrm>
            <a:prstGeom prst="rect">
              <a:avLst/>
            </a:prstGeom>
            <a:noFill/>
          </p:spPr>
          <p:txBody>
            <a:bodyPr wrap="square" rtlCol="0">
              <a:spAutoFit/>
            </a:bodyPr>
            <a:lstStyle/>
            <a:p>
              <a:r>
                <a:rPr lang="zh-CN" altLang="en-US" sz="4000" spc="300" dirty="0" smtClean="0"/>
                <a:t>现在读作</a:t>
              </a:r>
              <a:r>
                <a:rPr lang="en-US" altLang="zh-CN" sz="4000" spc="300" dirty="0" smtClean="0"/>
                <a:t>doggy!</a:t>
              </a:r>
              <a:endParaRPr lang="zh-CN" altLang="en-US" sz="4000" spc="300"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6638" y="2698322"/>
              <a:ext cx="620108" cy="620108"/>
            </a:xfrm>
            <a:prstGeom prst="rect">
              <a:avLst/>
            </a:prstGeom>
          </p:spPr>
        </p:pic>
      </p:grpSp>
      <p:sp>
        <p:nvSpPr>
          <p:cNvPr id="69" name="文本框 68"/>
          <p:cNvSpPr txBox="1"/>
          <p:nvPr/>
        </p:nvSpPr>
        <p:spPr>
          <a:xfrm>
            <a:off x="4705004" y="3381574"/>
            <a:ext cx="6329865" cy="707886"/>
          </a:xfrm>
          <a:prstGeom prst="rect">
            <a:avLst/>
          </a:prstGeom>
          <a:noFill/>
        </p:spPr>
        <p:txBody>
          <a:bodyPr wrap="square" rtlCol="0">
            <a:spAutoFit/>
          </a:bodyPr>
          <a:lstStyle/>
          <a:p>
            <a:r>
              <a:rPr lang="en-US" altLang="zh-CN" sz="4000" spc="300" dirty="0" smtClean="0"/>
              <a:t>N </a:t>
            </a:r>
            <a:r>
              <a:rPr lang="zh-CN" altLang="en-US" sz="4000" spc="300" dirty="0" smtClean="0"/>
              <a:t>表示某</a:t>
            </a:r>
            <a:r>
              <a:rPr lang="en-US" altLang="zh-CN" sz="4000" spc="300" dirty="0" smtClean="0"/>
              <a:t>(</a:t>
            </a:r>
            <a:r>
              <a:rPr lang="en-US" altLang="zh-CN" sz="4000" spc="300" dirty="0" err="1" smtClean="0"/>
              <a:t>zi</a:t>
            </a:r>
            <a:r>
              <a:rPr lang="en-US" altLang="zh-CN" sz="4000" spc="300" dirty="0" smtClean="0"/>
              <a:t>)</a:t>
            </a:r>
            <a:r>
              <a:rPr lang="zh-CN" altLang="en-US" sz="4000" spc="300" dirty="0" smtClean="0"/>
              <a:t>个</a:t>
            </a:r>
            <a:r>
              <a:rPr lang="en-US" altLang="zh-CN" sz="4000" spc="300" dirty="0" smtClean="0"/>
              <a:t>(ran)</a:t>
            </a:r>
            <a:r>
              <a:rPr lang="zh-CN" altLang="en-US" sz="4000" spc="300" dirty="0" smtClean="0"/>
              <a:t>数集</a:t>
            </a:r>
            <a:endParaRPr lang="zh-CN" altLang="en-US" sz="4000" spc="300" dirty="0"/>
          </a:p>
        </p:txBody>
      </p:sp>
    </p:spTree>
    <p:extLst>
      <p:ext uri="{BB962C8B-B14F-4D97-AF65-F5344CB8AC3E}">
        <p14:creationId xmlns:p14="http://schemas.microsoft.com/office/powerpoint/2010/main" val="2235534412"/>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TotalTime>
  <Words>2315</Words>
  <Application>Microsoft Office PowerPoint</Application>
  <PresentationFormat>宽屏</PresentationFormat>
  <Paragraphs>658</Paragraphs>
  <Slides>41</Slides>
  <Notes>32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41</vt:i4>
      </vt:variant>
    </vt:vector>
  </HeadingPairs>
  <TitlesOfParts>
    <vt:vector size="48" baseType="lpstr">
      <vt:lpstr>等线</vt:lpstr>
      <vt:lpstr>等线 Light</vt:lpstr>
      <vt:lpstr>微软雅黑</vt:lpstr>
      <vt:lpstr>Arial</vt:lpstr>
      <vt:lpstr>Cambria Math</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龙时富</dc:creator>
  <cp:lastModifiedBy>殷 天润</cp:lastModifiedBy>
  <cp:revision>284</cp:revision>
  <dcterms:created xsi:type="dcterms:W3CDTF">2016-02-29T10:49:03Z</dcterms:created>
  <dcterms:modified xsi:type="dcterms:W3CDTF">2019-04-15T03:47:23Z</dcterms:modified>
</cp:coreProperties>
</file>