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comments/comment8.xml" ContentType="application/vnd.openxmlformats-officedocument.presentationml.comments+xml"/>
  <Override PartName="/ppt/comments/comment9.xml" ContentType="application/vnd.openxmlformats-officedocument.presentationml.comments+xml"/>
  <Override PartName="/ppt/comments/comment10.xml" ContentType="application/vnd.openxmlformats-officedocument.presentationml.comments+xml"/>
  <Override PartName="/ppt/comments/comment11.xml" ContentType="application/vnd.openxmlformats-officedocument.presentationml.comment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77" r:id="rId3"/>
    <p:sldId id="317" r:id="rId4"/>
    <p:sldId id="294" r:id="rId5"/>
    <p:sldId id="263" r:id="rId6"/>
    <p:sldId id="295" r:id="rId7"/>
    <p:sldId id="296" r:id="rId8"/>
    <p:sldId id="315" r:id="rId9"/>
    <p:sldId id="314" r:id="rId10"/>
    <p:sldId id="269" r:id="rId11"/>
    <p:sldId id="271" r:id="rId12"/>
    <p:sldId id="273" r:id="rId13"/>
    <p:sldId id="274" r:id="rId14"/>
    <p:sldId id="287" r:id="rId15"/>
    <p:sldId id="286" r:id="rId16"/>
    <p:sldId id="312" r:id="rId17"/>
    <p:sldId id="283" r:id="rId18"/>
    <p:sldId id="290" r:id="rId19"/>
    <p:sldId id="284" r:id="rId20"/>
    <p:sldId id="289" r:id="rId21"/>
    <p:sldId id="310" r:id="rId22"/>
    <p:sldId id="311" r:id="rId23"/>
    <p:sldId id="316" r:id="rId24"/>
    <p:sldId id="309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i hengxin" initials="wh" lastIdx="27" clrIdx="0">
    <p:extLst>
      <p:ext uri="{19B8F6BF-5375-455C-9EA6-DF929625EA0E}">
        <p15:presenceInfo xmlns:p15="http://schemas.microsoft.com/office/powerpoint/2012/main" userId="136a7203bd80df8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1144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3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15T10:36:48.933" idx="1">
    <p:pos x="4128" y="1544"/>
    <p:text>整体内容丰富、结构完整。几点建议：复杂计算尽量使用动画展示过程；前面部分的介绍过于简略，后面的练习部分过多。这可能导致大家没能充分理解前面的内容，也就无法很好地跟上你后面的讲解。建议加强前面基础内容的介绍；重要的定理要给出证明的思路（不需要完整证明）。</p:text>
    <p:extLst>
      <p:ext uri="{C676402C-5697-4E1C-873F-D02D1690AC5C}">
        <p15:threadingInfo xmlns:p15="http://schemas.microsoft.com/office/powerpoint/2012/main" timeZoneBias="-480"/>
      </p:ext>
    </p:extLst>
  </p:cm>
  <p:cm authorId="1" dt="2020-03-15T10:39:32.949" idx="2">
    <p:pos x="4078" y="2775"/>
    <p:text>20~25分钟。你先按照批注修改。有问题，我们约时间讨论。</p:text>
    <p:extLst>
      <p:ext uri="{C676402C-5697-4E1C-873F-D02D1690AC5C}">
        <p15:threadingInfo xmlns:p15="http://schemas.microsoft.com/office/powerpoint/2012/main" timeZoneBias="-480"/>
      </p:ext>
    </p:extLst>
  </p:cm>
  <p:cm authorId="1" dt="2020-03-15T10:53:55.699" idx="14">
    <p:pos x="3225" y="825"/>
    <p:text>写报告需要注意：内容要经过组织，每一节都要有主题，围绕主题展开。不可单纯罗列知识点。</p:text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15T10:51:25.307" idx="12">
    <p:pos x="2869" y="327"/>
    <p:text>可以分组、分页展示</p:text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15T10:49:50.234" idx="10">
    <p:pos x="5180" y="456"/>
    <p:text>截图清晰度太低</p:text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15T10:59:28.676" idx="19">
    <p:pos x="2386" y="190"/>
    <p:text>讲解时，可以先预告你会介绍几个恒等式，它们大概可以如何分类。可以考虑将最后的总结表格（分组、分页）拷贝一份放在这里。先给大家一个总体目标感。</p:text>
    <p:extLst>
      <p:ext uri="{C676402C-5697-4E1C-873F-D02D1690AC5C}">
        <p15:threadingInfo xmlns:p15="http://schemas.microsoft.com/office/powerpoint/2012/main" timeZoneBias="-480"/>
      </p:ext>
    </p:extLst>
  </p:cm>
  <p:cm authorId="1" dt="2020-03-16T14:02:15.383" idx="20">
    <p:pos x="2970" y="2756"/>
    <p:text>可以直接举例说明，文字太抽象</p:text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15T10:40:15.580" idx="3">
    <p:pos x="2091" y="1875"/>
    <p:text>3 不单独作为一类恒等式。它和 2 属于同一类，只是形式变化。要讲解“吸收”的含义，什么时候可以用。</p:text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15T10:42:12.907" idx="4">
    <p:pos x="2955" y="543"/>
    <p:text>要考虑这一节与其它节的关系。如何引出这个内容。如果无关，可以考虑删去。</p:text>
    <p:extLst>
      <p:ext uri="{C676402C-5697-4E1C-873F-D02D1690AC5C}">
        <p15:threadingInfo xmlns:p15="http://schemas.microsoft.com/office/powerpoint/2012/main" timeZoneBias="-480"/>
      </p:ext>
    </p:extLst>
  </p:cm>
  <p:cm authorId="1" dt="2020-03-15T10:55:46.640" idx="15">
    <p:pos x="2955" y="679"/>
    <p:text>可以在后面用到时再讲。</p:text>
    <p:extLst>
      <p:ext uri="{C676402C-5697-4E1C-873F-D02D1690AC5C}">
        <p15:threadingInfo xmlns:p15="http://schemas.microsoft.com/office/powerpoint/2012/main" timeZoneBias="-480">
          <p15:parentCm authorId="1" idx="4"/>
        </p15:threadingInfo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15T10:42:59.280" idx="5">
    <p:pos x="1767" y="183"/>
    <p:text>一页放一个知识点。不同知识点单独成页。</p:text>
    <p:extLst>
      <p:ext uri="{C676402C-5697-4E1C-873F-D02D1690AC5C}">
        <p15:threadingInfo xmlns:p15="http://schemas.microsoft.com/office/powerpoint/2012/main" timeZoneBias="-480"/>
      </p:ext>
    </p:extLst>
  </p:cm>
  <p:cm authorId="1" dt="2020-03-15T10:43:29.003" idx="6">
    <p:pos x="6173" y="556"/>
    <p:text>要给出证明。要指出它们的特点，也就是解释它们的名字。</p:text>
    <p:extLst>
      <p:ext uri="{C676402C-5697-4E1C-873F-D02D1690AC5C}">
        <p15:threadingInfo xmlns:p15="http://schemas.microsoft.com/office/powerpoint/2012/main" timeZoneBias="-480"/>
      </p:ext>
    </p:extLst>
  </p:cm>
  <p:cm authorId="1" dt="2020-03-16T14:07:07.202" idx="23">
    <p:pos x="3238" y="934"/>
    <p:text>可以讲它的组合解释，常规的证明方式可以一句话带过。</p:text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16T14:17:20.342" idx="26">
    <p:pos x="5429" y="-72"/>
    <p:text>与下一页类似，可以先用具体的例子来“证明”。实际上，如果用具体的例子可以说清楚，一般情况下的证明也可以省略。</p:text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15T10:45:12.188" idx="8">
    <p:pos x="2415" y="399"/>
    <p:text>这一页需要和上面的表格联系起来。</p:text>
    <p:extLst>
      <p:ext uri="{C676402C-5697-4E1C-873F-D02D1690AC5C}">
        <p15:threadingInfo xmlns:p15="http://schemas.microsoft.com/office/powerpoint/2012/main" timeZoneBias="-480"/>
      </p:ext>
    </p:extLst>
  </p:cm>
  <p:cm authorId="1" dt="2020-03-15T10:57:34.405" idx="17">
    <p:pos x="2415" y="535"/>
    <p:text>先从表格中确认它的正确性。</p:text>
    <p:extLst>
      <p:ext uri="{C676402C-5697-4E1C-873F-D02D1690AC5C}">
        <p15:threadingInfo xmlns:p15="http://schemas.microsoft.com/office/powerpoint/2012/main" timeZoneBias="-480">
          <p15:parentCm authorId="1" idx="8"/>
        </p15:threadingInfo>
      </p:ext>
    </p:extLst>
  </p:cm>
  <p:cm authorId="1" dt="2020-03-16T14:10:59.220" idx="24">
    <p:pos x="4074" y="2256"/>
    <p:text>可以引导大家对比观察两张表格的对应列</p:text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16T14:14:07.130" idx="25">
    <p:pos x="6538" y="305"/>
    <p:text>此页内容是否可用解释上一页为何称为三项式恒等式？</p:text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15T10:51:07.082" idx="11">
    <p:pos x="680" y="327"/>
    <p:text>考虑这一页与上一页的关系</p:text>
    <p:extLst>
      <p:ext uri="{C676402C-5697-4E1C-873F-D02D1690AC5C}">
        <p15:threadingInfo xmlns:p15="http://schemas.microsoft.com/office/powerpoint/2012/main" timeZoneBias="-480"/>
      </p:ext>
    </p:extLst>
  </p:cm>
  <p:cm authorId="1" dt="2020-03-16T14:19:08.779" idx="27">
    <p:pos x="680" y="463"/>
    <p:text>这一页如果与之前的内容关系不紧密，可以考虑只是带过。</p:text>
    <p:extLst>
      <p:ext uri="{C676402C-5697-4E1C-873F-D02D1690AC5C}">
        <p15:threadingInfo xmlns:p15="http://schemas.microsoft.com/office/powerpoint/2012/main" timeZoneBias="-480">
          <p15:parentCm authorId="1" idx="11"/>
        </p15:threadingInfo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900045-0600-43FA-AA98-4052FADBD315}" type="datetimeFigureOut">
              <a:rPr lang="zh-CN" altLang="en-US" smtClean="0"/>
              <a:t>2020/3/17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31E72-2EBD-49E7-85B7-4040B505CB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2633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1CE31-D405-4E45-9B5F-47CE615DB5E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4374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1CE31-D405-4E45-9B5F-47CE615DB5E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1379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1CE31-D405-4E45-9B5F-47CE615DB5E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8178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1CE31-D405-4E45-9B5F-47CE615DB5E5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819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18305C-2427-4BE7-A603-D00E426E9D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514D766-2F0F-4A90-8F1C-0FE8FB5F0C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AFDAC76-CD8A-454F-8694-40C6E6DEF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52A1D-2465-4AD3-BC4A-B1096110E850}" type="datetimeFigureOut">
              <a:rPr lang="zh-CN" altLang="en-US" smtClean="0"/>
              <a:t>2020/3/17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782B640-22CA-490C-B26B-459567062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1C7FF3-FCB7-4189-A0A2-EBC4E2EC6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4F34-B5A3-47C3-841F-0919D04CF0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2997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06AB3C-39A0-45CD-B8E3-A2AE0577D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FE59F24-BF98-43EB-AD97-D2FFAC1414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E8B63F-ABEC-49CA-8058-946752FC4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52A1D-2465-4AD3-BC4A-B1096110E850}" type="datetimeFigureOut">
              <a:rPr lang="zh-CN" altLang="en-US" smtClean="0"/>
              <a:t>2020/3/17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733369B-D357-4E01-9C17-557054F0E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FB96C5-4E69-45A9-99C9-5C7F0AE6B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4F34-B5A3-47C3-841F-0919D04CF0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74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9F25708-0659-4740-9508-97BC113D5E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80BB88E-79C1-48E1-A4DE-D8DFD247E4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DB718E-26B1-4F4C-B007-2AE3BD2B0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52A1D-2465-4AD3-BC4A-B1096110E850}" type="datetimeFigureOut">
              <a:rPr lang="zh-CN" altLang="en-US" smtClean="0"/>
              <a:t>2020/3/17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AB854CA-5012-45B1-A154-3AA0B5260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FC278CC-E594-497E-B42D-C1E857D6D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4F34-B5A3-47C3-841F-0919D04CF0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5554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FF6899-899E-4C35-A98B-10353F39B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9E3CB9A-355B-4573-AEC8-4DB9E5F1F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4315EC-07A7-4EBC-AC0F-CF796E692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52A1D-2465-4AD3-BC4A-B1096110E850}" type="datetimeFigureOut">
              <a:rPr lang="zh-CN" altLang="en-US" smtClean="0"/>
              <a:t>2020/3/17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6295F2C-F70F-4239-9005-D061A95A4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EB819C4-2909-4DBF-90F1-C7633C0B3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4F34-B5A3-47C3-841F-0919D04CF0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9530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88AC3F-39B3-4F2F-8DE9-7FF200A3D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F170367-E1BA-4888-B60E-FE1CE7D739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948DD8F-061F-48D2-BC27-91217EDA7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52A1D-2465-4AD3-BC4A-B1096110E850}" type="datetimeFigureOut">
              <a:rPr lang="zh-CN" altLang="en-US" smtClean="0"/>
              <a:t>2020/3/17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46A208-6AF4-4AFD-BDDA-575604B2A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02FFE4D-19CA-41E0-BA4B-1F0646138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4F34-B5A3-47C3-841F-0919D04CF0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9876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FCD811-858B-4A3A-9A71-7E2086A86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12F3E94-56B4-4BC6-8124-848DF32363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93B1038-123F-4177-B3FA-B1F054BA9C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8A44FC3-2F85-4375-A63C-921C95BDB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52A1D-2465-4AD3-BC4A-B1096110E850}" type="datetimeFigureOut">
              <a:rPr lang="zh-CN" altLang="en-US" smtClean="0"/>
              <a:t>2020/3/17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8DEE248-6915-400B-8755-C30F01DD8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E5D47E7-8175-4F19-BB71-BE4277FBF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4F34-B5A3-47C3-841F-0919D04CF0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483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B0FBE4-5EE4-46B0-A03B-590E329FD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0697464-7F3D-4B5F-AE61-32C052BDE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5FD04F4-085F-459E-8633-98ACA9466F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F89D566-3DB6-4A93-A259-35FB536517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ED5E04B-AF07-4669-9721-D6CC891614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7879C06-C8DC-476D-A387-49D1DAEEE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52A1D-2465-4AD3-BC4A-B1096110E850}" type="datetimeFigureOut">
              <a:rPr lang="zh-CN" altLang="en-US" smtClean="0"/>
              <a:t>2020/3/17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793AFF3-5FE1-4616-B84C-56674AFF1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69FB36F-E98E-4CD7-B144-1C59CE304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4F34-B5A3-47C3-841F-0919D04CF0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2750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08402A-9C97-4919-B313-ACB9F9C02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F616849-310A-466B-86AB-04BA2AB3F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52A1D-2465-4AD3-BC4A-B1096110E850}" type="datetimeFigureOut">
              <a:rPr lang="zh-CN" altLang="en-US" smtClean="0"/>
              <a:t>2020/3/17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09405DC-D05C-4BB5-BA63-C7F04565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83EAC0B-A57E-4BB4-BF2F-4EACDFCCE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4F34-B5A3-47C3-841F-0919D04CF0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9676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36EC031-2828-4267-AD8F-B1F45310B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52A1D-2465-4AD3-BC4A-B1096110E850}" type="datetimeFigureOut">
              <a:rPr lang="zh-CN" altLang="en-US" smtClean="0"/>
              <a:t>2020/3/17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2665E2C-9D50-4832-8A01-7EEFC235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A67EBDB-4339-49AD-A7AB-9DF08BF13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4F34-B5A3-47C3-841F-0919D04CF0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0724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B89E7F-47A4-44F4-9A5D-C8326F696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70CDE4E-5BCC-4004-9446-79E057B38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582FABC-5425-49E9-98AA-50773B69C8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9657A05-D380-4C3D-AFDA-F8C5E45F6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52A1D-2465-4AD3-BC4A-B1096110E850}" type="datetimeFigureOut">
              <a:rPr lang="zh-CN" altLang="en-US" smtClean="0"/>
              <a:t>2020/3/17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BDB239D-B7D1-4BC7-A0AC-977703408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163D7B2-BFAD-44F5-84EB-C7342EFE6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4F34-B5A3-47C3-841F-0919D04CF0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9529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460A3F-499D-4F94-A349-CDD9C5381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6899467-288D-4767-9B3B-1CB061BF0E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0B4C022-FD19-4F7B-B2E9-926E42F35A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6FEB17A-2776-432B-AC34-5AA6A6B9F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52A1D-2465-4AD3-BC4A-B1096110E850}" type="datetimeFigureOut">
              <a:rPr lang="zh-CN" altLang="en-US" smtClean="0"/>
              <a:t>2020/3/17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E9F70DF-2A39-49FA-A4B8-4C3D12460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1BAE04-4C03-44F9-8890-7DB09CACD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4F34-B5A3-47C3-841F-0919D04CF0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169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F31E942-B22E-405F-97C6-8F726148A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570BC1F-6380-497A-9520-8CF189B445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3C5D8B6-F3D5-4F2F-B43C-F16DDC7DB7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52A1D-2465-4AD3-BC4A-B1096110E850}" type="datetimeFigureOut">
              <a:rPr lang="zh-CN" altLang="en-US" smtClean="0"/>
              <a:t>2020/3/17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961805-D7C9-48DC-BA37-9BFACBFDEF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D61BB53-01CF-4F18-8731-C7123C7DC5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F4F34-B5A3-47C3-841F-0919D04CF0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1301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0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36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/>
        </p:nvSpPr>
        <p:spPr bwMode="auto">
          <a:xfrm>
            <a:off x="5973593" y="4169"/>
            <a:ext cx="1134734" cy="926498"/>
          </a:xfrm>
          <a:custGeom>
            <a:avLst/>
            <a:gdLst>
              <a:gd name="T0" fmla="*/ 114 w 227"/>
              <a:gd name="T1" fmla="*/ 0 h 194"/>
              <a:gd name="T2" fmla="*/ 0 w 227"/>
              <a:gd name="T3" fmla="*/ 0 h 194"/>
              <a:gd name="T4" fmla="*/ 57 w 227"/>
              <a:gd name="T5" fmla="*/ 97 h 194"/>
              <a:gd name="T6" fmla="*/ 114 w 227"/>
              <a:gd name="T7" fmla="*/ 194 h 194"/>
              <a:gd name="T8" fmla="*/ 171 w 227"/>
              <a:gd name="T9" fmla="*/ 97 h 194"/>
              <a:gd name="T10" fmla="*/ 227 w 227"/>
              <a:gd name="T11" fmla="*/ 0 h 194"/>
              <a:gd name="T12" fmla="*/ 114 w 227"/>
              <a:gd name="T13" fmla="*/ 0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7" h="194">
                <a:moveTo>
                  <a:pt x="114" y="0"/>
                </a:moveTo>
                <a:lnTo>
                  <a:pt x="0" y="0"/>
                </a:lnTo>
                <a:lnTo>
                  <a:pt x="57" y="97"/>
                </a:lnTo>
                <a:lnTo>
                  <a:pt x="114" y="194"/>
                </a:lnTo>
                <a:lnTo>
                  <a:pt x="171" y="97"/>
                </a:lnTo>
                <a:lnTo>
                  <a:pt x="227" y="0"/>
                </a:lnTo>
                <a:lnTo>
                  <a:pt x="114" y="0"/>
                </a:lnTo>
                <a:close/>
              </a:path>
            </a:pathLst>
          </a:custGeom>
          <a:solidFill>
            <a:srgbClr val="D4E3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8517991" y="4169"/>
            <a:ext cx="689837" cy="563540"/>
          </a:xfrm>
          <a:custGeom>
            <a:avLst/>
            <a:gdLst>
              <a:gd name="T0" fmla="*/ 69 w 138"/>
              <a:gd name="T1" fmla="*/ 0 h 118"/>
              <a:gd name="T2" fmla="*/ 0 w 138"/>
              <a:gd name="T3" fmla="*/ 0 h 118"/>
              <a:gd name="T4" fmla="*/ 34 w 138"/>
              <a:gd name="T5" fmla="*/ 59 h 118"/>
              <a:gd name="T6" fmla="*/ 69 w 138"/>
              <a:gd name="T7" fmla="*/ 118 h 118"/>
              <a:gd name="T8" fmla="*/ 102 w 138"/>
              <a:gd name="T9" fmla="*/ 59 h 118"/>
              <a:gd name="T10" fmla="*/ 138 w 138"/>
              <a:gd name="T11" fmla="*/ 0 h 118"/>
              <a:gd name="T12" fmla="*/ 69 w 138"/>
              <a:gd name="T13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8" h="118">
                <a:moveTo>
                  <a:pt x="69" y="0"/>
                </a:moveTo>
                <a:lnTo>
                  <a:pt x="0" y="0"/>
                </a:lnTo>
                <a:lnTo>
                  <a:pt x="34" y="59"/>
                </a:lnTo>
                <a:lnTo>
                  <a:pt x="69" y="118"/>
                </a:lnTo>
                <a:lnTo>
                  <a:pt x="102" y="59"/>
                </a:lnTo>
                <a:lnTo>
                  <a:pt x="138" y="0"/>
                </a:lnTo>
                <a:lnTo>
                  <a:pt x="69" y="0"/>
                </a:lnTo>
                <a:close/>
              </a:path>
            </a:pathLst>
          </a:custGeom>
          <a:solidFill>
            <a:srgbClr val="D4E3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7713183" y="4169"/>
            <a:ext cx="689837" cy="563540"/>
          </a:xfrm>
          <a:custGeom>
            <a:avLst/>
            <a:gdLst>
              <a:gd name="T0" fmla="*/ 69 w 138"/>
              <a:gd name="T1" fmla="*/ 0 h 118"/>
              <a:gd name="T2" fmla="*/ 0 w 138"/>
              <a:gd name="T3" fmla="*/ 0 h 118"/>
              <a:gd name="T4" fmla="*/ 34 w 138"/>
              <a:gd name="T5" fmla="*/ 59 h 118"/>
              <a:gd name="T6" fmla="*/ 69 w 138"/>
              <a:gd name="T7" fmla="*/ 118 h 118"/>
              <a:gd name="T8" fmla="*/ 102 w 138"/>
              <a:gd name="T9" fmla="*/ 59 h 118"/>
              <a:gd name="T10" fmla="*/ 138 w 138"/>
              <a:gd name="T11" fmla="*/ 0 h 118"/>
              <a:gd name="T12" fmla="*/ 69 w 138"/>
              <a:gd name="T13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8" h="118">
                <a:moveTo>
                  <a:pt x="69" y="0"/>
                </a:moveTo>
                <a:lnTo>
                  <a:pt x="0" y="0"/>
                </a:lnTo>
                <a:lnTo>
                  <a:pt x="34" y="59"/>
                </a:lnTo>
                <a:lnTo>
                  <a:pt x="69" y="118"/>
                </a:lnTo>
                <a:lnTo>
                  <a:pt x="102" y="59"/>
                </a:lnTo>
                <a:lnTo>
                  <a:pt x="138" y="0"/>
                </a:lnTo>
                <a:lnTo>
                  <a:pt x="69" y="0"/>
                </a:lnTo>
                <a:close/>
              </a:path>
            </a:pathLst>
          </a:custGeom>
          <a:solidFill>
            <a:srgbClr val="CBDF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9727706" y="4169"/>
            <a:ext cx="294932" cy="234014"/>
          </a:xfrm>
          <a:custGeom>
            <a:avLst/>
            <a:gdLst>
              <a:gd name="T0" fmla="*/ 29 w 59"/>
              <a:gd name="T1" fmla="*/ 0 h 49"/>
              <a:gd name="T2" fmla="*/ 0 w 59"/>
              <a:gd name="T3" fmla="*/ 0 h 49"/>
              <a:gd name="T4" fmla="*/ 14 w 59"/>
              <a:gd name="T5" fmla="*/ 23 h 49"/>
              <a:gd name="T6" fmla="*/ 29 w 59"/>
              <a:gd name="T7" fmla="*/ 49 h 49"/>
              <a:gd name="T8" fmla="*/ 43 w 59"/>
              <a:gd name="T9" fmla="*/ 23 h 49"/>
              <a:gd name="T10" fmla="*/ 59 w 59"/>
              <a:gd name="T11" fmla="*/ 0 h 49"/>
              <a:gd name="T12" fmla="*/ 29 w 59"/>
              <a:gd name="T13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" h="49">
                <a:moveTo>
                  <a:pt x="29" y="0"/>
                </a:moveTo>
                <a:lnTo>
                  <a:pt x="0" y="0"/>
                </a:lnTo>
                <a:lnTo>
                  <a:pt x="14" y="23"/>
                </a:lnTo>
                <a:lnTo>
                  <a:pt x="29" y="49"/>
                </a:lnTo>
                <a:lnTo>
                  <a:pt x="43" y="23"/>
                </a:lnTo>
                <a:lnTo>
                  <a:pt x="59" y="0"/>
                </a:lnTo>
                <a:lnTo>
                  <a:pt x="29" y="0"/>
                </a:lnTo>
                <a:close/>
              </a:path>
            </a:pathLst>
          </a:custGeom>
          <a:solidFill>
            <a:srgbClr val="87CA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8318039" y="419659"/>
            <a:ext cx="284934" cy="238788"/>
          </a:xfrm>
          <a:custGeom>
            <a:avLst/>
            <a:gdLst>
              <a:gd name="T0" fmla="*/ 29 w 57"/>
              <a:gd name="T1" fmla="*/ 0 h 50"/>
              <a:gd name="T2" fmla="*/ 0 w 57"/>
              <a:gd name="T3" fmla="*/ 0 h 50"/>
              <a:gd name="T4" fmla="*/ 14 w 57"/>
              <a:gd name="T5" fmla="*/ 24 h 50"/>
              <a:gd name="T6" fmla="*/ 29 w 57"/>
              <a:gd name="T7" fmla="*/ 50 h 50"/>
              <a:gd name="T8" fmla="*/ 43 w 57"/>
              <a:gd name="T9" fmla="*/ 24 h 50"/>
              <a:gd name="T10" fmla="*/ 57 w 57"/>
              <a:gd name="T11" fmla="*/ 0 h 50"/>
              <a:gd name="T12" fmla="*/ 29 w 57"/>
              <a:gd name="T13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" h="50">
                <a:moveTo>
                  <a:pt x="29" y="0"/>
                </a:moveTo>
                <a:lnTo>
                  <a:pt x="0" y="0"/>
                </a:lnTo>
                <a:lnTo>
                  <a:pt x="14" y="24"/>
                </a:lnTo>
                <a:lnTo>
                  <a:pt x="29" y="50"/>
                </a:lnTo>
                <a:lnTo>
                  <a:pt x="43" y="24"/>
                </a:lnTo>
                <a:lnTo>
                  <a:pt x="57" y="0"/>
                </a:lnTo>
                <a:lnTo>
                  <a:pt x="29" y="0"/>
                </a:lnTo>
                <a:close/>
              </a:path>
            </a:pathLst>
          </a:custGeom>
          <a:solidFill>
            <a:srgbClr val="D4E3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5263760" y="419659"/>
            <a:ext cx="294932" cy="238788"/>
          </a:xfrm>
          <a:custGeom>
            <a:avLst/>
            <a:gdLst>
              <a:gd name="T0" fmla="*/ 31 w 59"/>
              <a:gd name="T1" fmla="*/ 0 h 50"/>
              <a:gd name="T2" fmla="*/ 0 w 59"/>
              <a:gd name="T3" fmla="*/ 0 h 50"/>
              <a:gd name="T4" fmla="*/ 14 w 59"/>
              <a:gd name="T5" fmla="*/ 24 h 50"/>
              <a:gd name="T6" fmla="*/ 31 w 59"/>
              <a:gd name="T7" fmla="*/ 50 h 50"/>
              <a:gd name="T8" fmla="*/ 45 w 59"/>
              <a:gd name="T9" fmla="*/ 24 h 50"/>
              <a:gd name="T10" fmla="*/ 59 w 59"/>
              <a:gd name="T11" fmla="*/ 0 h 50"/>
              <a:gd name="T12" fmla="*/ 31 w 59"/>
              <a:gd name="T13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" h="50">
                <a:moveTo>
                  <a:pt x="31" y="0"/>
                </a:moveTo>
                <a:lnTo>
                  <a:pt x="0" y="0"/>
                </a:lnTo>
                <a:lnTo>
                  <a:pt x="14" y="24"/>
                </a:lnTo>
                <a:lnTo>
                  <a:pt x="31" y="50"/>
                </a:lnTo>
                <a:lnTo>
                  <a:pt x="45" y="24"/>
                </a:lnTo>
                <a:lnTo>
                  <a:pt x="59" y="0"/>
                </a:lnTo>
                <a:lnTo>
                  <a:pt x="31" y="0"/>
                </a:lnTo>
                <a:close/>
              </a:path>
            </a:pathLst>
          </a:custGeom>
          <a:solidFill>
            <a:srgbClr val="A3BB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11"/>
          <p:cNvSpPr>
            <a:spLocks/>
          </p:cNvSpPr>
          <p:nvPr/>
        </p:nvSpPr>
        <p:spPr bwMode="auto">
          <a:xfrm>
            <a:off x="10627494" y="4169"/>
            <a:ext cx="299929" cy="234014"/>
          </a:xfrm>
          <a:custGeom>
            <a:avLst/>
            <a:gdLst>
              <a:gd name="T0" fmla="*/ 29 w 60"/>
              <a:gd name="T1" fmla="*/ 0 h 49"/>
              <a:gd name="T2" fmla="*/ 0 w 60"/>
              <a:gd name="T3" fmla="*/ 0 h 49"/>
              <a:gd name="T4" fmla="*/ 15 w 60"/>
              <a:gd name="T5" fmla="*/ 23 h 49"/>
              <a:gd name="T6" fmla="*/ 29 w 60"/>
              <a:gd name="T7" fmla="*/ 49 h 49"/>
              <a:gd name="T8" fmla="*/ 43 w 60"/>
              <a:gd name="T9" fmla="*/ 23 h 49"/>
              <a:gd name="T10" fmla="*/ 60 w 60"/>
              <a:gd name="T11" fmla="*/ 0 h 49"/>
              <a:gd name="T12" fmla="*/ 29 w 60"/>
              <a:gd name="T13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0" h="49">
                <a:moveTo>
                  <a:pt x="29" y="0"/>
                </a:moveTo>
                <a:lnTo>
                  <a:pt x="0" y="0"/>
                </a:lnTo>
                <a:lnTo>
                  <a:pt x="15" y="23"/>
                </a:lnTo>
                <a:lnTo>
                  <a:pt x="29" y="49"/>
                </a:lnTo>
                <a:lnTo>
                  <a:pt x="43" y="23"/>
                </a:lnTo>
                <a:lnTo>
                  <a:pt x="60" y="0"/>
                </a:lnTo>
                <a:lnTo>
                  <a:pt x="29" y="0"/>
                </a:lnTo>
                <a:close/>
              </a:path>
            </a:pathLst>
          </a:custGeom>
          <a:solidFill>
            <a:srgbClr val="A3BB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12"/>
          <p:cNvSpPr>
            <a:spLocks/>
          </p:cNvSpPr>
          <p:nvPr/>
        </p:nvSpPr>
        <p:spPr bwMode="auto">
          <a:xfrm>
            <a:off x="5298750" y="419659"/>
            <a:ext cx="874795" cy="740245"/>
          </a:xfrm>
          <a:custGeom>
            <a:avLst/>
            <a:gdLst>
              <a:gd name="T0" fmla="*/ 42 w 175"/>
              <a:gd name="T1" fmla="*/ 76 h 155"/>
              <a:gd name="T2" fmla="*/ 0 w 175"/>
              <a:gd name="T3" fmla="*/ 155 h 155"/>
              <a:gd name="T4" fmla="*/ 88 w 175"/>
              <a:gd name="T5" fmla="*/ 152 h 155"/>
              <a:gd name="T6" fmla="*/ 175 w 175"/>
              <a:gd name="T7" fmla="*/ 152 h 155"/>
              <a:gd name="T8" fmla="*/ 133 w 175"/>
              <a:gd name="T9" fmla="*/ 76 h 155"/>
              <a:gd name="T10" fmla="*/ 88 w 175"/>
              <a:gd name="T11" fmla="*/ 0 h 155"/>
              <a:gd name="T12" fmla="*/ 42 w 175"/>
              <a:gd name="T13" fmla="*/ 76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5" h="155">
                <a:moveTo>
                  <a:pt x="42" y="76"/>
                </a:moveTo>
                <a:lnTo>
                  <a:pt x="0" y="155"/>
                </a:lnTo>
                <a:lnTo>
                  <a:pt x="88" y="152"/>
                </a:lnTo>
                <a:lnTo>
                  <a:pt x="175" y="152"/>
                </a:lnTo>
                <a:lnTo>
                  <a:pt x="133" y="76"/>
                </a:lnTo>
                <a:lnTo>
                  <a:pt x="88" y="0"/>
                </a:lnTo>
                <a:lnTo>
                  <a:pt x="42" y="76"/>
                </a:lnTo>
                <a:close/>
              </a:path>
            </a:pathLst>
          </a:custGeom>
          <a:solidFill>
            <a:srgbClr val="CBDF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13"/>
          <p:cNvSpPr>
            <a:spLocks/>
          </p:cNvSpPr>
          <p:nvPr/>
        </p:nvSpPr>
        <p:spPr bwMode="auto">
          <a:xfrm>
            <a:off x="9967650" y="-10160"/>
            <a:ext cx="399906" cy="353407"/>
          </a:xfrm>
          <a:custGeom>
            <a:avLst/>
            <a:gdLst>
              <a:gd name="T0" fmla="*/ 19 w 80"/>
              <a:gd name="T1" fmla="*/ 38 h 74"/>
              <a:gd name="T2" fmla="*/ 0 w 80"/>
              <a:gd name="T3" fmla="*/ 74 h 74"/>
              <a:gd name="T4" fmla="*/ 40 w 80"/>
              <a:gd name="T5" fmla="*/ 71 h 74"/>
              <a:gd name="T6" fmla="*/ 80 w 80"/>
              <a:gd name="T7" fmla="*/ 71 h 74"/>
              <a:gd name="T8" fmla="*/ 61 w 80"/>
              <a:gd name="T9" fmla="*/ 36 h 74"/>
              <a:gd name="T10" fmla="*/ 40 w 80"/>
              <a:gd name="T11" fmla="*/ 0 h 74"/>
              <a:gd name="T12" fmla="*/ 19 w 80"/>
              <a:gd name="T13" fmla="*/ 38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" h="74">
                <a:moveTo>
                  <a:pt x="19" y="38"/>
                </a:moveTo>
                <a:lnTo>
                  <a:pt x="0" y="74"/>
                </a:lnTo>
                <a:lnTo>
                  <a:pt x="40" y="71"/>
                </a:lnTo>
                <a:lnTo>
                  <a:pt x="80" y="71"/>
                </a:lnTo>
                <a:lnTo>
                  <a:pt x="61" y="36"/>
                </a:lnTo>
                <a:lnTo>
                  <a:pt x="40" y="0"/>
                </a:lnTo>
                <a:lnTo>
                  <a:pt x="19" y="38"/>
                </a:lnTo>
                <a:close/>
              </a:path>
            </a:pathLst>
          </a:custGeom>
          <a:solidFill>
            <a:srgbClr val="D4E3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Freeform 14"/>
          <p:cNvSpPr>
            <a:spLocks/>
          </p:cNvSpPr>
          <p:nvPr/>
        </p:nvSpPr>
        <p:spPr bwMode="auto">
          <a:xfrm>
            <a:off x="7108324" y="47149"/>
            <a:ext cx="889790" cy="735468"/>
          </a:xfrm>
          <a:custGeom>
            <a:avLst/>
            <a:gdLst>
              <a:gd name="T0" fmla="*/ 45 w 178"/>
              <a:gd name="T1" fmla="*/ 78 h 154"/>
              <a:gd name="T2" fmla="*/ 0 w 178"/>
              <a:gd name="T3" fmla="*/ 154 h 154"/>
              <a:gd name="T4" fmla="*/ 91 w 178"/>
              <a:gd name="T5" fmla="*/ 154 h 154"/>
              <a:gd name="T6" fmla="*/ 178 w 178"/>
              <a:gd name="T7" fmla="*/ 154 h 154"/>
              <a:gd name="T8" fmla="*/ 133 w 178"/>
              <a:gd name="T9" fmla="*/ 76 h 154"/>
              <a:gd name="T10" fmla="*/ 88 w 178"/>
              <a:gd name="T11" fmla="*/ 0 h 154"/>
              <a:gd name="T12" fmla="*/ 45 w 178"/>
              <a:gd name="T13" fmla="*/ 78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8" h="154">
                <a:moveTo>
                  <a:pt x="45" y="78"/>
                </a:moveTo>
                <a:lnTo>
                  <a:pt x="0" y="154"/>
                </a:lnTo>
                <a:lnTo>
                  <a:pt x="91" y="154"/>
                </a:lnTo>
                <a:lnTo>
                  <a:pt x="178" y="154"/>
                </a:lnTo>
                <a:lnTo>
                  <a:pt x="133" y="76"/>
                </a:lnTo>
                <a:lnTo>
                  <a:pt x="88" y="0"/>
                </a:lnTo>
                <a:lnTo>
                  <a:pt x="45" y="78"/>
                </a:lnTo>
                <a:close/>
              </a:path>
            </a:pathLst>
          </a:custGeom>
          <a:solidFill>
            <a:srgbClr val="87CA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15"/>
          <p:cNvSpPr>
            <a:spLocks/>
          </p:cNvSpPr>
          <p:nvPr/>
        </p:nvSpPr>
        <p:spPr bwMode="auto">
          <a:xfrm>
            <a:off x="4728885" y="4169"/>
            <a:ext cx="689837" cy="563540"/>
          </a:xfrm>
          <a:custGeom>
            <a:avLst/>
            <a:gdLst>
              <a:gd name="T0" fmla="*/ 69 w 138"/>
              <a:gd name="T1" fmla="*/ 0 h 118"/>
              <a:gd name="T2" fmla="*/ 0 w 138"/>
              <a:gd name="T3" fmla="*/ 0 h 118"/>
              <a:gd name="T4" fmla="*/ 33 w 138"/>
              <a:gd name="T5" fmla="*/ 59 h 118"/>
              <a:gd name="T6" fmla="*/ 69 w 138"/>
              <a:gd name="T7" fmla="*/ 118 h 118"/>
              <a:gd name="T8" fmla="*/ 102 w 138"/>
              <a:gd name="T9" fmla="*/ 59 h 118"/>
              <a:gd name="T10" fmla="*/ 138 w 138"/>
              <a:gd name="T11" fmla="*/ 0 h 118"/>
              <a:gd name="T12" fmla="*/ 69 w 138"/>
              <a:gd name="T13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8" h="118">
                <a:moveTo>
                  <a:pt x="69" y="0"/>
                </a:moveTo>
                <a:lnTo>
                  <a:pt x="0" y="0"/>
                </a:lnTo>
                <a:lnTo>
                  <a:pt x="33" y="59"/>
                </a:lnTo>
                <a:lnTo>
                  <a:pt x="69" y="118"/>
                </a:lnTo>
                <a:lnTo>
                  <a:pt x="102" y="59"/>
                </a:lnTo>
                <a:lnTo>
                  <a:pt x="138" y="0"/>
                </a:lnTo>
                <a:lnTo>
                  <a:pt x="69" y="0"/>
                </a:lnTo>
                <a:close/>
              </a:path>
            </a:pathLst>
          </a:custGeom>
          <a:solidFill>
            <a:srgbClr val="87CA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Freeform 16"/>
          <p:cNvSpPr>
            <a:spLocks/>
          </p:cNvSpPr>
          <p:nvPr/>
        </p:nvSpPr>
        <p:spPr bwMode="auto">
          <a:xfrm>
            <a:off x="1494649" y="1102594"/>
            <a:ext cx="684840" cy="563540"/>
          </a:xfrm>
          <a:custGeom>
            <a:avLst/>
            <a:gdLst>
              <a:gd name="T0" fmla="*/ 69 w 137"/>
              <a:gd name="T1" fmla="*/ 0 h 118"/>
              <a:gd name="T2" fmla="*/ 0 w 137"/>
              <a:gd name="T3" fmla="*/ 0 h 118"/>
              <a:gd name="T4" fmla="*/ 33 w 137"/>
              <a:gd name="T5" fmla="*/ 59 h 118"/>
              <a:gd name="T6" fmla="*/ 69 w 137"/>
              <a:gd name="T7" fmla="*/ 118 h 118"/>
              <a:gd name="T8" fmla="*/ 102 w 137"/>
              <a:gd name="T9" fmla="*/ 59 h 118"/>
              <a:gd name="T10" fmla="*/ 137 w 137"/>
              <a:gd name="T11" fmla="*/ 0 h 118"/>
              <a:gd name="T12" fmla="*/ 69 w 137"/>
              <a:gd name="T13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7" h="118">
                <a:moveTo>
                  <a:pt x="69" y="0"/>
                </a:moveTo>
                <a:lnTo>
                  <a:pt x="0" y="0"/>
                </a:lnTo>
                <a:lnTo>
                  <a:pt x="33" y="59"/>
                </a:lnTo>
                <a:lnTo>
                  <a:pt x="69" y="118"/>
                </a:lnTo>
                <a:lnTo>
                  <a:pt x="102" y="59"/>
                </a:lnTo>
                <a:lnTo>
                  <a:pt x="137" y="0"/>
                </a:lnTo>
                <a:lnTo>
                  <a:pt x="69" y="0"/>
                </a:lnTo>
                <a:close/>
              </a:path>
            </a:pathLst>
          </a:custGeom>
          <a:solidFill>
            <a:srgbClr val="D4E3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Freeform 17"/>
          <p:cNvSpPr>
            <a:spLocks/>
          </p:cNvSpPr>
          <p:nvPr/>
        </p:nvSpPr>
        <p:spPr bwMode="auto">
          <a:xfrm>
            <a:off x="4124029" y="47149"/>
            <a:ext cx="889790" cy="735468"/>
          </a:xfrm>
          <a:custGeom>
            <a:avLst/>
            <a:gdLst>
              <a:gd name="T0" fmla="*/ 45 w 178"/>
              <a:gd name="T1" fmla="*/ 78 h 154"/>
              <a:gd name="T2" fmla="*/ 0 w 178"/>
              <a:gd name="T3" fmla="*/ 154 h 154"/>
              <a:gd name="T4" fmla="*/ 88 w 178"/>
              <a:gd name="T5" fmla="*/ 154 h 154"/>
              <a:gd name="T6" fmla="*/ 178 w 178"/>
              <a:gd name="T7" fmla="*/ 154 h 154"/>
              <a:gd name="T8" fmla="*/ 133 w 178"/>
              <a:gd name="T9" fmla="*/ 76 h 154"/>
              <a:gd name="T10" fmla="*/ 88 w 178"/>
              <a:gd name="T11" fmla="*/ 0 h 154"/>
              <a:gd name="T12" fmla="*/ 45 w 178"/>
              <a:gd name="T13" fmla="*/ 78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8" h="154">
                <a:moveTo>
                  <a:pt x="45" y="78"/>
                </a:moveTo>
                <a:lnTo>
                  <a:pt x="0" y="154"/>
                </a:lnTo>
                <a:lnTo>
                  <a:pt x="88" y="154"/>
                </a:lnTo>
                <a:lnTo>
                  <a:pt x="178" y="154"/>
                </a:lnTo>
                <a:lnTo>
                  <a:pt x="133" y="76"/>
                </a:lnTo>
                <a:lnTo>
                  <a:pt x="88" y="0"/>
                </a:lnTo>
                <a:lnTo>
                  <a:pt x="45" y="78"/>
                </a:lnTo>
                <a:close/>
              </a:path>
            </a:pathLst>
          </a:custGeom>
          <a:solidFill>
            <a:srgbClr val="D4E3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18"/>
          <p:cNvSpPr>
            <a:spLocks/>
          </p:cNvSpPr>
          <p:nvPr/>
        </p:nvSpPr>
        <p:spPr bwMode="auto">
          <a:xfrm>
            <a:off x="2654376" y="4169"/>
            <a:ext cx="1719594" cy="1413626"/>
          </a:xfrm>
          <a:custGeom>
            <a:avLst/>
            <a:gdLst>
              <a:gd name="T0" fmla="*/ 171 w 344"/>
              <a:gd name="T1" fmla="*/ 0 h 296"/>
              <a:gd name="T2" fmla="*/ 0 w 344"/>
              <a:gd name="T3" fmla="*/ 0 h 296"/>
              <a:gd name="T4" fmla="*/ 86 w 344"/>
              <a:gd name="T5" fmla="*/ 149 h 296"/>
              <a:gd name="T6" fmla="*/ 171 w 344"/>
              <a:gd name="T7" fmla="*/ 296 h 296"/>
              <a:gd name="T8" fmla="*/ 259 w 344"/>
              <a:gd name="T9" fmla="*/ 149 h 296"/>
              <a:gd name="T10" fmla="*/ 344 w 344"/>
              <a:gd name="T11" fmla="*/ 0 h 296"/>
              <a:gd name="T12" fmla="*/ 171 w 344"/>
              <a:gd name="T13" fmla="*/ 0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4" h="296">
                <a:moveTo>
                  <a:pt x="171" y="0"/>
                </a:moveTo>
                <a:lnTo>
                  <a:pt x="0" y="0"/>
                </a:lnTo>
                <a:lnTo>
                  <a:pt x="86" y="149"/>
                </a:lnTo>
                <a:lnTo>
                  <a:pt x="171" y="296"/>
                </a:lnTo>
                <a:lnTo>
                  <a:pt x="259" y="149"/>
                </a:lnTo>
                <a:lnTo>
                  <a:pt x="344" y="0"/>
                </a:lnTo>
                <a:lnTo>
                  <a:pt x="171" y="0"/>
                </a:lnTo>
                <a:close/>
              </a:path>
            </a:pathLst>
          </a:custGeom>
          <a:solidFill>
            <a:srgbClr val="D4E3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Freeform 19"/>
          <p:cNvSpPr>
            <a:spLocks/>
          </p:cNvSpPr>
          <p:nvPr/>
        </p:nvSpPr>
        <p:spPr bwMode="auto">
          <a:xfrm>
            <a:off x="0" y="4169"/>
            <a:ext cx="854800" cy="1413626"/>
          </a:xfrm>
          <a:custGeom>
            <a:avLst/>
            <a:gdLst>
              <a:gd name="T0" fmla="*/ 0 w 171"/>
              <a:gd name="T1" fmla="*/ 0 h 296"/>
              <a:gd name="T2" fmla="*/ 0 w 171"/>
              <a:gd name="T3" fmla="*/ 296 h 296"/>
              <a:gd name="T4" fmla="*/ 86 w 171"/>
              <a:gd name="T5" fmla="*/ 149 h 296"/>
              <a:gd name="T6" fmla="*/ 171 w 171"/>
              <a:gd name="T7" fmla="*/ 0 h 296"/>
              <a:gd name="T8" fmla="*/ 0 w 171"/>
              <a:gd name="T9" fmla="*/ 0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1" h="296">
                <a:moveTo>
                  <a:pt x="0" y="0"/>
                </a:moveTo>
                <a:lnTo>
                  <a:pt x="0" y="296"/>
                </a:lnTo>
                <a:lnTo>
                  <a:pt x="86" y="149"/>
                </a:lnTo>
                <a:lnTo>
                  <a:pt x="171" y="0"/>
                </a:lnTo>
                <a:lnTo>
                  <a:pt x="0" y="0"/>
                </a:lnTo>
                <a:close/>
              </a:path>
            </a:pathLst>
          </a:custGeom>
          <a:solidFill>
            <a:srgbClr val="87CA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Freeform 20"/>
          <p:cNvSpPr>
            <a:spLocks/>
          </p:cNvSpPr>
          <p:nvPr/>
        </p:nvSpPr>
        <p:spPr bwMode="auto">
          <a:xfrm>
            <a:off x="2239472" y="419659"/>
            <a:ext cx="284934" cy="238788"/>
          </a:xfrm>
          <a:custGeom>
            <a:avLst/>
            <a:gdLst>
              <a:gd name="T0" fmla="*/ 29 w 57"/>
              <a:gd name="T1" fmla="*/ 0 h 50"/>
              <a:gd name="T2" fmla="*/ 0 w 57"/>
              <a:gd name="T3" fmla="*/ 0 h 50"/>
              <a:gd name="T4" fmla="*/ 15 w 57"/>
              <a:gd name="T5" fmla="*/ 24 h 50"/>
              <a:gd name="T6" fmla="*/ 29 w 57"/>
              <a:gd name="T7" fmla="*/ 50 h 50"/>
              <a:gd name="T8" fmla="*/ 43 w 57"/>
              <a:gd name="T9" fmla="*/ 24 h 50"/>
              <a:gd name="T10" fmla="*/ 57 w 57"/>
              <a:gd name="T11" fmla="*/ 0 h 50"/>
              <a:gd name="T12" fmla="*/ 29 w 57"/>
              <a:gd name="T13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" h="50">
                <a:moveTo>
                  <a:pt x="29" y="0"/>
                </a:moveTo>
                <a:lnTo>
                  <a:pt x="0" y="0"/>
                </a:lnTo>
                <a:lnTo>
                  <a:pt x="15" y="24"/>
                </a:lnTo>
                <a:lnTo>
                  <a:pt x="29" y="50"/>
                </a:lnTo>
                <a:lnTo>
                  <a:pt x="43" y="24"/>
                </a:lnTo>
                <a:lnTo>
                  <a:pt x="57" y="0"/>
                </a:lnTo>
                <a:lnTo>
                  <a:pt x="29" y="0"/>
                </a:lnTo>
                <a:close/>
              </a:path>
            </a:pathLst>
          </a:custGeom>
          <a:solidFill>
            <a:srgbClr val="D4E3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Freeform 21"/>
          <p:cNvSpPr>
            <a:spLocks/>
          </p:cNvSpPr>
          <p:nvPr/>
        </p:nvSpPr>
        <p:spPr bwMode="auto">
          <a:xfrm>
            <a:off x="464892" y="1575394"/>
            <a:ext cx="579863" cy="477576"/>
          </a:xfrm>
          <a:custGeom>
            <a:avLst/>
            <a:gdLst>
              <a:gd name="T0" fmla="*/ 59 w 116"/>
              <a:gd name="T1" fmla="*/ 0 h 100"/>
              <a:gd name="T2" fmla="*/ 0 w 116"/>
              <a:gd name="T3" fmla="*/ 0 h 100"/>
              <a:gd name="T4" fmla="*/ 28 w 116"/>
              <a:gd name="T5" fmla="*/ 50 h 100"/>
              <a:gd name="T6" fmla="*/ 59 w 116"/>
              <a:gd name="T7" fmla="*/ 100 h 100"/>
              <a:gd name="T8" fmla="*/ 88 w 116"/>
              <a:gd name="T9" fmla="*/ 50 h 100"/>
              <a:gd name="T10" fmla="*/ 116 w 116"/>
              <a:gd name="T11" fmla="*/ 0 h 100"/>
              <a:gd name="T12" fmla="*/ 59 w 116"/>
              <a:gd name="T13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" h="100">
                <a:moveTo>
                  <a:pt x="59" y="0"/>
                </a:moveTo>
                <a:lnTo>
                  <a:pt x="0" y="0"/>
                </a:lnTo>
                <a:lnTo>
                  <a:pt x="28" y="50"/>
                </a:lnTo>
                <a:lnTo>
                  <a:pt x="59" y="100"/>
                </a:lnTo>
                <a:lnTo>
                  <a:pt x="88" y="50"/>
                </a:lnTo>
                <a:lnTo>
                  <a:pt x="116" y="0"/>
                </a:lnTo>
                <a:lnTo>
                  <a:pt x="59" y="0"/>
                </a:lnTo>
                <a:close/>
              </a:path>
            </a:pathLst>
          </a:custGeom>
          <a:solidFill>
            <a:srgbClr val="D4E3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22"/>
          <p:cNvSpPr>
            <a:spLocks/>
          </p:cNvSpPr>
          <p:nvPr/>
        </p:nvSpPr>
        <p:spPr bwMode="auto">
          <a:xfrm>
            <a:off x="1069748" y="4169"/>
            <a:ext cx="284934" cy="234014"/>
          </a:xfrm>
          <a:custGeom>
            <a:avLst/>
            <a:gdLst>
              <a:gd name="T0" fmla="*/ 28 w 57"/>
              <a:gd name="T1" fmla="*/ 0 h 49"/>
              <a:gd name="T2" fmla="*/ 0 w 57"/>
              <a:gd name="T3" fmla="*/ 0 h 49"/>
              <a:gd name="T4" fmla="*/ 14 w 57"/>
              <a:gd name="T5" fmla="*/ 23 h 49"/>
              <a:gd name="T6" fmla="*/ 28 w 57"/>
              <a:gd name="T7" fmla="*/ 49 h 49"/>
              <a:gd name="T8" fmla="*/ 42 w 57"/>
              <a:gd name="T9" fmla="*/ 23 h 49"/>
              <a:gd name="T10" fmla="*/ 57 w 57"/>
              <a:gd name="T11" fmla="*/ 0 h 49"/>
              <a:gd name="T12" fmla="*/ 28 w 57"/>
              <a:gd name="T13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" h="49">
                <a:moveTo>
                  <a:pt x="28" y="0"/>
                </a:moveTo>
                <a:lnTo>
                  <a:pt x="0" y="0"/>
                </a:lnTo>
                <a:lnTo>
                  <a:pt x="14" y="23"/>
                </a:lnTo>
                <a:lnTo>
                  <a:pt x="28" y="49"/>
                </a:lnTo>
                <a:lnTo>
                  <a:pt x="42" y="23"/>
                </a:lnTo>
                <a:lnTo>
                  <a:pt x="57" y="0"/>
                </a:lnTo>
                <a:lnTo>
                  <a:pt x="28" y="0"/>
                </a:lnTo>
                <a:close/>
              </a:path>
            </a:pathLst>
          </a:custGeom>
          <a:solidFill>
            <a:srgbClr val="D4E3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Freeform 23"/>
          <p:cNvSpPr>
            <a:spLocks/>
          </p:cNvSpPr>
          <p:nvPr/>
        </p:nvSpPr>
        <p:spPr bwMode="auto">
          <a:xfrm>
            <a:off x="1899552" y="567709"/>
            <a:ext cx="1644614" cy="1361094"/>
          </a:xfrm>
          <a:custGeom>
            <a:avLst/>
            <a:gdLst>
              <a:gd name="T0" fmla="*/ 83 w 329"/>
              <a:gd name="T1" fmla="*/ 143 h 285"/>
              <a:gd name="T2" fmla="*/ 0 w 329"/>
              <a:gd name="T3" fmla="*/ 285 h 285"/>
              <a:gd name="T4" fmla="*/ 166 w 329"/>
              <a:gd name="T5" fmla="*/ 285 h 285"/>
              <a:gd name="T6" fmla="*/ 329 w 329"/>
              <a:gd name="T7" fmla="*/ 285 h 285"/>
              <a:gd name="T8" fmla="*/ 246 w 329"/>
              <a:gd name="T9" fmla="*/ 143 h 285"/>
              <a:gd name="T10" fmla="*/ 163 w 329"/>
              <a:gd name="T11" fmla="*/ 0 h 285"/>
              <a:gd name="T12" fmla="*/ 83 w 329"/>
              <a:gd name="T13" fmla="*/ 143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9" h="285">
                <a:moveTo>
                  <a:pt x="83" y="143"/>
                </a:moveTo>
                <a:lnTo>
                  <a:pt x="0" y="285"/>
                </a:lnTo>
                <a:lnTo>
                  <a:pt x="166" y="285"/>
                </a:lnTo>
                <a:lnTo>
                  <a:pt x="329" y="285"/>
                </a:lnTo>
                <a:lnTo>
                  <a:pt x="246" y="143"/>
                </a:lnTo>
                <a:lnTo>
                  <a:pt x="163" y="0"/>
                </a:lnTo>
                <a:lnTo>
                  <a:pt x="83" y="143"/>
                </a:lnTo>
                <a:close/>
              </a:path>
            </a:pathLst>
          </a:custGeom>
          <a:solidFill>
            <a:srgbClr val="87CA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24"/>
          <p:cNvSpPr>
            <a:spLocks/>
          </p:cNvSpPr>
          <p:nvPr/>
        </p:nvSpPr>
        <p:spPr bwMode="auto">
          <a:xfrm>
            <a:off x="1694602" y="4169"/>
            <a:ext cx="689837" cy="563540"/>
          </a:xfrm>
          <a:custGeom>
            <a:avLst/>
            <a:gdLst>
              <a:gd name="T0" fmla="*/ 69 w 138"/>
              <a:gd name="T1" fmla="*/ 0 h 118"/>
              <a:gd name="T2" fmla="*/ 0 w 138"/>
              <a:gd name="T3" fmla="*/ 0 h 118"/>
              <a:gd name="T4" fmla="*/ 34 w 138"/>
              <a:gd name="T5" fmla="*/ 59 h 118"/>
              <a:gd name="T6" fmla="*/ 69 w 138"/>
              <a:gd name="T7" fmla="*/ 118 h 118"/>
              <a:gd name="T8" fmla="*/ 102 w 138"/>
              <a:gd name="T9" fmla="*/ 59 h 118"/>
              <a:gd name="T10" fmla="*/ 138 w 138"/>
              <a:gd name="T11" fmla="*/ 0 h 118"/>
              <a:gd name="T12" fmla="*/ 69 w 138"/>
              <a:gd name="T13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8" h="118">
                <a:moveTo>
                  <a:pt x="69" y="0"/>
                </a:moveTo>
                <a:lnTo>
                  <a:pt x="0" y="0"/>
                </a:lnTo>
                <a:lnTo>
                  <a:pt x="34" y="59"/>
                </a:lnTo>
                <a:lnTo>
                  <a:pt x="69" y="118"/>
                </a:lnTo>
                <a:lnTo>
                  <a:pt x="102" y="59"/>
                </a:lnTo>
                <a:lnTo>
                  <a:pt x="138" y="0"/>
                </a:lnTo>
                <a:lnTo>
                  <a:pt x="69" y="0"/>
                </a:lnTo>
                <a:close/>
              </a:path>
            </a:pathLst>
          </a:custGeom>
          <a:solidFill>
            <a:srgbClr val="CBDF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Freeform 25"/>
          <p:cNvSpPr>
            <a:spLocks/>
          </p:cNvSpPr>
          <p:nvPr/>
        </p:nvSpPr>
        <p:spPr bwMode="auto">
          <a:xfrm>
            <a:off x="1089743" y="47149"/>
            <a:ext cx="889790" cy="735468"/>
          </a:xfrm>
          <a:custGeom>
            <a:avLst/>
            <a:gdLst>
              <a:gd name="T0" fmla="*/ 45 w 178"/>
              <a:gd name="T1" fmla="*/ 78 h 154"/>
              <a:gd name="T2" fmla="*/ 0 w 178"/>
              <a:gd name="T3" fmla="*/ 154 h 154"/>
              <a:gd name="T4" fmla="*/ 91 w 178"/>
              <a:gd name="T5" fmla="*/ 154 h 154"/>
              <a:gd name="T6" fmla="*/ 178 w 178"/>
              <a:gd name="T7" fmla="*/ 154 h 154"/>
              <a:gd name="T8" fmla="*/ 133 w 178"/>
              <a:gd name="T9" fmla="*/ 76 h 154"/>
              <a:gd name="T10" fmla="*/ 88 w 178"/>
              <a:gd name="T11" fmla="*/ 0 h 154"/>
              <a:gd name="T12" fmla="*/ 45 w 178"/>
              <a:gd name="T13" fmla="*/ 78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8" h="154">
                <a:moveTo>
                  <a:pt x="45" y="78"/>
                </a:moveTo>
                <a:lnTo>
                  <a:pt x="0" y="154"/>
                </a:lnTo>
                <a:lnTo>
                  <a:pt x="91" y="154"/>
                </a:lnTo>
                <a:lnTo>
                  <a:pt x="178" y="154"/>
                </a:lnTo>
                <a:lnTo>
                  <a:pt x="133" y="76"/>
                </a:lnTo>
                <a:lnTo>
                  <a:pt x="88" y="0"/>
                </a:lnTo>
                <a:lnTo>
                  <a:pt x="45" y="78"/>
                </a:lnTo>
                <a:close/>
              </a:path>
            </a:pathLst>
          </a:custGeom>
          <a:solidFill>
            <a:srgbClr val="A3BB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Freeform 26"/>
          <p:cNvSpPr>
            <a:spLocks/>
          </p:cNvSpPr>
          <p:nvPr/>
        </p:nvSpPr>
        <p:spPr bwMode="auto">
          <a:xfrm>
            <a:off x="9157840" y="-10160"/>
            <a:ext cx="509880" cy="429819"/>
          </a:xfrm>
          <a:custGeom>
            <a:avLst/>
            <a:gdLst>
              <a:gd name="T0" fmla="*/ 27 w 102"/>
              <a:gd name="T1" fmla="*/ 45 h 90"/>
              <a:gd name="T2" fmla="*/ 0 w 102"/>
              <a:gd name="T3" fmla="*/ 90 h 90"/>
              <a:gd name="T4" fmla="*/ 53 w 102"/>
              <a:gd name="T5" fmla="*/ 88 h 90"/>
              <a:gd name="T6" fmla="*/ 102 w 102"/>
              <a:gd name="T7" fmla="*/ 88 h 90"/>
              <a:gd name="T8" fmla="*/ 76 w 102"/>
              <a:gd name="T9" fmla="*/ 45 h 90"/>
              <a:gd name="T10" fmla="*/ 53 w 102"/>
              <a:gd name="T11" fmla="*/ 0 h 90"/>
              <a:gd name="T12" fmla="*/ 27 w 102"/>
              <a:gd name="T13" fmla="*/ 45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2" h="90">
                <a:moveTo>
                  <a:pt x="27" y="45"/>
                </a:moveTo>
                <a:lnTo>
                  <a:pt x="0" y="90"/>
                </a:lnTo>
                <a:lnTo>
                  <a:pt x="53" y="88"/>
                </a:lnTo>
                <a:lnTo>
                  <a:pt x="102" y="88"/>
                </a:lnTo>
                <a:lnTo>
                  <a:pt x="76" y="45"/>
                </a:lnTo>
                <a:lnTo>
                  <a:pt x="53" y="0"/>
                </a:lnTo>
                <a:lnTo>
                  <a:pt x="27" y="45"/>
                </a:lnTo>
                <a:close/>
              </a:path>
            </a:pathLst>
          </a:custGeom>
          <a:solidFill>
            <a:srgbClr val="A3BB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Freeform 27"/>
          <p:cNvSpPr>
            <a:spLocks/>
          </p:cNvSpPr>
          <p:nvPr/>
        </p:nvSpPr>
        <p:spPr bwMode="auto">
          <a:xfrm>
            <a:off x="4678329" y="5917173"/>
            <a:ext cx="1124736" cy="940827"/>
          </a:xfrm>
          <a:custGeom>
            <a:avLst/>
            <a:gdLst>
              <a:gd name="T0" fmla="*/ 114 w 225"/>
              <a:gd name="T1" fmla="*/ 197 h 197"/>
              <a:gd name="T2" fmla="*/ 225 w 225"/>
              <a:gd name="T3" fmla="*/ 197 h 197"/>
              <a:gd name="T4" fmla="*/ 168 w 225"/>
              <a:gd name="T5" fmla="*/ 99 h 197"/>
              <a:gd name="T6" fmla="*/ 114 w 225"/>
              <a:gd name="T7" fmla="*/ 0 h 197"/>
              <a:gd name="T8" fmla="*/ 57 w 225"/>
              <a:gd name="T9" fmla="*/ 99 h 197"/>
              <a:gd name="T10" fmla="*/ 0 w 225"/>
              <a:gd name="T11" fmla="*/ 197 h 197"/>
              <a:gd name="T12" fmla="*/ 114 w 225"/>
              <a:gd name="T13" fmla="*/ 197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5" h="197">
                <a:moveTo>
                  <a:pt x="114" y="197"/>
                </a:moveTo>
                <a:lnTo>
                  <a:pt x="225" y="197"/>
                </a:lnTo>
                <a:lnTo>
                  <a:pt x="168" y="99"/>
                </a:lnTo>
                <a:lnTo>
                  <a:pt x="114" y="0"/>
                </a:lnTo>
                <a:lnTo>
                  <a:pt x="57" y="99"/>
                </a:lnTo>
                <a:lnTo>
                  <a:pt x="0" y="197"/>
                </a:lnTo>
                <a:lnTo>
                  <a:pt x="114" y="197"/>
                </a:lnTo>
                <a:close/>
              </a:path>
            </a:pathLst>
          </a:custGeom>
          <a:solidFill>
            <a:srgbClr val="87CA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Freeform 28"/>
          <p:cNvSpPr>
            <a:spLocks/>
          </p:cNvSpPr>
          <p:nvPr/>
        </p:nvSpPr>
        <p:spPr bwMode="auto">
          <a:xfrm>
            <a:off x="2578824" y="6289683"/>
            <a:ext cx="689837" cy="568317"/>
          </a:xfrm>
          <a:custGeom>
            <a:avLst/>
            <a:gdLst>
              <a:gd name="T0" fmla="*/ 69 w 138"/>
              <a:gd name="T1" fmla="*/ 119 h 119"/>
              <a:gd name="T2" fmla="*/ 138 w 138"/>
              <a:gd name="T3" fmla="*/ 119 h 119"/>
              <a:gd name="T4" fmla="*/ 102 w 138"/>
              <a:gd name="T5" fmla="*/ 59 h 119"/>
              <a:gd name="T6" fmla="*/ 69 w 138"/>
              <a:gd name="T7" fmla="*/ 0 h 119"/>
              <a:gd name="T8" fmla="*/ 34 w 138"/>
              <a:gd name="T9" fmla="*/ 59 h 119"/>
              <a:gd name="T10" fmla="*/ 0 w 138"/>
              <a:gd name="T11" fmla="*/ 119 h 119"/>
              <a:gd name="T12" fmla="*/ 69 w 138"/>
              <a:gd name="T13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8" h="119">
                <a:moveTo>
                  <a:pt x="69" y="119"/>
                </a:moveTo>
                <a:lnTo>
                  <a:pt x="138" y="119"/>
                </a:lnTo>
                <a:lnTo>
                  <a:pt x="102" y="59"/>
                </a:lnTo>
                <a:lnTo>
                  <a:pt x="69" y="0"/>
                </a:lnTo>
                <a:lnTo>
                  <a:pt x="34" y="59"/>
                </a:lnTo>
                <a:lnTo>
                  <a:pt x="0" y="119"/>
                </a:lnTo>
                <a:lnTo>
                  <a:pt x="69" y="119"/>
                </a:lnTo>
                <a:close/>
              </a:path>
            </a:pathLst>
          </a:custGeom>
          <a:solidFill>
            <a:srgbClr val="A3BB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Freeform 29"/>
          <p:cNvSpPr>
            <a:spLocks/>
          </p:cNvSpPr>
          <p:nvPr/>
        </p:nvSpPr>
        <p:spPr bwMode="auto">
          <a:xfrm>
            <a:off x="3388633" y="6289683"/>
            <a:ext cx="684840" cy="568317"/>
          </a:xfrm>
          <a:custGeom>
            <a:avLst/>
            <a:gdLst>
              <a:gd name="T0" fmla="*/ 68 w 137"/>
              <a:gd name="T1" fmla="*/ 119 h 119"/>
              <a:gd name="T2" fmla="*/ 137 w 137"/>
              <a:gd name="T3" fmla="*/ 119 h 119"/>
              <a:gd name="T4" fmla="*/ 102 w 137"/>
              <a:gd name="T5" fmla="*/ 59 h 119"/>
              <a:gd name="T6" fmla="*/ 68 w 137"/>
              <a:gd name="T7" fmla="*/ 0 h 119"/>
              <a:gd name="T8" fmla="*/ 33 w 137"/>
              <a:gd name="T9" fmla="*/ 59 h 119"/>
              <a:gd name="T10" fmla="*/ 0 w 137"/>
              <a:gd name="T11" fmla="*/ 119 h 119"/>
              <a:gd name="T12" fmla="*/ 68 w 137"/>
              <a:gd name="T13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7" h="119">
                <a:moveTo>
                  <a:pt x="68" y="119"/>
                </a:moveTo>
                <a:lnTo>
                  <a:pt x="137" y="119"/>
                </a:lnTo>
                <a:lnTo>
                  <a:pt x="102" y="59"/>
                </a:lnTo>
                <a:lnTo>
                  <a:pt x="68" y="0"/>
                </a:lnTo>
                <a:lnTo>
                  <a:pt x="33" y="59"/>
                </a:lnTo>
                <a:lnTo>
                  <a:pt x="0" y="119"/>
                </a:lnTo>
                <a:lnTo>
                  <a:pt x="68" y="119"/>
                </a:lnTo>
                <a:close/>
              </a:path>
            </a:pathLst>
          </a:custGeom>
          <a:solidFill>
            <a:srgbClr val="CBDF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Freeform 30"/>
          <p:cNvSpPr>
            <a:spLocks/>
          </p:cNvSpPr>
          <p:nvPr/>
        </p:nvSpPr>
        <p:spPr bwMode="auto">
          <a:xfrm>
            <a:off x="1764015" y="6619209"/>
            <a:ext cx="284934" cy="238788"/>
          </a:xfrm>
          <a:custGeom>
            <a:avLst/>
            <a:gdLst>
              <a:gd name="T0" fmla="*/ 28 w 57"/>
              <a:gd name="T1" fmla="*/ 50 h 50"/>
              <a:gd name="T2" fmla="*/ 57 w 57"/>
              <a:gd name="T3" fmla="*/ 50 h 50"/>
              <a:gd name="T4" fmla="*/ 43 w 57"/>
              <a:gd name="T5" fmla="*/ 24 h 50"/>
              <a:gd name="T6" fmla="*/ 28 w 57"/>
              <a:gd name="T7" fmla="*/ 0 h 50"/>
              <a:gd name="T8" fmla="*/ 14 w 57"/>
              <a:gd name="T9" fmla="*/ 24 h 50"/>
              <a:gd name="T10" fmla="*/ 0 w 57"/>
              <a:gd name="T11" fmla="*/ 50 h 50"/>
              <a:gd name="T12" fmla="*/ 28 w 57"/>
              <a:gd name="T13" fmla="*/ 5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" h="50">
                <a:moveTo>
                  <a:pt x="28" y="50"/>
                </a:moveTo>
                <a:lnTo>
                  <a:pt x="57" y="50"/>
                </a:lnTo>
                <a:lnTo>
                  <a:pt x="43" y="24"/>
                </a:lnTo>
                <a:lnTo>
                  <a:pt x="28" y="0"/>
                </a:lnTo>
                <a:lnTo>
                  <a:pt x="14" y="24"/>
                </a:lnTo>
                <a:lnTo>
                  <a:pt x="0" y="50"/>
                </a:lnTo>
                <a:lnTo>
                  <a:pt x="28" y="50"/>
                </a:lnTo>
                <a:close/>
              </a:path>
            </a:pathLst>
          </a:custGeom>
          <a:solidFill>
            <a:srgbClr val="D4E3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Freeform 31"/>
          <p:cNvSpPr>
            <a:spLocks/>
          </p:cNvSpPr>
          <p:nvPr/>
        </p:nvSpPr>
        <p:spPr bwMode="auto">
          <a:xfrm>
            <a:off x="3173682" y="6198942"/>
            <a:ext cx="294932" cy="238788"/>
          </a:xfrm>
          <a:custGeom>
            <a:avLst/>
            <a:gdLst>
              <a:gd name="T0" fmla="*/ 31 w 59"/>
              <a:gd name="T1" fmla="*/ 50 h 50"/>
              <a:gd name="T2" fmla="*/ 59 w 59"/>
              <a:gd name="T3" fmla="*/ 50 h 50"/>
              <a:gd name="T4" fmla="*/ 45 w 59"/>
              <a:gd name="T5" fmla="*/ 26 h 50"/>
              <a:gd name="T6" fmla="*/ 31 w 59"/>
              <a:gd name="T7" fmla="*/ 0 h 50"/>
              <a:gd name="T8" fmla="*/ 14 w 59"/>
              <a:gd name="T9" fmla="*/ 26 h 50"/>
              <a:gd name="T10" fmla="*/ 0 w 59"/>
              <a:gd name="T11" fmla="*/ 50 h 50"/>
              <a:gd name="T12" fmla="*/ 31 w 59"/>
              <a:gd name="T13" fmla="*/ 5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" h="50">
                <a:moveTo>
                  <a:pt x="31" y="50"/>
                </a:moveTo>
                <a:lnTo>
                  <a:pt x="59" y="50"/>
                </a:lnTo>
                <a:lnTo>
                  <a:pt x="45" y="26"/>
                </a:lnTo>
                <a:lnTo>
                  <a:pt x="31" y="0"/>
                </a:lnTo>
                <a:lnTo>
                  <a:pt x="14" y="26"/>
                </a:lnTo>
                <a:lnTo>
                  <a:pt x="0" y="50"/>
                </a:lnTo>
                <a:lnTo>
                  <a:pt x="31" y="50"/>
                </a:lnTo>
                <a:close/>
              </a:path>
            </a:pathLst>
          </a:custGeom>
          <a:solidFill>
            <a:srgbClr val="D4E3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Freeform 32"/>
          <p:cNvSpPr>
            <a:spLocks/>
          </p:cNvSpPr>
          <p:nvPr/>
        </p:nvSpPr>
        <p:spPr bwMode="auto">
          <a:xfrm>
            <a:off x="6227964" y="6198942"/>
            <a:ext cx="284934" cy="238788"/>
          </a:xfrm>
          <a:custGeom>
            <a:avLst/>
            <a:gdLst>
              <a:gd name="T0" fmla="*/ 29 w 57"/>
              <a:gd name="T1" fmla="*/ 50 h 50"/>
              <a:gd name="T2" fmla="*/ 57 w 57"/>
              <a:gd name="T3" fmla="*/ 50 h 50"/>
              <a:gd name="T4" fmla="*/ 43 w 57"/>
              <a:gd name="T5" fmla="*/ 26 h 50"/>
              <a:gd name="T6" fmla="*/ 29 w 57"/>
              <a:gd name="T7" fmla="*/ 0 h 50"/>
              <a:gd name="T8" fmla="*/ 15 w 57"/>
              <a:gd name="T9" fmla="*/ 26 h 50"/>
              <a:gd name="T10" fmla="*/ 0 w 57"/>
              <a:gd name="T11" fmla="*/ 50 h 50"/>
              <a:gd name="T12" fmla="*/ 29 w 57"/>
              <a:gd name="T13" fmla="*/ 5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" h="50">
                <a:moveTo>
                  <a:pt x="29" y="50"/>
                </a:moveTo>
                <a:lnTo>
                  <a:pt x="57" y="50"/>
                </a:lnTo>
                <a:lnTo>
                  <a:pt x="43" y="26"/>
                </a:lnTo>
                <a:lnTo>
                  <a:pt x="29" y="0"/>
                </a:lnTo>
                <a:lnTo>
                  <a:pt x="15" y="26"/>
                </a:lnTo>
                <a:lnTo>
                  <a:pt x="0" y="50"/>
                </a:lnTo>
                <a:lnTo>
                  <a:pt x="29" y="50"/>
                </a:lnTo>
                <a:close/>
              </a:path>
            </a:pathLst>
          </a:custGeom>
          <a:solidFill>
            <a:srgbClr val="A3BB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Freeform 33"/>
          <p:cNvSpPr>
            <a:spLocks/>
          </p:cNvSpPr>
          <p:nvPr/>
        </p:nvSpPr>
        <p:spPr bwMode="auto">
          <a:xfrm>
            <a:off x="864227" y="6619209"/>
            <a:ext cx="284934" cy="238788"/>
          </a:xfrm>
          <a:custGeom>
            <a:avLst/>
            <a:gdLst>
              <a:gd name="T0" fmla="*/ 28 w 57"/>
              <a:gd name="T1" fmla="*/ 50 h 50"/>
              <a:gd name="T2" fmla="*/ 57 w 57"/>
              <a:gd name="T3" fmla="*/ 50 h 50"/>
              <a:gd name="T4" fmla="*/ 42 w 57"/>
              <a:gd name="T5" fmla="*/ 24 h 50"/>
              <a:gd name="T6" fmla="*/ 28 w 57"/>
              <a:gd name="T7" fmla="*/ 0 h 50"/>
              <a:gd name="T8" fmla="*/ 14 w 57"/>
              <a:gd name="T9" fmla="*/ 24 h 50"/>
              <a:gd name="T10" fmla="*/ 0 w 57"/>
              <a:gd name="T11" fmla="*/ 50 h 50"/>
              <a:gd name="T12" fmla="*/ 28 w 57"/>
              <a:gd name="T13" fmla="*/ 5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" h="50">
                <a:moveTo>
                  <a:pt x="28" y="50"/>
                </a:moveTo>
                <a:lnTo>
                  <a:pt x="57" y="50"/>
                </a:lnTo>
                <a:lnTo>
                  <a:pt x="42" y="24"/>
                </a:lnTo>
                <a:lnTo>
                  <a:pt x="28" y="0"/>
                </a:lnTo>
                <a:lnTo>
                  <a:pt x="14" y="24"/>
                </a:lnTo>
                <a:lnTo>
                  <a:pt x="0" y="50"/>
                </a:lnTo>
                <a:lnTo>
                  <a:pt x="28" y="50"/>
                </a:lnTo>
                <a:close/>
              </a:path>
            </a:pathLst>
          </a:custGeom>
          <a:solidFill>
            <a:srgbClr val="87CA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Freeform 34"/>
          <p:cNvSpPr>
            <a:spLocks/>
          </p:cNvSpPr>
          <p:nvPr/>
        </p:nvSpPr>
        <p:spPr bwMode="auto">
          <a:xfrm>
            <a:off x="5603109" y="5702262"/>
            <a:ext cx="889790" cy="735468"/>
          </a:xfrm>
          <a:custGeom>
            <a:avLst/>
            <a:gdLst>
              <a:gd name="T0" fmla="*/ 133 w 178"/>
              <a:gd name="T1" fmla="*/ 78 h 154"/>
              <a:gd name="T2" fmla="*/ 178 w 178"/>
              <a:gd name="T3" fmla="*/ 0 h 154"/>
              <a:gd name="T4" fmla="*/ 90 w 178"/>
              <a:gd name="T5" fmla="*/ 0 h 154"/>
              <a:gd name="T6" fmla="*/ 0 w 178"/>
              <a:gd name="T7" fmla="*/ 0 h 154"/>
              <a:gd name="T8" fmla="*/ 45 w 178"/>
              <a:gd name="T9" fmla="*/ 78 h 154"/>
              <a:gd name="T10" fmla="*/ 90 w 178"/>
              <a:gd name="T11" fmla="*/ 154 h 154"/>
              <a:gd name="T12" fmla="*/ 133 w 178"/>
              <a:gd name="T13" fmla="*/ 78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8" h="154">
                <a:moveTo>
                  <a:pt x="133" y="78"/>
                </a:moveTo>
                <a:lnTo>
                  <a:pt x="178" y="0"/>
                </a:lnTo>
                <a:lnTo>
                  <a:pt x="90" y="0"/>
                </a:lnTo>
                <a:lnTo>
                  <a:pt x="0" y="0"/>
                </a:lnTo>
                <a:lnTo>
                  <a:pt x="45" y="78"/>
                </a:lnTo>
                <a:lnTo>
                  <a:pt x="90" y="154"/>
                </a:lnTo>
                <a:lnTo>
                  <a:pt x="133" y="78"/>
                </a:lnTo>
                <a:close/>
              </a:path>
            </a:pathLst>
          </a:custGeom>
          <a:solidFill>
            <a:srgbClr val="CBDF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Freeform 35"/>
          <p:cNvSpPr>
            <a:spLocks/>
          </p:cNvSpPr>
          <p:nvPr/>
        </p:nvSpPr>
        <p:spPr bwMode="auto">
          <a:xfrm>
            <a:off x="1409100" y="6514142"/>
            <a:ext cx="414904" cy="343855"/>
          </a:xfrm>
          <a:custGeom>
            <a:avLst/>
            <a:gdLst>
              <a:gd name="T0" fmla="*/ 61 w 83"/>
              <a:gd name="T1" fmla="*/ 36 h 72"/>
              <a:gd name="T2" fmla="*/ 83 w 83"/>
              <a:gd name="T3" fmla="*/ 0 h 72"/>
              <a:gd name="T4" fmla="*/ 42 w 83"/>
              <a:gd name="T5" fmla="*/ 0 h 72"/>
              <a:gd name="T6" fmla="*/ 0 w 83"/>
              <a:gd name="T7" fmla="*/ 0 h 72"/>
              <a:gd name="T8" fmla="*/ 21 w 83"/>
              <a:gd name="T9" fmla="*/ 36 h 72"/>
              <a:gd name="T10" fmla="*/ 42 w 83"/>
              <a:gd name="T11" fmla="*/ 72 h 72"/>
              <a:gd name="T12" fmla="*/ 61 w 83"/>
              <a:gd name="T13" fmla="*/ 36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72">
                <a:moveTo>
                  <a:pt x="61" y="36"/>
                </a:moveTo>
                <a:lnTo>
                  <a:pt x="83" y="0"/>
                </a:lnTo>
                <a:lnTo>
                  <a:pt x="42" y="0"/>
                </a:lnTo>
                <a:lnTo>
                  <a:pt x="0" y="0"/>
                </a:lnTo>
                <a:lnTo>
                  <a:pt x="21" y="36"/>
                </a:lnTo>
                <a:lnTo>
                  <a:pt x="42" y="72"/>
                </a:lnTo>
                <a:lnTo>
                  <a:pt x="61" y="36"/>
                </a:lnTo>
                <a:close/>
              </a:path>
            </a:pathLst>
          </a:custGeom>
          <a:solidFill>
            <a:srgbClr val="A3BB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Freeform 36"/>
          <p:cNvSpPr>
            <a:spLocks/>
          </p:cNvSpPr>
          <p:nvPr/>
        </p:nvSpPr>
        <p:spPr bwMode="auto">
          <a:xfrm>
            <a:off x="3778541" y="6074772"/>
            <a:ext cx="889790" cy="735468"/>
          </a:xfrm>
          <a:custGeom>
            <a:avLst/>
            <a:gdLst>
              <a:gd name="T0" fmla="*/ 135 w 178"/>
              <a:gd name="T1" fmla="*/ 76 h 154"/>
              <a:gd name="T2" fmla="*/ 178 w 178"/>
              <a:gd name="T3" fmla="*/ 0 h 154"/>
              <a:gd name="T4" fmla="*/ 90 w 178"/>
              <a:gd name="T5" fmla="*/ 0 h 154"/>
              <a:gd name="T6" fmla="*/ 0 w 178"/>
              <a:gd name="T7" fmla="*/ 0 h 154"/>
              <a:gd name="T8" fmla="*/ 45 w 178"/>
              <a:gd name="T9" fmla="*/ 76 h 154"/>
              <a:gd name="T10" fmla="*/ 90 w 178"/>
              <a:gd name="T11" fmla="*/ 154 h 154"/>
              <a:gd name="T12" fmla="*/ 135 w 178"/>
              <a:gd name="T13" fmla="*/ 76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8" h="154">
                <a:moveTo>
                  <a:pt x="135" y="76"/>
                </a:moveTo>
                <a:lnTo>
                  <a:pt x="178" y="0"/>
                </a:lnTo>
                <a:lnTo>
                  <a:pt x="90" y="0"/>
                </a:lnTo>
                <a:lnTo>
                  <a:pt x="0" y="0"/>
                </a:lnTo>
                <a:lnTo>
                  <a:pt x="45" y="76"/>
                </a:lnTo>
                <a:lnTo>
                  <a:pt x="90" y="154"/>
                </a:lnTo>
                <a:lnTo>
                  <a:pt x="135" y="76"/>
                </a:lnTo>
                <a:close/>
              </a:path>
            </a:pathLst>
          </a:custGeom>
          <a:solidFill>
            <a:srgbClr val="D4E3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" name="Freeform 37"/>
          <p:cNvSpPr>
            <a:spLocks/>
          </p:cNvSpPr>
          <p:nvPr/>
        </p:nvSpPr>
        <p:spPr bwMode="auto">
          <a:xfrm>
            <a:off x="6372928" y="6289683"/>
            <a:ext cx="684840" cy="568317"/>
          </a:xfrm>
          <a:custGeom>
            <a:avLst/>
            <a:gdLst>
              <a:gd name="T0" fmla="*/ 69 w 137"/>
              <a:gd name="T1" fmla="*/ 119 h 119"/>
              <a:gd name="T2" fmla="*/ 137 w 137"/>
              <a:gd name="T3" fmla="*/ 119 h 119"/>
              <a:gd name="T4" fmla="*/ 102 w 137"/>
              <a:gd name="T5" fmla="*/ 59 h 119"/>
              <a:gd name="T6" fmla="*/ 69 w 137"/>
              <a:gd name="T7" fmla="*/ 0 h 119"/>
              <a:gd name="T8" fmla="*/ 35 w 137"/>
              <a:gd name="T9" fmla="*/ 59 h 119"/>
              <a:gd name="T10" fmla="*/ 0 w 137"/>
              <a:gd name="T11" fmla="*/ 119 h 119"/>
              <a:gd name="T12" fmla="*/ 69 w 137"/>
              <a:gd name="T13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7" h="119">
                <a:moveTo>
                  <a:pt x="69" y="119"/>
                </a:moveTo>
                <a:lnTo>
                  <a:pt x="137" y="119"/>
                </a:lnTo>
                <a:lnTo>
                  <a:pt x="102" y="59"/>
                </a:lnTo>
                <a:lnTo>
                  <a:pt x="69" y="0"/>
                </a:lnTo>
                <a:lnTo>
                  <a:pt x="35" y="59"/>
                </a:lnTo>
                <a:lnTo>
                  <a:pt x="0" y="119"/>
                </a:lnTo>
                <a:lnTo>
                  <a:pt x="69" y="119"/>
                </a:lnTo>
                <a:close/>
              </a:path>
            </a:pathLst>
          </a:custGeom>
          <a:solidFill>
            <a:srgbClr val="CBDF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Freeform 38"/>
          <p:cNvSpPr>
            <a:spLocks/>
          </p:cNvSpPr>
          <p:nvPr/>
        </p:nvSpPr>
        <p:spPr bwMode="auto">
          <a:xfrm>
            <a:off x="9607167" y="5176928"/>
            <a:ext cx="684840" cy="568317"/>
          </a:xfrm>
          <a:custGeom>
            <a:avLst/>
            <a:gdLst>
              <a:gd name="T0" fmla="*/ 69 w 137"/>
              <a:gd name="T1" fmla="*/ 119 h 119"/>
              <a:gd name="T2" fmla="*/ 137 w 137"/>
              <a:gd name="T3" fmla="*/ 119 h 119"/>
              <a:gd name="T4" fmla="*/ 102 w 137"/>
              <a:gd name="T5" fmla="*/ 60 h 119"/>
              <a:gd name="T6" fmla="*/ 69 w 137"/>
              <a:gd name="T7" fmla="*/ 0 h 119"/>
              <a:gd name="T8" fmla="*/ 33 w 137"/>
              <a:gd name="T9" fmla="*/ 60 h 119"/>
              <a:gd name="T10" fmla="*/ 0 w 137"/>
              <a:gd name="T11" fmla="*/ 119 h 119"/>
              <a:gd name="T12" fmla="*/ 69 w 137"/>
              <a:gd name="T13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7" h="119">
                <a:moveTo>
                  <a:pt x="69" y="119"/>
                </a:moveTo>
                <a:lnTo>
                  <a:pt x="137" y="119"/>
                </a:lnTo>
                <a:lnTo>
                  <a:pt x="102" y="60"/>
                </a:lnTo>
                <a:lnTo>
                  <a:pt x="69" y="0"/>
                </a:lnTo>
                <a:lnTo>
                  <a:pt x="33" y="60"/>
                </a:lnTo>
                <a:lnTo>
                  <a:pt x="0" y="119"/>
                </a:lnTo>
                <a:lnTo>
                  <a:pt x="69" y="119"/>
                </a:lnTo>
                <a:close/>
              </a:path>
            </a:pathLst>
          </a:custGeom>
          <a:solidFill>
            <a:srgbClr val="D4E3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" name="Freeform 39"/>
          <p:cNvSpPr>
            <a:spLocks/>
          </p:cNvSpPr>
          <p:nvPr/>
        </p:nvSpPr>
        <p:spPr bwMode="auto">
          <a:xfrm>
            <a:off x="6772834" y="6074772"/>
            <a:ext cx="889790" cy="735468"/>
          </a:xfrm>
          <a:custGeom>
            <a:avLst/>
            <a:gdLst>
              <a:gd name="T0" fmla="*/ 133 w 178"/>
              <a:gd name="T1" fmla="*/ 76 h 154"/>
              <a:gd name="T2" fmla="*/ 178 w 178"/>
              <a:gd name="T3" fmla="*/ 0 h 154"/>
              <a:gd name="T4" fmla="*/ 88 w 178"/>
              <a:gd name="T5" fmla="*/ 0 h 154"/>
              <a:gd name="T6" fmla="*/ 0 w 178"/>
              <a:gd name="T7" fmla="*/ 0 h 154"/>
              <a:gd name="T8" fmla="*/ 46 w 178"/>
              <a:gd name="T9" fmla="*/ 76 h 154"/>
              <a:gd name="T10" fmla="*/ 91 w 178"/>
              <a:gd name="T11" fmla="*/ 154 h 154"/>
              <a:gd name="T12" fmla="*/ 133 w 178"/>
              <a:gd name="T13" fmla="*/ 76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8" h="154">
                <a:moveTo>
                  <a:pt x="133" y="76"/>
                </a:moveTo>
                <a:lnTo>
                  <a:pt x="178" y="0"/>
                </a:lnTo>
                <a:lnTo>
                  <a:pt x="88" y="0"/>
                </a:lnTo>
                <a:lnTo>
                  <a:pt x="0" y="0"/>
                </a:lnTo>
                <a:lnTo>
                  <a:pt x="46" y="76"/>
                </a:lnTo>
                <a:lnTo>
                  <a:pt x="91" y="154"/>
                </a:lnTo>
                <a:lnTo>
                  <a:pt x="133" y="76"/>
                </a:lnTo>
                <a:close/>
              </a:path>
            </a:pathLst>
          </a:custGeom>
          <a:solidFill>
            <a:srgbClr val="D4E3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" name="Freeform 40"/>
          <p:cNvSpPr>
            <a:spLocks/>
          </p:cNvSpPr>
          <p:nvPr/>
        </p:nvSpPr>
        <p:spPr bwMode="auto">
          <a:xfrm>
            <a:off x="7412683" y="5430045"/>
            <a:ext cx="1719594" cy="1427955"/>
          </a:xfrm>
          <a:custGeom>
            <a:avLst/>
            <a:gdLst>
              <a:gd name="T0" fmla="*/ 171 w 344"/>
              <a:gd name="T1" fmla="*/ 299 h 299"/>
              <a:gd name="T2" fmla="*/ 344 w 344"/>
              <a:gd name="T3" fmla="*/ 299 h 299"/>
              <a:gd name="T4" fmla="*/ 259 w 344"/>
              <a:gd name="T5" fmla="*/ 149 h 299"/>
              <a:gd name="T6" fmla="*/ 171 w 344"/>
              <a:gd name="T7" fmla="*/ 0 h 299"/>
              <a:gd name="T8" fmla="*/ 86 w 344"/>
              <a:gd name="T9" fmla="*/ 149 h 299"/>
              <a:gd name="T10" fmla="*/ 0 w 344"/>
              <a:gd name="T11" fmla="*/ 299 h 299"/>
              <a:gd name="T12" fmla="*/ 171 w 344"/>
              <a:gd name="T13" fmla="*/ 299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4" h="299">
                <a:moveTo>
                  <a:pt x="171" y="299"/>
                </a:moveTo>
                <a:lnTo>
                  <a:pt x="344" y="299"/>
                </a:lnTo>
                <a:lnTo>
                  <a:pt x="259" y="149"/>
                </a:lnTo>
                <a:lnTo>
                  <a:pt x="171" y="0"/>
                </a:lnTo>
                <a:lnTo>
                  <a:pt x="86" y="149"/>
                </a:lnTo>
                <a:lnTo>
                  <a:pt x="0" y="299"/>
                </a:lnTo>
                <a:lnTo>
                  <a:pt x="171" y="299"/>
                </a:lnTo>
                <a:close/>
              </a:path>
            </a:pathLst>
          </a:custGeom>
          <a:solidFill>
            <a:srgbClr val="D4E3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" name="Freeform 41"/>
          <p:cNvSpPr>
            <a:spLocks/>
          </p:cNvSpPr>
          <p:nvPr/>
        </p:nvSpPr>
        <p:spPr bwMode="auto">
          <a:xfrm>
            <a:off x="9262247" y="6198942"/>
            <a:ext cx="284934" cy="238788"/>
          </a:xfrm>
          <a:custGeom>
            <a:avLst/>
            <a:gdLst>
              <a:gd name="T0" fmla="*/ 29 w 57"/>
              <a:gd name="T1" fmla="*/ 50 h 50"/>
              <a:gd name="T2" fmla="*/ 57 w 57"/>
              <a:gd name="T3" fmla="*/ 50 h 50"/>
              <a:gd name="T4" fmla="*/ 43 w 57"/>
              <a:gd name="T5" fmla="*/ 26 h 50"/>
              <a:gd name="T6" fmla="*/ 29 w 57"/>
              <a:gd name="T7" fmla="*/ 0 h 50"/>
              <a:gd name="T8" fmla="*/ 14 w 57"/>
              <a:gd name="T9" fmla="*/ 26 h 50"/>
              <a:gd name="T10" fmla="*/ 0 w 57"/>
              <a:gd name="T11" fmla="*/ 50 h 50"/>
              <a:gd name="T12" fmla="*/ 29 w 57"/>
              <a:gd name="T13" fmla="*/ 5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" h="50">
                <a:moveTo>
                  <a:pt x="29" y="50"/>
                </a:moveTo>
                <a:lnTo>
                  <a:pt x="57" y="50"/>
                </a:lnTo>
                <a:lnTo>
                  <a:pt x="43" y="26"/>
                </a:lnTo>
                <a:lnTo>
                  <a:pt x="29" y="0"/>
                </a:lnTo>
                <a:lnTo>
                  <a:pt x="14" y="26"/>
                </a:lnTo>
                <a:lnTo>
                  <a:pt x="0" y="50"/>
                </a:lnTo>
                <a:lnTo>
                  <a:pt x="29" y="50"/>
                </a:lnTo>
                <a:close/>
              </a:path>
            </a:pathLst>
          </a:custGeom>
          <a:solidFill>
            <a:srgbClr val="A3BB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" name="Freeform 42"/>
          <p:cNvSpPr>
            <a:spLocks/>
          </p:cNvSpPr>
          <p:nvPr/>
        </p:nvSpPr>
        <p:spPr bwMode="auto">
          <a:xfrm>
            <a:off x="10731900" y="4794867"/>
            <a:ext cx="594861" cy="487128"/>
          </a:xfrm>
          <a:custGeom>
            <a:avLst/>
            <a:gdLst>
              <a:gd name="T0" fmla="*/ 59 w 119"/>
              <a:gd name="T1" fmla="*/ 102 h 102"/>
              <a:gd name="T2" fmla="*/ 119 w 119"/>
              <a:gd name="T3" fmla="*/ 102 h 102"/>
              <a:gd name="T4" fmla="*/ 88 w 119"/>
              <a:gd name="T5" fmla="*/ 52 h 102"/>
              <a:gd name="T6" fmla="*/ 59 w 119"/>
              <a:gd name="T7" fmla="*/ 0 h 102"/>
              <a:gd name="T8" fmla="*/ 31 w 119"/>
              <a:gd name="T9" fmla="*/ 52 h 102"/>
              <a:gd name="T10" fmla="*/ 0 w 119"/>
              <a:gd name="T11" fmla="*/ 102 h 102"/>
              <a:gd name="T12" fmla="*/ 59 w 119"/>
              <a:gd name="T13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9" h="102">
                <a:moveTo>
                  <a:pt x="59" y="102"/>
                </a:moveTo>
                <a:lnTo>
                  <a:pt x="119" y="102"/>
                </a:lnTo>
                <a:lnTo>
                  <a:pt x="88" y="52"/>
                </a:lnTo>
                <a:lnTo>
                  <a:pt x="59" y="0"/>
                </a:lnTo>
                <a:lnTo>
                  <a:pt x="31" y="52"/>
                </a:lnTo>
                <a:lnTo>
                  <a:pt x="0" y="102"/>
                </a:lnTo>
                <a:lnTo>
                  <a:pt x="59" y="102"/>
                </a:lnTo>
                <a:close/>
              </a:path>
            </a:pathLst>
          </a:custGeom>
          <a:solidFill>
            <a:srgbClr val="A3BB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" name="Freeform 43"/>
          <p:cNvSpPr>
            <a:spLocks/>
          </p:cNvSpPr>
          <p:nvPr/>
        </p:nvSpPr>
        <p:spPr bwMode="auto">
          <a:xfrm>
            <a:off x="10421973" y="6619209"/>
            <a:ext cx="299929" cy="238788"/>
          </a:xfrm>
          <a:custGeom>
            <a:avLst/>
            <a:gdLst>
              <a:gd name="T0" fmla="*/ 31 w 60"/>
              <a:gd name="T1" fmla="*/ 50 h 50"/>
              <a:gd name="T2" fmla="*/ 60 w 60"/>
              <a:gd name="T3" fmla="*/ 50 h 50"/>
              <a:gd name="T4" fmla="*/ 45 w 60"/>
              <a:gd name="T5" fmla="*/ 24 h 50"/>
              <a:gd name="T6" fmla="*/ 31 w 60"/>
              <a:gd name="T7" fmla="*/ 0 h 50"/>
              <a:gd name="T8" fmla="*/ 15 w 60"/>
              <a:gd name="T9" fmla="*/ 24 h 50"/>
              <a:gd name="T10" fmla="*/ 0 w 60"/>
              <a:gd name="T11" fmla="*/ 50 h 50"/>
              <a:gd name="T12" fmla="*/ 31 w 60"/>
              <a:gd name="T13" fmla="*/ 5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0" h="50">
                <a:moveTo>
                  <a:pt x="31" y="50"/>
                </a:moveTo>
                <a:lnTo>
                  <a:pt x="60" y="50"/>
                </a:lnTo>
                <a:lnTo>
                  <a:pt x="45" y="24"/>
                </a:lnTo>
                <a:lnTo>
                  <a:pt x="31" y="0"/>
                </a:lnTo>
                <a:lnTo>
                  <a:pt x="15" y="24"/>
                </a:lnTo>
                <a:lnTo>
                  <a:pt x="0" y="50"/>
                </a:lnTo>
                <a:lnTo>
                  <a:pt x="31" y="50"/>
                </a:lnTo>
                <a:close/>
              </a:path>
            </a:pathLst>
          </a:custGeom>
          <a:solidFill>
            <a:srgbClr val="D4E3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" name="Freeform 44"/>
          <p:cNvSpPr>
            <a:spLocks/>
          </p:cNvSpPr>
          <p:nvPr/>
        </p:nvSpPr>
        <p:spPr bwMode="auto">
          <a:xfrm>
            <a:off x="8232489" y="4919037"/>
            <a:ext cx="1644614" cy="1370646"/>
          </a:xfrm>
          <a:custGeom>
            <a:avLst/>
            <a:gdLst>
              <a:gd name="T0" fmla="*/ 249 w 329"/>
              <a:gd name="T1" fmla="*/ 145 h 287"/>
              <a:gd name="T2" fmla="*/ 329 w 329"/>
              <a:gd name="T3" fmla="*/ 0 h 287"/>
              <a:gd name="T4" fmla="*/ 166 w 329"/>
              <a:gd name="T5" fmla="*/ 2 h 287"/>
              <a:gd name="T6" fmla="*/ 0 w 329"/>
              <a:gd name="T7" fmla="*/ 2 h 287"/>
              <a:gd name="T8" fmla="*/ 83 w 329"/>
              <a:gd name="T9" fmla="*/ 145 h 287"/>
              <a:gd name="T10" fmla="*/ 168 w 329"/>
              <a:gd name="T11" fmla="*/ 287 h 287"/>
              <a:gd name="T12" fmla="*/ 249 w 329"/>
              <a:gd name="T13" fmla="*/ 145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9" h="287">
                <a:moveTo>
                  <a:pt x="249" y="145"/>
                </a:moveTo>
                <a:lnTo>
                  <a:pt x="329" y="0"/>
                </a:lnTo>
                <a:lnTo>
                  <a:pt x="166" y="2"/>
                </a:lnTo>
                <a:lnTo>
                  <a:pt x="0" y="2"/>
                </a:lnTo>
                <a:lnTo>
                  <a:pt x="83" y="145"/>
                </a:lnTo>
                <a:lnTo>
                  <a:pt x="168" y="287"/>
                </a:lnTo>
                <a:lnTo>
                  <a:pt x="249" y="145"/>
                </a:lnTo>
                <a:close/>
              </a:path>
            </a:pathLst>
          </a:custGeom>
          <a:solidFill>
            <a:srgbClr val="87CA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" name="Freeform 45"/>
          <p:cNvSpPr>
            <a:spLocks/>
          </p:cNvSpPr>
          <p:nvPr/>
        </p:nvSpPr>
        <p:spPr bwMode="auto">
          <a:xfrm>
            <a:off x="9407214" y="6289683"/>
            <a:ext cx="684840" cy="568317"/>
          </a:xfrm>
          <a:custGeom>
            <a:avLst/>
            <a:gdLst>
              <a:gd name="T0" fmla="*/ 68 w 137"/>
              <a:gd name="T1" fmla="*/ 119 h 119"/>
              <a:gd name="T2" fmla="*/ 137 w 137"/>
              <a:gd name="T3" fmla="*/ 119 h 119"/>
              <a:gd name="T4" fmla="*/ 102 w 137"/>
              <a:gd name="T5" fmla="*/ 59 h 119"/>
              <a:gd name="T6" fmla="*/ 68 w 137"/>
              <a:gd name="T7" fmla="*/ 0 h 119"/>
              <a:gd name="T8" fmla="*/ 33 w 137"/>
              <a:gd name="T9" fmla="*/ 59 h 119"/>
              <a:gd name="T10" fmla="*/ 0 w 137"/>
              <a:gd name="T11" fmla="*/ 119 h 119"/>
              <a:gd name="T12" fmla="*/ 68 w 137"/>
              <a:gd name="T13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7" h="119">
                <a:moveTo>
                  <a:pt x="68" y="119"/>
                </a:moveTo>
                <a:lnTo>
                  <a:pt x="137" y="119"/>
                </a:lnTo>
                <a:lnTo>
                  <a:pt x="102" y="59"/>
                </a:lnTo>
                <a:lnTo>
                  <a:pt x="68" y="0"/>
                </a:lnTo>
                <a:lnTo>
                  <a:pt x="33" y="59"/>
                </a:lnTo>
                <a:lnTo>
                  <a:pt x="0" y="119"/>
                </a:lnTo>
                <a:lnTo>
                  <a:pt x="68" y="119"/>
                </a:lnTo>
                <a:close/>
              </a:path>
            </a:pathLst>
          </a:custGeom>
          <a:solidFill>
            <a:srgbClr val="D4E3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" name="Freeform 46"/>
          <p:cNvSpPr>
            <a:spLocks/>
          </p:cNvSpPr>
          <p:nvPr/>
        </p:nvSpPr>
        <p:spPr bwMode="auto">
          <a:xfrm>
            <a:off x="9797122" y="6074772"/>
            <a:ext cx="889790" cy="735468"/>
          </a:xfrm>
          <a:custGeom>
            <a:avLst/>
            <a:gdLst>
              <a:gd name="T0" fmla="*/ 135 w 178"/>
              <a:gd name="T1" fmla="*/ 76 h 154"/>
              <a:gd name="T2" fmla="*/ 178 w 178"/>
              <a:gd name="T3" fmla="*/ 0 h 154"/>
              <a:gd name="T4" fmla="*/ 90 w 178"/>
              <a:gd name="T5" fmla="*/ 0 h 154"/>
              <a:gd name="T6" fmla="*/ 0 w 178"/>
              <a:gd name="T7" fmla="*/ 0 h 154"/>
              <a:gd name="T8" fmla="*/ 45 w 178"/>
              <a:gd name="T9" fmla="*/ 76 h 154"/>
              <a:gd name="T10" fmla="*/ 90 w 178"/>
              <a:gd name="T11" fmla="*/ 154 h 154"/>
              <a:gd name="T12" fmla="*/ 135 w 178"/>
              <a:gd name="T13" fmla="*/ 76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8" h="154">
                <a:moveTo>
                  <a:pt x="135" y="76"/>
                </a:moveTo>
                <a:lnTo>
                  <a:pt x="178" y="0"/>
                </a:lnTo>
                <a:lnTo>
                  <a:pt x="90" y="0"/>
                </a:lnTo>
                <a:lnTo>
                  <a:pt x="0" y="0"/>
                </a:lnTo>
                <a:lnTo>
                  <a:pt x="45" y="76"/>
                </a:lnTo>
                <a:lnTo>
                  <a:pt x="90" y="154"/>
                </a:lnTo>
                <a:lnTo>
                  <a:pt x="135" y="76"/>
                </a:lnTo>
                <a:close/>
              </a:path>
            </a:pathLst>
          </a:custGeom>
          <a:solidFill>
            <a:srgbClr val="CBDF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" name="Freeform 47"/>
          <p:cNvSpPr>
            <a:spLocks/>
          </p:cNvSpPr>
          <p:nvPr/>
        </p:nvSpPr>
        <p:spPr bwMode="auto">
          <a:xfrm>
            <a:off x="2118933" y="6437730"/>
            <a:ext cx="499882" cy="420267"/>
          </a:xfrm>
          <a:custGeom>
            <a:avLst/>
            <a:gdLst>
              <a:gd name="T0" fmla="*/ 76 w 100"/>
              <a:gd name="T1" fmla="*/ 45 h 88"/>
              <a:gd name="T2" fmla="*/ 100 w 100"/>
              <a:gd name="T3" fmla="*/ 0 h 88"/>
              <a:gd name="T4" fmla="*/ 50 w 100"/>
              <a:gd name="T5" fmla="*/ 0 h 88"/>
              <a:gd name="T6" fmla="*/ 0 w 100"/>
              <a:gd name="T7" fmla="*/ 0 h 88"/>
              <a:gd name="T8" fmla="*/ 24 w 100"/>
              <a:gd name="T9" fmla="*/ 45 h 88"/>
              <a:gd name="T10" fmla="*/ 50 w 100"/>
              <a:gd name="T11" fmla="*/ 88 h 88"/>
              <a:gd name="T12" fmla="*/ 76 w 100"/>
              <a:gd name="T13" fmla="*/ 4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0" h="88">
                <a:moveTo>
                  <a:pt x="76" y="45"/>
                </a:moveTo>
                <a:lnTo>
                  <a:pt x="100" y="0"/>
                </a:lnTo>
                <a:lnTo>
                  <a:pt x="50" y="0"/>
                </a:lnTo>
                <a:lnTo>
                  <a:pt x="0" y="0"/>
                </a:lnTo>
                <a:lnTo>
                  <a:pt x="24" y="45"/>
                </a:lnTo>
                <a:lnTo>
                  <a:pt x="50" y="88"/>
                </a:lnTo>
                <a:lnTo>
                  <a:pt x="76" y="45"/>
                </a:lnTo>
                <a:close/>
              </a:path>
            </a:pathLst>
          </a:custGeom>
          <a:solidFill>
            <a:srgbClr val="87CA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" name="Freeform 48"/>
          <p:cNvSpPr>
            <a:spLocks/>
          </p:cNvSpPr>
          <p:nvPr/>
        </p:nvSpPr>
        <p:spPr bwMode="auto">
          <a:xfrm>
            <a:off x="10886865" y="5430045"/>
            <a:ext cx="1304694" cy="1427955"/>
          </a:xfrm>
          <a:custGeom>
            <a:avLst/>
            <a:gdLst>
              <a:gd name="T0" fmla="*/ 85 w 261"/>
              <a:gd name="T1" fmla="*/ 149 h 299"/>
              <a:gd name="T2" fmla="*/ 0 w 261"/>
              <a:gd name="T3" fmla="*/ 299 h 299"/>
              <a:gd name="T4" fmla="*/ 173 w 261"/>
              <a:gd name="T5" fmla="*/ 299 h 299"/>
              <a:gd name="T6" fmla="*/ 261 w 261"/>
              <a:gd name="T7" fmla="*/ 299 h 299"/>
              <a:gd name="T8" fmla="*/ 261 w 261"/>
              <a:gd name="T9" fmla="*/ 154 h 299"/>
              <a:gd name="T10" fmla="*/ 258 w 261"/>
              <a:gd name="T11" fmla="*/ 149 h 299"/>
              <a:gd name="T12" fmla="*/ 173 w 261"/>
              <a:gd name="T13" fmla="*/ 0 h 299"/>
              <a:gd name="T14" fmla="*/ 85 w 261"/>
              <a:gd name="T15" fmla="*/ 149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1" h="299">
                <a:moveTo>
                  <a:pt x="85" y="149"/>
                </a:moveTo>
                <a:lnTo>
                  <a:pt x="0" y="299"/>
                </a:lnTo>
                <a:lnTo>
                  <a:pt x="173" y="299"/>
                </a:lnTo>
                <a:lnTo>
                  <a:pt x="261" y="299"/>
                </a:lnTo>
                <a:lnTo>
                  <a:pt x="261" y="154"/>
                </a:lnTo>
                <a:lnTo>
                  <a:pt x="258" y="149"/>
                </a:lnTo>
                <a:lnTo>
                  <a:pt x="173" y="0"/>
                </a:lnTo>
                <a:lnTo>
                  <a:pt x="85" y="149"/>
                </a:lnTo>
                <a:close/>
              </a:path>
            </a:pathLst>
          </a:custGeom>
          <a:solidFill>
            <a:srgbClr val="87CA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" name="文本框 49"/>
          <p:cNvSpPr txBox="1"/>
          <p:nvPr/>
        </p:nvSpPr>
        <p:spPr>
          <a:xfrm>
            <a:off x="2485096" y="1928120"/>
            <a:ext cx="6502101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en-US" altLang="zh-CN" sz="8000" dirty="0">
                <a:solidFill>
                  <a:srgbClr val="2E75B6"/>
                </a:solidFill>
                <a:latin typeface="Agency FB" panose="020B0503020202020204" pitchFamily="34" charset="0"/>
                <a:ea typeface="微软雅黑"/>
              </a:rPr>
              <a:t>BINOMIAL</a:t>
            </a:r>
            <a:br>
              <a:rPr lang="en-US" altLang="zh-CN" sz="8000" dirty="0">
                <a:solidFill>
                  <a:srgbClr val="2E75B6"/>
                </a:solidFill>
                <a:latin typeface="Agency FB" panose="020B0503020202020204" pitchFamily="34" charset="0"/>
                <a:ea typeface="微软雅黑"/>
              </a:rPr>
            </a:br>
            <a:r>
              <a:rPr lang="en-US" altLang="zh-CN" sz="8000" dirty="0">
                <a:solidFill>
                  <a:srgbClr val="2E75B6"/>
                </a:solidFill>
                <a:latin typeface="Agency FB" panose="020B0503020202020204" pitchFamily="34" charset="0"/>
                <a:ea typeface="微软雅黑"/>
              </a:rPr>
              <a:t>COEFFICIENTS</a:t>
            </a:r>
          </a:p>
        </p:txBody>
      </p:sp>
      <p:sp>
        <p:nvSpPr>
          <p:cNvPr id="53" name="矩形 52"/>
          <p:cNvSpPr/>
          <p:nvPr/>
        </p:nvSpPr>
        <p:spPr>
          <a:xfrm>
            <a:off x="2654376" y="4868595"/>
            <a:ext cx="2674772" cy="487125"/>
          </a:xfrm>
          <a:prstGeom prst="rect">
            <a:avLst/>
          </a:prstGeom>
          <a:solidFill>
            <a:srgbClr val="2E75B6"/>
          </a:solidFill>
          <a:ln w="381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2659903" y="4851557"/>
            <a:ext cx="1713931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noProof="0">
                <a:solidFill>
                  <a:prstClr val="white"/>
                </a:solidFill>
                <a:latin typeface="Agency FB" panose="020B0503020202020204" pitchFamily="34" charset="0"/>
                <a:ea typeface="微软雅黑"/>
              </a:rPr>
              <a:t>——</a:t>
            </a:r>
            <a:r>
              <a:rPr lang="zh-CN" altLang="en-US" sz="2800">
                <a:solidFill>
                  <a:prstClr val="white"/>
                </a:solidFill>
                <a:latin typeface="Agency FB" panose="020B0503020202020204" pitchFamily="34" charset="0"/>
                <a:ea typeface="微软雅黑"/>
              </a:rPr>
              <a:t>庄</a:t>
            </a:r>
            <a:r>
              <a:rPr lang="zh-CN" altLang="en-US" sz="2800" dirty="0">
                <a:solidFill>
                  <a:prstClr val="white"/>
                </a:solidFill>
                <a:latin typeface="Agency FB" panose="020B0503020202020204" pitchFamily="34" charset="0"/>
                <a:ea typeface="微软雅黑"/>
              </a:rPr>
              <a:t>泽明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 pitchFamily="34" charset="0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48195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500"/>
                            </p:stCondLst>
                            <p:childTnLst>
                              <p:par>
                                <p:cTn id="2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1000"/>
                            </p:stCondLst>
                            <p:childTnLst>
                              <p:par>
                                <p:cTn id="2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0" grpId="0"/>
      <p:bldP spid="53" grpId="0" animBg="1"/>
      <p:bldP spid="5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6B5B5BFF-CECE-4A72-B7E8-20D29C2DBA79}"/>
                  </a:ext>
                </a:extLst>
              </p:cNvPr>
              <p:cNvSpPr txBox="1"/>
              <p:nvPr/>
            </p:nvSpPr>
            <p:spPr>
              <a:xfrm>
                <a:off x="242137" y="862789"/>
                <a:ext cx="11117179" cy="31692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zh-CN" altLang="en-US" sz="28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en-US" sz="2800" b="1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zh-CN" altLang="en-US" sz="2800" b="1" i="1" dirty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mr>
                          <m:mr>
                            <m:e>
                              <m:r>
                                <a:rPr lang="zh-CN" altLang="en-US" sz="2800" b="1" i="1" dirty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</m:mr>
                        </m:m>
                      </m:e>
                    </m:d>
                    <m:r>
                      <a:rPr lang="zh-CN" altLang="en-US" sz="2800" b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zh-CN" altLang="en-US" sz="28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en-US" sz="2800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2800" b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zh-CN" altLang="en-US" sz="2800" b="1" i="1" dirty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zh-CN" altLang="en-US" sz="2800" b="1" i="1" dirty="0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d>
                      <m:dPr>
                        <m:ctrlPr>
                          <a:rPr lang="zh-CN" altLang="en-US" sz="28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en-US" sz="2800" b="1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zh-CN" altLang="en-US" sz="2800" b="1" i="1" dirty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zh-CN" altLang="en-US" sz="2800" b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CN" altLang="en-US" sz="2800" b="1" i="1" dirty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zh-CN" altLang="en-US" sz="2800" b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CN" altLang="en-US" sz="2800" b="1" i="1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zh-CN" altLang="en-US" sz="2800" b="1" i="1" dirty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</m:mr>
                        </m:m>
                      </m:e>
                    </m:d>
                    <m:r>
                      <a:rPr lang="zh-CN" altLang="en-US" sz="2800" b="1" i="1" dirty="0">
                        <a:latin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en-US" altLang="zh-CN" sz="2800" b="1" dirty="0"/>
                  <a:t>k</a:t>
                </a:r>
                <a:r>
                  <a:rPr lang="zh-CN" altLang="en-US" sz="2800" b="1" dirty="0"/>
                  <a:t>是整数</a:t>
                </a:r>
                <a:r>
                  <a:rPr lang="en-US" altLang="zh-CN" sz="2800" b="1" dirty="0"/>
                  <a:t>				(5.14)</a:t>
                </a:r>
                <a:endParaRPr lang="en-US" altLang="zh-CN" sz="2800" b="1" dirty="0">
                  <a:latin typeface="Cambria Math" panose="02040503050406030204" pitchFamily="18" charset="0"/>
                </a:endParaRPr>
              </a:p>
              <a:p>
                <a:r>
                  <a:rPr lang="en-US" altLang="zh-CN" sz="2800" b="1" dirty="0">
                    <a:latin typeface="Cambria Math" panose="02040503050406030204" pitchFamily="18" charset="0"/>
                  </a:rPr>
                  <a:t>k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zh-CN" alt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时</m:t>
                    </m:r>
                  </m:oMath>
                </a14:m>
                <a:endParaRPr lang="en-US" altLang="zh-CN" sz="2800" b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8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800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zh-CN" altLang="en-US" sz="2800" b="1" i="0">
                            <a:latin typeface="Cambria Math" panose="02040503050406030204" pitchFamily="18" charset="0"/>
                          </a:rPr>
                          <m:t>−</m:t>
                        </m:r>
                      </m:sub>
                      <m:sup>
                        <m:r>
                          <a:rPr lang="zh-CN" altLang="en-US" sz="2800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bSup>
                    <m:r>
                      <a:rPr lang="zh-CN" altLang="en-US" sz="2800" b="1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zh-CN" altLang="en-US" sz="2800" b="1" i="1">
                        <a:latin typeface="Cambria Math" panose="02040503050406030204" pitchFamily="18" charset="0"/>
                      </a:rPr>
                      <m:t>𝒓</m:t>
                    </m:r>
                    <m:d>
                      <m:dPr>
                        <m:ctrlPr>
                          <a:rPr lang="zh-CN" altLang="en-US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800" b="1" i="1"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zh-CN" altLang="en-US" sz="2800" b="1" i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zh-CN" altLang="en-US" sz="2800" b="1" i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zh-CN" altLang="en-US" sz="2800" b="1" i="0">
                        <a:latin typeface="Cambria Math" panose="02040503050406030204" pitchFamily="18" charset="0"/>
                      </a:rPr>
                      <m:t>⋯</m:t>
                    </m:r>
                    <m:d>
                      <m:dPr>
                        <m:ctrlPr>
                          <a:rPr lang="zh-CN" altLang="en-US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800" b="1" i="1"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zh-CN" altLang="en-US" sz="2800" b="1" i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zh-CN" altLang="en-US" sz="28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zh-CN" altLang="en-US" sz="2800" b="1" i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zh-CN" altLang="en-US" sz="2800" b="1" i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altLang="zh-CN" sz="2800" b="1" dirty="0"/>
                  <a:t>	 	</a:t>
                </a:r>
              </a:p>
              <a:p>
                <a:r>
                  <a:rPr lang="en-US" altLang="zh-CN" sz="2800" b="1" dirty="0"/>
                  <a:t>    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en-US" sz="2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2800" b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zh-CN" altLang="en-US" sz="2800" b="1" i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zh-CN" altLang="en-US" sz="2800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d>
                      <m:dPr>
                        <m:ctrlPr>
                          <a:rPr lang="zh-CN" altLang="en-US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800" b="1" i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zh-CN" altLang="en-US" sz="2800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d>
                    <m:d>
                      <m:dPr>
                        <m:ctrlPr>
                          <a:rPr lang="zh-CN" altLang="en-US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800" b="1" i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zh-CN" altLang="en-US" sz="2800" b="1" i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zh-CN" altLang="en-US" sz="2800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d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·</m:t>
                    </m:r>
                    <m:r>
                      <a:rPr lang="en-US" altLang="zh-CN" sz="2800" b="1" i="1">
                        <a:latin typeface="Cambria Math" panose="02040503050406030204" pitchFamily="18" charset="0"/>
                      </a:rPr>
                      <m:t>·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·</m:t>
                    </m:r>
                    <m:d>
                      <m:dPr>
                        <m:ctrlPr>
                          <a:rPr lang="zh-CN" altLang="en-US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8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zh-CN" altLang="en-US" sz="2800" b="1" i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zh-CN" altLang="en-US" sz="2800" b="1" i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zh-CN" altLang="en-US" sz="2800" b="1" i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zh-CN" altLang="en-US" sz="2800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d>
                    <m:r>
                      <a:rPr lang="zh-CN" altLang="en-US" sz="2800" b="1" i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zh-CN" altLang="en-US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en-US" sz="2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2800" b="1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zh-CN" altLang="en-US" sz="2800" b="1" i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zh-CN" altLang="en-US" sz="2800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sSup>
                      <m:sSupPr>
                        <m:ctrlPr>
                          <a:rPr lang="zh-CN" altLang="en-US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en-US" sz="2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28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zh-CN" altLang="en-US" sz="2800" b="1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zh-CN" altLang="en-US" sz="2800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  <m:r>
                              <a:rPr lang="zh-CN" altLang="en-US" sz="2800" b="1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zh-CN" altLang="en-US" sz="2800" b="1" i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zh-CN" altLang="en-US" sz="2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CN" altLang="en-US" sz="28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num>
                          <m:den/>
                        </m:f>
                      </m:sup>
                    </m:sSup>
                  </m:oMath>
                </a14:m>
                <a:endParaRPr lang="en-US" altLang="zh-CN" sz="2800" b="1" dirty="0"/>
              </a:p>
              <a:p>
                <a:r>
                  <a:rPr lang="en-US" altLang="zh-CN" sz="2800" b="1" dirty="0"/>
                  <a:t>K&lt;0,</a:t>
                </a:r>
                <a:r>
                  <a:rPr lang="zh-CN" altLang="en-US" sz="2800" b="1" dirty="0"/>
                  <a:t>等式左右均为</a:t>
                </a:r>
                <a:r>
                  <a:rPr lang="en-US" altLang="zh-CN" sz="2800" b="1" dirty="0"/>
                  <a:t>0</a:t>
                </a:r>
              </a:p>
              <a:p>
                <a:endParaRPr lang="zh-CN" altLang="en-US" sz="2800" b="1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6B5B5BFF-CECE-4A72-B7E8-20D29C2DBA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137" y="862789"/>
                <a:ext cx="11117179" cy="3169266"/>
              </a:xfrm>
              <a:prstGeom prst="rect">
                <a:avLst/>
              </a:prstGeom>
              <a:blipFill>
                <a:blip r:embed="rId2"/>
                <a:stretch>
                  <a:fillRect l="-11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C79C9CDF-4A3B-4986-BD73-3887573B1562}"/>
                  </a:ext>
                </a:extLst>
              </p:cNvPr>
              <p:cNvSpPr txBox="1"/>
              <p:nvPr/>
            </p:nvSpPr>
            <p:spPr>
              <a:xfrm>
                <a:off x="542174" y="3937026"/>
                <a:ext cx="11946488" cy="2756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 dirty="0">
                    <a:latin typeface="等线" panose="02010600030101010101" pitchFamily="2" charset="-122"/>
                    <a:ea typeface="等线" panose="02010600030101010101" pitchFamily="2" charset="-122"/>
                  </a:rPr>
                  <a:t>简单应用</a:t>
                </a:r>
                <a:endParaRPr lang="en-US" altLang="zh-CN" sz="2800" b="1" dirty="0">
                  <a:latin typeface="等线" panose="02010600030101010101" pitchFamily="2" charset="-122"/>
                  <a:ea typeface="等线" panose="02010600030101010101" pitchFamily="2" charset="-122"/>
                </a:endParaRPr>
              </a:p>
              <a:p>
                <a:r>
                  <a:rPr lang="en-US" altLang="zh-CN" sz="2800" b="1" dirty="0">
                    <a:latin typeface="等线" panose="02010600030101010101" pitchFamily="2" charset="-122"/>
                    <a:ea typeface="等线" panose="02010600030101010101" pitchFamily="2" charset="-122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800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b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800" b="1" dirty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altLang="zh-CN" sz="2800" b="1" i="1" dirty="0">
                            <a:latin typeface="Cambria Math" panose="02040503050406030204" pitchFamily="18" charset="0"/>
                          </a:rPr>
                          <m:t>𝒎</m:t>
                        </m:r>
                      </m:sup>
                    </m:sSup>
                    <m:d>
                      <m:dPr>
                        <m:ctrlPr>
                          <a:rPr lang="en-US" altLang="zh-CN" sz="28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sz="2800" b="1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800" b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800" b="1" i="1" dirty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altLang="zh-CN" sz="2800" b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800" b="1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800" b="1" i="1" dirty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CN" sz="2800" b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8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800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b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800" b="1" dirty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altLang="zh-CN" sz="2800" b="1" i="1" dirty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d>
                      <m:dPr>
                        <m:ctrlPr>
                          <a:rPr lang="en-US" altLang="zh-CN" sz="28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sz="2800" b="1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800" b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800" b="1" i="1" dirty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n-US" altLang="zh-CN" sz="2800" b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800" b="1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800" b="1" i="1" dirty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CN" sz="2800" b="1" dirty="0">
                    <a:latin typeface="等线" panose="02010600030101010101" pitchFamily="2" charset="-122"/>
                    <a:ea typeface="等线" panose="02010600030101010101" pitchFamily="2" charset="-122"/>
                  </a:rPr>
                  <a:t>	(5.15)</a:t>
                </a:r>
              </a:p>
              <a:p>
                <a:r>
                  <a:rPr lang="en-US" altLang="zh-CN" sz="2800" b="1" dirty="0">
                    <a:latin typeface="等线" panose="02010600030101010101" pitchFamily="2" charset="-122"/>
                    <a:ea typeface="等线" panose="02010600030101010101" pitchFamily="2" charset="-122"/>
                  </a:rPr>
                  <a:t>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grow m:val="on"/>
                        <m:supHide m:val="on"/>
                        <m:ctrlPr>
                          <a:rPr lang="en-US" altLang="zh-CN" sz="2800" b="1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800" b="1" i="1" dirty="0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altLang="zh-CN" sz="2800" b="1" dirty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altLang="zh-CN" sz="2800" b="1" i="1" dirty="0"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altLang="zh-CN" sz="2800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CN" sz="2800" b="1" i="1" dirty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altLang="zh-CN" sz="2800" b="1" i="1" dirty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CN" sz="2800" b="1" i="1" dirty="0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</m:mr>
                            </m:m>
                          </m:e>
                        </m:d>
                        <m:sSup>
                          <m:sSupPr>
                            <m:ctrlPr>
                              <a:rPr lang="en-US" altLang="zh-CN" sz="2800" b="1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sz="2800" b="1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800" b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sz="2800" b="1" dirty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sz="2800" b="1" i="1" dirty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p>
                        </m:sSup>
                      </m:e>
                    </m:nary>
                    <m:r>
                      <a:rPr lang="en-US" altLang="zh-CN" sz="2800" b="1" dirty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grow m:val="on"/>
                        <m:supHide m:val="on"/>
                        <m:ctrlPr>
                          <a:rPr lang="en-US" altLang="zh-CN" sz="2800" b="1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800" b="1" i="1" dirty="0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altLang="zh-CN" sz="2800" b="1" dirty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altLang="zh-CN" sz="2800" b="1" i="1" dirty="0"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altLang="zh-CN" sz="2800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CN" sz="2800" b="1" i="1" dirty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altLang="zh-CN" sz="2800" b="1" i="1" dirty="0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  <m:r>
                                    <a:rPr lang="en-US" altLang="zh-CN" sz="2800" b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800" b="1" i="1" dirty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  <m:r>
                                    <a:rPr lang="en-US" altLang="zh-CN" sz="2800" b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800" b="1" dirty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CN" sz="2800" b="1" i="1" dirty="0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</m:mr>
                            </m:m>
                          </m:e>
                        </m:d>
                      </m:e>
                    </m:nary>
                    <m:r>
                      <a:rPr lang="en-US" altLang="zh-CN" sz="2800" b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28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sz="2800" b="1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800" b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800" b="1" i="1" dirty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US" altLang="zh-CN" sz="2800" b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2800" b="1" i="1" dirty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800" b="1" i="1" dirty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zh-CN" sz="2800" b="1" i="1" dirty="0">
                  <a:latin typeface="等线" panose="02010600030101010101" pitchFamily="2" charset="-122"/>
                  <a:ea typeface="等线" panose="02010600030101010101" pitchFamily="2" charset="-122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2800" b="1" dirty="0">
                        <a:latin typeface="Cambria Math" panose="02040503050406030204" pitchFamily="18" charset="0"/>
                      </a:rPr>
                      <m:t>                =</m:t>
                    </m:r>
                    <m:sSup>
                      <m:sSupPr>
                        <m:ctrlPr>
                          <a:rPr lang="en-US" altLang="zh-CN" sz="28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800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b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800" b="1" dirty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altLang="zh-CN" sz="2800" b="1" i="1" dirty="0">
                            <a:latin typeface="Cambria Math" panose="02040503050406030204" pitchFamily="18" charset="0"/>
                          </a:rPr>
                          <m:t>𝒎</m:t>
                        </m:r>
                      </m:sup>
                    </m:sSup>
                    <m:d>
                      <m:dPr>
                        <m:ctrlPr>
                          <a:rPr lang="en-US" altLang="zh-CN" sz="28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sz="2800" b="1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800" b="1" i="1" dirty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US" altLang="zh-CN" sz="2800" b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800" b="1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800" b="1" i="1" dirty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CN" sz="2800" b="1" dirty="0">
                    <a:latin typeface="等线" panose="02010600030101010101" pitchFamily="2" charset="-122"/>
                    <a:ea typeface="等线" panose="02010600030101010101" pitchFamily="2" charset="-122"/>
                  </a:rPr>
                  <a:t>					(5.16)</a:t>
                </a: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C79C9CDF-4A3B-4986-BD73-3887573B15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174" y="3937026"/>
                <a:ext cx="11946488" cy="2756396"/>
              </a:xfrm>
              <a:prstGeom prst="rect">
                <a:avLst/>
              </a:prstGeom>
              <a:blipFill>
                <a:blip r:embed="rId3"/>
                <a:stretch>
                  <a:fillRect l="-1071" t="-2655" b="-2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标题 1">
            <a:extLst>
              <a:ext uri="{FF2B5EF4-FFF2-40B4-BE49-F238E27FC236}">
                <a16:creationId xmlns:a16="http://schemas.microsoft.com/office/drawing/2014/main" id="{1CDC783A-D688-410B-B05F-32CF4434308B}"/>
              </a:ext>
            </a:extLst>
          </p:cNvPr>
          <p:cNvSpPr txBox="1">
            <a:spLocks/>
          </p:cNvSpPr>
          <p:nvPr/>
        </p:nvSpPr>
        <p:spPr>
          <a:xfrm>
            <a:off x="0" y="87946"/>
            <a:ext cx="3086767" cy="7748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latin typeface="+mn-ea"/>
                <a:ea typeface="+mn-ea"/>
              </a:rPr>
              <a:t>4</a:t>
            </a:r>
            <a:r>
              <a:rPr lang="zh-CN" altLang="en-US" sz="3200" b="1" dirty="0">
                <a:latin typeface="+mn-ea"/>
                <a:ea typeface="+mn-ea"/>
              </a:rPr>
              <a:t>、上指标反转</a:t>
            </a:r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E172166A-5E06-4DE4-8C21-20D0965BCD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7273"/>
            <a:ext cx="9640917" cy="4976149"/>
          </a:xfrm>
        </p:spPr>
      </p:pic>
    </p:spTree>
    <p:extLst>
      <p:ext uri="{BB962C8B-B14F-4D97-AF65-F5344CB8AC3E}">
        <p14:creationId xmlns:p14="http://schemas.microsoft.com/office/powerpoint/2010/main" val="311517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D8CA07DA-FBCC-4DE5-A3AD-2A0378C5AAE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995089" y="881429"/>
                <a:ext cx="10058400" cy="1506663"/>
              </a:xfrm>
            </p:spPr>
            <p:txBody>
              <a:bodyPr>
                <a:normAutofit/>
              </a:bodyPr>
              <a:lstStyle/>
              <a:p>
                <a:br>
                  <a:rPr lang="en-US" altLang="zh-CN" sz="3200" b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d>
                      <m:dPr>
                        <m:ctrlPr>
                          <a:rPr lang="zh-CN" altLang="en-US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en-US" sz="28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zh-CN" altLang="en-US" sz="28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mr>
                          <m:mr>
                            <m:e>
                              <m:r>
                                <a:rPr lang="zh-CN" altLang="en-US" sz="28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zh-CN" altLang="en-US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en-US" sz="28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zh-CN" altLang="en-US" sz="28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</m:mr>
                          <m:mr>
                            <m:e>
                              <m:r>
                                <a:rPr lang="zh-CN" altLang="en-US" sz="28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</m:mr>
                        </m:m>
                      </m:e>
                    </m:d>
                    <m:r>
                      <a:rPr lang="zh-CN" altLang="en-US" sz="2800" b="1" i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zh-CN" altLang="en-US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en-US" sz="28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zh-CN" altLang="en-US" sz="28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mr>
                          <m:mr>
                            <m:e>
                              <m:r>
                                <a:rPr lang="zh-CN" altLang="en-US" sz="28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zh-CN" altLang="en-US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en-US" sz="28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zh-CN" altLang="en-US" sz="28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zh-CN" altLang="en-US" sz="28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CN" altLang="en-US" sz="28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</m:mr>
                          <m:mr>
                            <m:e>
                              <m:r>
                                <a:rPr lang="zh-CN" altLang="en-US" sz="28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zh-CN" altLang="en-US" sz="28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CN" altLang="en-US" sz="28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                </m:t>
                    </m:r>
                    <m:r>
                      <a:rPr lang="zh-CN" altLang="en-US" sz="2800" b="1" i="1">
                        <a:latin typeface="Cambria Math" panose="02040503050406030204" pitchFamily="18" charset="0"/>
                      </a:rPr>
                      <m:t>（</m:t>
                    </m:r>
                  </m:oMath>
                </a14:m>
                <a:r>
                  <a:rPr lang="en-US" altLang="zh-CN" sz="2800" b="1" dirty="0"/>
                  <a:t>5.21</a:t>
                </a:r>
                <a:r>
                  <a:rPr lang="zh-CN" altLang="en-US" sz="2800" b="1" dirty="0"/>
                  <a:t>）</a:t>
                </a:r>
                <a:endParaRPr lang="zh-CN" altLang="en-US" sz="3200" b="1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D8CA07DA-FBCC-4DE5-A3AD-2A0378C5AA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95089" y="881429"/>
                <a:ext cx="10058400" cy="15066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2510985-66C6-4712-9E35-B3C7A5293F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42950" y="2557463"/>
                <a:ext cx="8926830" cy="3266867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3200" b="1" dirty="0"/>
                  <a:t>r&gt;=m&gt;=k&gt;0,</a:t>
                </a:r>
                <a:r>
                  <a:rPr lang="zh-CN" altLang="en-US" sz="3200" b="1" dirty="0"/>
                  <a:t>左边</a:t>
                </a:r>
                <a:r>
                  <a:rPr lang="en-US" altLang="zh-CN" sz="3200" b="1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3200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3200" b="1" i="1" dirty="0"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zh-CN" altLang="en-US" sz="3200" b="1" i="0" dirty="0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r>
                          <a:rPr lang="zh-CN" altLang="en-US" sz="3200" b="1" i="1" dirty="0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zh-CN" altLang="en-US" sz="3200" b="1" i="0" dirty="0">
                            <a:latin typeface="Cambria Math" panose="02040503050406030204" pitchFamily="18" charset="0"/>
                          </a:rPr>
                          <m:t>!</m:t>
                        </m:r>
                        <m:d>
                          <m:dPr>
                            <m:ctrlPr>
                              <a:rPr lang="zh-CN" altLang="en-US" sz="3200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3200" b="1" i="1" dirty="0">
                                <a:latin typeface="Cambria Math" panose="02040503050406030204" pitchFamily="18" charset="0"/>
                              </a:rPr>
                              <m:t>𝒓</m:t>
                            </m:r>
                            <m:r>
                              <a:rPr lang="zh-CN" altLang="en-US" sz="3200" b="1" i="0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zh-CN" altLang="en-US" sz="3200" b="1" i="1" dirty="0"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</m:d>
                        <m:r>
                          <a:rPr lang="zh-CN" altLang="en-US" sz="3200" b="1" i="0" dirty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zh-CN" altLang="en-US" sz="3200" b="1" i="0" dirty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zh-CN" altLang="en-US" sz="3200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3200" b="1" i="1" dirty="0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zh-CN" altLang="en-US" sz="3200" b="1" i="0" dirty="0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r>
                          <a:rPr lang="zh-CN" altLang="en-US" sz="3200" b="1" i="1" dirty="0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zh-CN" altLang="en-US" sz="3200" b="1" i="0" dirty="0">
                            <a:latin typeface="Cambria Math" panose="02040503050406030204" pitchFamily="18" charset="0"/>
                          </a:rPr>
                          <m:t>!</m:t>
                        </m:r>
                        <m:d>
                          <m:dPr>
                            <m:ctrlPr>
                              <a:rPr lang="zh-CN" altLang="en-US" sz="3200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3200" b="1" i="1" dirty="0">
                                <a:latin typeface="Cambria Math" panose="02040503050406030204" pitchFamily="18" charset="0"/>
                              </a:rPr>
                              <m:t>𝒎</m:t>
                            </m:r>
                            <m:r>
                              <a:rPr lang="zh-CN" altLang="en-US" sz="3200" b="1" i="0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zh-CN" altLang="en-US" sz="3200" b="1" i="1" dirty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</m:d>
                        <m:r>
                          <a:rPr lang="zh-CN" altLang="en-US" sz="3200" b="1" i="0" dirty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en-US" altLang="zh-CN" sz="3200" b="1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sz="3200" b="1" i="0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en-US" sz="3200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3200" b="1" i="1" dirty="0"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zh-CN" altLang="en-US" sz="3200" b="1" i="0" dirty="0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r>
                          <a:rPr lang="zh-CN" altLang="en-US" sz="3200" b="1" i="1" dirty="0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zh-CN" altLang="en-US" sz="3200" b="1" i="0" dirty="0">
                            <a:latin typeface="Cambria Math" panose="02040503050406030204" pitchFamily="18" charset="0"/>
                          </a:rPr>
                          <m:t>!</m:t>
                        </m:r>
                        <m:d>
                          <m:dPr>
                            <m:ctrlPr>
                              <a:rPr lang="zh-CN" altLang="en-US" sz="3200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3200" b="1" i="1" dirty="0">
                                <a:latin typeface="Cambria Math" panose="02040503050406030204" pitchFamily="18" charset="0"/>
                              </a:rPr>
                              <m:t>𝒓</m:t>
                            </m:r>
                            <m:r>
                              <a:rPr lang="zh-CN" altLang="en-US" sz="3200" b="1" i="0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zh-CN" altLang="en-US" sz="3200" b="1" i="1" dirty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</m:d>
                      </m:den>
                    </m:f>
                    <m:f>
                      <m:fPr>
                        <m:ctrlPr>
                          <a:rPr lang="zh-CN" altLang="en-US" sz="3200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zh-CN" altLang="en-US" sz="3200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3200" b="1" i="1" dirty="0">
                                <a:latin typeface="Cambria Math" panose="02040503050406030204" pitchFamily="18" charset="0"/>
                              </a:rPr>
                              <m:t>𝒓</m:t>
                            </m:r>
                            <m:r>
                              <a:rPr lang="zh-CN" altLang="en-US" sz="3200" b="1" i="0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zh-CN" altLang="en-US" sz="3200" b="1" i="1" dirty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</m:d>
                        <m:r>
                          <a:rPr lang="zh-CN" altLang="en-US" sz="3200" b="1" i="0" dirty="0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d>
                          <m:dPr>
                            <m:ctrlPr>
                              <a:rPr lang="zh-CN" altLang="en-US" sz="3200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3200" b="1" i="1" dirty="0">
                                <a:latin typeface="Cambria Math" panose="02040503050406030204" pitchFamily="18" charset="0"/>
                              </a:rPr>
                              <m:t>𝒎</m:t>
                            </m:r>
                            <m:r>
                              <a:rPr lang="zh-CN" altLang="en-US" sz="3200" b="1" i="0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zh-CN" altLang="en-US" sz="3200" b="1" i="1" dirty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</m:d>
                        <m:r>
                          <a:rPr lang="zh-CN" altLang="en-US" sz="3200" b="1" i="0" dirty="0">
                            <a:latin typeface="Cambria Math" panose="02040503050406030204" pitchFamily="18" charset="0"/>
                          </a:rPr>
                          <m:t>!</m:t>
                        </m:r>
                        <m:d>
                          <m:dPr>
                            <m:ctrlPr>
                              <a:rPr lang="zh-CN" altLang="en-US" sz="3200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3200" b="1" i="1" dirty="0">
                                <a:latin typeface="Cambria Math" panose="02040503050406030204" pitchFamily="18" charset="0"/>
                              </a:rPr>
                              <m:t>𝒓</m:t>
                            </m:r>
                            <m:r>
                              <a:rPr lang="zh-CN" altLang="en-US" sz="3200" b="1" i="0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zh-CN" altLang="en-US" sz="3200" b="1" i="1" dirty="0"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</m:d>
                        <m:r>
                          <a:rPr lang="zh-CN" altLang="en-US" sz="3200" b="1" i="0" dirty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zh-CN" altLang="en-US" sz="3200" b="1" i="0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zh-CN" altLang="en-US" sz="32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en-US" sz="3200" b="1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zh-CN" altLang="en-US" sz="3200" b="1" i="1" dirty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mr>
                          <m:mr>
                            <m:e>
                              <m:r>
                                <a:rPr lang="zh-CN" altLang="en-US" sz="3200" b="1" i="1" dirty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zh-CN" altLang="en-US" sz="32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en-US" sz="3200" b="1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zh-CN" altLang="en-US" sz="3200" b="1" i="1" dirty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zh-CN" altLang="en-US" sz="3200" b="1" i="0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CN" altLang="en-US" sz="3200" b="1" i="1" dirty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</m:mr>
                          <m:mr>
                            <m:e>
                              <m:r>
                                <a:rPr lang="zh-CN" altLang="en-US" sz="3200" b="1" i="1" dirty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zh-CN" altLang="en-US" sz="3200" b="1" i="0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CN" altLang="en-US" sz="3200" b="1" i="1" dirty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zh-CN" sz="3200" b="1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sz="3200" b="1" dirty="0"/>
                  <a:t>m&lt;k</a:t>
                </a:r>
                <a:r>
                  <a:rPr lang="zh-CN" altLang="en-US" sz="3200" b="1" dirty="0"/>
                  <a:t>或</a:t>
                </a:r>
                <a:r>
                  <a:rPr lang="en-US" altLang="zh-CN" sz="3200" b="1" dirty="0"/>
                  <a:t>k&lt;0</a:t>
                </a:r>
                <a:r>
                  <a:rPr lang="zh-CN" altLang="en-US" sz="3200" b="1" dirty="0"/>
                  <a:t>时</a:t>
                </a:r>
                <a:r>
                  <a:rPr lang="en-US" altLang="zh-CN" sz="3200" b="1" dirty="0"/>
                  <a:t>,</a:t>
                </a:r>
                <a:r>
                  <a:rPr lang="zh-CN" altLang="en-US" sz="3200" b="1" dirty="0"/>
                  <a:t>等式左右</a:t>
                </a:r>
                <a:r>
                  <a:rPr lang="en-US" altLang="zh-CN" sz="3200" b="1" dirty="0"/>
                  <a:t>=0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3200" b="1" dirty="0"/>
                  <a:t>由多项式推理法推广到实数</a:t>
                </a:r>
                <a:r>
                  <a:rPr lang="en-US" altLang="zh-CN" sz="3200" b="1" dirty="0"/>
                  <a:t>r</a:t>
                </a:r>
                <a:endParaRPr lang="zh-CN" altLang="en-US" sz="3200" b="1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2510985-66C6-4712-9E35-B3C7A5293F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2950" y="2557463"/>
                <a:ext cx="8926830" cy="3266867"/>
              </a:xfrm>
              <a:blipFill>
                <a:blip r:embed="rId3"/>
                <a:stretch>
                  <a:fillRect l="-1571" b="-317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>
            <a:extLst>
              <a:ext uri="{FF2B5EF4-FFF2-40B4-BE49-F238E27FC236}">
                <a16:creationId xmlns:a16="http://schemas.microsoft.com/office/drawing/2014/main" id="{4857717A-C2EB-41AF-BA95-6E56EB4ADB07}"/>
              </a:ext>
            </a:extLst>
          </p:cNvPr>
          <p:cNvSpPr/>
          <p:nvPr/>
        </p:nvSpPr>
        <p:spPr>
          <a:xfrm>
            <a:off x="666615" y="462371"/>
            <a:ext cx="36952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/>
              <a:t>5</a:t>
            </a:r>
            <a:r>
              <a:rPr lang="zh-CN" altLang="en-US" sz="3200" b="1" dirty="0"/>
              <a:t>、三项式版恒等式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461040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E53F2E69-4286-435F-95D1-14523E342FA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-217778" y="0"/>
                <a:ext cx="11363325" cy="3505129"/>
              </a:xfrm>
            </p:spPr>
            <p:txBody>
              <a:bodyPr>
                <a:noAutofit/>
              </a:bodyPr>
              <a:lstStyle/>
              <a:p>
                <a:r>
                  <a:rPr lang="zh-CN" altLang="en-US" sz="3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3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en-US" sz="32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32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zh-CN" altLang="en-US" sz="3200" i="0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zh-CN" altLang="en-US" sz="3200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zh-CN" altLang="en-US" sz="3200" i="0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zh-CN" altLang="en-US" sz="3200" i="1" dirty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  <m:sup>
                        <m:r>
                          <a:rPr lang="zh-CN" altLang="en-US" sz="3200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zh-CN" altLang="en-US" sz="3200" i="0" dirty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grow m:val="on"/>
                        <m:supHide m:val="on"/>
                        <m:ctrlPr>
                          <a:rPr lang="zh-CN" altLang="en-US" sz="3200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eqArr>
                          <m:eqArrPr>
                            <m:ctrlPr>
                              <a:rPr lang="zh-CN" altLang="en-US" sz="3200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zh-CN" altLang="en-US" sz="3200" i="0" dirty="0">
                                <a:latin typeface="Cambria Math" panose="02040503050406030204" pitchFamily="18" charset="0"/>
                              </a:rPr>
                              <m:t>0≤</m:t>
                            </m:r>
                            <m:r>
                              <a:rPr lang="zh-CN" altLang="en-US" sz="32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zh-CN" altLang="en-US" sz="3200" i="0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zh-CN" altLang="en-US" sz="3200" i="1" dirty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zh-CN" altLang="en-US" sz="3200" i="0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zh-CN" altLang="en-US" sz="3200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zh-CN" altLang="en-US" sz="3200" i="0" dirty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zh-CN" altLang="en-US" sz="32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altLang="zh-CN" sz="3200" i="1" dirty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en-US" altLang="zh-CN" sz="3200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altLang="zh-CN" sz="3200" i="1" dirty="0" smtClean="0">
                                <a:latin typeface="Cambria Math" panose="02040503050406030204" pitchFamily="18" charset="0"/>
                              </a:rPr>
                              <m:t>b</m:t>
                            </m:r>
                            <m:r>
                              <a:rPr lang="en-US" altLang="zh-CN" sz="3200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altLang="zh-CN" sz="3200" i="1" dirty="0" smtClean="0">
                                <a:latin typeface="Cambria Math" panose="02040503050406030204" pitchFamily="18" charset="0"/>
                              </a:rPr>
                              <m:t>c</m:t>
                            </m:r>
                            <m:r>
                              <a:rPr lang="en-US" altLang="zh-CN" sz="3200" i="1" dirty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altLang="zh-CN" sz="3200" i="1" dirty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eqArr>
                      </m:sub>
                      <m:sup/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en-US" sz="3200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ctrlPr>
                                    <a:rPr lang="zh-CN" alt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zh-CN" altLang="en-US" sz="32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zh-CN" altLang="en-US" sz="3200" i="1" dirty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zh-CN" altLang="en-US" sz="3200" i="1" dirty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zh-CN" altLang="en-US" sz="3200" i="1" dirty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  <m:r>
                                          <a:rPr lang="zh-CN" altLang="en-US" sz="3200" i="1" dirty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zh-CN" altLang="en-US" sz="3200" i="1" dirty="0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zh-CN" altLang="en-US" sz="3200" i="1" dirty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  <m:r>
                                          <a:rPr lang="zh-CN" altLang="en-US" sz="3200" i="1" dirty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zh-CN" altLang="en-US" sz="3200" i="1" dirty="0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  <m:d>
                                <m:dPr>
                                  <m:ctrlPr>
                                    <a:rPr lang="zh-CN" alt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zh-CN" altLang="en-US" sz="32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zh-CN" altLang="en-US" sz="3200" i="1" dirty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  <m:r>
                                          <a:rPr lang="zh-CN" altLang="en-US" sz="3200" i="1" dirty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3200" i="1" dirty="0">
                                            <a:latin typeface="Cambria Math" panose="02040503050406030204" pitchFamily="18" charset="0"/>
                                          </a:rPr>
                                          <m:t>c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zh-CN" altLang="en-US" sz="3200" i="1" dirty="0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  <m:sSup>
                                <m:sSupPr>
                                  <m:ctrlPr>
                                    <a:rPr lang="zh-CN" alt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32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zh-CN" altLang="en-US" sz="3200" i="1" dirty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zh-CN" alt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3200" i="1" dirty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zh-CN" altLang="en-US" sz="3200" i="1" dirty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zh-CN" alt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3200" i="1" dirty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zh-CN" altLang="en-US" sz="3200" i="1" dirty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nary>
                  </m:oMath>
                </a14:m>
                <a:br>
                  <a:rPr lang="en-US" altLang="zh-CN" sz="3200" dirty="0"/>
                </a:br>
                <a:r>
                  <a:rPr lang="en-US" altLang="zh-CN" sz="3200" dirty="0"/>
                  <a:t>				</a:t>
                </a:r>
                <a:br>
                  <a:rPr lang="en-US" altLang="zh-CN" sz="3200" dirty="0"/>
                </a:br>
                <a:r>
                  <a:rPr lang="en-US" altLang="zh-CN" sz="3200" dirty="0"/>
                  <a:t>	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grow m:val="on"/>
                        <m:supHide m:val="on"/>
                        <m:ctrlPr>
                          <a:rPr lang="en-US" altLang="zh-CN" sz="320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eqArr>
                          <m:eqArrPr>
                            <m:ctrlPr>
                              <a:rPr lang="zh-CN" altLang="en-US" sz="3200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zh-CN" altLang="en-US" sz="3200" dirty="0">
                                <a:latin typeface="Cambria Math" panose="02040503050406030204" pitchFamily="18" charset="0"/>
                              </a:rPr>
                              <m:t>0≤</m:t>
                            </m:r>
                            <m:r>
                              <a:rPr lang="zh-CN" altLang="en-US" sz="32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zh-CN" altLang="en-US" sz="3200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zh-CN" altLang="en-US" sz="3200" i="1" dirty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zh-CN" altLang="en-US" sz="3200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zh-CN" altLang="en-US" sz="3200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zh-CN" altLang="en-US" sz="3200" dirty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zh-CN" altLang="en-US" sz="32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altLang="zh-CN" sz="3200" i="1" dirty="0"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en-US" altLang="zh-CN" sz="3200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altLang="zh-CN" sz="3200" i="1" dirty="0">
                                <a:latin typeface="Cambria Math" panose="02040503050406030204" pitchFamily="18" charset="0"/>
                              </a:rPr>
                              <m:t>b</m:t>
                            </m:r>
                            <m:r>
                              <a:rPr lang="en-US" altLang="zh-CN" sz="3200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altLang="zh-CN" sz="3200" i="1" dirty="0">
                                <a:latin typeface="Cambria Math" panose="02040503050406030204" pitchFamily="18" charset="0"/>
                              </a:rPr>
                              <m:t>c</m:t>
                            </m:r>
                            <m:r>
                              <a:rPr lang="en-US" altLang="zh-CN" sz="3200" i="1" dirty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altLang="zh-CN" sz="3200" i="1" dirty="0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eqArr>
                      </m:sub>
                      <m:sup/>
                      <m:e>
                        <m:f>
                          <m:fPr>
                            <m:ctrlPr>
                              <a:rPr lang="en-US" altLang="zh-CN" sz="320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altLang="zh-CN" sz="32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320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altLang="zh-CN" sz="3200" i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CN" sz="3200" i="1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altLang="zh-CN" sz="3200" i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CN" sz="3200" i="1" dirty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  <m:r>
                              <a:rPr lang="en-US" altLang="zh-CN" sz="3200" i="0" dirty="0" smtClean="0">
                                <a:latin typeface="Cambria Math" panose="02040503050406030204" pitchFamily="18" charset="0"/>
                              </a:rPr>
                              <m:t>!</m:t>
                            </m:r>
                          </m:num>
                          <m:den>
                            <m:r>
                              <a:rPr lang="en-US" altLang="zh-CN" sz="320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altLang="zh-CN" sz="3200" i="0" dirty="0" smtClean="0">
                                <a:latin typeface="Cambria Math" panose="02040503050406030204" pitchFamily="18" charset="0"/>
                              </a:rPr>
                              <m:t>!</m:t>
                            </m:r>
                            <m:r>
                              <a:rPr lang="en-US" altLang="zh-CN" sz="320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altLang="zh-CN" sz="3200" i="0" dirty="0" smtClean="0">
                                <a:latin typeface="Cambria Math" panose="02040503050406030204" pitchFamily="18" charset="0"/>
                              </a:rPr>
                              <m:t>!</m:t>
                            </m:r>
                            <m:r>
                              <a:rPr lang="en-US" altLang="zh-CN" sz="320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altLang="zh-CN" sz="3200" i="0" dirty="0" smtClean="0">
                                <a:latin typeface="Cambria Math" panose="02040503050406030204" pitchFamily="18" charset="0"/>
                              </a:rPr>
                              <m:t>!</m:t>
                            </m:r>
                          </m:den>
                        </m:f>
                        <m:sSup>
                          <m:sSupPr>
                            <m:ctrlPr>
                              <a:rPr lang="en-US" altLang="zh-CN" sz="32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320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sz="320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32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320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zh-CN" sz="320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32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3200" i="1" dirty="0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altLang="zh-CN" sz="320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e>
                    </m:nary>
                  </m:oMath>
                </a14:m>
                <a:br>
                  <a:rPr lang="en-US" altLang="zh-CN" sz="3200" dirty="0"/>
                </a:br>
                <a:endParaRPr lang="zh-CN" altLang="en-US" sz="3200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E53F2E69-4286-435F-95D1-14523E342F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217778" y="0"/>
                <a:ext cx="11363325" cy="350512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14B20DDF-D4CB-4884-9D48-A1C2C92ED3CA}"/>
                  </a:ext>
                </a:extLst>
              </p:cNvPr>
              <p:cNvSpPr txBox="1"/>
              <p:nvPr/>
            </p:nvSpPr>
            <p:spPr>
              <a:xfrm>
                <a:off x="280985" y="3429000"/>
                <a:ext cx="11096620" cy="2691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 dirty="0"/>
                  <a:t>三项式</a:t>
                </a:r>
                <a14:m>
                  <m:oMath xmlns:m="http://schemas.openxmlformats.org/officeDocument/2006/math">
                    <m:r>
                      <a:rPr lang="zh-CN" altLang="en-US" sz="3200" b="1" i="1" dirty="0">
                        <a:latin typeface="Cambria Math" panose="02040503050406030204" pitchFamily="18" charset="0"/>
                      </a:rPr>
                      <m:t>系数</m:t>
                    </m:r>
                    <m:d>
                      <m:dPr>
                        <m:ctrlPr>
                          <a:rPr lang="en-US" altLang="zh-CN" sz="32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3200" b="1" i="1" dirty="0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zh-CN" sz="3200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altLang="zh-CN" sz="3200" b="1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3200" b="1" i="1" dirty="0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altLang="zh-CN" sz="3200" b="1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3200" b="1" i="1" dirty="0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e>
                            <m:r>
                              <a:rPr lang="en-US" altLang="zh-CN" sz="3200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altLang="zh-CN" sz="3200" b="1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3200" b="1" i="1" dirty="0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altLang="zh-CN" sz="3200" b="1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3200" b="1" i="1" dirty="0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</m:eqArr>
                      </m:e>
                    </m:d>
                    <m:r>
                      <a:rPr lang="en-US" altLang="zh-CN" sz="3200" b="1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3200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altLang="zh-CN" sz="3200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3200" b="1" i="1" dirty="0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altLang="zh-CN" sz="3200" b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3200" b="1" i="1" dirty="0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altLang="zh-CN" sz="3200" b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3200" b="1" i="1" dirty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</m:d>
                        <m:r>
                          <a:rPr lang="en-US" altLang="zh-CN" sz="3200" b="1" dirty="0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r>
                          <a:rPr lang="en-US" altLang="zh-CN" sz="3200" b="1" i="1" dirty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zh-CN" sz="3200" b="1" dirty="0">
                            <a:latin typeface="Cambria Math" panose="02040503050406030204" pitchFamily="18" charset="0"/>
                          </a:rPr>
                          <m:t>!</m:t>
                        </m:r>
                        <m:r>
                          <a:rPr lang="en-US" altLang="zh-CN" sz="3200" b="1" i="1" dirty="0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altLang="zh-CN" sz="3200" b="1" dirty="0">
                            <a:latin typeface="Cambria Math" panose="02040503050406030204" pitchFamily="18" charset="0"/>
                          </a:rPr>
                          <m:t>!</m:t>
                        </m:r>
                        <m:r>
                          <a:rPr lang="en-US" altLang="zh-CN" sz="3200" b="1" i="1" dirty="0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altLang="zh-CN" sz="3200" b="1" dirty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altLang="zh-CN" sz="3200" b="1" dirty="0"/>
              </a:p>
              <a:p>
                <a:r>
                  <a:rPr lang="zh-CN" altLang="en-US" sz="2800" b="1" dirty="0"/>
                  <a:t>多项式系数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32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3200" b="1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altLang="zh-CN" sz="3200" b="1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3200" b="1" i="1" dirty="0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3200" b="1" i="1" dirty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altLang="zh-CN" sz="3200" b="1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CN" sz="3200" b="1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3200" b="1" i="1" dirty="0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3200" b="1" i="1" dirty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altLang="zh-CN" sz="3200" b="1" i="1" dirty="0">
                                <a:latin typeface="Cambria Math" panose="02040503050406030204" pitchFamily="18" charset="0"/>
                              </a:rPr>
                              <m:t>+⋯+</m:t>
                            </m:r>
                            <m:sSub>
                              <m:sSubPr>
                                <m:ctrlPr>
                                  <a:rPr lang="en-US" altLang="zh-CN" sz="3200" b="1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3200" b="1" i="1" dirty="0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3200" b="1" i="1" dirty="0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zh-CN" sz="3200" b="1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3200" b="1" i="1" dirty="0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3200" b="1" i="1" dirty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altLang="zh-CN" sz="3200" b="1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3200" b="1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3200" b="1" i="1" dirty="0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3200" b="1" i="1" dirty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altLang="zh-CN" sz="3200" b="1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3200" b="1" i="1" dirty="0">
                                <a:latin typeface="Cambria Math" panose="02040503050406030204" pitchFamily="18" charset="0"/>
                              </a:rPr>
                              <m:t>⋯</m:t>
                            </m:r>
                            <m:r>
                              <a:rPr lang="en-US" altLang="zh-CN" sz="3200" b="1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3200" b="1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3200" b="1" i="1" dirty="0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3200" b="1" i="1" dirty="0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en-US" altLang="zh-CN" sz="3200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3200" b="1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3200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altLang="zh-CN" sz="3200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3200" b="1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3200" b="1" i="1" dirty="0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3200" b="1" i="1" dirty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altLang="zh-CN" sz="3200" b="1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CN" sz="3200" b="1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3200" b="1" i="1" dirty="0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3200" b="1" i="1" dirty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altLang="zh-CN" sz="3200" b="1" i="1" dirty="0">
                                <a:latin typeface="Cambria Math" panose="02040503050406030204" pitchFamily="18" charset="0"/>
                              </a:rPr>
                              <m:t>+⋯+</m:t>
                            </m:r>
                            <m:sSub>
                              <m:sSubPr>
                                <m:ctrlPr>
                                  <a:rPr lang="en-US" altLang="zh-CN" sz="3200" b="1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3200" b="1" i="1" dirty="0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3200" b="1" i="1" dirty="0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sub>
                            </m:sSub>
                          </m:e>
                        </m:d>
                        <m:r>
                          <a:rPr lang="en-US" altLang="zh-CN" sz="3200" b="1" dirty="0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sSub>
                          <m:sSubPr>
                            <m:ctrlPr>
                              <a:rPr lang="en-US" altLang="zh-CN" sz="3200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3200" b="1" i="1" dirty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3200" b="1" i="1" dirty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3200" b="1" i="1" dirty="0" smtClean="0">
                            <a:latin typeface="Cambria Math" panose="02040503050406030204" pitchFamily="18" charset="0"/>
                          </a:rPr>
                          <m:t>!</m:t>
                        </m:r>
                        <m:sSub>
                          <m:sSubPr>
                            <m:ctrlPr>
                              <a:rPr lang="en-US" altLang="zh-CN" sz="3200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3200" b="1" i="1" dirty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3200" b="1" i="1" dirty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3200" b="1" i="1" dirty="0" smtClean="0">
                            <a:latin typeface="Cambria Math" panose="02040503050406030204" pitchFamily="18" charset="0"/>
                          </a:rPr>
                          <m:t>!</m:t>
                        </m:r>
                        <m:r>
                          <a:rPr lang="en-US" altLang="zh-CN" sz="3200" b="1" i="1" dirty="0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altLang="zh-CN" sz="3200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3200" b="1" i="1" dirty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3200" b="1" i="1" dirty="0"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</m:sSub>
                        <m:r>
                          <a:rPr lang="en-US" altLang="zh-CN" sz="3200" b="1" dirty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altLang="zh-CN" sz="3200" b="1" i="1" dirty="0">
                  <a:latin typeface="Cambria Math" panose="02040503050406030204" pitchFamily="18" charset="0"/>
                </a:endParaRPr>
              </a:p>
              <a:p>
                <a:r>
                  <a:rPr lang="en-US" altLang="zh-CN" sz="3200" b="1" dirty="0"/>
                  <a:t> 		</a:t>
                </a:r>
                <a14:m>
                  <m:oMath xmlns:m="http://schemas.openxmlformats.org/officeDocument/2006/math">
                    <m:r>
                      <a:rPr lang="en-US" altLang="zh-CN" sz="3200" b="1" i="0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28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2800" b="1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altLang="zh-CN" sz="2800" b="1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b="1" i="1" dirty="0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2800" b="1" i="1" dirty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altLang="zh-CN" sz="2800" b="1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CN" sz="2800" b="1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b="1" i="1" dirty="0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2800" b="1" i="1" dirty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altLang="zh-CN" sz="2800" b="1" i="1" dirty="0">
                                <a:latin typeface="Cambria Math" panose="02040503050406030204" pitchFamily="18" charset="0"/>
                              </a:rPr>
                              <m:t>+⋯+</m:t>
                            </m:r>
                            <m:sSub>
                              <m:sSubPr>
                                <m:ctrlPr>
                                  <a:rPr lang="en-US" altLang="zh-CN" sz="2800" b="1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b="1" i="1" dirty="0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2800" b="1" i="1" dirty="0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zh-CN" sz="2800" b="1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b="1" i="1" dirty="0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2800" b="1" i="1" dirty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altLang="zh-CN" sz="2800" b="1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2800" b="1" i="1" dirty="0">
                                <a:latin typeface="Cambria Math" panose="02040503050406030204" pitchFamily="18" charset="0"/>
                              </a:rPr>
                              <m:t>…</m:t>
                            </m:r>
                            <m:r>
                              <a:rPr lang="en-US" altLang="zh-CN" sz="2800" b="1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CN" sz="2800" b="1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b="1" i="1" dirty="0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2800" b="1" i="1" dirty="0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en-US" altLang="zh-CN" sz="2800" b="1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sz="2800" b="1" dirty="0" smtClean="0">
                        <a:latin typeface="Cambria Math" panose="02040503050406030204" pitchFamily="18" charset="0"/>
                      </a:rPr>
                      <m:t>⋯</m:t>
                    </m:r>
                    <m:d>
                      <m:dPr>
                        <m:ctrlPr>
                          <a:rPr lang="zh-CN" altLang="en-US" sz="28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en-US" sz="2800" b="1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zh-CN" altLang="en-US" sz="28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800" b="1" i="1" dirty="0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zh-CN" altLang="en-US" sz="2800" b="1" i="1" dirty="0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  <m:r>
                                    <a:rPr lang="zh-CN" altLang="en-US" sz="2800" b="1" i="0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zh-CN" altLang="en-US" sz="2800" b="1" i="0" dirty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zh-CN" altLang="en-US" sz="2800" b="1" i="0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zh-CN" altLang="en-US" sz="28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800" b="1" i="1" dirty="0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zh-CN" altLang="en-US" sz="2800" b="1" i="1" dirty="0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zh-CN" altLang="en-US" sz="28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800" b="1" i="1" dirty="0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zh-CN" altLang="en-US" sz="2800" b="1" i="1" dirty="0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zh-CN" altLang="en-US" sz="2800" b="1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14B20DDF-D4CB-4884-9D48-A1C2C92ED3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985" y="3429000"/>
                <a:ext cx="11096620" cy="2691571"/>
              </a:xfrm>
              <a:prstGeom prst="rect">
                <a:avLst/>
              </a:prstGeom>
              <a:blipFill>
                <a:blip r:embed="rId3"/>
                <a:stretch>
                  <a:fillRect l="-10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6480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3920F23-5201-431D-B0EE-B2894AE7CFF3}"/>
                  </a:ext>
                </a:extLst>
              </p:cNvPr>
              <p:cNvSpPr txBox="1"/>
              <p:nvPr/>
            </p:nvSpPr>
            <p:spPr>
              <a:xfrm>
                <a:off x="442911" y="329322"/>
                <a:ext cx="10991851" cy="39623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b="1" dirty="0">
                    <a:latin typeface="Cambria Math" panose="02040503050406030204" pitchFamily="18" charset="0"/>
                  </a:rPr>
                  <a:t>10</a:t>
                </a:r>
                <a:r>
                  <a:rPr lang="zh-CN" altLang="en-US" sz="3200" b="1" dirty="0">
                    <a:latin typeface="Cambria Math" panose="02040503050406030204" pitchFamily="18" charset="0"/>
                  </a:rPr>
                  <a:t>、范德蒙德卷积</a:t>
                </a:r>
                <a:endParaRPr lang="en-US" altLang="zh-CN" sz="3200" b="1" dirty="0">
                  <a:latin typeface="Cambria Math" panose="02040503050406030204" pitchFamily="18" charset="0"/>
                </a:endParaRPr>
              </a:p>
              <a:p>
                <a:endParaRPr lang="en-US" altLang="zh-CN" sz="3200" b="1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grow m:val="on"/>
                        <m:supHide m:val="on"/>
                        <m:ctrlPr>
                          <a:rPr lang="zh-CN" altLang="en-US" sz="2800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zh-CN" altLang="en-US" sz="2800" b="1" i="1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  <m:sup/>
                      <m:e>
                        <m:d>
                          <m:dPr>
                            <m:ctrlPr>
                              <a:rPr lang="zh-CN" altLang="en-US" sz="2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zh-CN" altLang="en-US" sz="2800" b="1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zh-CN" altLang="en-US" sz="2800" b="1" i="1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zh-CN" altLang="en-US" sz="2800" b="1" i="1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  <m:r>
                                    <a:rPr lang="zh-CN" altLang="en-US" sz="2800" b="1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zh-CN" altLang="en-US" sz="28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</m:mr>
                            </m:m>
                          </m:e>
                        </m:d>
                        <m:d>
                          <m:dPr>
                            <m:ctrlPr>
                              <a:rPr lang="zh-CN" altLang="en-US" sz="2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zh-CN" altLang="en-US" sz="2800" b="1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zh-CN" altLang="en-US" sz="2800" b="1" i="1"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zh-CN" altLang="en-US" sz="2800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zh-CN" altLang="en-US" sz="2800" b="1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zh-CN" altLang="en-US" sz="28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</m:mr>
                            </m:m>
                          </m:e>
                        </m:d>
                      </m:e>
                    </m:nary>
                    <m:r>
                      <a:rPr lang="zh-CN" altLang="en-US" sz="2800" b="1" i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zh-CN" altLang="en-US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𝒓</m:t>
                            </m:r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e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𝒎</m:t>
                            </m:r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altLang="zh-CN" sz="2800" b="1" dirty="0"/>
                  <a:t>, m , n</a:t>
                </a:r>
                <a:r>
                  <a:rPr lang="zh-CN" altLang="en-US" sz="2800" b="1" dirty="0"/>
                  <a:t>是整数</a:t>
                </a:r>
                <a:endParaRPr lang="en-US" altLang="zh-CN" sz="2800" b="1" dirty="0"/>
              </a:p>
              <a:p>
                <a:r>
                  <a:rPr lang="zh-CN" altLang="en-US" sz="2800" b="1" dirty="0"/>
                  <a:t>用</a:t>
                </a:r>
                <a:r>
                  <a:rPr lang="en-US" altLang="zh-CN" sz="2800" b="1" dirty="0"/>
                  <a:t>n-m</a:t>
                </a:r>
                <a:r>
                  <a:rPr lang="zh-CN" altLang="en-US" sz="2800" b="1" dirty="0"/>
                  <a:t>代替</a:t>
                </a:r>
                <a:r>
                  <a:rPr lang="en-US" altLang="zh-CN" sz="2800" b="1" dirty="0"/>
                  <a:t>n ,k-m</a:t>
                </a:r>
                <a:r>
                  <a:rPr lang="zh-CN" altLang="en-US" sz="2800" b="1" dirty="0"/>
                  <a:t>代替</a:t>
                </a:r>
                <a:r>
                  <a:rPr lang="en-US" altLang="zh-CN" sz="2800" b="1" dirty="0"/>
                  <a:t>k</a:t>
                </a:r>
                <a:r>
                  <a:rPr lang="zh-CN" altLang="en-US" sz="2800" b="1" dirty="0"/>
                  <a:t>从而消去等式中的</a:t>
                </a:r>
                <a:r>
                  <a:rPr lang="en-US" altLang="zh-CN" sz="2800" b="1" dirty="0"/>
                  <a:t>m</a:t>
                </a:r>
              </a:p>
              <a:p>
                <a:r>
                  <a:rPr lang="zh-CN" altLang="en-US" sz="2800" b="1" dirty="0"/>
                  <a:t>即</a:t>
                </a:r>
                <a14:m>
                  <m:oMath xmlns:m="http://schemas.openxmlformats.org/officeDocument/2006/math">
                    <m:r>
                      <a:rPr lang="zh-CN" altLang="en-US" sz="2800" b="1" i="1" dirty="0" smtClean="0">
                        <a:latin typeface="Cambria Math" panose="02040503050406030204" pitchFamily="18" charset="0"/>
                      </a:rPr>
                      <m:t>证</m:t>
                    </m:r>
                    <m:nary>
                      <m:naryPr>
                        <m:chr m:val="∑"/>
                        <m:limLoc m:val="undOvr"/>
                        <m:grow m:val="on"/>
                        <m:supHide m:val="on"/>
                        <m:ctrlPr>
                          <a:rPr lang="zh-CN" altLang="en-US" sz="28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zh-CN" altLang="en-US" sz="2800" b="1" i="1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  <m:sup/>
                      <m:e>
                        <m:d>
                          <m:dPr>
                            <m:ctrlPr>
                              <a:rPr lang="zh-CN" altLang="en-US" sz="2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zh-CN" altLang="en-US" sz="2800" b="1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zh-CN" altLang="en-US" sz="2800" b="1" i="1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zh-CN" altLang="en-US" sz="28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</m:mr>
                            </m:m>
                          </m:e>
                        </m:d>
                        <m:d>
                          <m:dPr>
                            <m:ctrlPr>
                              <a:rPr lang="zh-CN" altLang="en-US" sz="2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zh-CN" altLang="en-US" sz="2800" b="1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zh-CN" altLang="en-US" sz="2800" b="1" i="1"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zh-CN" altLang="en-US" sz="2800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zh-CN" altLang="en-US" sz="2800" b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zh-CN" altLang="en-US" sz="28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</m:mr>
                            </m:m>
                          </m:e>
                        </m:d>
                      </m:e>
                    </m:nary>
                    <m:r>
                      <a:rPr lang="zh-CN" altLang="en-US" sz="2800" b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zh-CN" altLang="en-US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28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zh-CN" sz="2800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  <m:r>
                              <a:rPr lang="en-US" altLang="zh-CN" sz="2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2800" b="1" i="1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e>
                            <m:r>
                              <a:rPr lang="en-US" altLang="zh-CN" sz="28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altLang="zh-CN" sz="2800" b="1" dirty="0"/>
                  <a:t>		(5.22)</a:t>
                </a:r>
              </a:p>
              <a:p>
                <a:endParaRPr lang="en-US" altLang="zh-CN" sz="2800" b="1" dirty="0"/>
              </a:p>
              <a:p>
                <a:endParaRPr lang="zh-CN" altLang="en-US" sz="2800" b="1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3920F23-5201-431D-B0EE-B2894AE7CF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11" y="329322"/>
                <a:ext cx="10991851" cy="3962367"/>
              </a:xfrm>
              <a:prstGeom prst="rect">
                <a:avLst/>
              </a:prstGeom>
              <a:blipFill>
                <a:blip r:embed="rId2"/>
                <a:stretch>
                  <a:fillRect l="-1442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74E1B440-7B77-4D76-9563-A28387A8EC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" y="3836504"/>
            <a:ext cx="12184111" cy="206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54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628B377-52C9-4573-9F67-F48E2E0EC93F}"/>
                  </a:ext>
                </a:extLst>
              </p:cNvPr>
              <p:cNvSpPr txBox="1"/>
              <p:nvPr/>
            </p:nvSpPr>
            <p:spPr>
              <a:xfrm>
                <a:off x="886936" y="1017663"/>
                <a:ext cx="12039600" cy="2632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grow m:val="on"/>
                        <m:supHide m:val="on"/>
                        <m:ctrlPr>
                          <a:rPr lang="zh-CN" altLang="en-US" sz="2800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zh-CN" altLang="en-US" sz="2800" b="1" i="1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zh-CN" altLang="en-US" sz="2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en-US" sz="2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sz="2800" b="1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zh-CN" altLang="en-US" sz="2800" b="1" i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zh-CN" altLang="en-US" sz="28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p>
                        </m:sSup>
                        <m:d>
                          <m:dPr>
                            <m:ctrlPr>
                              <a:rPr lang="zh-CN" altLang="en-US" sz="2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zh-CN" altLang="en-US" sz="2800" b="1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zh-CN" altLang="en-US" sz="28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  <m:r>
                                    <a:rPr lang="zh-CN" altLang="en-US" sz="2800" b="1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zh-CN" altLang="en-US" sz="2800" b="1" i="1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zh-CN" altLang="en-US" sz="28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  <m:r>
                                    <a:rPr lang="zh-CN" altLang="en-US" sz="2800" b="1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zh-CN" altLang="en-US" sz="28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</m:mr>
                            </m:m>
                          </m:e>
                        </m:d>
                        <m:d>
                          <m:dPr>
                            <m:ctrlPr>
                              <a:rPr lang="zh-CN" altLang="en-US" sz="2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zh-CN" altLang="en-US" sz="2800" b="1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altLang="zh-CN" sz="2800" b="1" i="1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  <m:r>
                                    <a:rPr lang="en-US" altLang="zh-CN" sz="2800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zh-CN" sz="2800" b="1" i="1" smtClean="0"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CN" sz="2800" b="1" i="0" smtClean="0">
                                      <a:latin typeface="Cambria Math" panose="02040503050406030204" pitchFamily="18" charset="0"/>
                                    </a:rPr>
                                    <m:t>𝐛</m:t>
                                  </m:r>
                                  <m:r>
                                    <a:rPr lang="zh-CN" altLang="en-US" sz="2800" b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zh-CN" altLang="en-US" sz="28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</m:mr>
                            </m:m>
                          </m:e>
                        </m:d>
                        <m:d>
                          <m:dPr>
                            <m:ctrlPr>
                              <a:rPr lang="zh-CN" altLang="en-US" sz="2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zh-CN" altLang="en-US" sz="2800" b="1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altLang="zh-CN" sz="2800" b="1" i="1" smtClean="0"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  <m:r>
                                    <a:rPr lang="en-US" altLang="zh-CN" sz="2800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zh-CN" sz="2800" b="1" i="1" smtClean="0"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CN" sz="2800" b="1" i="0" smtClean="0">
                                      <a:latin typeface="Cambria Math" panose="02040503050406030204" pitchFamily="18" charset="0"/>
                                    </a:rPr>
                                    <m:t>𝐜</m:t>
                                  </m:r>
                                  <m:r>
                                    <a:rPr lang="zh-CN" altLang="en-US" sz="2800" b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zh-CN" altLang="en-US" sz="28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</m:mr>
                            </m:m>
                          </m:e>
                        </m:d>
                        <m:d>
                          <m:dPr>
                            <m:ctrlPr>
                              <a:rPr lang="zh-CN" altLang="en-US" sz="2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zh-CN" altLang="en-US" sz="2800" b="1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altLang="zh-CN" sz="2800" b="1" i="1" smtClean="0"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  <m:r>
                                    <a:rPr lang="en-US" altLang="zh-CN" sz="2800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zh-CN" sz="2800" b="1" i="1" smtClean="0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CN" sz="2800" b="1" i="1" smtClean="0"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  <m:r>
                                    <a:rPr lang="en-US" altLang="zh-CN" sz="2800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zh-CN" sz="2800" b="1" i="1" smtClean="0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</m:mr>
                            </m:m>
                          </m:e>
                        </m:d>
                      </m:e>
                    </m:nary>
                    <m:r>
                      <a:rPr lang="zh-CN" altLang="en-US" sz="2800" b="1" dirty="0" smtClean="0">
                        <a:latin typeface="Cambria Math" panose="02040503050406030204" pitchFamily="18" charset="0"/>
                      </a:rPr>
                      <m:t>∕</m:t>
                    </m:r>
                    <m:d>
                      <m:dPr>
                        <m:ctrlPr>
                          <a:rPr lang="zh-CN" altLang="en-US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en-US" sz="28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zh-CN" altLang="en-US" sz="2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zh-CN" altLang="en-US" sz="2800" b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2800" b="1" i="0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zh-CN" altLang="en-US" sz="28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en-US" altLang="zh-CN" sz="28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2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altLang="zh-CN" sz="2800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en-US" altLang="zh-CN" sz="28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2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altLang="zh-CN" sz="2800" b="1" i="1" smtClean="0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</m:mr>
                          <m:mr>
                            <m:e>
                              <m:r>
                                <a:rPr lang="zh-CN" altLang="en-US" sz="2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zh-CN" altLang="en-US" sz="2800" b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2800" b="1" i="0" smtClean="0"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  <m:r>
                                <a:rPr lang="en-US" altLang="zh-CN" sz="2800" b="1" i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2800" b="1" i="0" smtClean="0">
                                  <a:latin typeface="Cambria Math" panose="02040503050406030204" pitchFamily="18" charset="0"/>
                                </a:rPr>
                                <m:t>𝐜</m:t>
                              </m:r>
                              <m:r>
                                <a:rPr lang="en-US" altLang="zh-CN" sz="2800" b="1" i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2800" b="1" i="0" smtClean="0">
                                  <a:latin typeface="Cambria Math" panose="02040503050406030204" pitchFamily="18" charset="0"/>
                                </a:rPr>
                                <m:t>𝐝</m:t>
                              </m:r>
                              <m:r>
                                <a:rPr lang="en-US" altLang="zh-CN" sz="2800" b="1" i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zh-CN" altLang="en-US" sz="28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zh-CN" altLang="en-US" sz="2800" b="1" dirty="0">
                    <a:latin typeface="等线" panose="02010600030101010101" pitchFamily="2" charset="-122"/>
                    <a:ea typeface="等线" panose="02010600030101010101" pitchFamily="2" charset="-122"/>
                  </a:rPr>
                  <a:t> </a:t>
                </a:r>
                <a:endParaRPr lang="en-US" altLang="zh-CN" sz="2800" b="1" dirty="0">
                  <a:latin typeface="等线" panose="02010600030101010101" pitchFamily="2" charset="-122"/>
                  <a:ea typeface="等线" panose="02010600030101010101" pitchFamily="2" charset="-122"/>
                </a:endParaRPr>
              </a:p>
              <a:p>
                <a:r>
                  <a:rPr lang="en-US" altLang="zh-CN" sz="2800" b="1" dirty="0">
                    <a:latin typeface="等线" panose="02010600030101010101" pitchFamily="2" charset="-122"/>
                    <a:ea typeface="等线" panose="02010600030101010101" pitchFamily="2" charset="-12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altLang="zh-CN" sz="36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36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altLang="zh-CN" sz="36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3600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altLang="zh-CN" sz="36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36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altLang="zh-CN" sz="36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3600" b="1" i="1" smtClean="0"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</m:d>
                        <m:r>
                          <a:rPr lang="en-US" altLang="zh-CN" sz="3600" b="1" i="1" smtClean="0">
                            <a:latin typeface="Cambria Math" panose="02040503050406030204" pitchFamily="18" charset="0"/>
                          </a:rPr>
                          <m:t>!</m:t>
                        </m:r>
                        <m:d>
                          <m:dPr>
                            <m:ctrlPr>
                              <a:rPr lang="en-US" altLang="zh-CN" sz="36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36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altLang="zh-CN" sz="36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3600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altLang="zh-CN" sz="36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36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</m:d>
                        <m:r>
                          <a:rPr lang="en-US" altLang="zh-CN" sz="3600" b="1" i="1" smtClean="0">
                            <a:latin typeface="Cambria Math" panose="02040503050406030204" pitchFamily="18" charset="0"/>
                          </a:rPr>
                          <m:t>!</m:t>
                        </m:r>
                        <m:d>
                          <m:dPr>
                            <m:ctrlPr>
                              <a:rPr lang="en-US" altLang="zh-CN" sz="36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36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altLang="zh-CN" sz="36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3600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altLang="zh-CN" sz="36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3600" b="1" i="1" smtClean="0"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</m:d>
                        <m:r>
                          <a:rPr lang="en-US" altLang="zh-CN" sz="3600" b="1" i="1" smtClean="0">
                            <a:latin typeface="Cambria Math" panose="02040503050406030204" pitchFamily="18" charset="0"/>
                          </a:rPr>
                          <m:t>!</m:t>
                        </m:r>
                        <m:d>
                          <m:dPr>
                            <m:ctrlPr>
                              <a:rPr lang="en-US" altLang="zh-CN" sz="36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36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altLang="zh-CN" sz="36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36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altLang="zh-CN" sz="36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3600" b="1" i="1" smtClean="0"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</m:d>
                        <m:r>
                          <a:rPr lang="en-US" altLang="zh-CN" sz="3600" b="1" i="1" smtClean="0">
                            <a:latin typeface="Cambria Math" panose="02040503050406030204" pitchFamily="18" charset="0"/>
                          </a:rPr>
                          <m:t>!(</m:t>
                        </m:r>
                        <m:r>
                          <a:rPr lang="en-US" altLang="zh-CN" sz="36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altLang="zh-CN" sz="36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36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altLang="zh-CN" sz="36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3600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altLang="zh-CN" sz="36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d>
                          <m:dPr>
                            <m:ctrlPr>
                              <a:rPr lang="en-US" altLang="zh-CN" sz="36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3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altLang="zh-CN" sz="36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altLang="zh-CN" sz="36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3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altLang="zh-CN" sz="3600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altLang="zh-CN" sz="36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3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altLang="zh-CN" sz="36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altLang="zh-CN" sz="36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3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altLang="zh-CN" sz="3600" b="1" i="1" smtClean="0"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</m:d>
                        <m:r>
                          <a:rPr lang="en-US" altLang="zh-CN" sz="3600" b="1" i="1" smtClean="0">
                            <a:latin typeface="Cambria Math" panose="02040503050406030204" pitchFamily="18" charset="0"/>
                          </a:rPr>
                          <m:t>!</m:t>
                        </m:r>
                        <m:d>
                          <m:dPr>
                            <m:ctrlPr>
                              <a:rPr lang="en-US" altLang="zh-CN" sz="36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36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altLang="zh-CN" sz="36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36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</m:d>
                        <m:r>
                          <a:rPr lang="en-US" altLang="zh-CN" sz="3600" b="1" i="1" smtClean="0">
                            <a:latin typeface="Cambria Math" panose="02040503050406030204" pitchFamily="18" charset="0"/>
                          </a:rPr>
                          <m:t>!</m:t>
                        </m:r>
                        <m:d>
                          <m:dPr>
                            <m:ctrlPr>
                              <a:rPr lang="en-US" altLang="zh-CN" sz="36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3600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altLang="zh-CN" sz="36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3600" b="1" i="1" smtClean="0"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</m:d>
                        <m:r>
                          <a:rPr lang="en-US" altLang="zh-CN" sz="3600" b="1" i="1" smtClean="0">
                            <a:latin typeface="Cambria Math" panose="02040503050406030204" pitchFamily="18" charset="0"/>
                          </a:rPr>
                          <m:t>!</m:t>
                        </m:r>
                        <m:r>
                          <a:rPr lang="en-US" altLang="zh-CN" sz="36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zh-CN" sz="3600" b="1" i="1" smtClean="0">
                            <a:latin typeface="Cambria Math" panose="02040503050406030204" pitchFamily="18" charset="0"/>
                          </a:rPr>
                          <m:t>!</m:t>
                        </m:r>
                        <m:r>
                          <a:rPr lang="en-US" altLang="zh-CN" sz="36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altLang="zh-CN" sz="3600" b="1" i="1" smtClean="0">
                            <a:latin typeface="Cambria Math" panose="02040503050406030204" pitchFamily="18" charset="0"/>
                          </a:rPr>
                          <m:t>!</m:t>
                        </m:r>
                        <m:r>
                          <a:rPr lang="en-US" altLang="zh-CN" sz="36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altLang="zh-CN" sz="3600" b="1" i="1" smtClean="0">
                            <a:latin typeface="Cambria Math" panose="02040503050406030204" pitchFamily="18" charset="0"/>
                          </a:rPr>
                          <m:t>!</m:t>
                        </m:r>
                        <m:r>
                          <a:rPr lang="en-US" altLang="zh-CN" sz="3600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altLang="zh-CN" sz="3600" b="1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altLang="zh-CN" sz="2800" b="1" dirty="0">
                    <a:latin typeface="等线" panose="02010600030101010101" pitchFamily="2" charset="-122"/>
                    <a:ea typeface="等线" panose="02010600030101010101" pitchFamily="2" charset="-122"/>
                  </a:rPr>
                  <a:t>	</a:t>
                </a:r>
              </a:p>
              <a:p>
                <a:r>
                  <a:rPr lang="en-US" altLang="zh-CN" sz="2800" b="1" dirty="0">
                    <a:latin typeface="等线" panose="02010600030101010101" pitchFamily="2" charset="-122"/>
                    <a:ea typeface="等线" panose="02010600030101010101" pitchFamily="2" charset="-122"/>
                  </a:rPr>
                  <a:t>	</a:t>
                </a:r>
                <a:r>
                  <a:rPr lang="zh-CN" altLang="en-US" sz="2800" b="1" dirty="0">
                    <a:latin typeface="等线" panose="02010600030101010101" pitchFamily="2" charset="-122"/>
                    <a:ea typeface="等线" panose="02010600030101010101" pitchFamily="2" charset="-122"/>
                  </a:rPr>
                  <a:t>整数</a:t>
                </a:r>
                <a:r>
                  <a:rPr lang="en-US" altLang="zh-CN" sz="2800" b="1" dirty="0">
                    <a:latin typeface="等线" panose="02010600030101010101" pitchFamily="2" charset="-122"/>
                    <a:ea typeface="等线" panose="02010600030101010101" pitchFamily="2" charset="-122"/>
                  </a:rPr>
                  <a:t>a , b , c , d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altLang="zh-CN" sz="2800" b="1" dirty="0">
                    <a:latin typeface="等线" panose="02010600030101010101" pitchFamily="2" charset="-122"/>
                    <a:ea typeface="等线" panose="02010600030101010101" pitchFamily="2" charset="-122"/>
                  </a:rPr>
                  <a:t>0</a:t>
                </a:r>
              </a:p>
              <a:p>
                <a:endParaRPr lang="zh-CN" altLang="en-US" sz="2800" b="1" dirty="0">
                  <a:latin typeface="等线" panose="02010600030101010101" pitchFamily="2" charset="-122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628B377-52C9-4573-9F67-F48E2E0EC9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936" y="1017663"/>
                <a:ext cx="12039600" cy="2632837"/>
              </a:xfrm>
              <a:prstGeom prst="rect">
                <a:avLst/>
              </a:prstGeom>
              <a:blipFill>
                <a:blip r:embed="rId2"/>
                <a:stretch>
                  <a:fillRect l="-10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E1D76AE0-66E1-4634-B156-61B8D279E845}"/>
                  </a:ext>
                </a:extLst>
              </p:cNvPr>
              <p:cNvSpPr txBox="1"/>
              <p:nvPr/>
            </p:nvSpPr>
            <p:spPr>
              <a:xfrm>
                <a:off x="886936" y="3650500"/>
                <a:ext cx="10774680" cy="2609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grow m:val="on"/>
                        <m:supHide m:val="on"/>
                        <m:ctrlPr>
                          <a:rPr lang="zh-CN" altLang="en-US" sz="2400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zh-CN" alt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  <m:t>𝒊𝒋</m:t>
                            </m:r>
                          </m:sub>
                        </m:sSub>
                      </m:sub>
                      <m:sup/>
                      <m:e>
                        <m:sSup>
                          <m:sSupPr>
                            <m:ctrlPr>
                              <a:rPr lang="zh-CN" alt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sz="24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zh-CN" altLang="en-US" sz="24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sSub>
                              <m:sSubPr>
                                <m:ctrlPr>
                                  <a:rPr lang="zh-CN" alt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400" b="1" i="1" smtClean="0">
                                    <a:latin typeface="Cambria Math" panose="02040503050406030204" pitchFamily="18" charset="0"/>
                                  </a:rPr>
                                  <m:t>𝜮</m:t>
                                </m:r>
                              </m:e>
                              <m:sub>
                                <m:r>
                                  <a:rPr lang="zh-CN" altLang="en-US" sz="2400" b="1" i="1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  <m:r>
                                  <a:rPr lang="zh-CN" altLang="en-US" sz="2400" b="1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zh-CN" altLang="en-US" sz="2400" b="1" i="1" smtClean="0"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zh-CN" alt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400" b="1" i="1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e>
                              <m:sub>
                                <m:r>
                                  <a:rPr lang="en-US" altLang="zh-CN" sz="2400" b="1" i="1">
                                    <a:latin typeface="Cambria Math" panose="02040503050406030204" pitchFamily="18" charset="0"/>
                                  </a:rPr>
                                  <m:t>𝒊𝒋</m:t>
                                </m:r>
                              </m:sub>
                            </m:sSub>
                          </m:sup>
                        </m:sSup>
                        <m:d>
                          <m:dPr>
                            <m:ctrlPr>
                              <a:rPr lang="zh-CN" alt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∏"/>
                                <m:limLoc m:val="undOvr"/>
                                <m:grow m:val="on"/>
                                <m:supHide m:val="on"/>
                                <m:ctrlPr>
                                  <a:rPr lang="zh-CN" alt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zh-CN" altLang="en-US" sz="24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altLang="zh-CN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altLang="zh-CN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𝒊</m:t>
                                </m:r>
                                <m:r>
                                  <a:rPr lang="en-US" altLang="zh-CN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altLang="zh-CN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𝒋</m:t>
                                </m:r>
                                <m:r>
                                  <a:rPr lang="en-US" altLang="zh-CN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altLang="zh-CN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𝒏</m:t>
                                </m:r>
                              </m:sub>
                              <m:sup/>
                              <m:e>
                                <m:d>
                                  <m:dPr>
                                    <m:ctrlPr>
                                      <a:rPr lang="zh-CN" alt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zh-CN" altLang="en-US" sz="2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/>
                                      <m:sub>
                                        <m:sSub>
                                          <m:sSubPr>
                                            <m:ctrlPr>
                                              <a:rPr lang="zh-CN" altLang="en-US" sz="2400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zh-CN" altLang="en-US" sz="2400" b="1" i="1">
                                                <a:latin typeface="Cambria Math" panose="02040503050406030204" pitchFamily="18" charset="0"/>
                                              </a:rPr>
                                              <m:t>𝒂</m:t>
                                            </m:r>
                                          </m:e>
                                          <m:sub>
                                            <m:r>
                                              <a:rPr lang="zh-CN" altLang="en-US" sz="2400" b="1" i="1">
                                                <a:latin typeface="Cambria Math" panose="02040503050406030204" pitchFamily="18" charset="0"/>
                                              </a:rPr>
                                              <m:t>𝒋</m:t>
                                            </m:r>
                                          </m:sub>
                                        </m:sSub>
                                        <m:r>
                                          <a:rPr lang="zh-CN" altLang="en-US" sz="2400" b="1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altLang="zh-CN" sz="2400" b="1" i="1" smtClean="0">
                                            <a:latin typeface="Cambria Math" panose="02040503050406030204" pitchFamily="18" charset="0"/>
                                          </a:rPr>
                                          <m:t>𝒌</m:t>
                                        </m:r>
                                        <m:r>
                                          <a:rPr lang="zh-CN" altLang="en-US" sz="2400" b="1" i="1" smtClean="0">
                                            <a:latin typeface="Cambria Math" panose="02040503050406030204" pitchFamily="18" charset="0"/>
                                          </a:rPr>
                                          <m:t>𝒊𝒋</m:t>
                                        </m:r>
                                      </m:sub>
                                      <m:sup>
                                        <m:sSub>
                                          <m:sSubPr>
                                            <m:ctrlPr>
                                              <a:rPr lang="zh-CN" altLang="en-US" sz="2400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zh-CN" altLang="en-US" sz="2400" b="1" i="1">
                                                <a:latin typeface="Cambria Math" panose="02040503050406030204" pitchFamily="18" charset="0"/>
                                              </a:rPr>
                                              <m:t>𝒂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400" b="1" i="1" smtClean="0">
                                                <a:latin typeface="Cambria Math" panose="02040503050406030204" pitchFamily="18" charset="0"/>
                                              </a:rPr>
                                              <m:t>𝒊</m:t>
                                            </m:r>
                                          </m:sub>
                                        </m:sSub>
                                        <m:r>
                                          <a:rPr lang="zh-CN" altLang="en-US" sz="2400" b="1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zh-CN" altLang="en-US" sz="2400" b="1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zh-CN" altLang="en-US" sz="2400" b="1" i="1" smtClean="0">
                                                <a:latin typeface="Cambria Math" panose="02040503050406030204" pitchFamily="18" charset="0"/>
                                              </a:rPr>
                                              <m:t>𝒂</m:t>
                                            </m:r>
                                          </m:e>
                                          <m:sub>
                                            <m:r>
                                              <a:rPr lang="zh-CN" altLang="en-US" sz="2400" b="1" i="1" smtClean="0">
                                                <a:latin typeface="Cambria Math" panose="02040503050406030204" pitchFamily="18" charset="0"/>
                                              </a:rPr>
                                              <m:t>𝒋</m:t>
                                            </m:r>
                                          </m:sub>
                                        </m:sSub>
                                      </m:sup>
                                    </m:sSubSup>
                                  </m:e>
                                </m:d>
                              </m:e>
                            </m:nary>
                          </m:e>
                        </m:d>
                      </m:e>
                    </m:nary>
                    <m:d>
                      <m:dPr>
                        <m:ctrlPr>
                          <a:rPr lang="zh-CN" altLang="en-US" sz="24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∏"/>
                            <m:limLoc m:val="undOvr"/>
                            <m:grow m:val="on"/>
                            <m:supHide m:val="on"/>
                            <m:ctrlPr>
                              <a:rPr lang="zh-CN" altLang="en-US" sz="2400" b="1" i="1" dirty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zh-CN" altLang="en-US" sz="2400" b="1" i="0" dirty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zh-CN" altLang="en-US" sz="2400" b="1" i="0" dirty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zh-CN" altLang="en-US" sz="2400" b="1" i="1" dirty="0">
                                <a:latin typeface="Cambria Math" panose="02040503050406030204" pitchFamily="18" charset="0"/>
                              </a:rPr>
                              <m:t>𝒋</m:t>
                            </m:r>
                            <m:r>
                              <a:rPr lang="zh-CN" altLang="en-US" sz="2400" b="1" i="0" dirty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zh-CN" altLang="en-US" sz="2400" b="1" i="1" dirty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  <m:sup/>
                          <m:e>
                            <m:d>
                              <m:dPr>
                                <m:ctrlPr>
                                  <a:rPr lang="zh-CN" altLang="en-US" sz="2400" b="1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zh-CN" altLang="en-US" sz="2400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zh-CN" altLang="en-US" sz="2400" b="1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sz="2400" b="1" i="1" dirty="0">
                                              <a:latin typeface="Cambria Math" panose="02040503050406030204" pitchFamily="18" charset="0"/>
                                            </a:rPr>
                                            <m:t>𝒂</m:t>
                                          </m:r>
                                        </m:e>
                                        <m:sub>
                                          <m:r>
                                            <a:rPr lang="zh-CN" altLang="en-US" sz="2400" b="1" i="1" dirty="0">
                                              <a:latin typeface="Cambria Math" panose="02040503050406030204" pitchFamily="18" charset="0"/>
                                            </a:rPr>
                                            <m:t>𝒋</m:t>
                                          </m:r>
                                        </m:sub>
                                      </m:sSub>
                                      <m:r>
                                        <a:rPr lang="zh-CN" altLang="en-US" sz="2400" b="1" i="0" dirty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zh-CN" altLang="en-US" sz="2400" b="1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sz="2400" b="1" i="1" dirty="0">
                                              <a:latin typeface="Cambria Math" panose="02040503050406030204" pitchFamily="18" charset="0"/>
                                            </a:rPr>
                                            <m:t>𝒂</m:t>
                                          </m:r>
                                        </m:e>
                                        <m:sub>
                                          <m:r>
                                            <a:rPr lang="zh-CN" altLang="en-US" sz="2400" b="1" i="1" dirty="0">
                                              <a:latin typeface="Cambria Math" panose="02040503050406030204" pitchFamily="18" charset="0"/>
                                            </a:rPr>
                                            <m:t>𝒏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zh-CN" altLang="en-US" sz="2400" b="1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sz="2400" b="1" i="1" dirty="0">
                                              <a:latin typeface="Cambria Math" panose="02040503050406030204" pitchFamily="18" charset="0"/>
                                            </a:rPr>
                                            <m:t>𝒂</m:t>
                                          </m:r>
                                        </m:e>
                                        <m:sub>
                                          <m:r>
                                            <a:rPr lang="zh-CN" altLang="en-US" sz="2400" b="1" i="1" dirty="0">
                                              <a:latin typeface="Cambria Math" panose="02040503050406030204" pitchFamily="18" charset="0"/>
                                            </a:rPr>
                                            <m:t>𝒏</m:t>
                                          </m:r>
                                        </m:sub>
                                      </m:sSub>
                                      <m:r>
                                        <a:rPr lang="zh-CN" altLang="en-US" sz="2400" b="1" i="0" dirty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nary>
                                        <m:naryPr>
                                          <m:chr m:val="∑"/>
                                          <m:limLoc m:val="undOvr"/>
                                          <m:grow m:val="on"/>
                                          <m:supHide m:val="on"/>
                                          <m:ctrlPr>
                                            <a:rPr lang="zh-CN" altLang="en-US" sz="2400" b="1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zh-CN" altLang="en-US" sz="2400" b="1" i="1" dirty="0">
                                              <a:latin typeface="Cambria Math" panose="02040503050406030204" pitchFamily="18" charset="0"/>
                                            </a:rPr>
                                            <m:t>𝒊</m:t>
                                          </m:r>
                                          <m:r>
                                            <a:rPr lang="zh-CN" altLang="en-US" sz="2400" b="1" i="0" dirty="0">
                                              <a:latin typeface="Cambria Math" panose="02040503050406030204" pitchFamily="18" charset="0"/>
                                            </a:rPr>
                                            <m:t>&lt;</m:t>
                                          </m:r>
                                          <m:r>
                                            <a:rPr lang="zh-CN" altLang="en-US" sz="2400" b="1" i="1" dirty="0">
                                              <a:latin typeface="Cambria Math" panose="02040503050406030204" pitchFamily="18" charset="0"/>
                                            </a:rPr>
                                            <m:t>𝒋</m:t>
                                          </m:r>
                                        </m:sub>
                                        <m:sup/>
                                        <m:e>
                                          <m:sSub>
                                            <m:sSubPr>
                                              <m:ctrlPr>
                                                <a:rPr lang="zh-CN" altLang="en-US" sz="2400" b="1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zh-CN" altLang="en-US" sz="2400" b="1" i="1" dirty="0">
                                                  <a:latin typeface="Cambria Math" panose="02040503050406030204" pitchFamily="18" charset="0"/>
                                                </a:rPr>
                                                <m:t>𝒌</m:t>
                                              </m:r>
                                            </m:e>
                                            <m:sub>
                                              <m:r>
                                                <a:rPr lang="zh-CN" altLang="en-US" sz="2400" b="1" i="1" dirty="0">
                                                  <a:latin typeface="Cambria Math" panose="02040503050406030204" pitchFamily="18" charset="0"/>
                                                </a:rPr>
                                                <m:t>𝒊𝒋</m:t>
                                              </m:r>
                                            </m:sub>
                                          </m:sSub>
                                        </m:e>
                                      </m:nary>
                                      <m:r>
                                        <a:rPr lang="zh-CN" altLang="en-US" sz="2400" b="1" i="0" dirty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zh-CN" altLang="en-US" sz="2400" b="1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sz="2400" b="1" i="1" dirty="0">
                                              <a:latin typeface="Cambria Math" panose="02040503050406030204" pitchFamily="18" charset="0"/>
                                            </a:rPr>
                                            <m:t>𝜮</m:t>
                                          </m:r>
                                        </m:e>
                                        <m:sub>
                                          <m:r>
                                            <a:rPr lang="zh-CN" altLang="en-US" sz="2400" b="1" i="1" dirty="0">
                                              <a:latin typeface="Cambria Math" panose="02040503050406030204" pitchFamily="18" charset="0"/>
                                            </a:rPr>
                                            <m:t>𝒊</m:t>
                                          </m:r>
                                          <m:r>
                                            <a:rPr lang="zh-CN" altLang="en-US" sz="2400" b="1" i="0" dirty="0">
                                              <a:latin typeface="Cambria Math" panose="02040503050406030204" pitchFamily="18" charset="0"/>
                                            </a:rPr>
                                            <m:t>&gt;</m:t>
                                          </m:r>
                                          <m:r>
                                            <a:rPr lang="zh-CN" altLang="en-US" sz="2400" b="1" i="1" dirty="0">
                                              <a:latin typeface="Cambria Math" panose="02040503050406030204" pitchFamily="18" charset="0"/>
                                            </a:rPr>
                                            <m:t>𝒋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zh-CN" altLang="en-US" sz="2400" b="1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sz="2400" b="1" i="1" dirty="0">
                                              <a:latin typeface="Cambria Math" panose="02040503050406030204" pitchFamily="18" charset="0"/>
                                            </a:rPr>
                                            <m:t>𝒌</m:t>
                                          </m:r>
                                        </m:e>
                                        <m:sub>
                                          <m:r>
                                            <a:rPr lang="zh-CN" altLang="en-US" sz="2400" b="1" i="1" dirty="0">
                                              <a:latin typeface="Cambria Math" panose="02040503050406030204" pitchFamily="18" charset="0"/>
                                            </a:rPr>
                                            <m:t>𝒋𝒊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d>
                          </m:e>
                        </m:nary>
                      </m:e>
                    </m:d>
                  </m:oMath>
                </a14:m>
                <a:r>
                  <a:rPr lang="zh-CN" altLang="en-US" sz="2800" b="1" dirty="0">
                    <a:latin typeface="等线" panose="02010600030101010101" pitchFamily="2" charset="-122"/>
                    <a:ea typeface="等线" panose="02010600030101010101" pitchFamily="2" charset="-122"/>
                  </a:rPr>
                  <a:t> </a:t>
                </a:r>
                <a:endParaRPr lang="en-US" altLang="zh-CN" sz="2800" b="1" dirty="0">
                  <a:latin typeface="等线" panose="02010600030101010101" pitchFamily="2" charset="-122"/>
                  <a:ea typeface="等线" panose="02010600030101010101" pitchFamily="2" charset="-122"/>
                </a:endParaRPr>
              </a:p>
              <a:p>
                <a:r>
                  <a:rPr lang="en-US" altLang="zh-CN" sz="2800" b="1" dirty="0">
                    <a:latin typeface="等线" panose="02010600030101010101" pitchFamily="2" charset="-122"/>
                    <a:ea typeface="等线" panose="02010600030101010101" pitchFamily="2" charset="-122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en-US" sz="2800" b="1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zh-CN" altLang="en-US" sz="2800" b="1" i="1" dirty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zh-CN" altLang="en-US" sz="2800" b="1" dirty="0">
                                  <a:latin typeface="Cambria Math" panose="02040503050406030204" pitchFamily="18" charset="0"/>
                                </a:rPr>
                                <m:t>+⋯+</m:t>
                              </m:r>
                              <m:sSub>
                                <m:sSubPr>
                                  <m:ctrlPr>
                                    <a:rPr lang="zh-CN" altLang="en-US" sz="28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800" b="1" i="1" dirty="0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zh-CN" altLang="en-US" sz="2800" b="1" i="1" dirty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zh-CN" altLang="en-US" sz="28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800" b="1" i="1" dirty="0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zh-CN" altLang="en-US" sz="2800" b="1" i="1" dirty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800" b="1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zh-CN" altLang="en-US" sz="28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800" b="1" i="1" dirty="0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zh-CN" altLang="en-US" sz="2800" b="1" i="1" dirty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zh-CN" altLang="en-US" sz="2800" b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zh-CN" altLang="en-US" sz="28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b="1" i="1" dirty="0"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  <m:r>
                                    <a:rPr lang="en-US" altLang="zh-CN" sz="2800" b="1" i="1" dirty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zh-CN" altLang="en-US" sz="2800" b="1" i="1" dirty="0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zh-CN" altLang="en-US" sz="2800" b="1" i="1" dirty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CN" sz="2800" b="1" dirty="0">
                    <a:latin typeface="等线" panose="02010600030101010101" pitchFamily="2" charset="-122"/>
                    <a:ea typeface="等线" panose="02010600030101010101" pitchFamily="2" charset="-122"/>
                  </a:rPr>
                  <a:t>	,</a:t>
                </a:r>
                <a:r>
                  <a:rPr lang="zh-CN" altLang="en-US" sz="2800" b="1" dirty="0">
                    <a:latin typeface="等线" panose="02010600030101010101" pitchFamily="2" charset="-122"/>
                    <a:ea typeface="等线" panose="02010600030101010101" pitchFamily="2" charset="-122"/>
                  </a:rPr>
                  <a:t>整数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8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800" b="1" i="1" dirty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zh-CN" altLang="en-US" sz="2800" b="1" i="1" dirty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 sz="2800" b="1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zh-CN" altLang="en-US" sz="28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800" b="1" i="1" dirty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zh-CN" altLang="en-US" sz="2800" b="1" i="1" dirty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zh-CN" altLang="en-US" sz="2800" b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zh-CN" altLang="en-US" sz="28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1" i="1" dirty="0">
                            <a:latin typeface="Cambria Math" panose="02040503050406030204" pitchFamily="18" charset="0"/>
                          </a:rPr>
                          <m:t>…,</m:t>
                        </m:r>
                        <m:r>
                          <a:rPr lang="zh-CN" altLang="en-US" sz="2800" b="1" i="1" dirty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zh-CN" altLang="en-US" sz="2800" b="1" i="1" dirty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zh-CN" altLang="en-US" sz="2800" b="1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zh-CN" sz="2800" b="1" i="1" dirty="0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zh-CN" sz="2800" b="1" dirty="0">
                    <a:latin typeface="等线" panose="02010600030101010101" pitchFamily="2" charset="-122"/>
                    <a:ea typeface="等线" panose="02010600030101010101" pitchFamily="2" charset="-122"/>
                  </a:rPr>
                  <a:t>				(5.31)</a:t>
                </a:r>
                <a:endParaRPr lang="zh-CN" altLang="en-US" sz="2800" b="1" dirty="0">
                  <a:latin typeface="等线" panose="02010600030101010101" pitchFamily="2" charset="-122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E1D76AE0-66E1-4634-B156-61B8D279E8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936" y="3650500"/>
                <a:ext cx="10774680" cy="2609945"/>
              </a:xfrm>
              <a:prstGeom prst="rect">
                <a:avLst/>
              </a:prstGeom>
              <a:blipFill>
                <a:blip r:embed="rId3"/>
                <a:stretch>
                  <a:fillRect l="-1131" r="-34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7D2B3D35-D684-4686-987D-998765B0D5B8}"/>
              </a:ext>
            </a:extLst>
          </p:cNvPr>
          <p:cNvSpPr txBox="1"/>
          <p:nvPr/>
        </p:nvSpPr>
        <p:spPr>
          <a:xfrm>
            <a:off x="1102283" y="12780"/>
            <a:ext cx="58044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00B0F0"/>
                </a:solidFill>
              </a:rPr>
              <a:t>其它看似有趣的等式</a:t>
            </a:r>
          </a:p>
        </p:txBody>
      </p:sp>
    </p:spTree>
    <p:extLst>
      <p:ext uri="{BB962C8B-B14F-4D97-AF65-F5344CB8AC3E}">
        <p14:creationId xmlns:p14="http://schemas.microsoft.com/office/powerpoint/2010/main" val="190007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6445BCA7-DF13-4433-BF08-502013FD6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60" y="0"/>
            <a:ext cx="2754239" cy="1358283"/>
          </a:xfrm>
        </p:spPr>
        <p:txBody>
          <a:bodyPr>
            <a:normAutofit/>
          </a:bodyPr>
          <a:lstStyle/>
          <a:p>
            <a:r>
              <a:rPr lang="zh-CN" altLang="en-US" sz="4000" b="1" dirty="0">
                <a:solidFill>
                  <a:srgbClr val="00B0F0"/>
                </a:solidFill>
                <a:latin typeface="+mn-ea"/>
                <a:ea typeface="+mn-ea"/>
              </a:rPr>
              <a:t>公式小结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7C9357F9-BF30-4952-8FAA-923F879DFE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70" y="1358283"/>
            <a:ext cx="11572659" cy="371663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D523247-3574-4A2F-B183-2DBEB313F7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98" y="1495443"/>
            <a:ext cx="11568731" cy="344231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96DAC94F-1F9E-45CC-A511-0C886C0A2E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1" y="2391148"/>
            <a:ext cx="11730367" cy="261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07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0DD9A3-4C77-4E83-8F6C-232A46FD76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3" y="822960"/>
            <a:ext cx="11899393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713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08AE9460-547C-48D2-A428-7B1C636928A6}"/>
                  </a:ext>
                </a:extLst>
              </p:cNvPr>
              <p:cNvSpPr txBox="1"/>
              <p:nvPr/>
            </p:nvSpPr>
            <p:spPr>
              <a:xfrm>
                <a:off x="792480" y="1339703"/>
                <a:ext cx="10607040" cy="1296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b="1" dirty="0">
                    <a:latin typeface="等线" panose="02010600030101010101" pitchFamily="2" charset="-122"/>
                    <a:ea typeface="等线" panose="02010600030101010101" pitchFamily="2" charset="-122"/>
                  </a:rPr>
                  <a:t>1.(m</a:t>
                </a:r>
                <a14:m>
                  <m:oMath xmlns:m="http://schemas.openxmlformats.org/officeDocument/2006/math">
                    <m:r>
                      <a:rPr lang="en-US" altLang="zh-CN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zh-CN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  <m:r>
                      <a:rPr lang="en-US" altLang="zh-CN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altLang="zh-CN" sz="3200" b="1" dirty="0">
                    <a:latin typeface="等线" panose="02010600030101010101" pitchFamily="2" charset="-122"/>
                    <a:ea typeface="等线" panose="02010600030101010101" pitchFamily="2" charset="-122"/>
                  </a:rPr>
                  <a:t>0) T=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  <m:e>
                        <m: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  <m:f>
                          <m:fPr>
                            <m:ctrlPr>
                              <a:rPr lang="en-US" altLang="zh-CN" sz="32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altLang="zh-CN" sz="32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3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zh-CN" sz="3200" b="1" i="1" smtClean="0">
                                          <a:latin typeface="Cambria Math" panose="02040503050406030204" pitchFamily="18" charset="0"/>
                                        </a:rPr>
                                        <m:t>𝒎</m:t>
                                      </m:r>
                                      <m:r>
                                        <a:rPr lang="en-US" altLang="zh-CN" sz="3200" b="1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CN" sz="3200" b="1" i="1" smtClean="0"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  <m:r>
                                        <a:rPr lang="en-US" altLang="zh-CN" sz="3200" b="1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CN" sz="3200" b="1" i="1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3200" b="1" i="1" smtClean="0">
                                          <a:latin typeface="Cambria Math" panose="02040503050406030204" pitchFamily="18" charset="0"/>
                                        </a:rPr>
                                        <m:t>𝒎</m:t>
                                      </m:r>
                                      <m:r>
                                        <a:rPr lang="en-US" altLang="zh-CN" sz="3200" b="1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CN" sz="3200" b="1" i="1" smtClean="0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  <m:r>
                                        <a:rPr lang="en-US" altLang="zh-CN" sz="3200" b="1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CN" sz="3200" b="1" i="1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mr>
                                </m:m>
                              </m:e>
                            </m:d>
                          </m:num>
                          <m:den>
                            <m:d>
                              <m:dPr>
                                <m:ctrlPr>
                                  <a:rPr lang="en-US" altLang="zh-CN" sz="32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3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zh-CN" sz="3200" b="1" i="1" smtClean="0">
                                          <a:latin typeface="Cambria Math" panose="02040503050406030204" pitchFamily="18" charset="0"/>
                                        </a:rPr>
                                        <m:t>𝒎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3200" b="1" i="1" smtClean="0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e>
                                  </m:mr>
                                </m:m>
                              </m:e>
                            </m:d>
                          </m:den>
                        </m:f>
                      </m:e>
                    </m:nary>
                  </m:oMath>
                </a14:m>
                <a:endParaRPr lang="en-US" altLang="zh-CN" sz="3200" b="1" dirty="0">
                  <a:latin typeface="等线" panose="02010600030101010101" pitchFamily="2" charset="-122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08AE9460-547C-48D2-A428-7B1C63692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" y="1339703"/>
                <a:ext cx="10607040" cy="1296189"/>
              </a:xfrm>
              <a:prstGeom prst="rect">
                <a:avLst/>
              </a:prstGeom>
              <a:blipFill>
                <a:blip r:embed="rId2"/>
                <a:stretch>
                  <a:fillRect l="-14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92F22CE4-CA27-457B-B5DC-AE224CDF8336}"/>
                  </a:ext>
                </a:extLst>
              </p:cNvPr>
              <p:cNvSpPr txBox="1"/>
              <p:nvPr/>
            </p:nvSpPr>
            <p:spPr>
              <a:xfrm>
                <a:off x="170021" y="2669567"/>
                <a:ext cx="11851958" cy="3494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>
                    <a:latin typeface="等线" panose="02010600030101010101" pitchFamily="2" charset="-122"/>
                    <a:ea typeface="等线" panose="02010600030101010101" pitchFamily="2" charset="-122"/>
                  </a:rPr>
                  <a:t>S=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grow m:val="on"/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𝒎</m:t>
                            </m:r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−(</m:t>
                            </m:r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𝒎</m:t>
                            </m:r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  <m:d>
                          <m:dPr>
                            <m:ctrlP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CN" sz="2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altLang="zh-CN" sz="2800" b="1" i="1" smtClean="0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  <m:r>
                                    <a:rPr lang="en-US" altLang="zh-CN" sz="28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800" b="1" i="1" smtClean="0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  <m:r>
                                    <a:rPr lang="en-US" altLang="zh-CN" sz="28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8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CN" sz="2800" b="1" i="1" smtClean="0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  <m:r>
                                    <a:rPr lang="en-US" altLang="zh-CN" sz="28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800" b="1" i="1" smtClean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en-US" altLang="zh-CN" sz="28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8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mr>
                            </m:m>
                          </m:e>
                        </m:d>
                      </m:e>
                    </m:nary>
                  </m:oMath>
                </a14:m>
                <a:endParaRPr lang="en-US" altLang="zh-CN" sz="2800" b="1" dirty="0">
                  <a:latin typeface="等线" panose="02010600030101010101" pitchFamily="2" charset="-122"/>
                  <a:ea typeface="等线" panose="02010600030101010101" pitchFamily="2" charset="-122"/>
                </a:endParaRPr>
              </a:p>
              <a:p>
                <a:r>
                  <a:rPr lang="en-US" altLang="zh-CN" sz="2800" b="1" dirty="0">
                    <a:latin typeface="等线" panose="02010600030101010101" pitchFamily="2" charset="-122"/>
                    <a:ea typeface="等线" panose="02010600030101010101" pitchFamily="2" charset="-122"/>
                  </a:rPr>
                  <a:t>  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grow m:val="on"/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CN" sz="2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  <m:d>
                              <m:dPr>
                                <m:ctrlPr>
                                  <a:rPr lang="en-US" altLang="zh-CN" sz="2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2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zh-CN" sz="2800" b="1" i="1">
                                          <a:latin typeface="Cambria Math" panose="02040503050406030204" pitchFamily="18" charset="0"/>
                                        </a:rPr>
                                        <m:t>𝒎</m:t>
                                      </m:r>
                                      <m:r>
                                        <a:rPr lang="en-US" altLang="zh-CN" sz="28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CN" sz="2800" b="1" i="1"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  <m:r>
                                        <a:rPr lang="en-US" altLang="zh-CN" sz="28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CN" sz="2800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2800" b="1" i="1">
                                          <a:latin typeface="Cambria Math" panose="02040503050406030204" pitchFamily="18" charset="0"/>
                                        </a:rPr>
                                        <m:t>𝒎</m:t>
                                      </m:r>
                                      <m:r>
                                        <a:rPr lang="en-US" altLang="zh-CN" sz="28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CN" sz="2800" b="1" i="1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  <m:r>
                                        <a:rPr lang="en-US" altLang="zh-CN" sz="28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CN" sz="2800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mr>
                                </m:m>
                              </m:e>
                            </m:d>
                            <m:r>
                              <a:rPr lang="en-US" altLang="zh-CN" sz="2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altLang="zh-CN" sz="2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800" b="1" i="1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  <m:r>
                                  <a:rPr lang="en-US" altLang="zh-CN" sz="28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sz="2800" b="1" i="1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altLang="zh-CN" sz="2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2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zh-CN" sz="2800" b="1" i="1">
                                          <a:latin typeface="Cambria Math" panose="02040503050406030204" pitchFamily="18" charset="0"/>
                                        </a:rPr>
                                        <m:t>𝒎</m:t>
                                      </m:r>
                                      <m:r>
                                        <a:rPr lang="en-US" altLang="zh-CN" sz="28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CN" sz="2800" b="1" i="1"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  <m:r>
                                        <a:rPr lang="en-US" altLang="zh-CN" sz="28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CN" sz="2800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2800" b="1" i="1">
                                          <a:latin typeface="Cambria Math" panose="02040503050406030204" pitchFamily="18" charset="0"/>
                                        </a:rPr>
                                        <m:t>𝒎</m:t>
                                      </m:r>
                                      <m:r>
                                        <a:rPr lang="en-US" altLang="zh-CN" sz="28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CN" sz="2800" b="1" i="1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  <m:r>
                                        <a:rPr lang="en-US" altLang="zh-CN" sz="28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CN" sz="2800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mr>
                                </m:m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US" altLang="zh-CN" sz="2800" b="1" dirty="0">
                  <a:latin typeface="等线" panose="02010600030101010101" pitchFamily="2" charset="-122"/>
                  <a:ea typeface="等线" panose="02010600030101010101" pitchFamily="2" charset="-122"/>
                </a:endParaRPr>
              </a:p>
              <a:p>
                <a:r>
                  <a:rPr lang="en-US" altLang="zh-CN" sz="2800" b="1" dirty="0">
                    <a:latin typeface="等线" panose="02010600030101010101" pitchFamily="2" charset="-122"/>
                    <a:ea typeface="等线" panose="02010600030101010101" pitchFamily="2" charset="-122"/>
                  </a:rPr>
                  <a:t>  =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𝒎</m:t>
                    </m:r>
                    <m:nary>
                      <m:naryPr>
                        <m:chr m:val="∑"/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  <m:e>
                        <m:d>
                          <m:dPr>
                            <m:ctrlP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CN" sz="2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altLang="zh-CN" sz="2800" b="1" i="1" smtClean="0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  <m:r>
                                    <a:rPr lang="en-US" altLang="zh-CN" sz="28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800" b="1" i="1" smtClean="0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  <m:r>
                                    <a:rPr lang="en-US" altLang="zh-CN" sz="28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8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CN" sz="2800" b="1" i="1" smtClean="0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  <m:r>
                                    <a:rPr lang="en-US" altLang="zh-CN" sz="28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800" b="1" i="1" smtClean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en-US" altLang="zh-CN" sz="28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8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nary>
                          <m:naryPr>
                            <m:chr m:val="∑"/>
                            <m:limLoc m:val="undOvr"/>
                            <m:grow m:val="on"/>
                            <m:ctrlP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  <m:e>
                            <m:d>
                              <m:dPr>
                                <m:ctrlPr>
                                  <a:rPr lang="en-US" altLang="zh-CN" sz="2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800" b="1" i="1" smtClean="0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  <m:r>
                                  <a:rPr lang="en-US" altLang="zh-CN" sz="28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sz="2800" b="1" i="1" smtClean="0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altLang="zh-CN" sz="2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zh-CN" sz="2800" b="1" i="1" smtClean="0">
                                          <a:latin typeface="Cambria Math" panose="02040503050406030204" pitchFamily="18" charset="0"/>
                                        </a:rPr>
                                        <m:t>𝒎</m:t>
                                      </m:r>
                                      <m:r>
                                        <a:rPr lang="en-US" altLang="zh-CN" sz="2800" b="1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CN" sz="2800" b="1" i="1" smtClean="0"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2800" b="1" i="1" smtClean="0">
                                          <a:latin typeface="Cambria Math" panose="02040503050406030204" pitchFamily="18" charset="0"/>
                                        </a:rPr>
                                        <m:t>𝒎</m:t>
                                      </m:r>
                                      <m:r>
                                        <a:rPr lang="en-US" altLang="zh-CN" sz="2800" b="1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CN" sz="2800" b="1" i="1" smtClean="0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e>
                                  </m:mr>
                                </m:m>
                              </m:e>
                            </m:d>
                          </m:e>
                        </m:nary>
                      </m:e>
                    </m:nary>
                  </m:oMath>
                </a14:m>
                <a:r>
                  <a:rPr lang="zh-CN" altLang="en-US" sz="2800" b="1" dirty="0">
                    <a:latin typeface="等线" panose="02010600030101010101" pitchFamily="2" charset="-122"/>
                    <a:ea typeface="等线" panose="02010600030101010101" pitchFamily="2" charset="-122"/>
                  </a:rPr>
                  <a:t>      </a:t>
                </a:r>
                <a:r>
                  <a:rPr lang="en-US" altLang="zh-CN" sz="2800" b="1" dirty="0">
                    <a:latin typeface="等线" panose="02010600030101010101" pitchFamily="2" charset="-122"/>
                    <a:ea typeface="等线" panose="02010600030101010101" pitchFamily="2" charset="-122"/>
                  </a:rPr>
                  <a:t>(5.6)</a:t>
                </a:r>
              </a:p>
              <a:p>
                <a:r>
                  <a:rPr lang="en-US" altLang="zh-CN" sz="2800" b="1" dirty="0">
                    <a:latin typeface="等线" panose="02010600030101010101" pitchFamily="2" charset="-122"/>
                    <a:ea typeface="等线" panose="02010600030101010101" pitchFamily="2" charset="-122"/>
                  </a:rPr>
                  <a:t>  =mA-(m-n)B</a:t>
                </a:r>
              </a:p>
              <a:p>
                <a:endParaRPr lang="zh-CN" altLang="en-US" sz="2800" b="1" dirty="0">
                  <a:latin typeface="等线" panose="02010600030101010101" pitchFamily="2" charset="-122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92F22CE4-CA27-457B-B5DC-AE224CDF83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21" y="2669567"/>
                <a:ext cx="11851958" cy="3494803"/>
              </a:xfrm>
              <a:prstGeom prst="rect">
                <a:avLst/>
              </a:prstGeom>
              <a:blipFill>
                <a:blip r:embed="rId3"/>
                <a:stretch>
                  <a:fillRect l="-10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组合 3">
            <a:extLst>
              <a:ext uri="{FF2B5EF4-FFF2-40B4-BE49-F238E27FC236}">
                <a16:creationId xmlns:a16="http://schemas.microsoft.com/office/drawing/2014/main" id="{9E29D2E1-AB8F-4F67-ACDC-718A820AAAAE}"/>
              </a:ext>
            </a:extLst>
          </p:cNvPr>
          <p:cNvGrpSpPr/>
          <p:nvPr/>
        </p:nvGrpSpPr>
        <p:grpSpPr>
          <a:xfrm rot="19829320">
            <a:off x="348652" y="341021"/>
            <a:ext cx="648587" cy="648587"/>
            <a:chOff x="4482708" y="3301238"/>
            <a:chExt cx="661162" cy="661162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AB035F08-692F-47A4-83A4-FD9906E8F4C0}"/>
                </a:ext>
              </a:extLst>
            </p:cNvPr>
            <p:cNvGrpSpPr/>
            <p:nvPr/>
          </p:nvGrpSpPr>
          <p:grpSpPr>
            <a:xfrm>
              <a:off x="4482708" y="3301238"/>
              <a:ext cx="661162" cy="661162"/>
              <a:chOff x="775780" y="771550"/>
              <a:chExt cx="1852004" cy="1852004"/>
            </a:xfrm>
          </p:grpSpPr>
          <p:sp>
            <p:nvSpPr>
              <p:cNvPr id="9" name="椭圆 8">
                <a:extLst>
                  <a:ext uri="{FF2B5EF4-FFF2-40B4-BE49-F238E27FC236}">
                    <a16:creationId xmlns:a16="http://schemas.microsoft.com/office/drawing/2014/main" id="{0AF5B557-7EE3-47CC-8FA2-7DE3865D4267}"/>
                  </a:ext>
                </a:extLst>
              </p:cNvPr>
              <p:cNvSpPr/>
              <p:nvPr/>
            </p:nvSpPr>
            <p:spPr>
              <a:xfrm>
                <a:off x="775780" y="771550"/>
                <a:ext cx="1852004" cy="1852004"/>
              </a:xfrm>
              <a:prstGeom prst="ellipse">
                <a:avLst/>
              </a:prstGeom>
              <a:solidFill>
                <a:srgbClr val="2E75B6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10" name="椭圆 9">
                <a:extLst>
                  <a:ext uri="{FF2B5EF4-FFF2-40B4-BE49-F238E27FC236}">
                    <a16:creationId xmlns:a16="http://schemas.microsoft.com/office/drawing/2014/main" id="{A2EC5FD1-7AA8-432C-9729-6F7234CA197D}"/>
                  </a:ext>
                </a:extLst>
              </p:cNvPr>
              <p:cNvSpPr/>
              <p:nvPr/>
            </p:nvSpPr>
            <p:spPr>
              <a:xfrm>
                <a:off x="1007828" y="1003597"/>
                <a:ext cx="1387908" cy="138790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600">
                  <a:solidFill>
                    <a:srgbClr val="FFFFFF"/>
                  </a:solidFill>
                  <a:latin typeface="Agency FB" panose="020B0503020202020204" pitchFamily="34" charset="0"/>
                </a:endParaRPr>
              </a:p>
            </p:txBody>
          </p:sp>
        </p:grp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392DDE4F-9FE1-4FDB-B5D4-0DEE7D2AD428}"/>
                </a:ext>
              </a:extLst>
            </p:cNvPr>
            <p:cNvGrpSpPr/>
            <p:nvPr/>
          </p:nvGrpSpPr>
          <p:grpSpPr>
            <a:xfrm>
              <a:off x="4679943" y="3516067"/>
              <a:ext cx="266691" cy="231503"/>
              <a:chOff x="6434683" y="510993"/>
              <a:chExt cx="987549" cy="857250"/>
            </a:xfrm>
          </p:grpSpPr>
          <p:sp>
            <p:nvSpPr>
              <p:cNvPr id="7" name="任意多边形 88">
                <a:extLst>
                  <a:ext uri="{FF2B5EF4-FFF2-40B4-BE49-F238E27FC236}">
                    <a16:creationId xmlns:a16="http://schemas.microsoft.com/office/drawing/2014/main" id="{04337BAA-F8A0-4FD7-9223-2E490F6A6488}"/>
                  </a:ext>
                </a:extLst>
              </p:cNvPr>
              <p:cNvSpPr/>
              <p:nvPr/>
            </p:nvSpPr>
            <p:spPr>
              <a:xfrm>
                <a:off x="6978347" y="510993"/>
                <a:ext cx="438150" cy="857250"/>
              </a:xfrm>
              <a:custGeom>
                <a:avLst/>
                <a:gdLst>
                  <a:gd name="connsiteX0" fmla="*/ 0 w 438150"/>
                  <a:gd name="connsiteY0" fmla="*/ 0 h 857250"/>
                  <a:gd name="connsiteX1" fmla="*/ 438150 w 438150"/>
                  <a:gd name="connsiteY1" fmla="*/ 438150 h 857250"/>
                  <a:gd name="connsiteX2" fmla="*/ 19050 w 438150"/>
                  <a:gd name="connsiteY2" fmla="*/ 857250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8150" h="857250">
                    <a:moveTo>
                      <a:pt x="0" y="0"/>
                    </a:moveTo>
                    <a:lnTo>
                      <a:pt x="438150" y="438150"/>
                    </a:lnTo>
                    <a:lnTo>
                      <a:pt x="19050" y="857250"/>
                    </a:lnTo>
                  </a:path>
                </a:pathLst>
              </a:custGeom>
              <a:noFill/>
              <a:ln w="28575" cap="flat" cmpd="sng" algn="ctr">
                <a:solidFill>
                  <a:srgbClr val="545D7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entury Gothic"/>
                  <a:ea typeface="幼圆"/>
                  <a:cs typeface="+mn-cs"/>
                </a:endParaRPr>
              </a:p>
            </p:txBody>
          </p:sp>
          <p:cxnSp>
            <p:nvCxnSpPr>
              <p:cNvPr id="8" name="直接连接符 7">
                <a:extLst>
                  <a:ext uri="{FF2B5EF4-FFF2-40B4-BE49-F238E27FC236}">
                    <a16:creationId xmlns:a16="http://schemas.microsoft.com/office/drawing/2014/main" id="{C8F6E49B-634B-4026-B29D-CFD6A35AAA34}"/>
                  </a:ext>
                </a:extLst>
              </p:cNvPr>
              <p:cNvCxnSpPr/>
              <p:nvPr/>
            </p:nvCxnSpPr>
            <p:spPr>
              <a:xfrm>
                <a:off x="6434683" y="954806"/>
                <a:ext cx="987549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545D79"/>
                </a:solidFill>
                <a:prstDash val="solid"/>
              </a:ln>
              <a:effectLst/>
            </p:spPr>
          </p:cxnSp>
        </p:grpSp>
      </p:grpSp>
      <p:sp>
        <p:nvSpPr>
          <p:cNvPr id="11" name="TextBox 6">
            <a:extLst>
              <a:ext uri="{FF2B5EF4-FFF2-40B4-BE49-F238E27FC236}">
                <a16:creationId xmlns:a16="http://schemas.microsoft.com/office/drawing/2014/main" id="{662B15D0-2D4A-46DF-B8E3-17BC451AD1CF}"/>
              </a:ext>
            </a:extLst>
          </p:cNvPr>
          <p:cNvSpPr txBox="1"/>
          <p:nvPr/>
        </p:nvSpPr>
        <p:spPr>
          <a:xfrm>
            <a:off x="1334267" y="222098"/>
            <a:ext cx="5194475" cy="64633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600" dirty="0">
                <a:ln w="6350">
                  <a:noFill/>
                </a:ln>
                <a:solidFill>
                  <a:srgbClr val="2E75B6"/>
                </a:solidFill>
                <a:latin typeface="迷你简菱心" panose="02010609000101010101" pitchFamily="49" charset="-122"/>
                <a:ea typeface="迷你简菱心" panose="02010609000101010101" pitchFamily="49" charset="-122"/>
              </a:rPr>
              <a:t>三、基本练习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13DB5D12-7A5B-4CF1-93CF-6915A7350E62}"/>
                  </a:ext>
                </a:extLst>
              </p:cNvPr>
              <p:cNvSpPr txBox="1"/>
              <p:nvPr/>
            </p:nvSpPr>
            <p:spPr>
              <a:xfrm>
                <a:off x="4798220" y="236870"/>
                <a:ext cx="7162800" cy="913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b="1" dirty="0"/>
                  <a:t>k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en-US" sz="32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zh-CN" altLang="en-US" sz="32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mr>
                          <m:mr>
                            <m:e>
                              <m:r>
                                <a:rPr lang="zh-CN" altLang="en-US" sz="32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</m:mr>
                        </m:m>
                      </m:e>
                    </m:d>
                    <m:r>
                      <a:rPr lang="zh-CN" altLang="en-US" sz="3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3200" b="1" i="1">
                        <a:latin typeface="Cambria Math" panose="02040503050406030204" pitchFamily="18" charset="0"/>
                      </a:rPr>
                      <m:t>𝒓</m:t>
                    </m:r>
                    <m:d>
                      <m:dPr>
                        <m:ctrlPr>
                          <a:rPr lang="zh-CN" alt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en-US" sz="32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zh-CN" altLang="en-US" sz="32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zh-CN" altLang="en-US" sz="32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CN" altLang="en-US" sz="32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zh-CN" altLang="en-US" sz="32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zh-CN" altLang="en-US" sz="32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CN" altLang="en-US" sz="32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CN" sz="3200" b="1" dirty="0">
                    <a:latin typeface="等线" panose="02010600030101010101" pitchFamily="2" charset="-122"/>
                  </a:rPr>
                  <a:t>, k</a:t>
                </a:r>
                <a:r>
                  <a:rPr lang="zh-CN" altLang="en-US" sz="3200" b="1" dirty="0">
                    <a:latin typeface="等线" panose="02010600030101010101" pitchFamily="2" charset="-122"/>
                  </a:rPr>
                  <a:t>是整数</a:t>
                </a:r>
                <a:r>
                  <a:rPr lang="en-US" altLang="zh-CN" sz="3200" b="1" dirty="0">
                    <a:latin typeface="等线" panose="02010600030101010101" pitchFamily="2" charset="-122"/>
                  </a:rPr>
                  <a:t>	(5.6)	</a:t>
                </a:r>
                <a:endParaRPr lang="zh-CN" altLang="en-US" sz="3200" b="1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13DB5D12-7A5B-4CF1-93CF-6915A7350E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8220" y="236870"/>
                <a:ext cx="7162800" cy="913520"/>
              </a:xfrm>
              <a:prstGeom prst="rect">
                <a:avLst/>
              </a:prstGeom>
              <a:blipFill>
                <a:blip r:embed="rId4"/>
                <a:stretch>
                  <a:fillRect l="-2128" b="-4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151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6ABF6F54-E50E-4629-8E4A-BD94460576AA}"/>
                  </a:ext>
                </a:extLst>
              </p:cNvPr>
              <p:cNvSpPr txBox="1"/>
              <p:nvPr/>
            </p:nvSpPr>
            <p:spPr>
              <a:xfrm>
                <a:off x="372665" y="343900"/>
                <a:ext cx="11446669" cy="42900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b="1" dirty="0">
                    <a:latin typeface="等线" panose="02010600030101010101" pitchFamily="2" charset="-122"/>
                    <a:ea typeface="等线" panose="02010600030101010101" pitchFamily="2" charset="-122"/>
                  </a:rPr>
                  <a:t>B=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grow m:val="on"/>
                        <m:ctrlPr>
                          <a:rPr lang="en-US" altLang="zh-CN" sz="32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3200" b="1" i="0">
                            <a:latin typeface="Cambria Math" panose="02040503050406030204" pitchFamily="18" charset="0"/>
                          </a:rPr>
                          <m:t>𝐤</m:t>
                        </m:r>
                        <m:r>
                          <a:rPr lang="en-US" altLang="zh-CN" sz="3200" b="1" i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3200" b="1" i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altLang="zh-CN" sz="3200" b="1" i="0">
                            <a:latin typeface="Cambria Math" panose="02040503050406030204" pitchFamily="18" charset="0"/>
                          </a:rPr>
                          <m:t>𝐧</m:t>
                        </m:r>
                      </m:sup>
                      <m:e>
                        <m:d>
                          <m:dPr>
                            <m:ctrlPr>
                              <a:rPr lang="en-US" altLang="zh-CN" sz="32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CN" sz="3200" b="1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altLang="zh-CN" sz="3200" b="1" i="0">
                                      <a:latin typeface="Cambria Math" panose="02040503050406030204" pitchFamily="18" charset="0"/>
                                    </a:rPr>
                                    <m:t>𝐦</m:t>
                                  </m:r>
                                  <m:r>
                                    <a:rPr lang="en-US" altLang="zh-CN" sz="3200" b="1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3200" b="1" i="0">
                                      <a:latin typeface="Cambria Math" panose="02040503050406030204" pitchFamily="18" charset="0"/>
                                    </a:rPr>
                                    <m:t>𝐤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CN" sz="3200" b="1" i="0">
                                      <a:latin typeface="Cambria Math" panose="02040503050406030204" pitchFamily="18" charset="0"/>
                                    </a:rPr>
                                    <m:t>𝐦</m:t>
                                  </m:r>
                                  <m:r>
                                    <a:rPr lang="en-US" altLang="zh-CN" sz="3200" b="1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3200" b="1" i="0">
                                      <a:latin typeface="Cambria Math" panose="02040503050406030204" pitchFamily="18" charset="0"/>
                                    </a:rPr>
                                    <m:t>𝐧</m:t>
                                  </m:r>
                                </m:e>
                              </m:mr>
                            </m:m>
                          </m:e>
                        </m:d>
                      </m:e>
                    </m:nary>
                  </m:oMath>
                </a14:m>
                <a:r>
                  <a:rPr lang="en-US" altLang="zh-CN" sz="3200" b="1" dirty="0">
                    <a:latin typeface="等线" panose="02010600030101010101" pitchFamily="2" charset="-122"/>
                    <a:ea typeface="等线" panose="02010600030101010101" pitchFamily="2" charset="-122"/>
                  </a:rPr>
                  <a:t>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grow m:val="on"/>
                        <m:supHide m:val="on"/>
                        <m:ctrlPr>
                          <a:rPr lang="en-US" altLang="zh-CN" sz="32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/>
                            <m:aln/>
                          </m:rPr>
                          <a:rPr lang="en-US" altLang="zh-CN" sz="3200" b="1" i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zh-CN" sz="3200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altLang="zh-CN" sz="3200" b="1" i="0">
                            <a:latin typeface="Cambria Math" panose="02040503050406030204" pitchFamily="18" charset="0"/>
                          </a:rPr>
                          <m:t>𝐦</m:t>
                        </m:r>
                        <m:r>
                          <a:rPr lang="en-US" altLang="zh-CN" sz="3200" b="1" i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3200" b="1" i="0">
                            <a:latin typeface="Cambria Math" panose="02040503050406030204" pitchFamily="18" charset="0"/>
                          </a:rPr>
                          <m:t>𝐤</m:t>
                        </m:r>
                        <m:r>
                          <a:rPr lang="en-US" altLang="zh-CN" sz="3200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altLang="zh-CN" sz="3200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𝐧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altLang="zh-CN" sz="32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CN" sz="3200" b="1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altLang="zh-CN" sz="3200" b="1" i="0">
                                      <a:latin typeface="Cambria Math" panose="02040503050406030204" pitchFamily="18" charset="0"/>
                                    </a:rPr>
                                    <m:t>𝐦</m:t>
                                  </m:r>
                                  <m:r>
                                    <a:rPr lang="en-US" altLang="zh-CN" sz="3200" b="1" i="0">
                                      <a:latin typeface="Cambria Math" panose="02040503050406030204" pitchFamily="18" charset="0"/>
                                    </a:rPr>
                                    <m:t>−(</m:t>
                                  </m:r>
                                  <m:r>
                                    <a:rPr lang="en-US" altLang="zh-CN" sz="3200" b="1" i="0">
                                      <a:latin typeface="Cambria Math" panose="02040503050406030204" pitchFamily="18" charset="0"/>
                                    </a:rPr>
                                    <m:t>𝐦</m:t>
                                  </m:r>
                                  <m:r>
                                    <a:rPr lang="en-US" altLang="zh-CN" sz="3200" b="1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3200" b="1" i="0">
                                      <a:latin typeface="Cambria Math" panose="02040503050406030204" pitchFamily="18" charset="0"/>
                                    </a:rPr>
                                    <m:t>𝐤</m:t>
                                  </m:r>
                                  <m:r>
                                    <a:rPr lang="en-US" altLang="zh-CN" sz="3200" b="1" i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CN" sz="3200" b="1" i="0">
                                      <a:latin typeface="Cambria Math" panose="02040503050406030204" pitchFamily="18" charset="0"/>
                                    </a:rPr>
                                    <m:t>𝐦</m:t>
                                  </m:r>
                                  <m:r>
                                    <a:rPr lang="en-US" altLang="zh-CN" sz="3200" b="1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3200" b="1" i="0">
                                      <a:latin typeface="Cambria Math" panose="02040503050406030204" pitchFamily="18" charset="0"/>
                                    </a:rPr>
                                    <m:t>𝐧</m:t>
                                  </m:r>
                                </m:e>
                              </m:mr>
                            </m:m>
                          </m:e>
                        </m:d>
                      </m:e>
                    </m:nary>
                  </m:oMath>
                </a14:m>
                <a:endParaRPr lang="en-US" altLang="zh-CN" sz="3200" b="1" dirty="0">
                  <a:latin typeface="等线" panose="02010600030101010101" pitchFamily="2" charset="-122"/>
                  <a:ea typeface="等线" panose="02010600030101010101" pitchFamily="2" charset="-122"/>
                </a:endParaRPr>
              </a:p>
              <a:p>
                <a:r>
                  <a:rPr lang="en-US" altLang="zh-CN" sz="3200" b="1" dirty="0">
                    <a:latin typeface="等线" panose="02010600030101010101" pitchFamily="2" charset="-122"/>
                    <a:ea typeface="等线" panose="02010600030101010101" pitchFamily="2" charset="-122"/>
                  </a:rPr>
                  <a:t>  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grow m:val="on"/>
                        <m:supHide m:val="on"/>
                        <m:ctrlPr>
                          <a:rPr lang="en-US" altLang="zh-CN" sz="32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3200" b="1" i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zh-CN" sz="3200" b="1" i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altLang="zh-CN" sz="3200" b="1" i="0">
                            <a:latin typeface="Cambria Math" panose="02040503050406030204" pitchFamily="18" charset="0"/>
                          </a:rPr>
                          <m:t>𝐤</m:t>
                        </m:r>
                        <m:r>
                          <a:rPr lang="en-US" altLang="zh-CN" sz="3200" b="1" i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altLang="zh-CN" sz="3200" b="1" i="0">
                            <a:latin typeface="Cambria Math" panose="02040503050406030204" pitchFamily="18" charset="0"/>
                          </a:rPr>
                          <m:t>𝐦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altLang="zh-CN" sz="32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CN" sz="3200" b="1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altLang="zh-CN" sz="3200" b="1" i="0">
                                      <a:latin typeface="Cambria Math" panose="02040503050406030204" pitchFamily="18" charset="0"/>
                                    </a:rPr>
                                    <m:t>𝐤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CN" sz="3200" b="1" i="0">
                                      <a:latin typeface="Cambria Math" panose="02040503050406030204" pitchFamily="18" charset="0"/>
                                    </a:rPr>
                                    <m:t>𝐦</m:t>
                                  </m:r>
                                  <m:r>
                                    <a:rPr lang="en-US" altLang="zh-CN" sz="3200" b="1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3200" b="1" i="0">
                                      <a:latin typeface="Cambria Math" panose="02040503050406030204" pitchFamily="18" charset="0"/>
                                    </a:rPr>
                                    <m:t>𝐧</m:t>
                                  </m:r>
                                </m:e>
                              </m:mr>
                            </m:m>
                          </m:e>
                        </m:d>
                      </m:e>
                    </m:nary>
                    <m:r>
                      <a:rPr lang="en-US" altLang="zh-CN" sz="3200" b="1" i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3200" b="1" dirty="0">
                    <a:latin typeface="等线" panose="02010600030101010101" pitchFamily="2" charset="-122"/>
                    <a:ea typeface="等线" panose="02010600030101010101" pitchFamily="2" charset="-122"/>
                  </a:rPr>
                  <a:t>	          (5.10)		</a:t>
                </a:r>
              </a:p>
              <a:p>
                <a:r>
                  <a:rPr lang="en-US" altLang="zh-CN" sz="3200" b="1" dirty="0">
                    <a:latin typeface="等线" panose="02010600030101010101" pitchFamily="2" charset="-122"/>
                    <a:ea typeface="等线" panose="02010600030101010101" pitchFamily="2" charset="-122"/>
                  </a:rPr>
                  <a:t>  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sz="32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3200" b="1" i="0">
                                  <a:latin typeface="Cambria Math" panose="02040503050406030204" pitchFamily="18" charset="0"/>
                                </a:rPr>
                                <m:t>𝐦</m:t>
                              </m:r>
                              <m:r>
                                <a:rPr lang="en-US" altLang="zh-CN" sz="32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32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3200" b="1" i="0">
                                  <a:latin typeface="Cambria Math" panose="02040503050406030204" pitchFamily="18" charset="0"/>
                                </a:rPr>
                                <m:t>𝐦</m:t>
                              </m:r>
                              <m:r>
                                <a:rPr lang="en-US" altLang="zh-CN" sz="32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3200" b="1" i="0">
                                  <a:latin typeface="Cambria Math" panose="02040503050406030204" pitchFamily="18" charset="0"/>
                                </a:rPr>
                                <m:t>𝐧</m:t>
                              </m:r>
                              <m:r>
                                <a:rPr lang="en-US" altLang="zh-CN" sz="32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32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CN" sz="3200" b="1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3200" b="1" i="0">
                            <a:latin typeface="Cambria Math" panose="02040503050406030204" pitchFamily="18" charset="0"/>
                          </a:rPr>
                          <m:t>𝐦</m:t>
                        </m:r>
                        <m:r>
                          <a:rPr lang="en-US" altLang="zh-CN" sz="3200" b="1" i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3200" b="1" i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3200" b="1" i="0">
                            <a:latin typeface="Cambria Math" panose="02040503050406030204" pitchFamily="18" charset="0"/>
                          </a:rPr>
                          <m:t>𝐦</m:t>
                        </m:r>
                        <m:r>
                          <a:rPr lang="en-US" altLang="zh-CN" sz="3200" b="1" i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3200" b="1" i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3200" b="1" i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3200" b="1" i="0">
                            <a:latin typeface="Cambria Math" panose="02040503050406030204" pitchFamily="18" charset="0"/>
                          </a:rPr>
                          <m:t>𝐧</m:t>
                        </m:r>
                      </m:den>
                    </m:f>
                    <m:d>
                      <m:dPr>
                        <m:ctrlPr>
                          <a:rPr lang="en-US" altLang="zh-CN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sz="32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3200" b="1" i="0">
                                  <a:latin typeface="Cambria Math" panose="02040503050406030204" pitchFamily="18" charset="0"/>
                                </a:rPr>
                                <m:t>𝐦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3200" b="1" i="0">
                                  <a:latin typeface="Cambria Math" panose="02040503050406030204" pitchFamily="18" charset="0"/>
                                </a:rPr>
                                <m:t>𝐦</m:t>
                              </m:r>
                              <m:r>
                                <a:rPr lang="en-US" altLang="zh-CN" sz="32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3200" b="1" i="0">
                                  <a:latin typeface="Cambria Math" panose="02040503050406030204" pitchFamily="18" charset="0"/>
                                </a:rPr>
                                <m:t>𝐧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zh-CN" sz="3200" b="1" dirty="0">
                  <a:latin typeface="等线" panose="02010600030101010101" pitchFamily="2" charset="-122"/>
                  <a:ea typeface="等线" panose="02010600030101010101" pitchFamily="2" charset="-122"/>
                </a:endParaRPr>
              </a:p>
              <a:p>
                <a:r>
                  <a:rPr lang="zh-CN" altLang="en-US" sz="3200" b="1" dirty="0">
                    <a:latin typeface="等线" panose="02010600030101010101" pitchFamily="2" charset="-122"/>
                    <a:ea typeface="等线" panose="02010600030101010101" pitchFamily="2" charset="-122"/>
                  </a:rPr>
                  <a:t>同理</a:t>
                </a:r>
                <a:r>
                  <a:rPr lang="en-US" altLang="zh-CN" sz="3200" b="1" dirty="0">
                    <a:latin typeface="等线" panose="02010600030101010101" pitchFamily="2" charset="-122"/>
                    <a:ea typeface="等线" panose="02010600030101010101" pitchFamily="2" charset="-122"/>
                  </a:rPr>
                  <a:t>A=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sz="32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3200" b="1" i="0">
                                  <a:latin typeface="Cambria Math" panose="02040503050406030204" pitchFamily="18" charset="0"/>
                                </a:rPr>
                                <m:t>𝐦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3200" b="1" i="0">
                                  <a:latin typeface="Cambria Math" panose="02040503050406030204" pitchFamily="18" charset="0"/>
                                </a:rPr>
                                <m:t>𝐦</m:t>
                              </m:r>
                              <m:r>
                                <a:rPr lang="en-US" altLang="zh-CN" sz="32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3200" b="1" i="0">
                                  <a:latin typeface="Cambria Math" panose="02040503050406030204" pitchFamily="18" charset="0"/>
                                </a:rPr>
                                <m:t>𝐧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zh-CN" sz="3200" b="1" dirty="0">
                  <a:latin typeface="等线" panose="02010600030101010101" pitchFamily="2" charset="-122"/>
                  <a:ea typeface="等线" panose="02010600030101010101" pitchFamily="2" charset="-122"/>
                </a:endParaRPr>
              </a:p>
              <a:p>
                <a:r>
                  <a:rPr lang="en-US" altLang="zh-CN" sz="3200" b="1" dirty="0">
                    <a:latin typeface="等线" panose="02010600030101010101" pitchFamily="2" charset="-122"/>
                    <a:ea typeface="等线" panose="02010600030101010101" pitchFamily="2" charset="-122"/>
                  </a:rPr>
                  <a:t>S=mA-(m-n)B=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3200" b="1" i="0">
                            <a:latin typeface="Cambria Math" panose="02040503050406030204" pitchFamily="18" charset="0"/>
                          </a:rPr>
                          <m:t>𝐧</m:t>
                        </m:r>
                      </m:num>
                      <m:den>
                        <m:r>
                          <a:rPr lang="en-US" altLang="zh-CN" sz="3200" b="1" i="0">
                            <a:latin typeface="Cambria Math" panose="02040503050406030204" pitchFamily="18" charset="0"/>
                          </a:rPr>
                          <m:t>𝐦</m:t>
                        </m:r>
                        <m:r>
                          <a:rPr lang="en-US" altLang="zh-CN" sz="3200" b="1" i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3200" b="1" i="0">
                            <a:latin typeface="Cambria Math" panose="02040503050406030204" pitchFamily="18" charset="0"/>
                          </a:rPr>
                          <m:t>𝐧</m:t>
                        </m:r>
                        <m:r>
                          <a:rPr lang="en-US" altLang="zh-CN" sz="3200" b="1" i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3200" b="1" i="0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d>
                      <m:dPr>
                        <m:ctrlPr>
                          <a:rPr lang="en-US" altLang="zh-CN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sz="32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3200" b="1" i="0">
                                  <a:latin typeface="Cambria Math" panose="02040503050406030204" pitchFamily="18" charset="0"/>
                                </a:rPr>
                                <m:t>𝐦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3200" b="1" i="0">
                                  <a:latin typeface="Cambria Math" panose="02040503050406030204" pitchFamily="18" charset="0"/>
                                </a:rPr>
                                <m:t>𝐦</m:t>
                              </m:r>
                              <m:r>
                                <a:rPr lang="en-US" altLang="zh-CN" sz="32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3200" b="1" i="0">
                                  <a:latin typeface="Cambria Math" panose="02040503050406030204" pitchFamily="18" charset="0"/>
                                </a:rPr>
                                <m:t>𝐧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zh-CN" altLang="en-US" sz="3200" b="1" dirty="0">
                  <a:latin typeface="等线" panose="02010600030101010101" pitchFamily="2" charset="-122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6ABF6F54-E50E-4629-8E4A-BD94460576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65" y="343900"/>
                <a:ext cx="11446669" cy="4290085"/>
              </a:xfrm>
              <a:prstGeom prst="rect">
                <a:avLst/>
              </a:prstGeom>
              <a:blipFill>
                <a:blip r:embed="rId2"/>
                <a:stretch>
                  <a:fillRect l="-1331" b="-8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6262951B-3BE8-46A7-A8C4-2B8E03235433}"/>
                  </a:ext>
                </a:extLst>
              </p:cNvPr>
              <p:cNvSpPr txBox="1"/>
              <p:nvPr/>
            </p:nvSpPr>
            <p:spPr>
              <a:xfrm>
                <a:off x="0" y="5045735"/>
                <a:ext cx="13716000" cy="1895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grow m:val="on"/>
                        <m:supHide m:val="on"/>
                        <m:ctrlPr>
                          <a:rPr lang="en-US" altLang="zh-CN" sz="3200" b="1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3200" b="1" i="1" dirty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zh-CN" sz="3200" b="1" dirty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altLang="zh-CN" sz="3200" b="1" i="1" dirty="0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altLang="zh-CN" sz="3200" b="1" dirty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altLang="zh-CN" sz="3200" b="1" i="1" dirty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altLang="zh-CN" sz="3200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altLang="zh-CN" sz="3200" b="1" i="1" dirty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altLang="zh-CN" sz="3200" b="1" i="1" dirty="0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e>
                              <m:e>
                                <m:r>
                                  <a:rPr lang="en-US" altLang="zh-CN" sz="3200" b="1" i="1" dirty="0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3200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</m:mr>
                                  <m:mr>
                                    <m:e/>
                                  </m:mr>
                                </m:m>
                              </m:e>
                            </m:eqArr>
                          </m:e>
                        </m:d>
                      </m:e>
                    </m:nary>
                    <m:r>
                      <a:rPr lang="en-US" altLang="zh-CN" sz="3200" b="1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3200" b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32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sz="3200" b="1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eqArr>
                                <m:eqArrPr>
                                  <m:ctrlPr>
                                    <a:rPr lang="en-US" altLang="zh-CN" sz="32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zh-CN" sz="3200" b="1" i="1" dirty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  <m:e>
                                  <m:r>
                                    <a:rPr lang="en-US" altLang="zh-CN" sz="3200" b="1" i="1" dirty="0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</m:eqArr>
                            </m:e>
                          </m:mr>
                          <m:mr>
                            <m:e/>
                          </m:mr>
                        </m:m>
                      </m:e>
                    </m:d>
                    <m:r>
                      <a:rPr lang="en-US" altLang="zh-CN" sz="3200" b="1" dirty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zh-CN" sz="32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sz="3200" b="1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eqArr>
                                <m:eqArrPr>
                                  <m:ctrlPr>
                                    <a:rPr lang="en-US" altLang="zh-CN" sz="32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zh-CN" sz="3200" b="1" i="1" dirty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en-US" altLang="zh-CN" sz="3200" b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3200" b="1" i="1" dirty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  <m:e>
                                  <m:r>
                                    <a:rPr lang="en-US" altLang="zh-CN" sz="3200" b="1" i="1" dirty="0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</m:eqArr>
                            </m:e>
                          </m:mr>
                          <m:mr>
                            <m:e/>
                          </m:mr>
                        </m:m>
                      </m:e>
                    </m:d>
                    <m:r>
                      <a:rPr lang="en-US" altLang="zh-CN" sz="3200" b="1" dirty="0">
                        <a:latin typeface="Cambria Math" panose="02040503050406030204" pitchFamily="18" charset="0"/>
                      </a:rPr>
                      <m:t>+⋯+</m:t>
                    </m:r>
                    <m:d>
                      <m:dPr>
                        <m:ctrlPr>
                          <a:rPr lang="en-US" altLang="zh-CN" sz="32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sz="3200" b="1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3200" b="1" i="1" dirty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3200" b="1" i="1" dirty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CN" sz="3200" b="1" dirty="0"/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32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sz="3200" b="1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3200" b="1" i="1" dirty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altLang="zh-CN" sz="3200" b="1" i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3200" b="1" i="1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3200" b="1" i="1" dirty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n-US" altLang="zh-CN" sz="3200" b="1" i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3200" b="1" i="1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CN" sz="3200" b="1" dirty="0"/>
                  <a:t>     (5.10)</a:t>
                </a:r>
              </a:p>
              <a:p>
                <a:endParaRPr lang="zh-CN" altLang="en-US" sz="3200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6262951B-3BE8-46A7-A8C4-2B8E032354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045735"/>
                <a:ext cx="13716000" cy="18956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648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2C3DECFE-541A-4492-908A-E66C0E264451}"/>
                  </a:ext>
                </a:extLst>
              </p:cNvPr>
              <p:cNvSpPr txBox="1"/>
              <p:nvPr/>
            </p:nvSpPr>
            <p:spPr>
              <a:xfrm>
                <a:off x="164306" y="157640"/>
                <a:ext cx="11863387" cy="5949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b="1" dirty="0">
                    <a:latin typeface="等线" panose="02010600030101010101" pitchFamily="2" charset="-122"/>
                    <a:ea typeface="等线" panose="02010600030101010101" pitchFamily="2" charset="-122"/>
                  </a:rPr>
                  <a:t>2</a:t>
                </a:r>
                <a14:m>
                  <m:oMath xmlns:m="http://schemas.openxmlformats.org/officeDocument/2006/math">
                    <m:r>
                      <a:rPr lang="en-US" altLang="zh-CN" sz="3200" b="1" i="1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zh-CN" altLang="en-US" sz="3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3200" b="1" i="1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zh-CN" altLang="en-US" sz="32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zh-CN" altLang="en-US" sz="3200" b="1" i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grow m:val="on"/>
                        <m:supHide m:val="on"/>
                        <m:ctrlPr>
                          <a:rPr lang="zh-CN" altLang="en-US" sz="32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zh-CN" altLang="en-US" sz="32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zh-CN" altLang="en-US" sz="3200" b="1" i="0">
                            <a:latin typeface="Cambria Math" panose="02040503050406030204" pitchFamily="18" charset="0"/>
                          </a:rPr>
                          <m:t>≤</m:t>
                        </m:r>
                        <m:sSup>
                          <m:sSupPr>
                            <m:ctrlPr>
                              <a:rPr lang="zh-CN" altLang="en-US" sz="32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3200" b="1" i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zh-CN" altLang="en-US" sz="32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</m:sub>
                      <m:sup/>
                      <m:e>
                        <m:d>
                          <m:dPr>
                            <m:ctrlPr>
                              <a:rPr lang="zh-CN" altLang="en-US" sz="32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zh-CN" altLang="en-US" sz="3200" b="1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p>
                                    <m:sSupPr>
                                      <m:ctrlPr>
                                        <a:rPr lang="zh-CN" altLang="en-US" sz="32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sz="3200" b="1" i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e>
                                    <m:sup>
                                      <m:r>
                                        <a:rPr lang="zh-CN" altLang="en-US" sz="3200" b="1" i="1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sup>
                                  </m:sSup>
                                  <m:r>
                                    <a:rPr lang="zh-CN" altLang="en-US" sz="3200" b="1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zh-CN" altLang="en-US" sz="32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zh-CN" altLang="en-US" sz="32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</m:mr>
                            </m:m>
                          </m:e>
                        </m:d>
                        <m:sSup>
                          <m:sSupPr>
                            <m:ctrlPr>
                              <a:rPr lang="zh-CN" altLang="en-US" sz="32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en-US" sz="32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sz="3200" b="1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zh-CN" altLang="en-US" sz="3200" b="1" i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zh-CN" altLang="en-US" sz="32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altLang="zh-CN" sz="3200" b="1" dirty="0">
                    <a:latin typeface="等线" panose="02010600030101010101" pitchFamily="2" charset="-122"/>
                    <a:ea typeface="等线" panose="02010600030101010101" pitchFamily="2" charset="-122"/>
                  </a:rPr>
                  <a:t>	</a:t>
                </a:r>
                <a:r>
                  <a:rPr lang="zh-CN" altLang="en-US" sz="3200" b="1" dirty="0">
                    <a:latin typeface="等线" panose="02010600030101010101" pitchFamily="2" charset="-122"/>
                    <a:ea typeface="等线" panose="02010600030101010101" pitchFamily="2" charset="-122"/>
                  </a:rPr>
                  <a:t>整数</a:t>
                </a:r>
                <a:r>
                  <a:rPr lang="en-US" altLang="zh-CN" sz="3200" b="1" dirty="0">
                    <a:latin typeface="等线" panose="02010600030101010101" pitchFamily="2" charset="-122"/>
                    <a:ea typeface="等线" panose="02010600030101010101" pitchFamily="2" charset="-122"/>
                  </a:rPr>
                  <a:t>n</a:t>
                </a:r>
                <a14:m>
                  <m:oMath xmlns:m="http://schemas.openxmlformats.org/officeDocument/2006/math">
                    <m:r>
                      <a:rPr lang="en-US" altLang="zh-CN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zh-CN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endParaRPr lang="en-US" altLang="zh-CN" sz="3200" b="1" dirty="0">
                  <a:latin typeface="等线" panose="02010600030101010101" pitchFamily="2" charset="-122"/>
                  <a:ea typeface="等线" panose="02010600030101010101" pitchFamily="2" charset="-122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zh-CN" altLang="en-US" sz="24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  <m:r>
                      <a:rPr lang="zh-CN" alt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grow m:val="on"/>
                        <m:supHide m:val="on"/>
                        <m:ctrlPr>
                          <a:rPr lang="zh-CN" altLang="en-US" sz="2400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zh-CN" altLang="en-US" sz="24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zh-CN" altLang="en-US" sz="2400" b="1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zh-CN" altLang="en-US" sz="24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  <m:sup/>
                      <m:e>
                        <m:d>
                          <m:dPr>
                            <m:ctrlPr>
                              <a:rPr lang="zh-CN" alt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zh-CN" alt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zh-CN" altLang="en-US" sz="2400" b="1" i="1" smtClean="0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  <m:r>
                                    <a:rPr lang="zh-CN" altLang="en-US" sz="24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zh-CN" altLang="en-US" sz="2400" b="1" i="1" smtClean="0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zh-CN" altLang="en-US" sz="2400" b="1" i="1" smtClean="0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</m:mr>
                            </m:m>
                          </m:e>
                        </m:d>
                        <m:sSup>
                          <m:sSupPr>
                            <m:ctrlPr>
                              <a:rPr lang="zh-CN" alt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sz="24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zh-CN" altLang="en-US" sz="24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zh-CN" altLang="en-US" sz="2400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altLang="zh-CN" sz="2400" b="1" dirty="0">
                    <a:latin typeface="等线" panose="02010600030101010101" pitchFamily="2" charset="-122"/>
                    <a:ea typeface="等线" panose="02010600030101010101" pitchFamily="2" charset="-122"/>
                  </a:rPr>
                  <a:t> 	m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endParaRPr lang="en-US" altLang="zh-CN" sz="2400" b="1" dirty="0">
                  <a:latin typeface="等线" panose="02010600030101010101" pitchFamily="2" charset="-122"/>
                  <a:ea typeface="等线" panose="02010600030101010101" pitchFamily="2" charset="-122"/>
                </a:endParaRPr>
              </a:p>
              <a:p>
                <a:r>
                  <a:rPr lang="en-US" altLang="zh-CN" sz="2400" b="1" dirty="0">
                    <a:latin typeface="等线" panose="02010600030101010101" pitchFamily="2" charset="-122"/>
                    <a:ea typeface="等线" panose="02010600030101010101" pitchFamily="2" charset="-122"/>
                  </a:rPr>
                  <a:t>      =</a:t>
                </a:r>
                <a:r>
                  <a:rPr lang="zh-CN" altLang="en-US" sz="2400" b="1" dirty="0">
                    <a:latin typeface="等线" panose="02010600030101010101" pitchFamily="2" charset="-122"/>
                    <a:ea typeface="等线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grow m:val="on"/>
                        <m:supHide m:val="on"/>
                        <m:ctrlPr>
                          <a:rPr lang="zh-CN" altLang="en-US" sz="2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zh-CN" altLang="en-US" sz="24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zh-CN" altLang="en-US" sz="2400" b="1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zh-CN" altLang="en-US" sz="2400" b="1" i="1"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  <m:sup/>
                      <m:e>
                        <m:d>
                          <m:dPr>
                            <m:ctrlPr>
                              <a:rPr lang="zh-CN" alt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zh-CN" alt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zh-CN" altLang="en-US" sz="2400" b="1" i="1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  <m:r>
                                    <a:rPr lang="zh-CN" altLang="en-US" sz="24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zh-CN" altLang="en-US" sz="2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zh-CN" altLang="en-US" sz="24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zh-CN" altLang="en-US" sz="24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zh-CN" altLang="en-US" sz="24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</m:mr>
                            </m:m>
                          </m:e>
                        </m:d>
                        <m:sSup>
                          <m:sSupPr>
                            <m:ctrlPr>
                              <a:rPr lang="zh-CN" altLang="en-US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sz="2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zh-CN" altLang="en-US" sz="2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zh-CN" altLang="en-US" sz="24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altLang="zh-CN" sz="2400" b="1" dirty="0">
                    <a:latin typeface="等线" panose="02010600030101010101" pitchFamily="2" charset="-122"/>
                    <a:ea typeface="等线" panose="02010600030101010101" pitchFamily="2" charset="-122"/>
                  </a:rPr>
                  <a:t>+</a:t>
                </a:r>
                <a:r>
                  <a:rPr lang="zh-CN" altLang="en-US" sz="2400" b="1" dirty="0">
                    <a:latin typeface="等线" panose="02010600030101010101" pitchFamily="2" charset="-122"/>
                    <a:ea typeface="等线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grow m:val="on"/>
                        <m:supHide m:val="on"/>
                        <m:ctrlPr>
                          <a:rPr lang="zh-CN" altLang="en-US" sz="2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zh-CN" altLang="en-US" sz="24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zh-CN" altLang="en-US" sz="2400" b="1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zh-CN" altLang="en-US" sz="2400" b="1" i="1"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  <m:sup/>
                      <m:e>
                        <m:d>
                          <m:dPr>
                            <m:ctrlPr>
                              <a:rPr lang="zh-CN" alt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zh-CN" alt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zh-CN" altLang="en-US" sz="2400" b="1" i="1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  <m:r>
                                    <a:rPr lang="zh-CN" altLang="en-US" sz="24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zh-CN" altLang="en-US" sz="2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zh-CN" altLang="en-US" sz="24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zh-CN" altLang="en-US" sz="24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zh-CN" altLang="en-US" sz="24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  <m:r>
                                    <a:rPr lang="en-US" altLang="zh-CN" sz="24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4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mr>
                            </m:m>
                          </m:e>
                        </m:d>
                        <m:sSup>
                          <m:sSupPr>
                            <m:ctrlPr>
                              <a:rPr lang="zh-CN" altLang="en-US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sz="2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zh-CN" altLang="en-US" sz="2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zh-CN" altLang="en-US" sz="24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p>
                        </m:sSup>
                      </m:e>
                    </m:nary>
                  </m:oMath>
                </a14:m>
                <a:endParaRPr lang="en-US" altLang="zh-CN" sz="2400" b="1" dirty="0">
                  <a:latin typeface="等线" panose="02010600030101010101" pitchFamily="2" charset="-122"/>
                  <a:ea typeface="等线" panose="02010600030101010101" pitchFamily="2" charset="-122"/>
                </a:endParaRPr>
              </a:p>
              <a:p>
                <a:r>
                  <a:rPr lang="en-US" altLang="zh-CN" sz="2400" b="1" dirty="0">
                    <a:latin typeface="等线" panose="02010600030101010101" pitchFamily="2" charset="-122"/>
                    <a:ea typeface="等线" panose="02010600030101010101" pitchFamily="2" charset="-122"/>
                  </a:rPr>
                  <a:t>      =</a:t>
                </a:r>
                <a:r>
                  <a:rPr lang="zh-CN" altLang="en-US" sz="2400" b="1" dirty="0">
                    <a:latin typeface="等线" panose="02010600030101010101" pitchFamily="2" charset="-122"/>
                    <a:ea typeface="等线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grow m:val="on"/>
                        <m:supHide m:val="on"/>
                        <m:ctrlPr>
                          <a:rPr lang="zh-CN" altLang="en-US" sz="2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zh-CN" altLang="en-US" sz="24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zh-CN" altLang="en-US" sz="2400" b="1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zh-CN" altLang="en-US" sz="2400" b="1" i="1"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  <m:sup/>
                      <m:e>
                        <m:d>
                          <m:dPr>
                            <m:ctrlPr>
                              <a:rPr lang="zh-CN" alt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zh-CN" alt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zh-CN" altLang="en-US" sz="2400" b="1" i="1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  <m:r>
                                    <a:rPr lang="zh-CN" altLang="en-US" sz="24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zh-CN" altLang="en-US" sz="2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zh-CN" altLang="en-US" sz="24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zh-CN" altLang="en-US" sz="24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zh-CN" altLang="en-US" sz="24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</m:mr>
                            </m:m>
                          </m:e>
                        </m:d>
                        <m:sSup>
                          <m:sSupPr>
                            <m:ctrlPr>
                              <a:rPr lang="zh-CN" altLang="en-US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sz="2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zh-CN" altLang="en-US" sz="2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zh-CN" altLang="en-US" sz="24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altLang="zh-CN" sz="2400" b="1" dirty="0">
                    <a:latin typeface="等线" panose="02010600030101010101" pitchFamily="2" charset="-122"/>
                    <a:ea typeface="等线" panose="02010600030101010101" pitchFamily="2" charset="-122"/>
                  </a:rPr>
                  <a:t>+</a:t>
                </a:r>
                <a:r>
                  <a:rPr lang="zh-CN" altLang="en-US" sz="2400" b="1" dirty="0">
                    <a:latin typeface="等线" panose="02010600030101010101" pitchFamily="2" charset="-122"/>
                    <a:ea typeface="等线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grow m:val="on"/>
                        <m:supHide m:val="on"/>
                        <m:ctrlPr>
                          <a:rPr lang="zh-CN" altLang="en-US" sz="2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zh-CN" altLang="en-US" sz="24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zh-CN" altLang="en-US" sz="2400" b="1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zh-CN" altLang="en-US" sz="2400" b="1" i="1"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  <m:sup/>
                      <m:e>
                        <m:d>
                          <m:dPr>
                            <m:ctrlPr>
                              <a:rPr lang="zh-CN" alt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zh-CN" alt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zh-CN" altLang="en-US" sz="2400" b="1" i="1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  <m:r>
                                    <a:rPr lang="zh-CN" altLang="en-US" sz="24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zh-CN" altLang="en-US" sz="2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zh-CN" altLang="en-US" sz="24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zh-CN" altLang="en-US" sz="24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zh-CN" altLang="en-US" sz="24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</m:mr>
                            </m:m>
                          </m:e>
                        </m:d>
                        <m:sSup>
                          <m:sSupPr>
                            <m:ctrlPr>
                              <a:rPr lang="zh-CN" altLang="en-US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sz="2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zh-CN" altLang="en-US" sz="2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zh-CN" altLang="en-US" sz="24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e>
                    </m:nary>
                  </m:oMath>
                </a14:m>
                <a:endParaRPr lang="en-US" altLang="zh-CN" sz="2400" b="1" dirty="0">
                  <a:latin typeface="等线" panose="02010600030101010101" pitchFamily="2" charset="-122"/>
                  <a:ea typeface="等线" panose="02010600030101010101" pitchFamily="2" charset="-122"/>
                </a:endParaRPr>
              </a:p>
              <a:p>
                <a:r>
                  <a:rPr lang="en-US" altLang="zh-CN" sz="2400" b="1" dirty="0">
                    <a:latin typeface="等线" panose="02010600030101010101" pitchFamily="2" charset="-122"/>
                    <a:ea typeface="等线" panose="02010600030101010101" pitchFamily="2" charset="-122"/>
                  </a:rPr>
                  <a:t>      =</a:t>
                </a:r>
                <a:r>
                  <a:rPr lang="zh-CN" altLang="en-US" sz="2400" b="1" dirty="0">
                    <a:latin typeface="等线" panose="02010600030101010101" pitchFamily="2" charset="-122"/>
                    <a:ea typeface="等线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grow m:val="on"/>
                        <m:supHide m:val="on"/>
                        <m:ctrlPr>
                          <a:rPr lang="zh-CN" altLang="en-US" sz="2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zh-CN" altLang="en-US" sz="24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zh-CN" altLang="en-US" sz="2400" b="1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zh-CN" altLang="en-US" sz="2400" b="1" i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/>
                      <m:e>
                        <m:d>
                          <m:dPr>
                            <m:ctrlPr>
                              <a:rPr lang="zh-CN" alt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zh-CN" alt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zh-CN" altLang="en-US" sz="2400" b="1" i="1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  <m:r>
                                    <a:rPr lang="zh-CN" altLang="en-US" sz="24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zh-CN" altLang="en-US" sz="2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zh-CN" altLang="en-US" sz="24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zh-CN" altLang="en-US" sz="24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zh-CN" altLang="en-US" sz="24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</m:mr>
                            </m:m>
                          </m:e>
                        </m:d>
                        <m:sSup>
                          <m:sSupPr>
                            <m:ctrlPr>
                              <a:rPr lang="zh-CN" altLang="en-US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sz="2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zh-CN" altLang="en-US" sz="2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zh-CN" altLang="en-US" sz="24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p>
                        </m:sSup>
                      </m:e>
                    </m:nary>
                    <m:r>
                      <a:rPr lang="en-US" altLang="zh-CN" sz="2400" b="1" i="0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400" b="1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400" b="1" i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400" b="1" i="0" smtClean="0">
                                  <a:latin typeface="Cambria Math" panose="02040503050406030204" pitchFamily="18" charset="0"/>
                                </a:rPr>
                                <m:t>𝐦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1" i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400" b="1" i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altLang="zh-CN" sz="2400" b="1" i="0" smtClean="0">
                            <a:latin typeface="Cambria Math" panose="02040503050406030204" pitchFamily="18" charset="0"/>
                          </a:rPr>
                          <m:t>𝐦</m:t>
                        </m:r>
                      </m:sup>
                    </m:sSup>
                    <m:r>
                      <a:rPr lang="en-US" altLang="zh-CN" sz="2400" b="1" i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zh-CN" altLang="en-US" sz="2400" b="1" dirty="0">
                    <a:latin typeface="等线" panose="02010600030101010101" pitchFamily="2" charset="-122"/>
                    <a:ea typeface="等线" panose="02010600030101010101" pitchFamily="2" charset="-122"/>
                  </a:rPr>
                  <a:t> </a:t>
                </a:r>
                <a:r>
                  <a:rPr lang="en-US" altLang="zh-CN" sz="2400" b="1" dirty="0">
                    <a:latin typeface="等线" panose="02010600030101010101" pitchFamily="2" charset="-122"/>
                    <a:ea typeface="等线" panose="02010600030101010101" pitchFamily="2" charset="-122"/>
                  </a:rPr>
                  <a:t>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grow m:val="on"/>
                        <m:supHide m:val="on"/>
                        <m:ctrlPr>
                          <a:rPr lang="zh-CN" altLang="en-US" sz="2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zh-CN" altLang="en-US" sz="24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zh-CN" altLang="en-US" sz="2400" b="1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zh-CN" altLang="en-US" sz="2400" b="1" i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/>
                      <m:e>
                        <m:d>
                          <m:dPr>
                            <m:ctrlPr>
                              <a:rPr lang="zh-CN" alt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zh-CN" alt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zh-CN" altLang="en-US" sz="2400" b="1" i="1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  <m:r>
                                    <a:rPr lang="zh-CN" altLang="en-US" sz="24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zh-CN" altLang="en-US" sz="2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zh-CN" altLang="en-US" sz="24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zh-CN" altLang="en-US" sz="24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zh-CN" altLang="en-US" sz="24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</m:mr>
                            </m:m>
                          </m:e>
                        </m:d>
                        <m:sSup>
                          <m:sSupPr>
                            <m:ctrlPr>
                              <a:rPr lang="zh-CN" altLang="en-US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sz="2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zh-CN" altLang="en-US" sz="2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zh-CN" altLang="en-US" sz="24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altLang="zh-CN" sz="2400" b="1" dirty="0">
                    <a:latin typeface="等线" panose="02010600030101010101" pitchFamily="2" charset="-122"/>
                    <a:ea typeface="等线" panose="02010600030101010101" pitchFamily="2" charset="-122"/>
                  </a:rPr>
                  <a:t>-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en-US" sz="24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en-US" sz="2400" b="1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zh-CN" altLang="en-US" sz="2400" b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CN" altLang="en-US" sz="2400" b="1" i="0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zh-CN" altLang="en-US" sz="2400" b="1" i="1" dirty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zh-CN" altLang="en-US" sz="2400" b="1" i="0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CN" altLang="en-US" sz="2400" b="1" i="0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zh-CN" altLang="en-US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en-US" sz="2400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2400" b="1" i="0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zh-CN" altLang="en-US" sz="2400" b="1" i="0" dirty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zh-CN" altLang="en-US" sz="2400" b="1" i="1" dirty="0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zh-CN" altLang="en-US" sz="2400" b="1" i="0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zh-CN" altLang="en-US" sz="2400" b="1" i="0" dirty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US" altLang="zh-CN" sz="2800" b="1" dirty="0">
                  <a:latin typeface="等线" panose="02010600030101010101" pitchFamily="2" charset="-122"/>
                  <a:ea typeface="等线" panose="02010600030101010101" pitchFamily="2" charset="-122"/>
                </a:endParaRPr>
              </a:p>
              <a:p>
                <a:endParaRPr lang="en-US" altLang="zh-CN" sz="2800" b="1" dirty="0">
                  <a:latin typeface="等线" panose="02010600030101010101" pitchFamily="2" charset="-122"/>
                  <a:ea typeface="等线" panose="02010600030101010101" pitchFamily="2" charset="-122"/>
                </a:endParaRPr>
              </a:p>
              <a:p>
                <a:r>
                  <a:rPr lang="en-US" altLang="zh-CN" sz="2800" b="1" dirty="0">
                    <a:latin typeface="等线" panose="02010600030101010101" pitchFamily="2" charset="-122"/>
                    <a:ea typeface="等线" panose="02010600030101010101" pitchFamily="2" charset="-122"/>
                  </a:rPr>
                  <a:t>      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8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800" b="1" i="1" dirty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zh-CN" altLang="en-US" sz="2800" b="1" i="1" dirty="0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zh-CN" altLang="en-US" sz="2800" b="1" i="0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zh-CN" altLang="en-US" sz="2800" b="1" i="0" dirty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zh-CN" altLang="en-US" sz="2800" b="1" i="0" dirty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zh-CN" altLang="en-US" sz="28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en-US" sz="2800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2800" b="1" i="0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zh-CN" altLang="en-US" sz="2800" b="1" i="0" dirty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zh-CN" altLang="en-US" sz="2800" b="1" i="0" dirty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zh-CN" altLang="en-US" sz="2800" b="1" i="1" dirty="0">
                            <a:latin typeface="Cambria Math" panose="02040503050406030204" pitchFamily="18" charset="0"/>
                          </a:rPr>
                          <m:t>𝒎</m:t>
                        </m:r>
                      </m:sup>
                    </m:sSup>
                    <m:r>
                      <a:rPr lang="zh-CN" altLang="en-US" sz="2800" b="1" i="0" dirty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zh-CN" altLang="en-US" sz="28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800" b="1" i="1" dirty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zh-CN" altLang="en-US" sz="2800" b="1" i="1" dirty="0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zh-CN" altLang="en-US" sz="2800" b="1" i="0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zh-CN" altLang="en-US" sz="2800" b="1" i="0" dirty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zh-CN" altLang="en-US" sz="2800" b="1" i="0" dirty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zh-CN" altLang="en-US" sz="28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en-US" sz="2800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2800" b="1" i="0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zh-CN" altLang="en-US" sz="2800" b="1" i="0" dirty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zh-CN" altLang="en-US" sz="2800" b="1" i="0" dirty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zh-CN" sz="2800" b="1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zh-CN" altLang="en-US" sz="2800" b="1" i="1" dirty="0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altLang="zh-CN" sz="2800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800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800" b="1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zh-CN" altLang="en-US" sz="2800" b="1" i="0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zh-CN" altLang="en-US" sz="2800" b="1" i="0" dirty="0">
                        <a:latin typeface="Cambria Math" panose="02040503050406030204" pitchFamily="18" charset="0"/>
                      </a:rPr>
                      <m:t>𝟏𝟕</m:t>
                    </m:r>
                    <m:r>
                      <a:rPr lang="zh-CN" altLang="en-US" sz="2800" b="1" i="0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zh-CN" altLang="en-US" sz="28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800" b="1" i="1" dirty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zh-CN" altLang="en-US" sz="2800" b="1" i="1" dirty="0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zh-CN" altLang="en-US" sz="2800" b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800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zh-CN" altLang="en-US" sz="2800" b="1" i="0" dirty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zh-CN" altLang="en-US" sz="28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800" b="1" i="1" dirty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zh-CN" altLang="en-US" sz="2800" b="1" i="1" dirty="0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zh-CN" altLang="en-US" sz="2800" b="1" i="0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zh-CN" altLang="en-US" sz="2800" b="1" i="0" dirty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altLang="zh-CN" sz="2800" b="1" dirty="0">
                  <a:latin typeface="等线" panose="02010600030101010101" pitchFamily="2" charset="-122"/>
                  <a:ea typeface="等线" panose="02010600030101010101" pitchFamily="2" charset="-122"/>
                </a:endParaRPr>
              </a:p>
              <a:p>
                <a:r>
                  <a:rPr lang="en-US" altLang="zh-CN" sz="2800" b="1" dirty="0">
                    <a:latin typeface="等线" panose="02010600030101010101" pitchFamily="2" charset="-122"/>
                    <a:ea typeface="等线" panose="02010600030101010101" pitchFamily="2" charset="-122"/>
                  </a:rPr>
                  <a:t>      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8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1" i="1" dirty="0" smtClean="0"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US" altLang="zh-CN" sz="2800" b="1" i="1" dirty="0" smtClean="0">
                                <a:latin typeface="Cambria Math" panose="02040503050406030204" pitchFamily="18" charset="0"/>
                              </a:rPr>
                              <m:t>𝒎</m:t>
                            </m:r>
                            <m:r>
                              <a:rPr lang="en-US" altLang="zh-CN" sz="2800" b="1" i="0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800" b="1" i="0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800" b="1" i="0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2800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1" i="1" dirty="0" smtClean="0"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US" altLang="zh-CN" sz="2800" b="1" i="1" dirty="0" smtClean="0">
                                <a:latin typeface="Cambria Math" panose="02040503050406030204" pitchFamily="18" charset="0"/>
                              </a:rPr>
                              <m:t>𝒎</m:t>
                            </m:r>
                            <m:r>
                              <a:rPr lang="en-US" altLang="zh-CN" sz="2800" b="1" i="0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800" b="1" i="0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d>
                    <m:r>
                      <a:rPr lang="en-US" altLang="zh-CN" sz="2800" b="1" i="0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28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1" i="1" dirty="0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altLang="zh-CN" sz="2800" b="1" i="1" dirty="0" smtClean="0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altLang="zh-CN" sz="2800" b="1" i="0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800" b="1" i="0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zh-CN" sz="2800" b="1" i="0" dirty="0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altLang="zh-CN" sz="28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1" i="1" dirty="0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altLang="zh-CN" sz="2800" b="1" i="1" dirty="0" smtClean="0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altLang="zh-CN" sz="2800" b="1" i="0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800" b="1" i="0" dirty="0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altLang="zh-CN" sz="2800" b="1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8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1" i="1" dirty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altLang="zh-CN" sz="2800" b="1" i="1" dirty="0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altLang="zh-CN" sz="2800" b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800" b="1" i="1" dirty="0" smtClean="0">
                            <a:latin typeface="Cambria Math" panose="02040503050406030204" pitchFamily="18" charset="0"/>
                          </a:rPr>
                          <m:t>𝟔</m:t>
                        </m:r>
                      </m:sub>
                    </m:sSub>
                  </m:oMath>
                </a14:m>
                <a:r>
                  <a:rPr lang="en-US" altLang="zh-CN" sz="2800" b="1" dirty="0">
                    <a:latin typeface="等线" panose="02010600030101010101" pitchFamily="2" charset="-122"/>
                    <a:ea typeface="等线" panose="02010600030101010101" pitchFamily="2" charset="-122"/>
                  </a:rPr>
                  <a:t>	(m</a:t>
                </a:r>
                <a14:m>
                  <m:oMath xmlns:m="http://schemas.openxmlformats.org/officeDocument/2006/math">
                    <m:r>
                      <a:rPr lang="en-US" altLang="zh-CN" sz="2800" b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zh-CN" sz="2800" b="1" i="0" smtClean="0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en-US" altLang="zh-CN" sz="2800" b="1" dirty="0">
                    <a:latin typeface="等线" panose="02010600030101010101" pitchFamily="2" charset="-122"/>
                    <a:ea typeface="等线" panose="02010600030101010101" pitchFamily="2" charset="-122"/>
                  </a:rPr>
                  <a:t>)</a:t>
                </a:r>
              </a:p>
              <a:p>
                <a:r>
                  <a:rPr lang="en-US" altLang="zh-CN" dirty="0"/>
                  <a:t>	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2C3DECFE-541A-4492-908A-E66C0E2644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06" y="157640"/>
                <a:ext cx="11863387" cy="5949514"/>
              </a:xfrm>
              <a:prstGeom prst="rect">
                <a:avLst/>
              </a:prstGeom>
              <a:blipFill>
                <a:blip r:embed="rId2"/>
                <a:stretch>
                  <a:fillRect l="-13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E545B693-8024-47E0-AC28-08E238D79419}"/>
                  </a:ext>
                </a:extLst>
              </p:cNvPr>
              <p:cNvSpPr txBox="1"/>
              <p:nvPr/>
            </p:nvSpPr>
            <p:spPr>
              <a:xfrm>
                <a:off x="288758" y="5992153"/>
                <a:ext cx="11903242" cy="708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zh-CN" altLang="en-US" sz="24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en-US" sz="2400" b="1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zh-CN" altLang="en-US" sz="2400" b="1" i="1" dirty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mr>
                          <m:mr>
                            <m:e>
                              <m:r>
                                <a:rPr lang="zh-CN" altLang="en-US" sz="2400" b="1" i="1" dirty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</m:mr>
                        </m:m>
                      </m:e>
                    </m:d>
                    <m:r>
                      <a:rPr lang="zh-CN" altLang="en-US" sz="2400" b="1" i="0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zh-CN" altLang="en-US" sz="24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en-US" sz="2400" b="1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zh-CN" altLang="en-US" sz="2400" b="1" i="1" dirty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zh-CN" altLang="en-US" sz="2400" b="1" i="0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CN" altLang="en-US" sz="2400" b="1" i="0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zh-CN" altLang="en-US" sz="2400" b="1" i="1" dirty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</m:mr>
                        </m:m>
                      </m:e>
                    </m:d>
                    <m:r>
                      <a:rPr lang="zh-CN" altLang="en-US" sz="2400" b="1" i="0" dirty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zh-CN" altLang="en-US" sz="24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en-US" sz="2400" b="1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zh-CN" altLang="en-US" sz="2400" b="1" i="1" dirty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zh-CN" altLang="en-US" sz="2400" b="1" i="0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CN" altLang="en-US" sz="2400" b="1" i="0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zh-CN" altLang="en-US" sz="2400" b="1" i="1" dirty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zh-CN" altLang="en-US" sz="2400" b="1" i="0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CN" altLang="en-US" sz="2400" b="1" i="0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CN" sz="2400" b="1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400" b="1" i="1" dirty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zh-CN" altLang="en-US" sz="2400" b="1" dirty="0"/>
                  <a:t>是整数</a:t>
                </a:r>
                <a:r>
                  <a:rPr lang="en-US" altLang="zh-CN" sz="2400" b="1" dirty="0"/>
                  <a:t>				     (5.8)   </a:t>
                </a: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E545B693-8024-47E0-AC28-08E238D794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758" y="5992153"/>
                <a:ext cx="11903242" cy="708207"/>
              </a:xfrm>
              <a:prstGeom prst="rect">
                <a:avLst/>
              </a:prstGeom>
              <a:blipFill>
                <a:blip r:embed="rId3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29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build="p"/>
      <p:bldP spid="3" grpId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rot="19829320">
            <a:off x="484673" y="229112"/>
            <a:ext cx="648587" cy="648587"/>
            <a:chOff x="4482708" y="3301238"/>
            <a:chExt cx="661162" cy="661162"/>
          </a:xfrm>
        </p:grpSpPr>
        <p:grpSp>
          <p:nvGrpSpPr>
            <p:cNvPr id="3" name="组合 2"/>
            <p:cNvGrpSpPr/>
            <p:nvPr/>
          </p:nvGrpSpPr>
          <p:grpSpPr>
            <a:xfrm>
              <a:off x="4482708" y="3301238"/>
              <a:ext cx="661162" cy="661162"/>
              <a:chOff x="775780" y="771550"/>
              <a:chExt cx="1852004" cy="1852004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775780" y="771550"/>
                <a:ext cx="1852004" cy="1852004"/>
              </a:xfrm>
              <a:prstGeom prst="ellipse">
                <a:avLst/>
              </a:prstGeom>
              <a:solidFill>
                <a:srgbClr val="2E75B6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1007828" y="1003597"/>
                <a:ext cx="1387908" cy="138790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600">
                  <a:solidFill>
                    <a:srgbClr val="FFFFFF"/>
                  </a:solidFill>
                  <a:latin typeface="Agency FB" panose="020B0503020202020204" pitchFamily="34" charset="0"/>
                </a:endParaRP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4679943" y="3516067"/>
              <a:ext cx="266691" cy="231503"/>
              <a:chOff x="6434683" y="510993"/>
              <a:chExt cx="987549" cy="857250"/>
            </a:xfrm>
          </p:grpSpPr>
          <p:sp>
            <p:nvSpPr>
              <p:cNvPr id="5" name="任意多边形 88"/>
              <p:cNvSpPr/>
              <p:nvPr/>
            </p:nvSpPr>
            <p:spPr>
              <a:xfrm>
                <a:off x="6978347" y="510993"/>
                <a:ext cx="438150" cy="857250"/>
              </a:xfrm>
              <a:custGeom>
                <a:avLst/>
                <a:gdLst>
                  <a:gd name="connsiteX0" fmla="*/ 0 w 438150"/>
                  <a:gd name="connsiteY0" fmla="*/ 0 h 857250"/>
                  <a:gd name="connsiteX1" fmla="*/ 438150 w 438150"/>
                  <a:gd name="connsiteY1" fmla="*/ 438150 h 857250"/>
                  <a:gd name="connsiteX2" fmla="*/ 19050 w 438150"/>
                  <a:gd name="connsiteY2" fmla="*/ 857250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8150" h="857250">
                    <a:moveTo>
                      <a:pt x="0" y="0"/>
                    </a:moveTo>
                    <a:lnTo>
                      <a:pt x="438150" y="438150"/>
                    </a:lnTo>
                    <a:lnTo>
                      <a:pt x="19050" y="857250"/>
                    </a:lnTo>
                  </a:path>
                </a:pathLst>
              </a:custGeom>
              <a:noFill/>
              <a:ln w="28575" cap="flat" cmpd="sng" algn="ctr">
                <a:solidFill>
                  <a:srgbClr val="545D7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entury Gothic"/>
                  <a:ea typeface="幼圆"/>
                  <a:cs typeface="+mn-cs"/>
                </a:endParaRPr>
              </a:p>
            </p:txBody>
          </p:sp>
          <p:cxnSp>
            <p:nvCxnSpPr>
              <p:cNvPr id="6" name="直接连接符 5"/>
              <p:cNvCxnSpPr/>
              <p:nvPr/>
            </p:nvCxnSpPr>
            <p:spPr>
              <a:xfrm>
                <a:off x="6434683" y="954806"/>
                <a:ext cx="987549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545D79"/>
                </a:solidFill>
                <a:prstDash val="solid"/>
              </a:ln>
              <a:effectLst/>
            </p:spPr>
          </p:cxnSp>
        </p:grpSp>
      </p:grpSp>
      <p:sp>
        <p:nvSpPr>
          <p:cNvPr id="9" name="TextBox 6"/>
          <p:cNvSpPr txBox="1"/>
          <p:nvPr/>
        </p:nvSpPr>
        <p:spPr>
          <a:xfrm>
            <a:off x="1264198" y="230239"/>
            <a:ext cx="5194475" cy="64633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600" dirty="0">
                <a:ln w="6350">
                  <a:noFill/>
                </a:ln>
                <a:solidFill>
                  <a:srgbClr val="2E75B6"/>
                </a:solidFill>
                <a:latin typeface="迷你简菱心" panose="02010609000101010101" pitchFamily="49" charset="-122"/>
                <a:ea typeface="迷你简菱心" panose="02010609000101010101" pitchFamily="49" charset="-122"/>
              </a:rPr>
              <a:t>一、概念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35A2CC9B-6FCA-4634-80B6-0D17E8AA3715}"/>
                  </a:ext>
                </a:extLst>
              </p:cNvPr>
              <p:cNvSpPr txBox="1"/>
              <p:nvPr/>
            </p:nvSpPr>
            <p:spPr>
              <a:xfrm>
                <a:off x="2895303" y="995371"/>
                <a:ext cx="3497801" cy="1245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"/>
                          <m:ctrlPr>
                            <a:rPr lang="zh-CN" alt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zh-CN" alt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zh-CN" altLang="en-US" sz="2800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CN" altLang="en-US" sz="2800" b="1" i="1" dirty="0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  <m:d>
                                      <m:dPr>
                                        <m:ctrlPr>
                                          <a:rPr lang="zh-CN" altLang="en-US" sz="2800" b="1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zh-CN" altLang="en-US" sz="2800" b="1" i="1" dirty="0">
                                            <a:latin typeface="Cambria Math" panose="02040503050406030204" pitchFamily="18" charset="0"/>
                                          </a:rPr>
                                          <m:t>𝒓</m:t>
                                        </m:r>
                                        <m:r>
                                          <a:rPr lang="zh-CN" altLang="en-US" sz="2800" b="1" dirty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zh-CN" altLang="en-US" sz="2800" b="1" i="1" dirty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e>
                                    </m:d>
                                    <m:r>
                                      <a:rPr lang="zh-CN" altLang="en-US" sz="2800" b="1" dirty="0">
                                        <a:latin typeface="Cambria Math" panose="02040503050406030204" pitchFamily="18" charset="0"/>
                                      </a:rPr>
                                      <m:t>⋯</m:t>
                                    </m:r>
                                    <m:d>
                                      <m:dPr>
                                        <m:ctrlPr>
                                          <a:rPr lang="zh-CN" altLang="en-US" sz="2800" b="1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zh-CN" altLang="en-US" sz="2800" b="1" i="1" dirty="0">
                                            <a:latin typeface="Cambria Math" panose="02040503050406030204" pitchFamily="18" charset="0"/>
                                          </a:rPr>
                                          <m:t>𝒓</m:t>
                                        </m:r>
                                        <m:r>
                                          <a:rPr lang="zh-CN" altLang="en-US" sz="2800" b="1" dirty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zh-CN" altLang="en-US" sz="2800" b="1" i="1" dirty="0">
                                            <a:latin typeface="Cambria Math" panose="02040503050406030204" pitchFamily="18" charset="0"/>
                                          </a:rPr>
                                          <m:t>𝒌</m:t>
                                        </m:r>
                                        <m:r>
                                          <a:rPr lang="zh-CN" altLang="en-US" sz="2800" b="1" dirty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zh-CN" altLang="en-US" sz="2800" b="1" i="1" dirty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zh-CN" altLang="en-US" sz="2800" b="1" i="1" dirty="0"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  <m:d>
                                      <m:dPr>
                                        <m:ctrlPr>
                                          <a:rPr lang="zh-CN" altLang="en-US" sz="2800" b="1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zh-CN" altLang="en-US" sz="2800" b="1" i="1" dirty="0">
                                            <a:latin typeface="Cambria Math" panose="02040503050406030204" pitchFamily="18" charset="0"/>
                                          </a:rPr>
                                          <m:t>𝒌</m:t>
                                        </m:r>
                                        <m:r>
                                          <a:rPr lang="zh-CN" altLang="en-US" sz="2800" b="1" dirty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zh-CN" altLang="en-US" sz="2800" b="1" i="1" dirty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e>
                                    </m:d>
                                    <m:r>
                                      <a:rPr lang="zh-CN" altLang="en-US" sz="2800" b="1" dirty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d>
                                      <m:dPr>
                                        <m:ctrlPr>
                                          <a:rPr lang="zh-CN" altLang="en-US" sz="2800" b="1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zh-CN" altLang="en-US" sz="2800" b="1" i="1" dirty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e>
                                    </m:d>
                                  </m:den>
                                </m:f>
                                <m:r>
                                  <a:rPr lang="zh-CN" altLang="en-US" sz="2800" b="1" dirty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zh-CN" altLang="en-US" sz="2800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zh-CN" altLang="en-US" sz="2800" b="1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zh-CN" altLang="en-US" sz="2800" b="1" i="1" dirty="0">
                                            <a:latin typeface="Cambria Math" panose="02040503050406030204" pitchFamily="18" charset="0"/>
                                          </a:rPr>
                                          <m:t>𝒓</m:t>
                                        </m:r>
                                      </m:e>
                                      <m:sup>
                                        <m:f>
                                          <m:fPr>
                                            <m:ctrlPr>
                                              <a:rPr lang="zh-CN" altLang="en-US" sz="2800" b="1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zh-CN" altLang="en-US" sz="2800" b="1" i="1" dirty="0">
                                                <a:latin typeface="Cambria Math" panose="02040503050406030204" pitchFamily="18" charset="0"/>
                                              </a:rPr>
                                              <m:t>𝒌</m:t>
                                            </m:r>
                                          </m:num>
                                          <m:den/>
                                        </m:f>
                                      </m:sup>
                                    </m:sSup>
                                  </m:num>
                                  <m:den>
                                    <m:r>
                                      <a:rPr lang="zh-CN" altLang="en-US" sz="2800" b="1" i="1" dirty="0"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  <m:r>
                                      <a:rPr lang="zh-CN" altLang="en-US" sz="2800" b="1" dirty="0">
                                        <a:latin typeface="Cambria Math" panose="02040503050406030204" pitchFamily="18" charset="0"/>
                                      </a:rPr>
                                      <m:t>!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sz="2800" dirty="0">
                  <a:latin typeface="等线" panose="02010600030101010101" pitchFamily="2" charset="-122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35A2CC9B-6FCA-4634-80B6-0D17E8AA37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303" y="995371"/>
                <a:ext cx="3497801" cy="1245277"/>
              </a:xfrm>
              <a:prstGeom prst="rect">
                <a:avLst/>
              </a:prstGeom>
              <a:blipFill>
                <a:blip r:embed="rId3"/>
                <a:stretch>
                  <a:fillRect r="-28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文本框 45">
            <a:extLst>
              <a:ext uri="{FF2B5EF4-FFF2-40B4-BE49-F238E27FC236}">
                <a16:creationId xmlns:a16="http://schemas.microsoft.com/office/drawing/2014/main" id="{5479F543-3C35-4377-B81A-B7864185D2C9}"/>
              </a:ext>
            </a:extLst>
          </p:cNvPr>
          <p:cNvSpPr txBox="1"/>
          <p:nvPr/>
        </p:nvSpPr>
        <p:spPr>
          <a:xfrm>
            <a:off x="3427548" y="2790912"/>
            <a:ext cx="1917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0</a:t>
            </a:r>
            <a:r>
              <a:rPr lang="zh-CN" altLang="en-US" sz="2800" dirty="0"/>
              <a:t>                                 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6D7ADF48-7B64-401A-B7DD-4C9A75703F9D}"/>
                  </a:ext>
                </a:extLst>
              </p:cNvPr>
              <p:cNvSpPr txBox="1"/>
              <p:nvPr/>
            </p:nvSpPr>
            <p:spPr>
              <a:xfrm>
                <a:off x="7946698" y="1483643"/>
                <a:ext cx="266593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b="1" dirty="0">
                    <a:latin typeface="等线" panose="02010600030101010101" pitchFamily="2" charset="-122"/>
                    <a:ea typeface="等线" panose="02010600030101010101" pitchFamily="2" charset="-122"/>
                  </a:rPr>
                  <a:t>整数</a:t>
                </a:r>
                <a:r>
                  <a:rPr lang="en-US" altLang="zh-CN" sz="3200" b="1" dirty="0">
                    <a:latin typeface="等线" panose="02010600030101010101" pitchFamily="2" charset="-122"/>
                    <a:ea typeface="等线" panose="02010600030101010101" pitchFamily="2" charset="-122"/>
                  </a:rPr>
                  <a:t>k</a:t>
                </a:r>
                <a14:m>
                  <m:oMath xmlns:m="http://schemas.openxmlformats.org/officeDocument/2006/math">
                    <m:r>
                      <a:rPr lang="en-US" altLang="zh-CN" sz="3200" b="1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altLang="zh-CN" sz="3200" b="1" dirty="0">
                    <a:latin typeface="等线" panose="02010600030101010101" pitchFamily="2" charset="-122"/>
                    <a:ea typeface="等线" panose="02010600030101010101" pitchFamily="2" charset="-122"/>
                  </a:rPr>
                  <a:t>0;</a:t>
                </a:r>
                <a:endParaRPr lang="zh-CN" altLang="en-US" sz="3200" b="1" dirty="0">
                  <a:latin typeface="等线" panose="02010600030101010101" pitchFamily="2" charset="-122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6D7ADF48-7B64-401A-B7DD-4C9A75703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6698" y="1483643"/>
                <a:ext cx="2665937" cy="584775"/>
              </a:xfrm>
              <a:prstGeom prst="rect">
                <a:avLst/>
              </a:prstGeom>
              <a:blipFill>
                <a:blip r:embed="rId4"/>
                <a:stretch>
                  <a:fillRect l="-5950" t="-13542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文本框 47">
            <a:extLst>
              <a:ext uri="{FF2B5EF4-FFF2-40B4-BE49-F238E27FC236}">
                <a16:creationId xmlns:a16="http://schemas.microsoft.com/office/drawing/2014/main" id="{80147356-41C4-4572-B305-77A7F8E7A4AD}"/>
              </a:ext>
            </a:extLst>
          </p:cNvPr>
          <p:cNvSpPr txBox="1"/>
          <p:nvPr/>
        </p:nvSpPr>
        <p:spPr>
          <a:xfrm>
            <a:off x="7883722" y="2711013"/>
            <a:ext cx="2828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等线" panose="02010600030101010101" pitchFamily="2" charset="-122"/>
                <a:ea typeface="等线" panose="02010600030101010101" pitchFamily="2" charset="-122"/>
              </a:rPr>
              <a:t>整数</a:t>
            </a:r>
            <a:r>
              <a:rPr lang="en-US" altLang="zh-CN" sz="3200" b="1" dirty="0">
                <a:latin typeface="等线" panose="02010600030101010101" pitchFamily="2" charset="-122"/>
                <a:ea typeface="等线" panose="02010600030101010101" pitchFamily="2" charset="-122"/>
              </a:rPr>
              <a:t>k&lt;0.</a:t>
            </a:r>
            <a:endParaRPr lang="zh-CN" altLang="en-US" sz="3200" b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1371B964-8E6E-451A-92E6-29524A4EB8B0}"/>
                  </a:ext>
                </a:extLst>
              </p:cNvPr>
              <p:cNvSpPr txBox="1"/>
              <p:nvPr/>
            </p:nvSpPr>
            <p:spPr>
              <a:xfrm>
                <a:off x="697110" y="4387473"/>
                <a:ext cx="10915650" cy="1324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b="1" dirty="0">
                    <a:latin typeface="等线" panose="02010600030101010101" pitchFamily="2" charset="-122"/>
                    <a:ea typeface="等线" panose="02010600030101010101" pitchFamily="2" charset="-122"/>
                  </a:rPr>
                  <a:t>1.</a:t>
                </a:r>
                <a:r>
                  <a:rPr lang="zh-CN" altLang="en-US" sz="3200" b="1" dirty="0">
                    <a:latin typeface="等线" panose="02010600030101010101" pitchFamily="2" charset="-122"/>
                    <a:ea typeface="等线" panose="02010600030101010101" pitchFamily="2" charset="-122"/>
                  </a:rPr>
                  <a:t>上指标</a:t>
                </a:r>
                <a:r>
                  <a:rPr lang="en-US" altLang="zh-CN" sz="3200" b="1" dirty="0">
                    <a:latin typeface="等线" panose="02010600030101010101" pitchFamily="2" charset="-122"/>
                    <a:ea typeface="等线" panose="02010600030101010101" pitchFamily="2" charset="-122"/>
                  </a:rPr>
                  <a:t>n</a:t>
                </a:r>
                <a:r>
                  <a:rPr lang="zh-CN" altLang="en-US" sz="3200" b="1" dirty="0">
                    <a:latin typeface="等线" panose="02010600030101010101" pitchFamily="2" charset="-122"/>
                    <a:ea typeface="等线" panose="02010600030101010101" pitchFamily="2" charset="-122"/>
                  </a:rPr>
                  <a:t>可取任意实数</a:t>
                </a:r>
                <a:r>
                  <a:rPr lang="en-US" altLang="zh-CN" sz="3200" b="1" dirty="0">
                    <a:latin typeface="等线" panose="02010600030101010101" pitchFamily="2" charset="-122"/>
                    <a:ea typeface="等线" panose="02010600030101010101" pitchFamily="2" charset="-122"/>
                  </a:rPr>
                  <a:t>(</a:t>
                </a:r>
                <a:r>
                  <a:rPr lang="zh-CN" altLang="en-US" sz="3200" b="1" dirty="0">
                    <a:latin typeface="等线" panose="02010600030101010101" pitchFamily="2" charset="-122"/>
                    <a:ea typeface="等线" panose="02010600030101010101" pitchFamily="2" charset="-122"/>
                  </a:rPr>
                  <a:t>甚至复数</a:t>
                </a:r>
                <a:r>
                  <a:rPr lang="en-US" altLang="zh-CN" sz="3200" b="1" dirty="0">
                    <a:latin typeface="等线" panose="02010600030101010101" pitchFamily="2" charset="-122"/>
                    <a:ea typeface="等线" panose="02010600030101010101" pitchFamily="2" charset="-122"/>
                  </a:rPr>
                  <a:t>)</a:t>
                </a:r>
                <a:r>
                  <a:rPr lang="zh-CN" altLang="en-US" sz="3200" b="1" dirty="0">
                    <a:latin typeface="等线" panose="02010600030101010101" pitchFamily="2" charset="-122"/>
                    <a:ea typeface="等线" panose="02010600030101010101" pitchFamily="2" charset="-122"/>
                  </a:rPr>
                  <a:t>，下指标</a:t>
                </a:r>
                <a:r>
                  <a:rPr lang="en-US" altLang="zh-CN" sz="3200" b="1" dirty="0">
                    <a:latin typeface="等线" panose="02010600030101010101" pitchFamily="2" charset="-122"/>
                    <a:ea typeface="等线" panose="02010600030101010101" pitchFamily="2" charset="-122"/>
                  </a:rPr>
                  <a:t>k</a:t>
                </a:r>
                <a:r>
                  <a:rPr lang="zh-CN" altLang="en-US" sz="3200" b="1" dirty="0">
                    <a:latin typeface="等线" panose="02010600030101010101" pitchFamily="2" charset="-122"/>
                    <a:ea typeface="等线" panose="02010600030101010101" pitchFamily="2" charset="-122"/>
                  </a:rPr>
                  <a:t>取任意整数；</a:t>
                </a:r>
                <a:endParaRPr lang="en-US" altLang="zh-CN" sz="3200" b="1" dirty="0">
                  <a:latin typeface="等线" panose="02010600030101010101" pitchFamily="2" charset="-122"/>
                  <a:ea typeface="等线" panose="02010600030101010101" pitchFamily="2" charset="-122"/>
                </a:endParaRPr>
              </a:p>
              <a:p>
                <a:r>
                  <a:rPr lang="en-US" altLang="zh-CN" sz="3200" b="1" dirty="0">
                    <a:latin typeface="等线" panose="02010600030101010101" pitchFamily="2" charset="-122"/>
                    <a:ea typeface="等线" panose="02010600030101010101" pitchFamily="2" charset="-122"/>
                  </a:rPr>
                  <a:t>2.</a:t>
                </a:r>
                <a:r>
                  <a:rPr lang="zh-CN" altLang="en-US" sz="3200" b="1" dirty="0">
                    <a:latin typeface="等线" panose="02010600030101010101" pitchFamily="2" charset="-122"/>
                    <a:ea typeface="等线" panose="02010600030101010101" pitchFamily="2" charset="-122"/>
                  </a:rPr>
                  <a:t>将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en-US" sz="3200" b="1" i="1">
                            <a:highlight>
                              <a:srgbClr val="FCF7F1"/>
                            </a:highlight>
                            <a:latin typeface="Cambria Math" panose="02040503050406030204" pitchFamily="18" charset="0"/>
                            <a:ea typeface="+mj-ea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en-US" sz="3200" b="1" i="1">
                                <a:latin typeface="Cambria Math" panose="02040503050406030204" pitchFamily="18" charset="0"/>
                                <a:ea typeface="+mj-ea"/>
                              </a:rPr>
                            </m:ctrlPr>
                          </m:mPr>
                          <m:mr>
                            <m:e>
                              <m:r>
                                <a:rPr lang="zh-CN" altLang="en-US" sz="3200" b="1" i="1">
                                  <a:latin typeface="Cambria Math" panose="02040503050406030204" pitchFamily="18" charset="0"/>
                                  <a:ea typeface="+mj-ea"/>
                                </a:rPr>
                                <m:t>𝑟</m:t>
                              </m:r>
                            </m:e>
                          </m:mr>
                          <m:mr>
                            <m:e>
                              <m:r>
                                <a:rPr lang="zh-CN" altLang="en-US" sz="3200" b="1" i="1">
                                  <a:latin typeface="Cambria Math" panose="02040503050406030204" pitchFamily="18" charset="0"/>
                                  <a:ea typeface="+mj-ea"/>
                                </a:rPr>
                                <m:t>𝑘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zh-CN" altLang="en-US" sz="3200" b="1" dirty="0">
                    <a:ea typeface="等线" panose="02010600030101010101" pitchFamily="2" charset="-122"/>
                  </a:rPr>
                  <a:t>看成</a:t>
                </a:r>
                <a:r>
                  <a:rPr lang="zh-CN" altLang="en-US" sz="3200" b="1" dirty="0">
                    <a:latin typeface="等线" panose="02010600030101010101" pitchFamily="2" charset="-122"/>
                    <a:ea typeface="等线" panose="02010600030101010101" pitchFamily="2" charset="-122"/>
                  </a:rPr>
                  <a:t>关于</a:t>
                </a:r>
                <a:r>
                  <a:rPr lang="en-US" altLang="zh-CN" sz="3200" b="1" dirty="0">
                    <a:latin typeface="等线" panose="02010600030101010101" pitchFamily="2" charset="-122"/>
                    <a:ea typeface="等线" panose="02010600030101010101" pitchFamily="2" charset="-122"/>
                  </a:rPr>
                  <a:t>r</a:t>
                </a:r>
                <a:r>
                  <a:rPr lang="zh-CN" altLang="en-US" sz="3200" b="1" dirty="0">
                    <a:latin typeface="等线" panose="02010600030101010101" pitchFamily="2" charset="-122"/>
                    <a:ea typeface="等线" panose="02010600030101010101" pitchFamily="2" charset="-122"/>
                  </a:rPr>
                  <a:t>的一个</a:t>
                </a:r>
                <a:r>
                  <a:rPr lang="en-US" altLang="zh-CN" sz="3200" b="1" dirty="0">
                    <a:latin typeface="等线" panose="02010600030101010101" pitchFamily="2" charset="-122"/>
                    <a:ea typeface="等线" panose="02010600030101010101" pitchFamily="2" charset="-122"/>
                  </a:rPr>
                  <a:t>k</a:t>
                </a:r>
                <a:r>
                  <a:rPr lang="zh-CN" altLang="en-US" sz="3200" b="1" dirty="0">
                    <a:latin typeface="等线" panose="02010600030101010101" pitchFamily="2" charset="-122"/>
                    <a:ea typeface="等线" panose="02010600030101010101" pitchFamily="2" charset="-122"/>
                  </a:rPr>
                  <a:t>次多项式</a:t>
                </a:r>
                <a:endParaRPr lang="en-US" altLang="zh-CN" sz="3200" b="1" dirty="0">
                  <a:latin typeface="等线" panose="02010600030101010101" pitchFamily="2" charset="-122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1371B964-8E6E-451A-92E6-29524A4EB8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10" y="4387473"/>
                <a:ext cx="10915650" cy="1324209"/>
              </a:xfrm>
              <a:prstGeom prst="rect">
                <a:avLst/>
              </a:prstGeom>
              <a:blipFill>
                <a:blip r:embed="rId5"/>
                <a:stretch>
                  <a:fillRect l="-1396" t="-5991" b="-59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DE4893C2-7074-4D0A-A025-B0904379423B}"/>
                  </a:ext>
                </a:extLst>
              </p:cNvPr>
              <p:cNvSpPr txBox="1"/>
              <p:nvPr/>
            </p:nvSpPr>
            <p:spPr>
              <a:xfrm>
                <a:off x="-3703320" y="1975178"/>
                <a:ext cx="10069143" cy="1016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zh-CN" alt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zh-CN" alt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zh-CN" altLang="en-US" sz="4000" b="1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  <m:mr>
                              <m:e>
                                <m:r>
                                  <a:rPr lang="zh-CN" altLang="en-US" sz="4000" b="1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mr>
                          </m:m>
                        </m:e>
                      </m:d>
                      <m:r>
                        <a:rPr lang="zh-CN" alt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CN" altLang="en-US" sz="4000" b="1" dirty="0">
                  <a:latin typeface="等线" panose="02010600030101010101" pitchFamily="2" charset="-122"/>
                  <a:ea typeface="等线" panose="02010600030101010101" pitchFamily="2" charset="-122"/>
                  <a:cs typeface="Microsoft Himalaya" panose="01010100010101010101" pitchFamily="2" charset="0"/>
                </a:endParaRPr>
              </a:p>
            </p:txBody>
          </p:sp>
        </mc:Choice>
        <mc:Fallback xmlns="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DE4893C2-7074-4D0A-A025-B090437942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703320" y="1975178"/>
                <a:ext cx="10069143" cy="10165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左大括号 50">
            <a:extLst>
              <a:ext uri="{FF2B5EF4-FFF2-40B4-BE49-F238E27FC236}">
                <a16:creationId xmlns:a16="http://schemas.microsoft.com/office/drawing/2014/main" id="{9B86D4A6-CC02-4B6A-875D-C4D3D3EB6F1E}"/>
              </a:ext>
            </a:extLst>
          </p:cNvPr>
          <p:cNvSpPr/>
          <p:nvPr/>
        </p:nvSpPr>
        <p:spPr>
          <a:xfrm>
            <a:off x="2114067" y="1045276"/>
            <a:ext cx="781236" cy="2876365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348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5891461-67BC-415B-8E46-8A45EC09B1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14" y="588625"/>
            <a:ext cx="11812086" cy="12830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68B23D38-2291-4AF3-B4ED-3D342544F323}"/>
                  </a:ext>
                </a:extLst>
              </p:cNvPr>
              <p:cNvSpPr txBox="1"/>
              <p:nvPr/>
            </p:nvSpPr>
            <p:spPr>
              <a:xfrm>
                <a:off x="298396" y="2642078"/>
                <a:ext cx="10529888" cy="21437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3600" b="1" i="1"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zh-CN" altLang="en-US" sz="36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zh-CN" altLang="en-US" sz="3600" b="1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3600" b="1" i="1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sSup>
                            <m:sSupPr>
                              <m:ctrlPr>
                                <a:rPr lang="zh-CN" altLang="en-US" sz="3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3600" b="1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zh-CN" altLang="en-US" sz="3600" b="1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sub>
                      </m:sSub>
                      <m:r>
                        <a:rPr lang="en-US" altLang="zh-CN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zh-CN" altLang="en-US" sz="3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zh-CN" altLang="en-US" sz="36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zh-CN" altLang="en-US" sz="36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3600" b="1" i="1">
                                        <a:latin typeface="Cambria Math" panose="02040503050406030204" pitchFamily="18" charset="0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zh-CN" altLang="en-US" sz="3600" b="1" i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zh-CN" altLang="en-US" sz="3600" b="1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zh-CN" altLang="en-US" sz="3600" b="1" i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zh-CN" altLang="en-US" sz="3600" b="1" i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zh-CN" altLang="en-US" sz="3600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zh-CN" altLang="en-US" sz="3600" b="1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zh-CN" altLang="en-US" sz="3600" b="1" i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zh-CN" altLang="en-US" sz="36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>
                                      <m:sSubPr>
                                        <m:ctrlPr>
                                          <a:rPr lang="zh-CN" altLang="en-US" sz="36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sz="3600" b="1" i="1">
                                            <a:latin typeface="Cambria Math" panose="02040503050406030204" pitchFamily="18" charset="0"/>
                                          </a:rPr>
                                          <m:t>𝑹</m:t>
                                        </m:r>
                                      </m:e>
                                      <m:sub>
                                        <m:r>
                                          <a:rPr lang="zh-CN" altLang="en-US" sz="3600" b="1" i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  <m:r>
                                      <a:rPr lang="zh-CN" altLang="en-US" sz="3600" b="1" i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zh-CN" altLang="en-US" sz="3600" b="1" i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US" altLang="zh-CN" sz="3600" b="1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CN" sz="3600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zh-CN" altLang="en-US" sz="3600" b="1" i="1">
                                        <a:latin typeface="Cambria Math" panose="02040503050406030204" pitchFamily="18" charset="0"/>
                                      </a:rPr>
                                      <m:t>是</m:t>
                                    </m:r>
                                    <m:r>
                                      <a:rPr lang="zh-CN" altLang="en-US" sz="3600" b="1" i="1" smtClean="0">
                                        <a:latin typeface="Cambria Math" panose="02040503050406030204" pitchFamily="18" charset="0"/>
                                      </a:rPr>
                                      <m:t>奇数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zh-CN" altLang="en-US" sz="36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sz="3600" b="1" i="1">
                                            <a:latin typeface="Cambria Math" panose="02040503050406030204" pitchFamily="18" charset="0"/>
                                          </a:rPr>
                                          <m:t>𝑹</m:t>
                                        </m:r>
                                      </m:e>
                                      <m:sub>
                                        <m:r>
                                          <a:rPr lang="en-US" altLang="zh-CN" sz="3600" b="1" i="0" smtClean="0">
                                            <a:latin typeface="Cambria Math" panose="02040503050406030204" pitchFamily="18" charset="0"/>
                                          </a:rPr>
                                          <m:t>𝟒</m:t>
                                        </m:r>
                                      </m:sub>
                                    </m:sSub>
                                    <m:r>
                                      <a:rPr lang="en-US" altLang="zh-CN" sz="3600" b="1" i="1" smtClean="0">
                                        <a:latin typeface="Cambria Math" panose="02040503050406030204" pitchFamily="18" charset="0"/>
                                      </a:rPr>
                                      <m:t>=−</m:t>
                                    </m:r>
                                    <m:r>
                                      <a:rPr lang="en-US" altLang="zh-CN" sz="36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altLang="zh-CN" sz="3600" b="1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CN" sz="3600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en-US" altLang="zh-CN" sz="3600" b="1" i="1" smtClean="0">
                                        <a:latin typeface="Cambria Math" panose="02040503050406030204" pitchFamily="18" charset="0"/>
                                      </a:rPr>
                                      <m:t>&gt;</m:t>
                                    </m:r>
                                    <m:r>
                                      <a:rPr lang="en-US" altLang="zh-CN" sz="3600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zh-CN" altLang="en-US" sz="3600" b="1" i="1">
                                        <a:latin typeface="Cambria Math" panose="02040503050406030204" pitchFamily="18" charset="0"/>
                                      </a:rPr>
                                      <m:t>是</m:t>
                                    </m:r>
                                    <m:r>
                                      <a:rPr lang="zh-CN" altLang="en-US" sz="3600" b="1" i="1" smtClean="0">
                                        <a:latin typeface="Cambria Math" panose="02040503050406030204" pitchFamily="18" charset="0"/>
                                      </a:rPr>
                                      <m:t>偶数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sz="3600" b="1" dirty="0">
                  <a:latin typeface="等线" panose="02010600030101010101" pitchFamily="2" charset="-122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68B23D38-2291-4AF3-B4ED-3D342544F3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396" y="2642078"/>
                <a:ext cx="10529888" cy="21437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28826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标题 8">
                <a:extLst>
                  <a:ext uri="{FF2B5EF4-FFF2-40B4-BE49-F238E27FC236}">
                    <a16:creationId xmlns:a16="http://schemas.microsoft.com/office/drawing/2014/main" id="{6EECC3FF-3CEB-4550-AA80-2485756346A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3415087"/>
                <a:ext cx="10515600" cy="1551214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altLang="zh-CN" b="1" dirty="0">
                    <a:latin typeface="+mn-lt"/>
                  </a:rPr>
                  <a:t>3.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grow m:val="on"/>
                        <m:supHide m:val="on"/>
                        <m:ctrlPr>
                          <a:rPr lang="zh-CN" altLang="en-US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zh-CN" altLang="en-US" b="1" i="1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  <m:sup/>
                      <m:e>
                        <m:d>
                          <m:dPr>
                            <m:ctrlPr>
                              <a:rPr lang="zh-CN" alt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zh-CN" altLang="en-US" b="1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zh-CN" altLang="en-US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zh-CN" altLang="en-US" b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zh-CN" altLang="en-US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zh-CN" altLang="en-US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zh-CN" altLang="en-US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</m:mr>
                            </m:m>
                          </m:e>
                        </m:d>
                        <m:d>
                          <m:dPr>
                            <m:ctrlPr>
                              <a:rPr lang="zh-CN" alt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zh-CN" altLang="en-US" b="1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zh-CN" altLang="en-US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zh-CN" altLang="en-US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zh-CN" altLang="en-US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</m:mr>
                            </m:m>
                          </m:e>
                        </m:d>
                        <m:f>
                          <m:fPr>
                            <m:ctrlPr>
                              <a:rPr lang="zh-CN" alt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zh-CN" alt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zh-CN" alt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zh-CN" altLang="en-US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zh-CN" altLang="en-US" b="1" i="1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sup>
                            </m:sSup>
                          </m:num>
                          <m:den>
                            <m:r>
                              <a:rPr lang="zh-CN" altLang="en-US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zh-CN" altLang="en-US" b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zh-CN" alt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</m:e>
                    </m:nary>
                  </m:oMath>
                </a14:m>
                <a:br>
                  <a:rPr lang="en-US" altLang="zh-CN" b="1" dirty="0">
                    <a:latin typeface="+mn-lt"/>
                  </a:rPr>
                </a:br>
                <a:r>
                  <a:rPr lang="en-US" altLang="zh-CN" b="1" dirty="0">
                    <a:latin typeface="+mn-lt"/>
                  </a:rPr>
                  <a:t>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grow m:val="on"/>
                        <m:supHide m:val="on"/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altLang="zh-CN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</m:mr>
                            </m:m>
                          </m:e>
                        </m:d>
                        <m:d>
                          <m:dPr>
                            <m:ctrlPr>
                              <a:rPr lang="en-US" altLang="zh-CN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</m:mr>
                            </m:m>
                          </m:e>
                        </m:d>
                        <m:f>
                          <m:fPr>
                            <m:ctrlPr>
                              <a:rPr lang="en-US" altLang="zh-CN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CN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altLang="zh-CN" b="1" dirty="0">
                    <a:latin typeface="+mn-lt"/>
                  </a:rPr>
                  <a:t>			(5.21)</a:t>
                </a:r>
                <a:br>
                  <a:rPr lang="en-US" altLang="zh-CN" b="1" dirty="0">
                    <a:latin typeface="+mn-lt"/>
                  </a:rPr>
                </a:br>
                <a:r>
                  <a:rPr lang="en-US" altLang="zh-CN" b="1" dirty="0">
                    <a:latin typeface="+mn-lt"/>
                  </a:rPr>
                  <a:t>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grow m:val="on"/>
                        <m:supHide m:val="on"/>
                        <m:ctrlPr>
                          <a:rPr lang="en-US" altLang="zh-CN" b="1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b="1" i="1" dirty="0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altLang="zh-CN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CN" b="1" i="1" dirty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altLang="zh-CN" b="1" i="1" dirty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en-US" altLang="zh-CN" b="1" dirty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zh-CN" b="1" i="1" dirty="0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CN" b="1" i="1" dirty="0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</m:mr>
                            </m:m>
                          </m:e>
                        </m:d>
                        <m:d>
                          <m:dPr>
                            <m:ctrlPr>
                              <a:rPr lang="en-US" altLang="zh-CN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CN" b="1" i="1" dirty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altLang="zh-CN" b="1" i="1" dirty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en-US" altLang="zh-CN" b="1" dirty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zh-CN" b="1" i="1" dirty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CN" b="1" i="1" dirty="0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  <m:r>
                                    <a:rPr lang="en-US" altLang="zh-CN" b="1" dirty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zh-CN" b="1" i="1" dirty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mr>
                            </m:m>
                          </m:e>
                        </m:d>
                        <m:f>
                          <m:fPr>
                            <m:ctrlPr>
                              <a:rPr lang="en-US" altLang="zh-CN" b="1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zh-CN" b="1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CN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1" dirty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b="1" i="1" dirty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zh-CN" b="1" i="1" dirty="0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zh-CN" b="1" i="1" dirty="0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altLang="zh-CN" b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b="1" i="1" dirty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altLang="zh-CN" b="1" dirty="0">
                    <a:latin typeface="+mn-lt"/>
                  </a:rPr>
                  <a:t>		(5.5)</a:t>
                </a:r>
                <a:br>
                  <a:rPr lang="en-US" altLang="zh-CN" b="1" dirty="0">
                    <a:latin typeface="+mn-lt"/>
                  </a:rPr>
                </a:br>
                <a:r>
                  <a:rPr lang="en-US" altLang="zh-CN" b="1" dirty="0">
                    <a:latin typeface="+mn-lt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1" i="1" dirty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b="1" i="1" dirty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altLang="zh-CN" b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b="1" i="1" dirty="0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nary>
                      <m:naryPr>
                        <m:chr m:val="∑"/>
                        <m:limLoc m:val="undOvr"/>
                        <m:grow m:val="on"/>
                        <m:supHide m:val="on"/>
                        <m:ctrlPr>
                          <a:rPr lang="en-US" altLang="zh-CN" b="1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b="1" i="1" dirty="0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altLang="zh-CN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CN" b="1" i="1" dirty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altLang="zh-CN" b="1" i="1" dirty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en-US" altLang="zh-CN" b="1" dirty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zh-CN" b="1" i="1" dirty="0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CN" b="1" i="1" dirty="0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</m:mr>
                            </m:m>
                          </m:e>
                        </m:d>
                        <m:d>
                          <m:dPr>
                            <m:ctrlPr>
                              <a:rPr lang="en-US" altLang="zh-CN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CN" b="1" i="1" dirty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altLang="zh-CN" b="1" i="1" dirty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en-US" altLang="zh-CN" b="1" dirty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zh-CN" b="1" i="1" dirty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CN" b="1" i="1" dirty="0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  <m:r>
                                    <a:rPr lang="en-US" altLang="zh-CN" b="1" dirty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zh-CN" b="1" i="1" dirty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mr>
                            </m:m>
                          </m:e>
                        </m:d>
                        <m:sSup>
                          <m:sSupPr>
                            <m:ctrlPr>
                              <a:rPr lang="en-US" altLang="zh-CN" b="1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b="1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b="1" i="1" dirty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b="1" i="1" dirty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altLang="zh-CN" b="1" dirty="0">
                    <a:latin typeface="+mn-lt"/>
                  </a:rPr>
                  <a:t>			(*)</a:t>
                </a:r>
                <a:br>
                  <a:rPr lang="en-US" altLang="zh-CN" b="1" dirty="0">
                    <a:latin typeface="+mn-lt"/>
                  </a:rPr>
                </a:br>
                <a:br>
                  <a:rPr lang="en-US" altLang="zh-CN" b="1" dirty="0">
                    <a:latin typeface="+mn-lt"/>
                  </a:rPr>
                </a:br>
                <a:br>
                  <a:rPr lang="en-US" altLang="zh-CN" b="1" dirty="0">
                    <a:latin typeface="+mn-lt"/>
                  </a:rPr>
                </a:br>
                <a:br>
                  <a:rPr lang="en-US" altLang="zh-CN" b="1" dirty="0">
                    <a:latin typeface="+mn-lt"/>
                  </a:rPr>
                </a:br>
                <a:br>
                  <a:rPr lang="en-US" altLang="zh-CN" b="1" dirty="0">
                    <a:latin typeface="+mn-lt"/>
                  </a:rPr>
                </a:br>
                <a:br>
                  <a:rPr lang="en-US" altLang="zh-CN" b="1" dirty="0">
                    <a:latin typeface="+mn-lt"/>
                  </a:rPr>
                </a:br>
                <a:br>
                  <a:rPr lang="zh-CN" altLang="en-US" b="1" dirty="0">
                    <a:latin typeface="+mn-lt"/>
                  </a:rPr>
                </a:br>
                <a:endParaRPr lang="zh-CN" altLang="en-US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标题 8">
                <a:extLst>
                  <a:ext uri="{FF2B5EF4-FFF2-40B4-BE49-F238E27FC236}">
                    <a16:creationId xmlns:a16="http://schemas.microsoft.com/office/drawing/2014/main" id="{6EECC3FF-3CEB-4550-AA80-2485756346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3415087"/>
                <a:ext cx="10515600" cy="1551214"/>
              </a:xfrm>
              <a:blipFill>
                <a:blip r:embed="rId2"/>
                <a:stretch>
                  <a:fillRect l="-2029" t="-2062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4A296AEB-F304-4B68-A586-B858147CC87F}"/>
                  </a:ext>
                </a:extLst>
              </p:cNvPr>
              <p:cNvSpPr txBox="1"/>
              <p:nvPr/>
            </p:nvSpPr>
            <p:spPr>
              <a:xfrm>
                <a:off x="326570" y="4376057"/>
                <a:ext cx="9339943" cy="3332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600" b="1" dirty="0"/>
                  <a:t>根据对称恒等式</a:t>
                </a:r>
                <a:endParaRPr lang="en-US" altLang="zh-CN" sz="3600" b="1" dirty="0"/>
              </a:p>
              <a:p>
                <a:r>
                  <a:rPr lang="zh-CN" altLang="en-US" sz="3600" b="1" dirty="0"/>
                  <a:t> </a:t>
                </a:r>
                <a:r>
                  <a:rPr lang="en-US" altLang="zh-CN" sz="3600" b="1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600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3600" b="1" i="1" dirty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3600" b="1" i="1" dirty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altLang="zh-CN" sz="3600" b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3600" b="1" i="1" dirty="0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nary>
                      <m:naryPr>
                        <m:chr m:val="∑"/>
                        <m:limLoc m:val="undOvr"/>
                        <m:grow m:val="on"/>
                        <m:supHide m:val="on"/>
                        <m:ctrlPr>
                          <a:rPr lang="en-US" altLang="zh-CN" sz="3600" b="1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3600" b="1" i="1" dirty="0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altLang="zh-CN" sz="3600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CN" sz="3600" b="1" i="1" dirty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altLang="zh-CN" sz="3600" b="1" i="1" dirty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en-US" altLang="zh-CN" sz="3600" b="1" dirty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zh-CN" sz="3600" b="1" i="1" dirty="0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CN" sz="3600" b="1" i="1" dirty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</m:mr>
                            </m:m>
                          </m:e>
                        </m:d>
                        <m:d>
                          <m:dPr>
                            <m:ctrlPr>
                              <a:rPr lang="en-US" altLang="zh-CN" sz="3600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CN" sz="3600" b="1" i="1" dirty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altLang="zh-CN" sz="3600" b="1" i="1" dirty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en-US" altLang="zh-CN" sz="3600" b="1" dirty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zh-CN" sz="3600" b="1" i="1" dirty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CN" sz="3600" b="1" i="1" dirty="0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  <m:r>
                                    <a:rPr lang="en-US" altLang="zh-CN" sz="3600" b="1" dirty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zh-CN" sz="3600" b="1" i="1" dirty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mr>
                            </m:m>
                          </m:e>
                        </m:d>
                        <m:sSup>
                          <m:sSupPr>
                            <m:ctrlPr>
                              <a:rPr lang="en-US" altLang="zh-CN" sz="3600" b="1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sz="3600" b="1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3600" b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sz="3600" b="1" i="1" dirty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sz="3600" b="1" i="1" dirty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p>
                        </m:sSup>
                      </m:e>
                    </m:nary>
                  </m:oMath>
                </a14:m>
                <a:br>
                  <a:rPr lang="en-US" altLang="zh-CN" sz="3600" b="1" dirty="0"/>
                </a:br>
                <a:r>
                  <a:rPr lang="en-US" altLang="zh-CN" sz="3600" b="1" dirty="0"/>
                  <a:t>(5.24)</a:t>
                </a:r>
                <a:r>
                  <a:rPr lang="zh-CN" altLang="en-US" sz="3600" b="1" dirty="0"/>
                  <a:t>中   </a:t>
                </a:r>
                <a:r>
                  <a:rPr lang="en-US" altLang="zh-CN" sz="3600" b="1" dirty="0"/>
                  <a:t>(n+1,1,n,n) </a:t>
                </a:r>
                <a:r>
                  <a:rPr lang="en-US" altLang="zh-CN" sz="3600" b="1" dirty="0">
                    <a:sym typeface="Wingdings" panose="05000000000000000000" pitchFamily="2" charset="2"/>
                  </a:rPr>
                  <a:t>  (l ,m ,n ,s )</a:t>
                </a:r>
                <a:br>
                  <a:rPr lang="en-US" altLang="zh-CN" sz="3600" b="1" dirty="0">
                    <a:sym typeface="Wingdings" panose="05000000000000000000" pitchFamily="2" charset="2"/>
                  </a:rPr>
                </a:br>
                <a:endParaRPr lang="zh-CN" altLang="en-US" sz="3600" b="1" dirty="0"/>
              </a:p>
              <a:p>
                <a:endParaRPr lang="zh-CN" altLang="en-US" sz="3600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4A296AEB-F304-4B68-A586-B858147CC8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70" y="4376057"/>
                <a:ext cx="9339943" cy="3332131"/>
              </a:xfrm>
              <a:prstGeom prst="rect">
                <a:avLst/>
              </a:prstGeom>
              <a:blipFill>
                <a:blip r:embed="rId3"/>
                <a:stretch>
                  <a:fillRect l="-2023" t="-29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连接符: 曲线 4">
            <a:extLst>
              <a:ext uri="{FF2B5EF4-FFF2-40B4-BE49-F238E27FC236}">
                <a16:creationId xmlns:a16="http://schemas.microsoft.com/office/drawing/2014/main" id="{59B1C8C3-9CD2-4AE1-B26C-992DE0483D4D}"/>
              </a:ext>
            </a:extLst>
          </p:cNvPr>
          <p:cNvCxnSpPr>
            <a:cxnSpLocks/>
          </p:cNvCxnSpPr>
          <p:nvPr/>
        </p:nvCxnSpPr>
        <p:spPr>
          <a:xfrm rot="5400000">
            <a:off x="5265420" y="609600"/>
            <a:ext cx="1165860" cy="495300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连接符: 曲线 6">
            <a:extLst>
              <a:ext uri="{FF2B5EF4-FFF2-40B4-BE49-F238E27FC236}">
                <a16:creationId xmlns:a16="http://schemas.microsoft.com/office/drawing/2014/main" id="{434E6C64-7824-4AF7-91A5-D63BA0484117}"/>
              </a:ext>
            </a:extLst>
          </p:cNvPr>
          <p:cNvCxnSpPr>
            <a:cxnSpLocks/>
          </p:cNvCxnSpPr>
          <p:nvPr/>
        </p:nvCxnSpPr>
        <p:spPr>
          <a:xfrm rot="5400000">
            <a:off x="5977346" y="2102576"/>
            <a:ext cx="1136468" cy="53340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标题 1">
                <a:extLst>
                  <a:ext uri="{FF2B5EF4-FFF2-40B4-BE49-F238E27FC236}">
                    <a16:creationId xmlns:a16="http://schemas.microsoft.com/office/drawing/2014/main" id="{ECB98FD8-A2DA-4833-8FD3-6344007A150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16380" y="4212969"/>
                <a:ext cx="10058400" cy="150666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br>
                  <a:rPr lang="en-US" altLang="zh-CN" sz="3600" b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d>
                      <m:dPr>
                        <m:ctrlPr>
                          <a:rPr lang="zh-CN" altLang="en-US" sz="3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en-US" sz="36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zh-CN" altLang="en-US" sz="36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mr>
                          <m:mr>
                            <m:e>
                              <m:r>
                                <a:rPr lang="zh-CN" altLang="en-US" sz="36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zh-CN" altLang="en-US" sz="3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en-US" sz="36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zh-CN" altLang="en-US" sz="36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</m:mr>
                          <m:mr>
                            <m:e>
                              <m:r>
                                <a:rPr lang="zh-CN" altLang="en-US" sz="36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</m:mr>
                        </m:m>
                      </m:e>
                    </m:d>
                    <m:r>
                      <a:rPr lang="zh-CN" altLang="en-US" sz="3600" b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zh-CN" altLang="en-US" sz="3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en-US" sz="36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zh-CN" altLang="en-US" sz="36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mr>
                          <m:mr>
                            <m:e>
                              <m:r>
                                <a:rPr lang="zh-CN" altLang="en-US" sz="36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zh-CN" altLang="en-US" sz="3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en-US" sz="36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zh-CN" altLang="en-US" sz="36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zh-CN" altLang="en-US" sz="3600" b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CN" altLang="en-US" sz="36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</m:mr>
                          <m:mr>
                            <m:e>
                              <m:r>
                                <a:rPr lang="zh-CN" altLang="en-US" sz="36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zh-CN" altLang="en-US" sz="3600" b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CN" altLang="en-US" sz="36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CN" sz="3600" b="1" i="1" smtClean="0">
                        <a:latin typeface="Cambria Math" panose="02040503050406030204" pitchFamily="18" charset="0"/>
                      </a:rPr>
                      <m:t>                </m:t>
                    </m:r>
                    <m:r>
                      <a:rPr lang="zh-CN" altLang="en-US" sz="3600" b="1" i="1">
                        <a:latin typeface="Cambria Math" panose="02040503050406030204" pitchFamily="18" charset="0"/>
                      </a:rPr>
                      <m:t>（</m:t>
                    </m:r>
                  </m:oMath>
                </a14:m>
                <a:r>
                  <a:rPr lang="en-US" altLang="zh-CN" sz="3600" b="1" dirty="0"/>
                  <a:t>5.21</a:t>
                </a:r>
                <a:r>
                  <a:rPr lang="zh-CN" altLang="en-US" sz="3600" b="1" dirty="0"/>
                  <a:t>）</a:t>
                </a:r>
              </a:p>
            </p:txBody>
          </p:sp>
        </mc:Choice>
        <mc:Fallback xmlns="">
          <p:sp>
            <p:nvSpPr>
              <p:cNvPr id="14" name="标题 1">
                <a:extLst>
                  <a:ext uri="{FF2B5EF4-FFF2-40B4-BE49-F238E27FC236}">
                    <a16:creationId xmlns:a16="http://schemas.microsoft.com/office/drawing/2014/main" id="{ECB98FD8-A2DA-4833-8FD3-6344007A15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6380" y="4212969"/>
                <a:ext cx="10058400" cy="1506663"/>
              </a:xfrm>
              <a:prstGeom prst="rect">
                <a:avLst/>
              </a:prstGeom>
              <a:blipFill>
                <a:blip r:embed="rId4"/>
                <a:stretch>
                  <a:fillRect b="-12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EF85D8C8-6BD6-4BF8-9B0C-3D6CD6E40C1E}"/>
                  </a:ext>
                </a:extLst>
              </p:cNvPr>
              <p:cNvSpPr txBox="1"/>
              <p:nvPr/>
            </p:nvSpPr>
            <p:spPr>
              <a:xfrm>
                <a:off x="1442357" y="4878154"/>
                <a:ext cx="8648700" cy="1016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600" b="1" dirty="0"/>
                  <a:t>k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en-US" sz="3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en-US" sz="36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zh-CN" altLang="en-US" sz="36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mr>
                          <m:mr>
                            <m:e>
                              <m:r>
                                <a:rPr lang="zh-CN" altLang="en-US" sz="36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</m:mr>
                        </m:m>
                      </m:e>
                    </m:d>
                    <m:r>
                      <a:rPr lang="zh-CN" altLang="en-US" sz="3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3600" b="1" i="1">
                        <a:latin typeface="Cambria Math" panose="02040503050406030204" pitchFamily="18" charset="0"/>
                      </a:rPr>
                      <m:t>𝒓</m:t>
                    </m:r>
                    <m:d>
                      <m:dPr>
                        <m:ctrlPr>
                          <a:rPr lang="zh-CN" altLang="en-US" sz="3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en-US" sz="36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zh-CN" altLang="en-US" sz="36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zh-CN" altLang="en-US" sz="36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CN" altLang="en-US" sz="36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zh-CN" altLang="en-US" sz="36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zh-CN" altLang="en-US" sz="36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CN" altLang="en-US" sz="36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CN" sz="3600" b="1" dirty="0">
                    <a:latin typeface="等线" panose="02010600030101010101" pitchFamily="2" charset="-122"/>
                  </a:rPr>
                  <a:t>, k</a:t>
                </a:r>
                <a:r>
                  <a:rPr lang="zh-CN" altLang="en-US" sz="3600" b="1" dirty="0">
                    <a:latin typeface="等线" panose="02010600030101010101" pitchFamily="2" charset="-122"/>
                  </a:rPr>
                  <a:t>是整数</a:t>
                </a:r>
                <a:r>
                  <a:rPr lang="en-US" altLang="zh-CN" sz="3600" b="1" dirty="0">
                    <a:latin typeface="等线" panose="02010600030101010101" pitchFamily="2" charset="-122"/>
                  </a:rPr>
                  <a:t>		</a:t>
                </a:r>
                <a:r>
                  <a:rPr lang="zh-CN" altLang="en-US" sz="3600" b="1" dirty="0">
                    <a:latin typeface="等线" panose="02010600030101010101" pitchFamily="2" charset="-122"/>
                  </a:rPr>
                  <a:t>（</a:t>
                </a:r>
                <a:r>
                  <a:rPr lang="en-US" altLang="zh-CN" sz="3600" b="1" dirty="0">
                    <a:latin typeface="等线" panose="02010600030101010101" pitchFamily="2" charset="-122"/>
                  </a:rPr>
                  <a:t>5.6</a:t>
                </a:r>
                <a:r>
                  <a:rPr lang="zh-CN" altLang="en-US" sz="3600" b="1" dirty="0">
                    <a:latin typeface="等线" panose="02010600030101010101" pitchFamily="2" charset="-122"/>
                  </a:rPr>
                  <a:t>）</a:t>
                </a:r>
                <a:endParaRPr lang="zh-CN" altLang="en-US" sz="3600" b="1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EF85D8C8-6BD6-4BF8-9B0C-3D6CD6E40C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357" y="4878154"/>
                <a:ext cx="8648700" cy="1016176"/>
              </a:xfrm>
              <a:prstGeom prst="rect">
                <a:avLst/>
              </a:prstGeom>
              <a:blipFill>
                <a:blip r:embed="rId5"/>
                <a:stretch>
                  <a:fillRect l="-2186" b="-47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6E9BD287-7E75-47B7-AC77-22B81969AE65}"/>
                  </a:ext>
                </a:extLst>
              </p:cNvPr>
              <p:cNvSpPr txBox="1"/>
              <p:nvPr/>
            </p:nvSpPr>
            <p:spPr>
              <a:xfrm>
                <a:off x="2491740" y="1827452"/>
                <a:ext cx="10058400" cy="2224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grow m:val="on"/>
                        <m:supHide m:val="on"/>
                        <m:ctrlPr>
                          <a:rPr lang="zh-CN" altLang="zh-CN" sz="36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3600" b="1" i="1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  <m:sup/>
                      <m:e>
                        <m:d>
                          <m:dPr>
                            <m:ctrlPr>
                              <a:rPr lang="zh-CN" altLang="zh-CN" sz="3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zh-CN" altLang="zh-CN" sz="3600" b="1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altLang="zh-CN" sz="3600" b="1" i="1">
                                    <a:latin typeface="Cambria Math" panose="02040503050406030204" pitchFamily="18" charset="0"/>
                                  </a:rPr>
                                  <m:t>𝒍</m:t>
                                </m:r>
                              </m:e>
                              <m:e>
                                <m:r>
                                  <a:rPr lang="en-US" altLang="zh-CN" sz="3600" b="1" i="1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  <m:r>
                                  <a:rPr lang="en-US" altLang="zh-CN" sz="36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CN" sz="3600" b="1" i="1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e>
                            </m:eqArr>
                          </m:e>
                        </m:d>
                        <m:d>
                          <m:dPr>
                            <m:ctrlPr>
                              <a:rPr lang="zh-CN" altLang="zh-CN" sz="3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zh-CN" altLang="zh-CN" sz="3600" b="1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altLang="zh-CN" sz="3600" b="1" i="1"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</m:e>
                              <m:e>
                                <m:r>
                                  <a:rPr lang="en-US" altLang="zh-CN" sz="3600" b="1" i="1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lang="en-US" altLang="zh-CN" sz="36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sz="3600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</m:eqArr>
                          </m:e>
                        </m:d>
                        <m:sSup>
                          <m:sSupPr>
                            <m:ctrlPr>
                              <a:rPr lang="zh-CN" altLang="zh-CN" sz="36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zh-CN" sz="36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36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sz="36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sz="36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p>
                        </m:sSup>
                      </m:e>
                    </m:nary>
                    <m:r>
                      <a:rPr lang="en-US" altLang="zh-CN" sz="36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zh-CN" altLang="zh-CN" sz="3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3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36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36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altLang="zh-CN" sz="3600" b="1" i="1">
                            <a:latin typeface="Cambria Math" panose="02040503050406030204" pitchFamily="18" charset="0"/>
                          </a:rPr>
                          <m:t>𝒍</m:t>
                        </m:r>
                        <m:r>
                          <a:rPr lang="en-US" altLang="zh-CN" sz="36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3600" b="1" i="1">
                            <a:latin typeface="Cambria Math" panose="02040503050406030204" pitchFamily="18" charset="0"/>
                          </a:rPr>
                          <m:t>𝒎</m:t>
                        </m:r>
                      </m:sup>
                    </m:sSup>
                    <m:d>
                      <m:dPr>
                        <m:ctrlPr>
                          <a:rPr lang="zh-CN" altLang="zh-CN" sz="3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zh-CN" altLang="zh-CN" sz="36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zh-CN" sz="3600" b="1" i="1">
                                <a:latin typeface="Cambria Math" panose="02040503050406030204" pitchFamily="18" charset="0"/>
                              </a:rPr>
                              <m:t>𝒔</m:t>
                            </m:r>
                            <m:r>
                              <a:rPr lang="en-US" altLang="zh-CN" sz="36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3600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e>
                            <m:r>
                              <a:rPr lang="en-US" altLang="zh-CN" sz="36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altLang="zh-CN" sz="36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3600" b="1" i="1">
                                <a:latin typeface="Cambria Math" panose="02040503050406030204" pitchFamily="18" charset="0"/>
                              </a:rPr>
                              <m:t>𝒍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altLang="zh-CN" sz="3600" b="1" dirty="0"/>
                  <a:t>	m</a:t>
                </a:r>
                <a:r>
                  <a:rPr lang="zh-CN" altLang="zh-CN" sz="3600" b="1" dirty="0"/>
                  <a:t>，</a:t>
                </a:r>
                <a:r>
                  <a:rPr lang="en-US" altLang="zh-CN" sz="3600" b="1" dirty="0"/>
                  <a:t>n</a:t>
                </a:r>
                <a:r>
                  <a:rPr lang="zh-CN" altLang="zh-CN" sz="3600" b="1" dirty="0"/>
                  <a:t>是整数，整数</a:t>
                </a:r>
                <a:r>
                  <a:rPr lang="en-US" altLang="zh-CN" sz="3600" b="1" dirty="0"/>
                  <a:t>l</a:t>
                </a:r>
                <a14:m>
                  <m:oMath xmlns:m="http://schemas.openxmlformats.org/officeDocument/2006/math">
                    <m:r>
                      <a:rPr lang="en-US" altLang="zh-CN" sz="3600" b="1" i="1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altLang="zh-CN" sz="3600" b="1" dirty="0"/>
                  <a:t>0	</a:t>
                </a:r>
                <a:r>
                  <a:rPr lang="zh-CN" altLang="zh-CN" sz="3600" b="1" dirty="0"/>
                  <a:t>（</a:t>
                </a:r>
                <a:r>
                  <a:rPr lang="en-US" altLang="zh-CN" sz="3600" b="1" dirty="0"/>
                  <a:t>5.24</a:t>
                </a:r>
                <a:r>
                  <a:rPr lang="zh-CN" altLang="zh-CN" sz="3600" b="1" dirty="0"/>
                  <a:t>）</a:t>
                </a:r>
              </a:p>
              <a:p>
                <a:endParaRPr lang="zh-CN" altLang="en-US" sz="3600" b="1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6E9BD287-7E75-47B7-AC77-22B81969AE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1740" y="1827452"/>
                <a:ext cx="10058400" cy="222413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984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1" grpId="0"/>
      <p:bldP spid="14" grpId="0" build="allAtOnce"/>
      <p:bldP spid="15" grpId="0"/>
      <p:bldP spid="15" grpId="1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90ED161C-DFB8-413D-AD82-EFE108342278}"/>
                  </a:ext>
                </a:extLst>
              </p:cNvPr>
              <p:cNvSpPr txBox="1"/>
              <p:nvPr/>
            </p:nvSpPr>
            <p:spPr>
              <a:xfrm>
                <a:off x="555170" y="270135"/>
                <a:ext cx="7641771" cy="11147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b="1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40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zh-CN" altLang="en-US" sz="40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zh-CN" altLang="en-US" sz="40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zh-CN" altLang="en-US" sz="40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sSup>
                      <m:sSupPr>
                        <m:ctrlPr>
                          <a:rPr lang="zh-CN" alt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4000" b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zh-CN" altLang="en-US" sz="4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zh-CN" altLang="en-US" sz="4000" b="1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d>
                      <m:dPr>
                        <m:ctrlPr>
                          <a:rPr lang="zh-CN" alt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en-US" sz="40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zh-CN" altLang="en-US" sz="40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zh-CN" altLang="en-US" sz="4000" b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CN" altLang="en-US" sz="4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zh-CN" altLang="en-US" sz="4000" b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CN" altLang="en-US" sz="4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  <m:r>
                      <a:rPr lang="zh-CN" altLang="en-US" sz="40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zh-CN" altLang="en-US" sz="40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zh-CN" altLang="en-US" sz="4000" b="1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90ED161C-DFB8-413D-AD82-EFE1083422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170" y="270135"/>
                <a:ext cx="7641771" cy="1114792"/>
              </a:xfrm>
              <a:prstGeom prst="rect">
                <a:avLst/>
              </a:prstGeom>
              <a:blipFill>
                <a:blip r:embed="rId2"/>
                <a:stretch>
                  <a:fillRect l="-2791" b="-54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4B5CEFA-A090-4018-BC21-FB4C4F46C4E9}"/>
                  </a:ext>
                </a:extLst>
              </p:cNvPr>
              <p:cNvSpPr txBox="1"/>
              <p:nvPr/>
            </p:nvSpPr>
            <p:spPr>
              <a:xfrm>
                <a:off x="293911" y="1600201"/>
                <a:ext cx="12187649" cy="47257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600" b="1" dirty="0"/>
                  <a:t> (*)=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600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3600" b="1" i="1" dirty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3600" b="1" i="1" dirty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altLang="zh-CN" sz="3600" b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3600" b="1" i="1" dirty="0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nary>
                      <m:naryPr>
                        <m:chr m:val="∑"/>
                        <m:limLoc m:val="undOvr"/>
                        <m:grow m:val="on"/>
                        <m:supHide m:val="on"/>
                        <m:ctrlPr>
                          <a:rPr lang="en-US" altLang="zh-CN" sz="3600" b="1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3600" b="1" i="1" dirty="0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altLang="zh-CN" sz="3600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CN" sz="3600" b="1" i="1" dirty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altLang="zh-CN" sz="3600" b="1" i="1" dirty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en-US" altLang="zh-CN" sz="3600" b="1" dirty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zh-CN" sz="3600" b="1" i="1" dirty="0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CN" sz="3600" b="1" i="1" dirty="0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</m:mr>
                            </m:m>
                          </m:e>
                        </m:d>
                        <m:d>
                          <m:dPr>
                            <m:ctrlPr>
                              <a:rPr lang="en-US" altLang="zh-CN" sz="3600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CN" sz="3600" b="1" i="1" dirty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altLang="zh-CN" sz="3600" b="1" i="1" dirty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en-US" altLang="zh-CN" sz="3600" b="1" dirty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zh-CN" sz="3600" b="1" i="1" dirty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CN" sz="3600" b="1" i="1" dirty="0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  <m:r>
                                    <a:rPr lang="en-US" altLang="zh-CN" sz="3600" b="1" dirty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zh-CN" sz="3600" b="1" i="1" dirty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mr>
                            </m:m>
                          </m:e>
                        </m:d>
                        <m:sSup>
                          <m:sSupPr>
                            <m:ctrlPr>
                              <a:rPr lang="en-US" altLang="zh-CN" sz="3600" b="1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sz="3600" b="1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3600" b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sz="3600" b="1" i="1" dirty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sz="3600" b="1" i="1" dirty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p>
                        </m:sSup>
                      </m:e>
                    </m:nary>
                    <m:r>
                      <a:rPr lang="en-US" altLang="zh-CN" sz="3600" b="1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3600" b="1" dirty="0"/>
                  <a:t>	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600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3600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3600" b="1" i="1" dirty="0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altLang="zh-CN" sz="3600" b="1" i="0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3600" b="1" i="0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nary>
                      <m:naryPr>
                        <m:chr m:val="∑"/>
                        <m:limLoc m:val="undOvr"/>
                        <m:grow m:val="on"/>
                        <m:supHide m:val="on"/>
                        <m:ctrlPr>
                          <a:rPr lang="en-US" altLang="zh-CN" sz="3600" b="1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3600" b="1" i="1" dirty="0" smtClean="0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altLang="zh-CN" sz="3600" b="1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CN" sz="3600" b="1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altLang="zh-CN" sz="3600" b="1" i="0" dirty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3600" b="1" i="1" dirty="0" smtClean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en-US" altLang="zh-CN" sz="3600" b="1" i="0" dirty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3600" b="1" i="0" dirty="0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CN" sz="3600" b="1" i="1" dirty="0" smtClean="0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</m:mr>
                            </m:m>
                          </m:e>
                        </m:d>
                        <m:d>
                          <m:dPr>
                            <m:ctrlPr>
                              <a:rPr lang="en-US" altLang="zh-CN" sz="3600" b="1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CN" sz="3600" b="1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altLang="zh-CN" sz="3600" b="1" i="1" dirty="0" smtClean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en-US" altLang="zh-CN" sz="3600" b="1" i="0" dirty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zh-CN" sz="3600" b="1" i="0" dirty="0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CN" sz="3600" b="1" i="1" dirty="0" smtClean="0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  <m:r>
                                    <a:rPr lang="en-US" altLang="zh-CN" sz="3600" b="1" i="0" dirty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zh-CN" sz="3600" b="1" i="0" dirty="0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mr>
                            </m:m>
                          </m:e>
                        </m:d>
                      </m:e>
                    </m:nary>
                  </m:oMath>
                </a14:m>
                <a:r>
                  <a:rPr lang="en-US" altLang="zh-CN" sz="3600" b="1" dirty="0"/>
                  <a:t>		 (5.14)</a:t>
                </a:r>
              </a:p>
              <a:p>
                <a:r>
                  <a:rPr lang="en-US" altLang="zh-CN" sz="3600" b="1" dirty="0"/>
                  <a:t>(l ,m , n , s)  </a:t>
                </a:r>
                <a:r>
                  <a:rPr lang="en-US" altLang="zh-CN" sz="3600" b="1" dirty="0">
                    <a:sym typeface="Wingdings" panose="05000000000000000000" pitchFamily="2" charset="2"/>
                  </a:rPr>
                  <a:t>  (n+1 ,1 ,0 ,-n-1)</a:t>
                </a:r>
                <a:r>
                  <a:rPr lang="zh-CN" altLang="en-US" sz="3600" b="1" dirty="0">
                    <a:sym typeface="Wingdings" panose="05000000000000000000" pitchFamily="2" charset="2"/>
                  </a:rPr>
                  <a:t>应用到</a:t>
                </a:r>
                <a:r>
                  <a:rPr lang="en-US" altLang="zh-CN" sz="3600" b="1" dirty="0">
                    <a:sym typeface="Wingdings" panose="05000000000000000000" pitchFamily="2" charset="2"/>
                  </a:rPr>
                  <a:t>(5.23)</a:t>
                </a:r>
              </a:p>
              <a:p>
                <a:r>
                  <a:rPr lang="en-US" altLang="zh-CN" sz="3600" b="1" dirty="0">
                    <a:sym typeface="Wingdings" panose="05000000000000000000" pitchFamily="2" charset="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600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3600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3600" b="1" i="1" dirty="0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altLang="zh-CN" sz="3600" b="1" i="0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3600" b="1" i="0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d>
                      <m:dPr>
                        <m:ctrlPr>
                          <a:rPr lang="en-US" altLang="zh-CN" sz="36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sz="3600" b="1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3600" b="1" i="0" dirty="0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3600" b="1" i="1" dirty="0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zh-CN" sz="3600" b="1" dirty="0"/>
              </a:p>
              <a:p>
                <a:endParaRPr lang="en-US" altLang="zh-CN" sz="3600" b="1" dirty="0"/>
              </a:p>
              <a:p>
                <a:endParaRPr lang="zh-CN" altLang="en-US" sz="3600" b="1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4B5CEFA-A090-4018-BC21-FB4C4F46C4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11" y="1600201"/>
                <a:ext cx="12187649" cy="4725717"/>
              </a:xfrm>
              <a:prstGeom prst="rect">
                <a:avLst/>
              </a:prstGeom>
              <a:blipFill>
                <a:blip r:embed="rId3"/>
                <a:stretch>
                  <a:fillRect l="-1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6E585559-A26B-4C03-AC26-06FAC31C6BE5}"/>
                  </a:ext>
                </a:extLst>
              </p:cNvPr>
              <p:cNvSpPr txBox="1"/>
              <p:nvPr/>
            </p:nvSpPr>
            <p:spPr>
              <a:xfrm>
                <a:off x="293911" y="5057769"/>
                <a:ext cx="8441871" cy="1324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800" b="1" dirty="0"/>
                  <a:t>n=0</a:t>
                </a:r>
                <a:r>
                  <a:rPr lang="zh-CN" altLang="en-US" sz="4800" b="1" dirty="0"/>
                  <a:t>时，</a:t>
                </a:r>
                <a:r>
                  <a:rPr lang="en-US" altLang="zh-CN" sz="48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4800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4800" b="1" i="1" dirty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4800" b="1" i="1" dirty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altLang="zh-CN" sz="4800" b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4800" b="1" dirty="0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d>
                      <m:dPr>
                        <m:ctrlPr>
                          <a:rPr lang="en-US" altLang="zh-CN" sz="48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sz="4800" b="1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4800" b="1" dirty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4800" b="1" i="1" dirty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CN" sz="48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4800" b="1" dirty="0"/>
                  <a:t>=1</a:t>
                </a:r>
                <a:r>
                  <a:rPr lang="zh-CN" altLang="en-US" sz="4800" b="1" dirty="0"/>
                  <a:t>，原式</a:t>
                </a:r>
                <a:r>
                  <a:rPr lang="en-US" altLang="zh-CN" sz="4800" b="1" dirty="0"/>
                  <a:t>=1</a:t>
                </a:r>
                <a:endParaRPr lang="zh-CN" altLang="en-US" sz="4800" b="1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6E585559-A26B-4C03-AC26-06FAC31C6B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11" y="5057769"/>
                <a:ext cx="8441871" cy="1324017"/>
              </a:xfrm>
              <a:prstGeom prst="rect">
                <a:avLst/>
              </a:prstGeom>
              <a:blipFill>
                <a:blip r:embed="rId4"/>
                <a:stretch>
                  <a:fillRect l="-3249" b="-64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74CFD04E-C199-4542-AD0B-9AAAF40484FD}"/>
                  </a:ext>
                </a:extLst>
              </p:cNvPr>
              <p:cNvSpPr txBox="1"/>
              <p:nvPr/>
            </p:nvSpPr>
            <p:spPr>
              <a:xfrm>
                <a:off x="293911" y="110115"/>
                <a:ext cx="11496408" cy="2135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zh-CN" sz="3600" b="1" dirty="0"/>
                  <a:t>上指标反转</a:t>
                </a:r>
                <a:r>
                  <a:rPr lang="en-US" altLang="zh-CN" sz="3600" b="1" dirty="0"/>
                  <a:t>		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3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36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36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36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CN" sz="3600" b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zh-CN" altLang="zh-CN" sz="3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3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36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36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altLang="zh-CN" sz="3600" b="1" i="1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d>
                      <m:dPr>
                        <m:ctrlPr>
                          <a:rPr lang="zh-CN" altLang="zh-CN" sz="3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36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36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altLang="zh-CN" sz="36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36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US" altLang="zh-CN" sz="36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36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36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</m:mr>
                        </m:m>
                      </m:e>
                    </m:d>
                    <m:r>
                      <a:rPr lang="zh-CN" altLang="zh-CN" sz="3600" b="1" i="1">
                        <a:latin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en-US" altLang="zh-CN" sz="3600" b="1" dirty="0"/>
                  <a:t>k</a:t>
                </a:r>
                <a:r>
                  <a:rPr lang="zh-CN" altLang="zh-CN" sz="3600" b="1" dirty="0"/>
                  <a:t>是整数</a:t>
                </a:r>
                <a:r>
                  <a:rPr lang="en-US" altLang="zh-CN" sz="3600" b="1" dirty="0"/>
                  <a:t>		(5.14)	</a:t>
                </a:r>
                <a:br>
                  <a:rPr lang="en-US" altLang="zh-CN" sz="3600" b="1" dirty="0"/>
                </a:br>
                <a:endParaRPr lang="zh-CN" altLang="en-US" sz="3600" b="1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74CFD04E-C199-4542-AD0B-9AAAF4048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11" y="110115"/>
                <a:ext cx="11496408" cy="2135649"/>
              </a:xfrm>
              <a:prstGeom prst="rect">
                <a:avLst/>
              </a:prstGeom>
              <a:blipFill>
                <a:blip r:embed="rId5"/>
                <a:stretch>
                  <a:fillRect l="-1591" t="-42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E1059EB7-1834-41E1-BA0F-D74499520773}"/>
                  </a:ext>
                </a:extLst>
              </p:cNvPr>
              <p:cNvSpPr txBox="1"/>
              <p:nvPr/>
            </p:nvSpPr>
            <p:spPr>
              <a:xfrm>
                <a:off x="401681" y="110115"/>
                <a:ext cx="8889820" cy="1670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grow m:val="on"/>
                        <m:supHide m:val="on"/>
                        <m:ctrlPr>
                          <a:rPr lang="zh-CN" altLang="zh-CN" sz="36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3600" b="1" i="1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  <m:sup/>
                      <m:e>
                        <m:d>
                          <m:dPr>
                            <m:ctrlPr>
                              <a:rPr lang="zh-CN" altLang="zh-CN" sz="3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zh-CN" altLang="zh-CN" sz="3600" b="1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altLang="zh-CN" sz="3600" b="1" i="1">
                                    <a:latin typeface="Cambria Math" panose="02040503050406030204" pitchFamily="18" charset="0"/>
                                  </a:rPr>
                                  <m:t>𝒍</m:t>
                                </m:r>
                              </m:e>
                              <m:e>
                                <m:r>
                                  <a:rPr lang="en-US" altLang="zh-CN" sz="3600" b="1" i="1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  <m:r>
                                  <a:rPr lang="en-US" altLang="zh-CN" sz="36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CN" sz="3600" b="1" i="1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e>
                            </m:eqArr>
                          </m:e>
                        </m:d>
                        <m:d>
                          <m:dPr>
                            <m:ctrlPr>
                              <a:rPr lang="zh-CN" altLang="zh-CN" sz="3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zh-CN" altLang="zh-CN" sz="3600" b="1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altLang="zh-CN" sz="3600" b="1" i="1"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</m:e>
                              <m:e>
                                <m:r>
                                  <a:rPr lang="en-US" altLang="zh-CN" sz="3600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altLang="zh-CN" sz="36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CN" sz="3600" b="1" i="1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e>
                            </m:eqArr>
                          </m:e>
                        </m:d>
                      </m:e>
                    </m:nary>
                    <m:r>
                      <a:rPr lang="en-US" altLang="zh-CN" sz="36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zh-CN" altLang="zh-CN" sz="3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zh-CN" altLang="zh-CN" sz="36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zh-CN" sz="3600" b="1" i="1">
                                <a:latin typeface="Cambria Math" panose="02040503050406030204" pitchFamily="18" charset="0"/>
                              </a:rPr>
                              <m:t>𝒍</m:t>
                            </m:r>
                            <m:r>
                              <a:rPr lang="en-US" altLang="zh-CN" sz="36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3600" b="1" i="1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e>
                            <m:r>
                              <a:rPr lang="en-US" altLang="zh-CN" sz="3600" b="1" i="1">
                                <a:latin typeface="Cambria Math" panose="02040503050406030204" pitchFamily="18" charset="0"/>
                              </a:rPr>
                              <m:t>𝒍</m:t>
                            </m:r>
                            <m:r>
                              <a:rPr lang="en-US" altLang="zh-CN" sz="36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3600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  <m:r>
                              <a:rPr lang="en-US" altLang="zh-CN" sz="36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36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altLang="zh-CN" sz="3600" b="1" dirty="0"/>
                  <a:t>		</a:t>
                </a:r>
              </a:p>
              <a:p>
                <a:r>
                  <a:rPr lang="en-US" altLang="zh-CN" sz="3600" b="1" dirty="0"/>
                  <a:t>m</a:t>
                </a:r>
                <a:r>
                  <a:rPr lang="zh-CN" altLang="zh-CN" sz="3600" b="1" dirty="0"/>
                  <a:t>，</a:t>
                </a:r>
                <a:r>
                  <a:rPr lang="en-US" altLang="zh-CN" sz="3600" b="1" dirty="0"/>
                  <a:t>n</a:t>
                </a:r>
                <a:r>
                  <a:rPr lang="zh-CN" altLang="zh-CN" sz="3600" b="1" dirty="0"/>
                  <a:t>是整数，整数</a:t>
                </a:r>
                <a:r>
                  <a:rPr lang="en-US" altLang="zh-CN" sz="3600" b="1" dirty="0"/>
                  <a:t>l</a:t>
                </a:r>
                <a14:m>
                  <m:oMath xmlns:m="http://schemas.openxmlformats.org/officeDocument/2006/math">
                    <m:r>
                      <a:rPr lang="en-US" altLang="zh-CN" sz="3600" b="1" i="1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altLang="zh-CN" sz="3600" b="1" dirty="0"/>
                  <a:t>0			</a:t>
                </a:r>
                <a:r>
                  <a:rPr lang="zh-CN" altLang="zh-CN" sz="3600" b="1" dirty="0"/>
                  <a:t>（</a:t>
                </a:r>
                <a:r>
                  <a:rPr lang="en-US" altLang="zh-CN" sz="3600" b="1" dirty="0"/>
                  <a:t>5.23</a:t>
                </a:r>
                <a:r>
                  <a:rPr lang="zh-CN" altLang="zh-CN" sz="3600" b="1" dirty="0"/>
                  <a:t>）</a:t>
                </a: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E1059EB7-1834-41E1-BA0F-D74499520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681" y="110115"/>
                <a:ext cx="8889820" cy="1670137"/>
              </a:xfrm>
              <a:prstGeom prst="rect">
                <a:avLst/>
              </a:prstGeom>
              <a:blipFill>
                <a:blip r:embed="rId6"/>
                <a:stretch>
                  <a:fillRect l="-2126" r="-2058" b="-131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029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uiExpand="1" build="p"/>
      <p:bldP spid="6" grpId="0"/>
      <p:bldP spid="2" grpId="0"/>
      <p:bldP spid="2" grpId="1"/>
      <p:bldP spid="3" grpId="0"/>
      <p:bldP spid="3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1D46F8E-CD82-464D-A040-61959CAAB0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36076"/>
            <a:ext cx="10647926" cy="304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2815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/>
        </p:nvSpPr>
        <p:spPr bwMode="auto">
          <a:xfrm>
            <a:off x="5973593" y="4169"/>
            <a:ext cx="1134734" cy="926498"/>
          </a:xfrm>
          <a:custGeom>
            <a:avLst/>
            <a:gdLst>
              <a:gd name="T0" fmla="*/ 114 w 227"/>
              <a:gd name="T1" fmla="*/ 0 h 194"/>
              <a:gd name="T2" fmla="*/ 0 w 227"/>
              <a:gd name="T3" fmla="*/ 0 h 194"/>
              <a:gd name="T4" fmla="*/ 57 w 227"/>
              <a:gd name="T5" fmla="*/ 97 h 194"/>
              <a:gd name="T6" fmla="*/ 114 w 227"/>
              <a:gd name="T7" fmla="*/ 194 h 194"/>
              <a:gd name="T8" fmla="*/ 171 w 227"/>
              <a:gd name="T9" fmla="*/ 97 h 194"/>
              <a:gd name="T10" fmla="*/ 227 w 227"/>
              <a:gd name="T11" fmla="*/ 0 h 194"/>
              <a:gd name="T12" fmla="*/ 114 w 227"/>
              <a:gd name="T13" fmla="*/ 0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7" h="194">
                <a:moveTo>
                  <a:pt x="114" y="0"/>
                </a:moveTo>
                <a:lnTo>
                  <a:pt x="0" y="0"/>
                </a:lnTo>
                <a:lnTo>
                  <a:pt x="57" y="97"/>
                </a:lnTo>
                <a:lnTo>
                  <a:pt x="114" y="194"/>
                </a:lnTo>
                <a:lnTo>
                  <a:pt x="171" y="97"/>
                </a:lnTo>
                <a:lnTo>
                  <a:pt x="227" y="0"/>
                </a:lnTo>
                <a:lnTo>
                  <a:pt x="114" y="0"/>
                </a:lnTo>
                <a:close/>
              </a:path>
            </a:pathLst>
          </a:custGeom>
          <a:solidFill>
            <a:srgbClr val="D4E3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8517991" y="4169"/>
            <a:ext cx="689837" cy="563540"/>
          </a:xfrm>
          <a:custGeom>
            <a:avLst/>
            <a:gdLst>
              <a:gd name="T0" fmla="*/ 69 w 138"/>
              <a:gd name="T1" fmla="*/ 0 h 118"/>
              <a:gd name="T2" fmla="*/ 0 w 138"/>
              <a:gd name="T3" fmla="*/ 0 h 118"/>
              <a:gd name="T4" fmla="*/ 34 w 138"/>
              <a:gd name="T5" fmla="*/ 59 h 118"/>
              <a:gd name="T6" fmla="*/ 69 w 138"/>
              <a:gd name="T7" fmla="*/ 118 h 118"/>
              <a:gd name="T8" fmla="*/ 102 w 138"/>
              <a:gd name="T9" fmla="*/ 59 h 118"/>
              <a:gd name="T10" fmla="*/ 138 w 138"/>
              <a:gd name="T11" fmla="*/ 0 h 118"/>
              <a:gd name="T12" fmla="*/ 69 w 138"/>
              <a:gd name="T13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8" h="118">
                <a:moveTo>
                  <a:pt x="69" y="0"/>
                </a:moveTo>
                <a:lnTo>
                  <a:pt x="0" y="0"/>
                </a:lnTo>
                <a:lnTo>
                  <a:pt x="34" y="59"/>
                </a:lnTo>
                <a:lnTo>
                  <a:pt x="69" y="118"/>
                </a:lnTo>
                <a:lnTo>
                  <a:pt x="102" y="59"/>
                </a:lnTo>
                <a:lnTo>
                  <a:pt x="138" y="0"/>
                </a:lnTo>
                <a:lnTo>
                  <a:pt x="69" y="0"/>
                </a:lnTo>
                <a:close/>
              </a:path>
            </a:pathLst>
          </a:custGeom>
          <a:solidFill>
            <a:srgbClr val="D4E3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7713183" y="4169"/>
            <a:ext cx="689837" cy="563540"/>
          </a:xfrm>
          <a:custGeom>
            <a:avLst/>
            <a:gdLst>
              <a:gd name="T0" fmla="*/ 69 w 138"/>
              <a:gd name="T1" fmla="*/ 0 h 118"/>
              <a:gd name="T2" fmla="*/ 0 w 138"/>
              <a:gd name="T3" fmla="*/ 0 h 118"/>
              <a:gd name="T4" fmla="*/ 34 w 138"/>
              <a:gd name="T5" fmla="*/ 59 h 118"/>
              <a:gd name="T6" fmla="*/ 69 w 138"/>
              <a:gd name="T7" fmla="*/ 118 h 118"/>
              <a:gd name="T8" fmla="*/ 102 w 138"/>
              <a:gd name="T9" fmla="*/ 59 h 118"/>
              <a:gd name="T10" fmla="*/ 138 w 138"/>
              <a:gd name="T11" fmla="*/ 0 h 118"/>
              <a:gd name="T12" fmla="*/ 69 w 138"/>
              <a:gd name="T13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8" h="118">
                <a:moveTo>
                  <a:pt x="69" y="0"/>
                </a:moveTo>
                <a:lnTo>
                  <a:pt x="0" y="0"/>
                </a:lnTo>
                <a:lnTo>
                  <a:pt x="34" y="59"/>
                </a:lnTo>
                <a:lnTo>
                  <a:pt x="69" y="118"/>
                </a:lnTo>
                <a:lnTo>
                  <a:pt x="102" y="59"/>
                </a:lnTo>
                <a:lnTo>
                  <a:pt x="138" y="0"/>
                </a:lnTo>
                <a:lnTo>
                  <a:pt x="69" y="0"/>
                </a:lnTo>
                <a:close/>
              </a:path>
            </a:pathLst>
          </a:custGeom>
          <a:solidFill>
            <a:srgbClr val="CBDF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9727706" y="4169"/>
            <a:ext cx="294932" cy="234014"/>
          </a:xfrm>
          <a:custGeom>
            <a:avLst/>
            <a:gdLst>
              <a:gd name="T0" fmla="*/ 29 w 59"/>
              <a:gd name="T1" fmla="*/ 0 h 49"/>
              <a:gd name="T2" fmla="*/ 0 w 59"/>
              <a:gd name="T3" fmla="*/ 0 h 49"/>
              <a:gd name="T4" fmla="*/ 14 w 59"/>
              <a:gd name="T5" fmla="*/ 23 h 49"/>
              <a:gd name="T6" fmla="*/ 29 w 59"/>
              <a:gd name="T7" fmla="*/ 49 h 49"/>
              <a:gd name="T8" fmla="*/ 43 w 59"/>
              <a:gd name="T9" fmla="*/ 23 h 49"/>
              <a:gd name="T10" fmla="*/ 59 w 59"/>
              <a:gd name="T11" fmla="*/ 0 h 49"/>
              <a:gd name="T12" fmla="*/ 29 w 59"/>
              <a:gd name="T13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" h="49">
                <a:moveTo>
                  <a:pt x="29" y="0"/>
                </a:moveTo>
                <a:lnTo>
                  <a:pt x="0" y="0"/>
                </a:lnTo>
                <a:lnTo>
                  <a:pt x="14" y="23"/>
                </a:lnTo>
                <a:lnTo>
                  <a:pt x="29" y="49"/>
                </a:lnTo>
                <a:lnTo>
                  <a:pt x="43" y="23"/>
                </a:lnTo>
                <a:lnTo>
                  <a:pt x="59" y="0"/>
                </a:lnTo>
                <a:lnTo>
                  <a:pt x="29" y="0"/>
                </a:lnTo>
                <a:close/>
              </a:path>
            </a:pathLst>
          </a:custGeom>
          <a:solidFill>
            <a:srgbClr val="87CA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8318039" y="419659"/>
            <a:ext cx="284934" cy="238788"/>
          </a:xfrm>
          <a:custGeom>
            <a:avLst/>
            <a:gdLst>
              <a:gd name="T0" fmla="*/ 29 w 57"/>
              <a:gd name="T1" fmla="*/ 0 h 50"/>
              <a:gd name="T2" fmla="*/ 0 w 57"/>
              <a:gd name="T3" fmla="*/ 0 h 50"/>
              <a:gd name="T4" fmla="*/ 14 w 57"/>
              <a:gd name="T5" fmla="*/ 24 h 50"/>
              <a:gd name="T6" fmla="*/ 29 w 57"/>
              <a:gd name="T7" fmla="*/ 50 h 50"/>
              <a:gd name="T8" fmla="*/ 43 w 57"/>
              <a:gd name="T9" fmla="*/ 24 h 50"/>
              <a:gd name="T10" fmla="*/ 57 w 57"/>
              <a:gd name="T11" fmla="*/ 0 h 50"/>
              <a:gd name="T12" fmla="*/ 29 w 57"/>
              <a:gd name="T13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" h="50">
                <a:moveTo>
                  <a:pt x="29" y="0"/>
                </a:moveTo>
                <a:lnTo>
                  <a:pt x="0" y="0"/>
                </a:lnTo>
                <a:lnTo>
                  <a:pt x="14" y="24"/>
                </a:lnTo>
                <a:lnTo>
                  <a:pt x="29" y="50"/>
                </a:lnTo>
                <a:lnTo>
                  <a:pt x="43" y="24"/>
                </a:lnTo>
                <a:lnTo>
                  <a:pt x="57" y="0"/>
                </a:lnTo>
                <a:lnTo>
                  <a:pt x="29" y="0"/>
                </a:lnTo>
                <a:close/>
              </a:path>
            </a:pathLst>
          </a:custGeom>
          <a:solidFill>
            <a:srgbClr val="D4E3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5263760" y="419659"/>
            <a:ext cx="294932" cy="238788"/>
          </a:xfrm>
          <a:custGeom>
            <a:avLst/>
            <a:gdLst>
              <a:gd name="T0" fmla="*/ 31 w 59"/>
              <a:gd name="T1" fmla="*/ 0 h 50"/>
              <a:gd name="T2" fmla="*/ 0 w 59"/>
              <a:gd name="T3" fmla="*/ 0 h 50"/>
              <a:gd name="T4" fmla="*/ 14 w 59"/>
              <a:gd name="T5" fmla="*/ 24 h 50"/>
              <a:gd name="T6" fmla="*/ 31 w 59"/>
              <a:gd name="T7" fmla="*/ 50 h 50"/>
              <a:gd name="T8" fmla="*/ 45 w 59"/>
              <a:gd name="T9" fmla="*/ 24 h 50"/>
              <a:gd name="T10" fmla="*/ 59 w 59"/>
              <a:gd name="T11" fmla="*/ 0 h 50"/>
              <a:gd name="T12" fmla="*/ 31 w 59"/>
              <a:gd name="T13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" h="50">
                <a:moveTo>
                  <a:pt x="31" y="0"/>
                </a:moveTo>
                <a:lnTo>
                  <a:pt x="0" y="0"/>
                </a:lnTo>
                <a:lnTo>
                  <a:pt x="14" y="24"/>
                </a:lnTo>
                <a:lnTo>
                  <a:pt x="31" y="50"/>
                </a:lnTo>
                <a:lnTo>
                  <a:pt x="45" y="24"/>
                </a:lnTo>
                <a:lnTo>
                  <a:pt x="59" y="0"/>
                </a:lnTo>
                <a:lnTo>
                  <a:pt x="31" y="0"/>
                </a:lnTo>
                <a:close/>
              </a:path>
            </a:pathLst>
          </a:custGeom>
          <a:solidFill>
            <a:srgbClr val="A3BB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11"/>
          <p:cNvSpPr>
            <a:spLocks/>
          </p:cNvSpPr>
          <p:nvPr/>
        </p:nvSpPr>
        <p:spPr bwMode="auto">
          <a:xfrm>
            <a:off x="10627494" y="4169"/>
            <a:ext cx="299929" cy="234014"/>
          </a:xfrm>
          <a:custGeom>
            <a:avLst/>
            <a:gdLst>
              <a:gd name="T0" fmla="*/ 29 w 60"/>
              <a:gd name="T1" fmla="*/ 0 h 49"/>
              <a:gd name="T2" fmla="*/ 0 w 60"/>
              <a:gd name="T3" fmla="*/ 0 h 49"/>
              <a:gd name="T4" fmla="*/ 15 w 60"/>
              <a:gd name="T5" fmla="*/ 23 h 49"/>
              <a:gd name="T6" fmla="*/ 29 w 60"/>
              <a:gd name="T7" fmla="*/ 49 h 49"/>
              <a:gd name="T8" fmla="*/ 43 w 60"/>
              <a:gd name="T9" fmla="*/ 23 h 49"/>
              <a:gd name="T10" fmla="*/ 60 w 60"/>
              <a:gd name="T11" fmla="*/ 0 h 49"/>
              <a:gd name="T12" fmla="*/ 29 w 60"/>
              <a:gd name="T13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0" h="49">
                <a:moveTo>
                  <a:pt x="29" y="0"/>
                </a:moveTo>
                <a:lnTo>
                  <a:pt x="0" y="0"/>
                </a:lnTo>
                <a:lnTo>
                  <a:pt x="15" y="23"/>
                </a:lnTo>
                <a:lnTo>
                  <a:pt x="29" y="49"/>
                </a:lnTo>
                <a:lnTo>
                  <a:pt x="43" y="23"/>
                </a:lnTo>
                <a:lnTo>
                  <a:pt x="60" y="0"/>
                </a:lnTo>
                <a:lnTo>
                  <a:pt x="29" y="0"/>
                </a:lnTo>
                <a:close/>
              </a:path>
            </a:pathLst>
          </a:custGeom>
          <a:solidFill>
            <a:srgbClr val="A3BB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12"/>
          <p:cNvSpPr>
            <a:spLocks/>
          </p:cNvSpPr>
          <p:nvPr/>
        </p:nvSpPr>
        <p:spPr bwMode="auto">
          <a:xfrm>
            <a:off x="5298750" y="419659"/>
            <a:ext cx="874795" cy="740245"/>
          </a:xfrm>
          <a:custGeom>
            <a:avLst/>
            <a:gdLst>
              <a:gd name="T0" fmla="*/ 42 w 175"/>
              <a:gd name="T1" fmla="*/ 76 h 155"/>
              <a:gd name="T2" fmla="*/ 0 w 175"/>
              <a:gd name="T3" fmla="*/ 155 h 155"/>
              <a:gd name="T4" fmla="*/ 88 w 175"/>
              <a:gd name="T5" fmla="*/ 152 h 155"/>
              <a:gd name="T6" fmla="*/ 175 w 175"/>
              <a:gd name="T7" fmla="*/ 152 h 155"/>
              <a:gd name="T8" fmla="*/ 133 w 175"/>
              <a:gd name="T9" fmla="*/ 76 h 155"/>
              <a:gd name="T10" fmla="*/ 88 w 175"/>
              <a:gd name="T11" fmla="*/ 0 h 155"/>
              <a:gd name="T12" fmla="*/ 42 w 175"/>
              <a:gd name="T13" fmla="*/ 76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5" h="155">
                <a:moveTo>
                  <a:pt x="42" y="76"/>
                </a:moveTo>
                <a:lnTo>
                  <a:pt x="0" y="155"/>
                </a:lnTo>
                <a:lnTo>
                  <a:pt x="88" y="152"/>
                </a:lnTo>
                <a:lnTo>
                  <a:pt x="175" y="152"/>
                </a:lnTo>
                <a:lnTo>
                  <a:pt x="133" y="76"/>
                </a:lnTo>
                <a:lnTo>
                  <a:pt x="88" y="0"/>
                </a:lnTo>
                <a:lnTo>
                  <a:pt x="42" y="76"/>
                </a:lnTo>
                <a:close/>
              </a:path>
            </a:pathLst>
          </a:custGeom>
          <a:solidFill>
            <a:srgbClr val="CBDF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13"/>
          <p:cNvSpPr>
            <a:spLocks/>
          </p:cNvSpPr>
          <p:nvPr/>
        </p:nvSpPr>
        <p:spPr bwMode="auto">
          <a:xfrm>
            <a:off x="9967650" y="-10160"/>
            <a:ext cx="399906" cy="353407"/>
          </a:xfrm>
          <a:custGeom>
            <a:avLst/>
            <a:gdLst>
              <a:gd name="T0" fmla="*/ 19 w 80"/>
              <a:gd name="T1" fmla="*/ 38 h 74"/>
              <a:gd name="T2" fmla="*/ 0 w 80"/>
              <a:gd name="T3" fmla="*/ 74 h 74"/>
              <a:gd name="T4" fmla="*/ 40 w 80"/>
              <a:gd name="T5" fmla="*/ 71 h 74"/>
              <a:gd name="T6" fmla="*/ 80 w 80"/>
              <a:gd name="T7" fmla="*/ 71 h 74"/>
              <a:gd name="T8" fmla="*/ 61 w 80"/>
              <a:gd name="T9" fmla="*/ 36 h 74"/>
              <a:gd name="T10" fmla="*/ 40 w 80"/>
              <a:gd name="T11" fmla="*/ 0 h 74"/>
              <a:gd name="T12" fmla="*/ 19 w 80"/>
              <a:gd name="T13" fmla="*/ 38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" h="74">
                <a:moveTo>
                  <a:pt x="19" y="38"/>
                </a:moveTo>
                <a:lnTo>
                  <a:pt x="0" y="74"/>
                </a:lnTo>
                <a:lnTo>
                  <a:pt x="40" y="71"/>
                </a:lnTo>
                <a:lnTo>
                  <a:pt x="80" y="71"/>
                </a:lnTo>
                <a:lnTo>
                  <a:pt x="61" y="36"/>
                </a:lnTo>
                <a:lnTo>
                  <a:pt x="40" y="0"/>
                </a:lnTo>
                <a:lnTo>
                  <a:pt x="19" y="38"/>
                </a:lnTo>
                <a:close/>
              </a:path>
            </a:pathLst>
          </a:custGeom>
          <a:solidFill>
            <a:srgbClr val="D4E3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Freeform 14"/>
          <p:cNvSpPr>
            <a:spLocks/>
          </p:cNvSpPr>
          <p:nvPr/>
        </p:nvSpPr>
        <p:spPr bwMode="auto">
          <a:xfrm>
            <a:off x="7108324" y="47149"/>
            <a:ext cx="889790" cy="735468"/>
          </a:xfrm>
          <a:custGeom>
            <a:avLst/>
            <a:gdLst>
              <a:gd name="T0" fmla="*/ 45 w 178"/>
              <a:gd name="T1" fmla="*/ 78 h 154"/>
              <a:gd name="T2" fmla="*/ 0 w 178"/>
              <a:gd name="T3" fmla="*/ 154 h 154"/>
              <a:gd name="T4" fmla="*/ 91 w 178"/>
              <a:gd name="T5" fmla="*/ 154 h 154"/>
              <a:gd name="T6" fmla="*/ 178 w 178"/>
              <a:gd name="T7" fmla="*/ 154 h 154"/>
              <a:gd name="T8" fmla="*/ 133 w 178"/>
              <a:gd name="T9" fmla="*/ 76 h 154"/>
              <a:gd name="T10" fmla="*/ 88 w 178"/>
              <a:gd name="T11" fmla="*/ 0 h 154"/>
              <a:gd name="T12" fmla="*/ 45 w 178"/>
              <a:gd name="T13" fmla="*/ 78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8" h="154">
                <a:moveTo>
                  <a:pt x="45" y="78"/>
                </a:moveTo>
                <a:lnTo>
                  <a:pt x="0" y="154"/>
                </a:lnTo>
                <a:lnTo>
                  <a:pt x="91" y="154"/>
                </a:lnTo>
                <a:lnTo>
                  <a:pt x="178" y="154"/>
                </a:lnTo>
                <a:lnTo>
                  <a:pt x="133" y="76"/>
                </a:lnTo>
                <a:lnTo>
                  <a:pt x="88" y="0"/>
                </a:lnTo>
                <a:lnTo>
                  <a:pt x="45" y="78"/>
                </a:lnTo>
                <a:close/>
              </a:path>
            </a:pathLst>
          </a:custGeom>
          <a:solidFill>
            <a:srgbClr val="87CA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15"/>
          <p:cNvSpPr>
            <a:spLocks/>
          </p:cNvSpPr>
          <p:nvPr/>
        </p:nvSpPr>
        <p:spPr bwMode="auto">
          <a:xfrm>
            <a:off x="4728885" y="4169"/>
            <a:ext cx="689837" cy="563540"/>
          </a:xfrm>
          <a:custGeom>
            <a:avLst/>
            <a:gdLst>
              <a:gd name="T0" fmla="*/ 69 w 138"/>
              <a:gd name="T1" fmla="*/ 0 h 118"/>
              <a:gd name="T2" fmla="*/ 0 w 138"/>
              <a:gd name="T3" fmla="*/ 0 h 118"/>
              <a:gd name="T4" fmla="*/ 33 w 138"/>
              <a:gd name="T5" fmla="*/ 59 h 118"/>
              <a:gd name="T6" fmla="*/ 69 w 138"/>
              <a:gd name="T7" fmla="*/ 118 h 118"/>
              <a:gd name="T8" fmla="*/ 102 w 138"/>
              <a:gd name="T9" fmla="*/ 59 h 118"/>
              <a:gd name="T10" fmla="*/ 138 w 138"/>
              <a:gd name="T11" fmla="*/ 0 h 118"/>
              <a:gd name="T12" fmla="*/ 69 w 138"/>
              <a:gd name="T13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8" h="118">
                <a:moveTo>
                  <a:pt x="69" y="0"/>
                </a:moveTo>
                <a:lnTo>
                  <a:pt x="0" y="0"/>
                </a:lnTo>
                <a:lnTo>
                  <a:pt x="33" y="59"/>
                </a:lnTo>
                <a:lnTo>
                  <a:pt x="69" y="118"/>
                </a:lnTo>
                <a:lnTo>
                  <a:pt x="102" y="59"/>
                </a:lnTo>
                <a:lnTo>
                  <a:pt x="138" y="0"/>
                </a:lnTo>
                <a:lnTo>
                  <a:pt x="69" y="0"/>
                </a:lnTo>
                <a:close/>
              </a:path>
            </a:pathLst>
          </a:custGeom>
          <a:solidFill>
            <a:srgbClr val="87CA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Freeform 16"/>
          <p:cNvSpPr>
            <a:spLocks/>
          </p:cNvSpPr>
          <p:nvPr/>
        </p:nvSpPr>
        <p:spPr bwMode="auto">
          <a:xfrm>
            <a:off x="1494649" y="1102594"/>
            <a:ext cx="684840" cy="563540"/>
          </a:xfrm>
          <a:custGeom>
            <a:avLst/>
            <a:gdLst>
              <a:gd name="T0" fmla="*/ 69 w 137"/>
              <a:gd name="T1" fmla="*/ 0 h 118"/>
              <a:gd name="T2" fmla="*/ 0 w 137"/>
              <a:gd name="T3" fmla="*/ 0 h 118"/>
              <a:gd name="T4" fmla="*/ 33 w 137"/>
              <a:gd name="T5" fmla="*/ 59 h 118"/>
              <a:gd name="T6" fmla="*/ 69 w 137"/>
              <a:gd name="T7" fmla="*/ 118 h 118"/>
              <a:gd name="T8" fmla="*/ 102 w 137"/>
              <a:gd name="T9" fmla="*/ 59 h 118"/>
              <a:gd name="T10" fmla="*/ 137 w 137"/>
              <a:gd name="T11" fmla="*/ 0 h 118"/>
              <a:gd name="T12" fmla="*/ 69 w 137"/>
              <a:gd name="T13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7" h="118">
                <a:moveTo>
                  <a:pt x="69" y="0"/>
                </a:moveTo>
                <a:lnTo>
                  <a:pt x="0" y="0"/>
                </a:lnTo>
                <a:lnTo>
                  <a:pt x="33" y="59"/>
                </a:lnTo>
                <a:lnTo>
                  <a:pt x="69" y="118"/>
                </a:lnTo>
                <a:lnTo>
                  <a:pt x="102" y="59"/>
                </a:lnTo>
                <a:lnTo>
                  <a:pt x="137" y="0"/>
                </a:lnTo>
                <a:lnTo>
                  <a:pt x="69" y="0"/>
                </a:lnTo>
                <a:close/>
              </a:path>
            </a:pathLst>
          </a:custGeom>
          <a:solidFill>
            <a:srgbClr val="D4E3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Freeform 17"/>
          <p:cNvSpPr>
            <a:spLocks/>
          </p:cNvSpPr>
          <p:nvPr/>
        </p:nvSpPr>
        <p:spPr bwMode="auto">
          <a:xfrm>
            <a:off x="4124029" y="47149"/>
            <a:ext cx="889790" cy="735468"/>
          </a:xfrm>
          <a:custGeom>
            <a:avLst/>
            <a:gdLst>
              <a:gd name="T0" fmla="*/ 45 w 178"/>
              <a:gd name="T1" fmla="*/ 78 h 154"/>
              <a:gd name="T2" fmla="*/ 0 w 178"/>
              <a:gd name="T3" fmla="*/ 154 h 154"/>
              <a:gd name="T4" fmla="*/ 88 w 178"/>
              <a:gd name="T5" fmla="*/ 154 h 154"/>
              <a:gd name="T6" fmla="*/ 178 w 178"/>
              <a:gd name="T7" fmla="*/ 154 h 154"/>
              <a:gd name="T8" fmla="*/ 133 w 178"/>
              <a:gd name="T9" fmla="*/ 76 h 154"/>
              <a:gd name="T10" fmla="*/ 88 w 178"/>
              <a:gd name="T11" fmla="*/ 0 h 154"/>
              <a:gd name="T12" fmla="*/ 45 w 178"/>
              <a:gd name="T13" fmla="*/ 78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8" h="154">
                <a:moveTo>
                  <a:pt x="45" y="78"/>
                </a:moveTo>
                <a:lnTo>
                  <a:pt x="0" y="154"/>
                </a:lnTo>
                <a:lnTo>
                  <a:pt x="88" y="154"/>
                </a:lnTo>
                <a:lnTo>
                  <a:pt x="178" y="154"/>
                </a:lnTo>
                <a:lnTo>
                  <a:pt x="133" y="76"/>
                </a:lnTo>
                <a:lnTo>
                  <a:pt x="88" y="0"/>
                </a:lnTo>
                <a:lnTo>
                  <a:pt x="45" y="78"/>
                </a:lnTo>
                <a:close/>
              </a:path>
            </a:pathLst>
          </a:custGeom>
          <a:solidFill>
            <a:srgbClr val="D4E3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18"/>
          <p:cNvSpPr>
            <a:spLocks/>
          </p:cNvSpPr>
          <p:nvPr/>
        </p:nvSpPr>
        <p:spPr bwMode="auto">
          <a:xfrm>
            <a:off x="2654376" y="4169"/>
            <a:ext cx="1719594" cy="1413626"/>
          </a:xfrm>
          <a:custGeom>
            <a:avLst/>
            <a:gdLst>
              <a:gd name="T0" fmla="*/ 171 w 344"/>
              <a:gd name="T1" fmla="*/ 0 h 296"/>
              <a:gd name="T2" fmla="*/ 0 w 344"/>
              <a:gd name="T3" fmla="*/ 0 h 296"/>
              <a:gd name="T4" fmla="*/ 86 w 344"/>
              <a:gd name="T5" fmla="*/ 149 h 296"/>
              <a:gd name="T6" fmla="*/ 171 w 344"/>
              <a:gd name="T7" fmla="*/ 296 h 296"/>
              <a:gd name="T8" fmla="*/ 259 w 344"/>
              <a:gd name="T9" fmla="*/ 149 h 296"/>
              <a:gd name="T10" fmla="*/ 344 w 344"/>
              <a:gd name="T11" fmla="*/ 0 h 296"/>
              <a:gd name="T12" fmla="*/ 171 w 344"/>
              <a:gd name="T13" fmla="*/ 0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4" h="296">
                <a:moveTo>
                  <a:pt x="171" y="0"/>
                </a:moveTo>
                <a:lnTo>
                  <a:pt x="0" y="0"/>
                </a:lnTo>
                <a:lnTo>
                  <a:pt x="86" y="149"/>
                </a:lnTo>
                <a:lnTo>
                  <a:pt x="171" y="296"/>
                </a:lnTo>
                <a:lnTo>
                  <a:pt x="259" y="149"/>
                </a:lnTo>
                <a:lnTo>
                  <a:pt x="344" y="0"/>
                </a:lnTo>
                <a:lnTo>
                  <a:pt x="171" y="0"/>
                </a:lnTo>
                <a:close/>
              </a:path>
            </a:pathLst>
          </a:custGeom>
          <a:solidFill>
            <a:srgbClr val="D4E3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Freeform 19"/>
          <p:cNvSpPr>
            <a:spLocks/>
          </p:cNvSpPr>
          <p:nvPr/>
        </p:nvSpPr>
        <p:spPr bwMode="auto">
          <a:xfrm>
            <a:off x="0" y="4169"/>
            <a:ext cx="854800" cy="1413626"/>
          </a:xfrm>
          <a:custGeom>
            <a:avLst/>
            <a:gdLst>
              <a:gd name="T0" fmla="*/ 0 w 171"/>
              <a:gd name="T1" fmla="*/ 0 h 296"/>
              <a:gd name="T2" fmla="*/ 0 w 171"/>
              <a:gd name="T3" fmla="*/ 296 h 296"/>
              <a:gd name="T4" fmla="*/ 86 w 171"/>
              <a:gd name="T5" fmla="*/ 149 h 296"/>
              <a:gd name="T6" fmla="*/ 171 w 171"/>
              <a:gd name="T7" fmla="*/ 0 h 296"/>
              <a:gd name="T8" fmla="*/ 0 w 171"/>
              <a:gd name="T9" fmla="*/ 0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1" h="296">
                <a:moveTo>
                  <a:pt x="0" y="0"/>
                </a:moveTo>
                <a:lnTo>
                  <a:pt x="0" y="296"/>
                </a:lnTo>
                <a:lnTo>
                  <a:pt x="86" y="149"/>
                </a:lnTo>
                <a:lnTo>
                  <a:pt x="171" y="0"/>
                </a:lnTo>
                <a:lnTo>
                  <a:pt x="0" y="0"/>
                </a:lnTo>
                <a:close/>
              </a:path>
            </a:pathLst>
          </a:custGeom>
          <a:solidFill>
            <a:srgbClr val="87CA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Freeform 20"/>
          <p:cNvSpPr>
            <a:spLocks/>
          </p:cNvSpPr>
          <p:nvPr/>
        </p:nvSpPr>
        <p:spPr bwMode="auto">
          <a:xfrm>
            <a:off x="2239472" y="419659"/>
            <a:ext cx="284934" cy="238788"/>
          </a:xfrm>
          <a:custGeom>
            <a:avLst/>
            <a:gdLst>
              <a:gd name="T0" fmla="*/ 29 w 57"/>
              <a:gd name="T1" fmla="*/ 0 h 50"/>
              <a:gd name="T2" fmla="*/ 0 w 57"/>
              <a:gd name="T3" fmla="*/ 0 h 50"/>
              <a:gd name="T4" fmla="*/ 15 w 57"/>
              <a:gd name="T5" fmla="*/ 24 h 50"/>
              <a:gd name="T6" fmla="*/ 29 w 57"/>
              <a:gd name="T7" fmla="*/ 50 h 50"/>
              <a:gd name="T8" fmla="*/ 43 w 57"/>
              <a:gd name="T9" fmla="*/ 24 h 50"/>
              <a:gd name="T10" fmla="*/ 57 w 57"/>
              <a:gd name="T11" fmla="*/ 0 h 50"/>
              <a:gd name="T12" fmla="*/ 29 w 57"/>
              <a:gd name="T13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" h="50">
                <a:moveTo>
                  <a:pt x="29" y="0"/>
                </a:moveTo>
                <a:lnTo>
                  <a:pt x="0" y="0"/>
                </a:lnTo>
                <a:lnTo>
                  <a:pt x="15" y="24"/>
                </a:lnTo>
                <a:lnTo>
                  <a:pt x="29" y="50"/>
                </a:lnTo>
                <a:lnTo>
                  <a:pt x="43" y="24"/>
                </a:lnTo>
                <a:lnTo>
                  <a:pt x="57" y="0"/>
                </a:lnTo>
                <a:lnTo>
                  <a:pt x="29" y="0"/>
                </a:lnTo>
                <a:close/>
              </a:path>
            </a:pathLst>
          </a:custGeom>
          <a:solidFill>
            <a:srgbClr val="D4E3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Freeform 21"/>
          <p:cNvSpPr>
            <a:spLocks/>
          </p:cNvSpPr>
          <p:nvPr/>
        </p:nvSpPr>
        <p:spPr bwMode="auto">
          <a:xfrm>
            <a:off x="464892" y="1575394"/>
            <a:ext cx="579863" cy="477576"/>
          </a:xfrm>
          <a:custGeom>
            <a:avLst/>
            <a:gdLst>
              <a:gd name="T0" fmla="*/ 59 w 116"/>
              <a:gd name="T1" fmla="*/ 0 h 100"/>
              <a:gd name="T2" fmla="*/ 0 w 116"/>
              <a:gd name="T3" fmla="*/ 0 h 100"/>
              <a:gd name="T4" fmla="*/ 28 w 116"/>
              <a:gd name="T5" fmla="*/ 50 h 100"/>
              <a:gd name="T6" fmla="*/ 59 w 116"/>
              <a:gd name="T7" fmla="*/ 100 h 100"/>
              <a:gd name="T8" fmla="*/ 88 w 116"/>
              <a:gd name="T9" fmla="*/ 50 h 100"/>
              <a:gd name="T10" fmla="*/ 116 w 116"/>
              <a:gd name="T11" fmla="*/ 0 h 100"/>
              <a:gd name="T12" fmla="*/ 59 w 116"/>
              <a:gd name="T13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" h="100">
                <a:moveTo>
                  <a:pt x="59" y="0"/>
                </a:moveTo>
                <a:lnTo>
                  <a:pt x="0" y="0"/>
                </a:lnTo>
                <a:lnTo>
                  <a:pt x="28" y="50"/>
                </a:lnTo>
                <a:lnTo>
                  <a:pt x="59" y="100"/>
                </a:lnTo>
                <a:lnTo>
                  <a:pt x="88" y="50"/>
                </a:lnTo>
                <a:lnTo>
                  <a:pt x="116" y="0"/>
                </a:lnTo>
                <a:lnTo>
                  <a:pt x="59" y="0"/>
                </a:lnTo>
                <a:close/>
              </a:path>
            </a:pathLst>
          </a:custGeom>
          <a:solidFill>
            <a:srgbClr val="D4E3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22"/>
          <p:cNvSpPr>
            <a:spLocks/>
          </p:cNvSpPr>
          <p:nvPr/>
        </p:nvSpPr>
        <p:spPr bwMode="auto">
          <a:xfrm>
            <a:off x="1069748" y="4169"/>
            <a:ext cx="284934" cy="234014"/>
          </a:xfrm>
          <a:custGeom>
            <a:avLst/>
            <a:gdLst>
              <a:gd name="T0" fmla="*/ 28 w 57"/>
              <a:gd name="T1" fmla="*/ 0 h 49"/>
              <a:gd name="T2" fmla="*/ 0 w 57"/>
              <a:gd name="T3" fmla="*/ 0 h 49"/>
              <a:gd name="T4" fmla="*/ 14 w 57"/>
              <a:gd name="T5" fmla="*/ 23 h 49"/>
              <a:gd name="T6" fmla="*/ 28 w 57"/>
              <a:gd name="T7" fmla="*/ 49 h 49"/>
              <a:gd name="T8" fmla="*/ 42 w 57"/>
              <a:gd name="T9" fmla="*/ 23 h 49"/>
              <a:gd name="T10" fmla="*/ 57 w 57"/>
              <a:gd name="T11" fmla="*/ 0 h 49"/>
              <a:gd name="T12" fmla="*/ 28 w 57"/>
              <a:gd name="T13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" h="49">
                <a:moveTo>
                  <a:pt x="28" y="0"/>
                </a:moveTo>
                <a:lnTo>
                  <a:pt x="0" y="0"/>
                </a:lnTo>
                <a:lnTo>
                  <a:pt x="14" y="23"/>
                </a:lnTo>
                <a:lnTo>
                  <a:pt x="28" y="49"/>
                </a:lnTo>
                <a:lnTo>
                  <a:pt x="42" y="23"/>
                </a:lnTo>
                <a:lnTo>
                  <a:pt x="57" y="0"/>
                </a:lnTo>
                <a:lnTo>
                  <a:pt x="28" y="0"/>
                </a:lnTo>
                <a:close/>
              </a:path>
            </a:pathLst>
          </a:custGeom>
          <a:solidFill>
            <a:srgbClr val="D4E3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Freeform 23"/>
          <p:cNvSpPr>
            <a:spLocks/>
          </p:cNvSpPr>
          <p:nvPr/>
        </p:nvSpPr>
        <p:spPr bwMode="auto">
          <a:xfrm>
            <a:off x="1899552" y="567709"/>
            <a:ext cx="1644614" cy="1361094"/>
          </a:xfrm>
          <a:custGeom>
            <a:avLst/>
            <a:gdLst>
              <a:gd name="T0" fmla="*/ 83 w 329"/>
              <a:gd name="T1" fmla="*/ 143 h 285"/>
              <a:gd name="T2" fmla="*/ 0 w 329"/>
              <a:gd name="T3" fmla="*/ 285 h 285"/>
              <a:gd name="T4" fmla="*/ 166 w 329"/>
              <a:gd name="T5" fmla="*/ 285 h 285"/>
              <a:gd name="T6" fmla="*/ 329 w 329"/>
              <a:gd name="T7" fmla="*/ 285 h 285"/>
              <a:gd name="T8" fmla="*/ 246 w 329"/>
              <a:gd name="T9" fmla="*/ 143 h 285"/>
              <a:gd name="T10" fmla="*/ 163 w 329"/>
              <a:gd name="T11" fmla="*/ 0 h 285"/>
              <a:gd name="T12" fmla="*/ 83 w 329"/>
              <a:gd name="T13" fmla="*/ 143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9" h="285">
                <a:moveTo>
                  <a:pt x="83" y="143"/>
                </a:moveTo>
                <a:lnTo>
                  <a:pt x="0" y="285"/>
                </a:lnTo>
                <a:lnTo>
                  <a:pt x="166" y="285"/>
                </a:lnTo>
                <a:lnTo>
                  <a:pt x="329" y="285"/>
                </a:lnTo>
                <a:lnTo>
                  <a:pt x="246" y="143"/>
                </a:lnTo>
                <a:lnTo>
                  <a:pt x="163" y="0"/>
                </a:lnTo>
                <a:lnTo>
                  <a:pt x="83" y="143"/>
                </a:lnTo>
                <a:close/>
              </a:path>
            </a:pathLst>
          </a:custGeom>
          <a:solidFill>
            <a:srgbClr val="87CA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24"/>
          <p:cNvSpPr>
            <a:spLocks/>
          </p:cNvSpPr>
          <p:nvPr/>
        </p:nvSpPr>
        <p:spPr bwMode="auto">
          <a:xfrm>
            <a:off x="1694602" y="4169"/>
            <a:ext cx="689837" cy="563540"/>
          </a:xfrm>
          <a:custGeom>
            <a:avLst/>
            <a:gdLst>
              <a:gd name="T0" fmla="*/ 69 w 138"/>
              <a:gd name="T1" fmla="*/ 0 h 118"/>
              <a:gd name="T2" fmla="*/ 0 w 138"/>
              <a:gd name="T3" fmla="*/ 0 h 118"/>
              <a:gd name="T4" fmla="*/ 34 w 138"/>
              <a:gd name="T5" fmla="*/ 59 h 118"/>
              <a:gd name="T6" fmla="*/ 69 w 138"/>
              <a:gd name="T7" fmla="*/ 118 h 118"/>
              <a:gd name="T8" fmla="*/ 102 w 138"/>
              <a:gd name="T9" fmla="*/ 59 h 118"/>
              <a:gd name="T10" fmla="*/ 138 w 138"/>
              <a:gd name="T11" fmla="*/ 0 h 118"/>
              <a:gd name="T12" fmla="*/ 69 w 138"/>
              <a:gd name="T13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8" h="118">
                <a:moveTo>
                  <a:pt x="69" y="0"/>
                </a:moveTo>
                <a:lnTo>
                  <a:pt x="0" y="0"/>
                </a:lnTo>
                <a:lnTo>
                  <a:pt x="34" y="59"/>
                </a:lnTo>
                <a:lnTo>
                  <a:pt x="69" y="118"/>
                </a:lnTo>
                <a:lnTo>
                  <a:pt x="102" y="59"/>
                </a:lnTo>
                <a:lnTo>
                  <a:pt x="138" y="0"/>
                </a:lnTo>
                <a:lnTo>
                  <a:pt x="69" y="0"/>
                </a:lnTo>
                <a:close/>
              </a:path>
            </a:pathLst>
          </a:custGeom>
          <a:solidFill>
            <a:srgbClr val="CBDF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Freeform 25"/>
          <p:cNvSpPr>
            <a:spLocks/>
          </p:cNvSpPr>
          <p:nvPr/>
        </p:nvSpPr>
        <p:spPr bwMode="auto">
          <a:xfrm>
            <a:off x="1089743" y="47149"/>
            <a:ext cx="889790" cy="735468"/>
          </a:xfrm>
          <a:custGeom>
            <a:avLst/>
            <a:gdLst>
              <a:gd name="T0" fmla="*/ 45 w 178"/>
              <a:gd name="T1" fmla="*/ 78 h 154"/>
              <a:gd name="T2" fmla="*/ 0 w 178"/>
              <a:gd name="T3" fmla="*/ 154 h 154"/>
              <a:gd name="T4" fmla="*/ 91 w 178"/>
              <a:gd name="T5" fmla="*/ 154 h 154"/>
              <a:gd name="T6" fmla="*/ 178 w 178"/>
              <a:gd name="T7" fmla="*/ 154 h 154"/>
              <a:gd name="T8" fmla="*/ 133 w 178"/>
              <a:gd name="T9" fmla="*/ 76 h 154"/>
              <a:gd name="T10" fmla="*/ 88 w 178"/>
              <a:gd name="T11" fmla="*/ 0 h 154"/>
              <a:gd name="T12" fmla="*/ 45 w 178"/>
              <a:gd name="T13" fmla="*/ 78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8" h="154">
                <a:moveTo>
                  <a:pt x="45" y="78"/>
                </a:moveTo>
                <a:lnTo>
                  <a:pt x="0" y="154"/>
                </a:lnTo>
                <a:lnTo>
                  <a:pt x="91" y="154"/>
                </a:lnTo>
                <a:lnTo>
                  <a:pt x="178" y="154"/>
                </a:lnTo>
                <a:lnTo>
                  <a:pt x="133" y="76"/>
                </a:lnTo>
                <a:lnTo>
                  <a:pt x="88" y="0"/>
                </a:lnTo>
                <a:lnTo>
                  <a:pt x="45" y="78"/>
                </a:lnTo>
                <a:close/>
              </a:path>
            </a:pathLst>
          </a:custGeom>
          <a:solidFill>
            <a:srgbClr val="A3BB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Freeform 26"/>
          <p:cNvSpPr>
            <a:spLocks/>
          </p:cNvSpPr>
          <p:nvPr/>
        </p:nvSpPr>
        <p:spPr bwMode="auto">
          <a:xfrm>
            <a:off x="9157840" y="-10160"/>
            <a:ext cx="509880" cy="429819"/>
          </a:xfrm>
          <a:custGeom>
            <a:avLst/>
            <a:gdLst>
              <a:gd name="T0" fmla="*/ 27 w 102"/>
              <a:gd name="T1" fmla="*/ 45 h 90"/>
              <a:gd name="T2" fmla="*/ 0 w 102"/>
              <a:gd name="T3" fmla="*/ 90 h 90"/>
              <a:gd name="T4" fmla="*/ 53 w 102"/>
              <a:gd name="T5" fmla="*/ 88 h 90"/>
              <a:gd name="T6" fmla="*/ 102 w 102"/>
              <a:gd name="T7" fmla="*/ 88 h 90"/>
              <a:gd name="T8" fmla="*/ 76 w 102"/>
              <a:gd name="T9" fmla="*/ 45 h 90"/>
              <a:gd name="T10" fmla="*/ 53 w 102"/>
              <a:gd name="T11" fmla="*/ 0 h 90"/>
              <a:gd name="T12" fmla="*/ 27 w 102"/>
              <a:gd name="T13" fmla="*/ 45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2" h="90">
                <a:moveTo>
                  <a:pt x="27" y="45"/>
                </a:moveTo>
                <a:lnTo>
                  <a:pt x="0" y="90"/>
                </a:lnTo>
                <a:lnTo>
                  <a:pt x="53" y="88"/>
                </a:lnTo>
                <a:lnTo>
                  <a:pt x="102" y="88"/>
                </a:lnTo>
                <a:lnTo>
                  <a:pt x="76" y="45"/>
                </a:lnTo>
                <a:lnTo>
                  <a:pt x="53" y="0"/>
                </a:lnTo>
                <a:lnTo>
                  <a:pt x="27" y="45"/>
                </a:lnTo>
                <a:close/>
              </a:path>
            </a:pathLst>
          </a:custGeom>
          <a:solidFill>
            <a:srgbClr val="A3BB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Freeform 27"/>
          <p:cNvSpPr>
            <a:spLocks/>
          </p:cNvSpPr>
          <p:nvPr/>
        </p:nvSpPr>
        <p:spPr bwMode="auto">
          <a:xfrm>
            <a:off x="4678329" y="5917173"/>
            <a:ext cx="1124736" cy="940827"/>
          </a:xfrm>
          <a:custGeom>
            <a:avLst/>
            <a:gdLst>
              <a:gd name="T0" fmla="*/ 114 w 225"/>
              <a:gd name="T1" fmla="*/ 197 h 197"/>
              <a:gd name="T2" fmla="*/ 225 w 225"/>
              <a:gd name="T3" fmla="*/ 197 h 197"/>
              <a:gd name="T4" fmla="*/ 168 w 225"/>
              <a:gd name="T5" fmla="*/ 99 h 197"/>
              <a:gd name="T6" fmla="*/ 114 w 225"/>
              <a:gd name="T7" fmla="*/ 0 h 197"/>
              <a:gd name="T8" fmla="*/ 57 w 225"/>
              <a:gd name="T9" fmla="*/ 99 h 197"/>
              <a:gd name="T10" fmla="*/ 0 w 225"/>
              <a:gd name="T11" fmla="*/ 197 h 197"/>
              <a:gd name="T12" fmla="*/ 114 w 225"/>
              <a:gd name="T13" fmla="*/ 197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5" h="197">
                <a:moveTo>
                  <a:pt x="114" y="197"/>
                </a:moveTo>
                <a:lnTo>
                  <a:pt x="225" y="197"/>
                </a:lnTo>
                <a:lnTo>
                  <a:pt x="168" y="99"/>
                </a:lnTo>
                <a:lnTo>
                  <a:pt x="114" y="0"/>
                </a:lnTo>
                <a:lnTo>
                  <a:pt x="57" y="99"/>
                </a:lnTo>
                <a:lnTo>
                  <a:pt x="0" y="197"/>
                </a:lnTo>
                <a:lnTo>
                  <a:pt x="114" y="197"/>
                </a:lnTo>
                <a:close/>
              </a:path>
            </a:pathLst>
          </a:custGeom>
          <a:solidFill>
            <a:srgbClr val="87CA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Freeform 28"/>
          <p:cNvSpPr>
            <a:spLocks/>
          </p:cNvSpPr>
          <p:nvPr/>
        </p:nvSpPr>
        <p:spPr bwMode="auto">
          <a:xfrm>
            <a:off x="2578824" y="6289683"/>
            <a:ext cx="689837" cy="568317"/>
          </a:xfrm>
          <a:custGeom>
            <a:avLst/>
            <a:gdLst>
              <a:gd name="T0" fmla="*/ 69 w 138"/>
              <a:gd name="T1" fmla="*/ 119 h 119"/>
              <a:gd name="T2" fmla="*/ 138 w 138"/>
              <a:gd name="T3" fmla="*/ 119 h 119"/>
              <a:gd name="T4" fmla="*/ 102 w 138"/>
              <a:gd name="T5" fmla="*/ 59 h 119"/>
              <a:gd name="T6" fmla="*/ 69 w 138"/>
              <a:gd name="T7" fmla="*/ 0 h 119"/>
              <a:gd name="T8" fmla="*/ 34 w 138"/>
              <a:gd name="T9" fmla="*/ 59 h 119"/>
              <a:gd name="T10" fmla="*/ 0 w 138"/>
              <a:gd name="T11" fmla="*/ 119 h 119"/>
              <a:gd name="T12" fmla="*/ 69 w 138"/>
              <a:gd name="T13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8" h="119">
                <a:moveTo>
                  <a:pt x="69" y="119"/>
                </a:moveTo>
                <a:lnTo>
                  <a:pt x="138" y="119"/>
                </a:lnTo>
                <a:lnTo>
                  <a:pt x="102" y="59"/>
                </a:lnTo>
                <a:lnTo>
                  <a:pt x="69" y="0"/>
                </a:lnTo>
                <a:lnTo>
                  <a:pt x="34" y="59"/>
                </a:lnTo>
                <a:lnTo>
                  <a:pt x="0" y="119"/>
                </a:lnTo>
                <a:lnTo>
                  <a:pt x="69" y="119"/>
                </a:lnTo>
                <a:close/>
              </a:path>
            </a:pathLst>
          </a:custGeom>
          <a:solidFill>
            <a:srgbClr val="A3BB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Freeform 29"/>
          <p:cNvSpPr>
            <a:spLocks/>
          </p:cNvSpPr>
          <p:nvPr/>
        </p:nvSpPr>
        <p:spPr bwMode="auto">
          <a:xfrm>
            <a:off x="3388633" y="6289683"/>
            <a:ext cx="684840" cy="568317"/>
          </a:xfrm>
          <a:custGeom>
            <a:avLst/>
            <a:gdLst>
              <a:gd name="T0" fmla="*/ 68 w 137"/>
              <a:gd name="T1" fmla="*/ 119 h 119"/>
              <a:gd name="T2" fmla="*/ 137 w 137"/>
              <a:gd name="T3" fmla="*/ 119 h 119"/>
              <a:gd name="T4" fmla="*/ 102 w 137"/>
              <a:gd name="T5" fmla="*/ 59 h 119"/>
              <a:gd name="T6" fmla="*/ 68 w 137"/>
              <a:gd name="T7" fmla="*/ 0 h 119"/>
              <a:gd name="T8" fmla="*/ 33 w 137"/>
              <a:gd name="T9" fmla="*/ 59 h 119"/>
              <a:gd name="T10" fmla="*/ 0 w 137"/>
              <a:gd name="T11" fmla="*/ 119 h 119"/>
              <a:gd name="T12" fmla="*/ 68 w 137"/>
              <a:gd name="T13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7" h="119">
                <a:moveTo>
                  <a:pt x="68" y="119"/>
                </a:moveTo>
                <a:lnTo>
                  <a:pt x="137" y="119"/>
                </a:lnTo>
                <a:lnTo>
                  <a:pt x="102" y="59"/>
                </a:lnTo>
                <a:lnTo>
                  <a:pt x="68" y="0"/>
                </a:lnTo>
                <a:lnTo>
                  <a:pt x="33" y="59"/>
                </a:lnTo>
                <a:lnTo>
                  <a:pt x="0" y="119"/>
                </a:lnTo>
                <a:lnTo>
                  <a:pt x="68" y="119"/>
                </a:lnTo>
                <a:close/>
              </a:path>
            </a:pathLst>
          </a:custGeom>
          <a:solidFill>
            <a:srgbClr val="CBDF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Freeform 30"/>
          <p:cNvSpPr>
            <a:spLocks/>
          </p:cNvSpPr>
          <p:nvPr/>
        </p:nvSpPr>
        <p:spPr bwMode="auto">
          <a:xfrm>
            <a:off x="1764015" y="6619209"/>
            <a:ext cx="284934" cy="238788"/>
          </a:xfrm>
          <a:custGeom>
            <a:avLst/>
            <a:gdLst>
              <a:gd name="T0" fmla="*/ 28 w 57"/>
              <a:gd name="T1" fmla="*/ 50 h 50"/>
              <a:gd name="T2" fmla="*/ 57 w 57"/>
              <a:gd name="T3" fmla="*/ 50 h 50"/>
              <a:gd name="T4" fmla="*/ 43 w 57"/>
              <a:gd name="T5" fmla="*/ 24 h 50"/>
              <a:gd name="T6" fmla="*/ 28 w 57"/>
              <a:gd name="T7" fmla="*/ 0 h 50"/>
              <a:gd name="T8" fmla="*/ 14 w 57"/>
              <a:gd name="T9" fmla="*/ 24 h 50"/>
              <a:gd name="T10" fmla="*/ 0 w 57"/>
              <a:gd name="T11" fmla="*/ 50 h 50"/>
              <a:gd name="T12" fmla="*/ 28 w 57"/>
              <a:gd name="T13" fmla="*/ 5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" h="50">
                <a:moveTo>
                  <a:pt x="28" y="50"/>
                </a:moveTo>
                <a:lnTo>
                  <a:pt x="57" y="50"/>
                </a:lnTo>
                <a:lnTo>
                  <a:pt x="43" y="24"/>
                </a:lnTo>
                <a:lnTo>
                  <a:pt x="28" y="0"/>
                </a:lnTo>
                <a:lnTo>
                  <a:pt x="14" y="24"/>
                </a:lnTo>
                <a:lnTo>
                  <a:pt x="0" y="50"/>
                </a:lnTo>
                <a:lnTo>
                  <a:pt x="28" y="50"/>
                </a:lnTo>
                <a:close/>
              </a:path>
            </a:pathLst>
          </a:custGeom>
          <a:solidFill>
            <a:srgbClr val="D4E3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Freeform 31"/>
          <p:cNvSpPr>
            <a:spLocks/>
          </p:cNvSpPr>
          <p:nvPr/>
        </p:nvSpPr>
        <p:spPr bwMode="auto">
          <a:xfrm>
            <a:off x="3173682" y="6198942"/>
            <a:ext cx="294932" cy="238788"/>
          </a:xfrm>
          <a:custGeom>
            <a:avLst/>
            <a:gdLst>
              <a:gd name="T0" fmla="*/ 31 w 59"/>
              <a:gd name="T1" fmla="*/ 50 h 50"/>
              <a:gd name="T2" fmla="*/ 59 w 59"/>
              <a:gd name="T3" fmla="*/ 50 h 50"/>
              <a:gd name="T4" fmla="*/ 45 w 59"/>
              <a:gd name="T5" fmla="*/ 26 h 50"/>
              <a:gd name="T6" fmla="*/ 31 w 59"/>
              <a:gd name="T7" fmla="*/ 0 h 50"/>
              <a:gd name="T8" fmla="*/ 14 w 59"/>
              <a:gd name="T9" fmla="*/ 26 h 50"/>
              <a:gd name="T10" fmla="*/ 0 w 59"/>
              <a:gd name="T11" fmla="*/ 50 h 50"/>
              <a:gd name="T12" fmla="*/ 31 w 59"/>
              <a:gd name="T13" fmla="*/ 5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" h="50">
                <a:moveTo>
                  <a:pt x="31" y="50"/>
                </a:moveTo>
                <a:lnTo>
                  <a:pt x="59" y="50"/>
                </a:lnTo>
                <a:lnTo>
                  <a:pt x="45" y="26"/>
                </a:lnTo>
                <a:lnTo>
                  <a:pt x="31" y="0"/>
                </a:lnTo>
                <a:lnTo>
                  <a:pt x="14" y="26"/>
                </a:lnTo>
                <a:lnTo>
                  <a:pt x="0" y="50"/>
                </a:lnTo>
                <a:lnTo>
                  <a:pt x="31" y="50"/>
                </a:lnTo>
                <a:close/>
              </a:path>
            </a:pathLst>
          </a:custGeom>
          <a:solidFill>
            <a:srgbClr val="D4E3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Freeform 32"/>
          <p:cNvSpPr>
            <a:spLocks/>
          </p:cNvSpPr>
          <p:nvPr/>
        </p:nvSpPr>
        <p:spPr bwMode="auto">
          <a:xfrm>
            <a:off x="6227964" y="6198942"/>
            <a:ext cx="284934" cy="238788"/>
          </a:xfrm>
          <a:custGeom>
            <a:avLst/>
            <a:gdLst>
              <a:gd name="T0" fmla="*/ 29 w 57"/>
              <a:gd name="T1" fmla="*/ 50 h 50"/>
              <a:gd name="T2" fmla="*/ 57 w 57"/>
              <a:gd name="T3" fmla="*/ 50 h 50"/>
              <a:gd name="T4" fmla="*/ 43 w 57"/>
              <a:gd name="T5" fmla="*/ 26 h 50"/>
              <a:gd name="T6" fmla="*/ 29 w 57"/>
              <a:gd name="T7" fmla="*/ 0 h 50"/>
              <a:gd name="T8" fmla="*/ 15 w 57"/>
              <a:gd name="T9" fmla="*/ 26 h 50"/>
              <a:gd name="T10" fmla="*/ 0 w 57"/>
              <a:gd name="T11" fmla="*/ 50 h 50"/>
              <a:gd name="T12" fmla="*/ 29 w 57"/>
              <a:gd name="T13" fmla="*/ 5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" h="50">
                <a:moveTo>
                  <a:pt x="29" y="50"/>
                </a:moveTo>
                <a:lnTo>
                  <a:pt x="57" y="50"/>
                </a:lnTo>
                <a:lnTo>
                  <a:pt x="43" y="26"/>
                </a:lnTo>
                <a:lnTo>
                  <a:pt x="29" y="0"/>
                </a:lnTo>
                <a:lnTo>
                  <a:pt x="15" y="26"/>
                </a:lnTo>
                <a:lnTo>
                  <a:pt x="0" y="50"/>
                </a:lnTo>
                <a:lnTo>
                  <a:pt x="29" y="50"/>
                </a:lnTo>
                <a:close/>
              </a:path>
            </a:pathLst>
          </a:custGeom>
          <a:solidFill>
            <a:srgbClr val="A3BB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Freeform 33"/>
          <p:cNvSpPr>
            <a:spLocks/>
          </p:cNvSpPr>
          <p:nvPr/>
        </p:nvSpPr>
        <p:spPr bwMode="auto">
          <a:xfrm>
            <a:off x="864227" y="6619209"/>
            <a:ext cx="284934" cy="238788"/>
          </a:xfrm>
          <a:custGeom>
            <a:avLst/>
            <a:gdLst>
              <a:gd name="T0" fmla="*/ 28 w 57"/>
              <a:gd name="T1" fmla="*/ 50 h 50"/>
              <a:gd name="T2" fmla="*/ 57 w 57"/>
              <a:gd name="T3" fmla="*/ 50 h 50"/>
              <a:gd name="T4" fmla="*/ 42 w 57"/>
              <a:gd name="T5" fmla="*/ 24 h 50"/>
              <a:gd name="T6" fmla="*/ 28 w 57"/>
              <a:gd name="T7" fmla="*/ 0 h 50"/>
              <a:gd name="T8" fmla="*/ 14 w 57"/>
              <a:gd name="T9" fmla="*/ 24 h 50"/>
              <a:gd name="T10" fmla="*/ 0 w 57"/>
              <a:gd name="T11" fmla="*/ 50 h 50"/>
              <a:gd name="T12" fmla="*/ 28 w 57"/>
              <a:gd name="T13" fmla="*/ 5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" h="50">
                <a:moveTo>
                  <a:pt x="28" y="50"/>
                </a:moveTo>
                <a:lnTo>
                  <a:pt x="57" y="50"/>
                </a:lnTo>
                <a:lnTo>
                  <a:pt x="42" y="24"/>
                </a:lnTo>
                <a:lnTo>
                  <a:pt x="28" y="0"/>
                </a:lnTo>
                <a:lnTo>
                  <a:pt x="14" y="24"/>
                </a:lnTo>
                <a:lnTo>
                  <a:pt x="0" y="50"/>
                </a:lnTo>
                <a:lnTo>
                  <a:pt x="28" y="50"/>
                </a:lnTo>
                <a:close/>
              </a:path>
            </a:pathLst>
          </a:custGeom>
          <a:solidFill>
            <a:srgbClr val="87CA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Freeform 34"/>
          <p:cNvSpPr>
            <a:spLocks/>
          </p:cNvSpPr>
          <p:nvPr/>
        </p:nvSpPr>
        <p:spPr bwMode="auto">
          <a:xfrm>
            <a:off x="5603109" y="5702262"/>
            <a:ext cx="889790" cy="735468"/>
          </a:xfrm>
          <a:custGeom>
            <a:avLst/>
            <a:gdLst>
              <a:gd name="T0" fmla="*/ 133 w 178"/>
              <a:gd name="T1" fmla="*/ 78 h 154"/>
              <a:gd name="T2" fmla="*/ 178 w 178"/>
              <a:gd name="T3" fmla="*/ 0 h 154"/>
              <a:gd name="T4" fmla="*/ 90 w 178"/>
              <a:gd name="T5" fmla="*/ 0 h 154"/>
              <a:gd name="T6" fmla="*/ 0 w 178"/>
              <a:gd name="T7" fmla="*/ 0 h 154"/>
              <a:gd name="T8" fmla="*/ 45 w 178"/>
              <a:gd name="T9" fmla="*/ 78 h 154"/>
              <a:gd name="T10" fmla="*/ 90 w 178"/>
              <a:gd name="T11" fmla="*/ 154 h 154"/>
              <a:gd name="T12" fmla="*/ 133 w 178"/>
              <a:gd name="T13" fmla="*/ 78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8" h="154">
                <a:moveTo>
                  <a:pt x="133" y="78"/>
                </a:moveTo>
                <a:lnTo>
                  <a:pt x="178" y="0"/>
                </a:lnTo>
                <a:lnTo>
                  <a:pt x="90" y="0"/>
                </a:lnTo>
                <a:lnTo>
                  <a:pt x="0" y="0"/>
                </a:lnTo>
                <a:lnTo>
                  <a:pt x="45" y="78"/>
                </a:lnTo>
                <a:lnTo>
                  <a:pt x="90" y="154"/>
                </a:lnTo>
                <a:lnTo>
                  <a:pt x="133" y="78"/>
                </a:lnTo>
                <a:close/>
              </a:path>
            </a:pathLst>
          </a:custGeom>
          <a:solidFill>
            <a:srgbClr val="CBDF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Freeform 35"/>
          <p:cNvSpPr>
            <a:spLocks/>
          </p:cNvSpPr>
          <p:nvPr/>
        </p:nvSpPr>
        <p:spPr bwMode="auto">
          <a:xfrm>
            <a:off x="1409100" y="6514142"/>
            <a:ext cx="414904" cy="343855"/>
          </a:xfrm>
          <a:custGeom>
            <a:avLst/>
            <a:gdLst>
              <a:gd name="T0" fmla="*/ 61 w 83"/>
              <a:gd name="T1" fmla="*/ 36 h 72"/>
              <a:gd name="T2" fmla="*/ 83 w 83"/>
              <a:gd name="T3" fmla="*/ 0 h 72"/>
              <a:gd name="T4" fmla="*/ 42 w 83"/>
              <a:gd name="T5" fmla="*/ 0 h 72"/>
              <a:gd name="T6" fmla="*/ 0 w 83"/>
              <a:gd name="T7" fmla="*/ 0 h 72"/>
              <a:gd name="T8" fmla="*/ 21 w 83"/>
              <a:gd name="T9" fmla="*/ 36 h 72"/>
              <a:gd name="T10" fmla="*/ 42 w 83"/>
              <a:gd name="T11" fmla="*/ 72 h 72"/>
              <a:gd name="T12" fmla="*/ 61 w 83"/>
              <a:gd name="T13" fmla="*/ 36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72">
                <a:moveTo>
                  <a:pt x="61" y="36"/>
                </a:moveTo>
                <a:lnTo>
                  <a:pt x="83" y="0"/>
                </a:lnTo>
                <a:lnTo>
                  <a:pt x="42" y="0"/>
                </a:lnTo>
                <a:lnTo>
                  <a:pt x="0" y="0"/>
                </a:lnTo>
                <a:lnTo>
                  <a:pt x="21" y="36"/>
                </a:lnTo>
                <a:lnTo>
                  <a:pt x="42" y="72"/>
                </a:lnTo>
                <a:lnTo>
                  <a:pt x="61" y="36"/>
                </a:lnTo>
                <a:close/>
              </a:path>
            </a:pathLst>
          </a:custGeom>
          <a:solidFill>
            <a:srgbClr val="A3BB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Freeform 36"/>
          <p:cNvSpPr>
            <a:spLocks/>
          </p:cNvSpPr>
          <p:nvPr/>
        </p:nvSpPr>
        <p:spPr bwMode="auto">
          <a:xfrm>
            <a:off x="3778541" y="6074772"/>
            <a:ext cx="889790" cy="735468"/>
          </a:xfrm>
          <a:custGeom>
            <a:avLst/>
            <a:gdLst>
              <a:gd name="T0" fmla="*/ 135 w 178"/>
              <a:gd name="T1" fmla="*/ 76 h 154"/>
              <a:gd name="T2" fmla="*/ 178 w 178"/>
              <a:gd name="T3" fmla="*/ 0 h 154"/>
              <a:gd name="T4" fmla="*/ 90 w 178"/>
              <a:gd name="T5" fmla="*/ 0 h 154"/>
              <a:gd name="T6" fmla="*/ 0 w 178"/>
              <a:gd name="T7" fmla="*/ 0 h 154"/>
              <a:gd name="T8" fmla="*/ 45 w 178"/>
              <a:gd name="T9" fmla="*/ 76 h 154"/>
              <a:gd name="T10" fmla="*/ 90 w 178"/>
              <a:gd name="T11" fmla="*/ 154 h 154"/>
              <a:gd name="T12" fmla="*/ 135 w 178"/>
              <a:gd name="T13" fmla="*/ 76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8" h="154">
                <a:moveTo>
                  <a:pt x="135" y="76"/>
                </a:moveTo>
                <a:lnTo>
                  <a:pt x="178" y="0"/>
                </a:lnTo>
                <a:lnTo>
                  <a:pt x="90" y="0"/>
                </a:lnTo>
                <a:lnTo>
                  <a:pt x="0" y="0"/>
                </a:lnTo>
                <a:lnTo>
                  <a:pt x="45" y="76"/>
                </a:lnTo>
                <a:lnTo>
                  <a:pt x="90" y="154"/>
                </a:lnTo>
                <a:lnTo>
                  <a:pt x="135" y="76"/>
                </a:lnTo>
                <a:close/>
              </a:path>
            </a:pathLst>
          </a:custGeom>
          <a:solidFill>
            <a:srgbClr val="D4E3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" name="Freeform 37"/>
          <p:cNvSpPr>
            <a:spLocks/>
          </p:cNvSpPr>
          <p:nvPr/>
        </p:nvSpPr>
        <p:spPr bwMode="auto">
          <a:xfrm>
            <a:off x="6372928" y="6289683"/>
            <a:ext cx="684840" cy="568317"/>
          </a:xfrm>
          <a:custGeom>
            <a:avLst/>
            <a:gdLst>
              <a:gd name="T0" fmla="*/ 69 w 137"/>
              <a:gd name="T1" fmla="*/ 119 h 119"/>
              <a:gd name="T2" fmla="*/ 137 w 137"/>
              <a:gd name="T3" fmla="*/ 119 h 119"/>
              <a:gd name="T4" fmla="*/ 102 w 137"/>
              <a:gd name="T5" fmla="*/ 59 h 119"/>
              <a:gd name="T6" fmla="*/ 69 w 137"/>
              <a:gd name="T7" fmla="*/ 0 h 119"/>
              <a:gd name="T8" fmla="*/ 35 w 137"/>
              <a:gd name="T9" fmla="*/ 59 h 119"/>
              <a:gd name="T10" fmla="*/ 0 w 137"/>
              <a:gd name="T11" fmla="*/ 119 h 119"/>
              <a:gd name="T12" fmla="*/ 69 w 137"/>
              <a:gd name="T13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7" h="119">
                <a:moveTo>
                  <a:pt x="69" y="119"/>
                </a:moveTo>
                <a:lnTo>
                  <a:pt x="137" y="119"/>
                </a:lnTo>
                <a:lnTo>
                  <a:pt x="102" y="59"/>
                </a:lnTo>
                <a:lnTo>
                  <a:pt x="69" y="0"/>
                </a:lnTo>
                <a:lnTo>
                  <a:pt x="35" y="59"/>
                </a:lnTo>
                <a:lnTo>
                  <a:pt x="0" y="119"/>
                </a:lnTo>
                <a:lnTo>
                  <a:pt x="69" y="119"/>
                </a:lnTo>
                <a:close/>
              </a:path>
            </a:pathLst>
          </a:custGeom>
          <a:solidFill>
            <a:srgbClr val="CBDF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Freeform 38"/>
          <p:cNvSpPr>
            <a:spLocks/>
          </p:cNvSpPr>
          <p:nvPr/>
        </p:nvSpPr>
        <p:spPr bwMode="auto">
          <a:xfrm>
            <a:off x="9607167" y="5176928"/>
            <a:ext cx="684840" cy="568317"/>
          </a:xfrm>
          <a:custGeom>
            <a:avLst/>
            <a:gdLst>
              <a:gd name="T0" fmla="*/ 69 w 137"/>
              <a:gd name="T1" fmla="*/ 119 h 119"/>
              <a:gd name="T2" fmla="*/ 137 w 137"/>
              <a:gd name="T3" fmla="*/ 119 h 119"/>
              <a:gd name="T4" fmla="*/ 102 w 137"/>
              <a:gd name="T5" fmla="*/ 60 h 119"/>
              <a:gd name="T6" fmla="*/ 69 w 137"/>
              <a:gd name="T7" fmla="*/ 0 h 119"/>
              <a:gd name="T8" fmla="*/ 33 w 137"/>
              <a:gd name="T9" fmla="*/ 60 h 119"/>
              <a:gd name="T10" fmla="*/ 0 w 137"/>
              <a:gd name="T11" fmla="*/ 119 h 119"/>
              <a:gd name="T12" fmla="*/ 69 w 137"/>
              <a:gd name="T13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7" h="119">
                <a:moveTo>
                  <a:pt x="69" y="119"/>
                </a:moveTo>
                <a:lnTo>
                  <a:pt x="137" y="119"/>
                </a:lnTo>
                <a:lnTo>
                  <a:pt x="102" y="60"/>
                </a:lnTo>
                <a:lnTo>
                  <a:pt x="69" y="0"/>
                </a:lnTo>
                <a:lnTo>
                  <a:pt x="33" y="60"/>
                </a:lnTo>
                <a:lnTo>
                  <a:pt x="0" y="119"/>
                </a:lnTo>
                <a:lnTo>
                  <a:pt x="69" y="119"/>
                </a:lnTo>
                <a:close/>
              </a:path>
            </a:pathLst>
          </a:custGeom>
          <a:solidFill>
            <a:srgbClr val="D4E3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" name="Freeform 39"/>
          <p:cNvSpPr>
            <a:spLocks/>
          </p:cNvSpPr>
          <p:nvPr/>
        </p:nvSpPr>
        <p:spPr bwMode="auto">
          <a:xfrm>
            <a:off x="6772834" y="6074772"/>
            <a:ext cx="889790" cy="735468"/>
          </a:xfrm>
          <a:custGeom>
            <a:avLst/>
            <a:gdLst>
              <a:gd name="T0" fmla="*/ 133 w 178"/>
              <a:gd name="T1" fmla="*/ 76 h 154"/>
              <a:gd name="T2" fmla="*/ 178 w 178"/>
              <a:gd name="T3" fmla="*/ 0 h 154"/>
              <a:gd name="T4" fmla="*/ 88 w 178"/>
              <a:gd name="T5" fmla="*/ 0 h 154"/>
              <a:gd name="T6" fmla="*/ 0 w 178"/>
              <a:gd name="T7" fmla="*/ 0 h 154"/>
              <a:gd name="T8" fmla="*/ 46 w 178"/>
              <a:gd name="T9" fmla="*/ 76 h 154"/>
              <a:gd name="T10" fmla="*/ 91 w 178"/>
              <a:gd name="T11" fmla="*/ 154 h 154"/>
              <a:gd name="T12" fmla="*/ 133 w 178"/>
              <a:gd name="T13" fmla="*/ 76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8" h="154">
                <a:moveTo>
                  <a:pt x="133" y="76"/>
                </a:moveTo>
                <a:lnTo>
                  <a:pt x="178" y="0"/>
                </a:lnTo>
                <a:lnTo>
                  <a:pt x="88" y="0"/>
                </a:lnTo>
                <a:lnTo>
                  <a:pt x="0" y="0"/>
                </a:lnTo>
                <a:lnTo>
                  <a:pt x="46" y="76"/>
                </a:lnTo>
                <a:lnTo>
                  <a:pt x="91" y="154"/>
                </a:lnTo>
                <a:lnTo>
                  <a:pt x="133" y="76"/>
                </a:lnTo>
                <a:close/>
              </a:path>
            </a:pathLst>
          </a:custGeom>
          <a:solidFill>
            <a:srgbClr val="D4E3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" name="Freeform 40"/>
          <p:cNvSpPr>
            <a:spLocks/>
          </p:cNvSpPr>
          <p:nvPr/>
        </p:nvSpPr>
        <p:spPr bwMode="auto">
          <a:xfrm>
            <a:off x="7412683" y="5430045"/>
            <a:ext cx="1719594" cy="1427955"/>
          </a:xfrm>
          <a:custGeom>
            <a:avLst/>
            <a:gdLst>
              <a:gd name="T0" fmla="*/ 171 w 344"/>
              <a:gd name="T1" fmla="*/ 299 h 299"/>
              <a:gd name="T2" fmla="*/ 344 w 344"/>
              <a:gd name="T3" fmla="*/ 299 h 299"/>
              <a:gd name="T4" fmla="*/ 259 w 344"/>
              <a:gd name="T5" fmla="*/ 149 h 299"/>
              <a:gd name="T6" fmla="*/ 171 w 344"/>
              <a:gd name="T7" fmla="*/ 0 h 299"/>
              <a:gd name="T8" fmla="*/ 86 w 344"/>
              <a:gd name="T9" fmla="*/ 149 h 299"/>
              <a:gd name="T10" fmla="*/ 0 w 344"/>
              <a:gd name="T11" fmla="*/ 299 h 299"/>
              <a:gd name="T12" fmla="*/ 171 w 344"/>
              <a:gd name="T13" fmla="*/ 299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4" h="299">
                <a:moveTo>
                  <a:pt x="171" y="299"/>
                </a:moveTo>
                <a:lnTo>
                  <a:pt x="344" y="299"/>
                </a:lnTo>
                <a:lnTo>
                  <a:pt x="259" y="149"/>
                </a:lnTo>
                <a:lnTo>
                  <a:pt x="171" y="0"/>
                </a:lnTo>
                <a:lnTo>
                  <a:pt x="86" y="149"/>
                </a:lnTo>
                <a:lnTo>
                  <a:pt x="0" y="299"/>
                </a:lnTo>
                <a:lnTo>
                  <a:pt x="171" y="299"/>
                </a:lnTo>
                <a:close/>
              </a:path>
            </a:pathLst>
          </a:custGeom>
          <a:solidFill>
            <a:srgbClr val="D4E3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" name="Freeform 41"/>
          <p:cNvSpPr>
            <a:spLocks/>
          </p:cNvSpPr>
          <p:nvPr/>
        </p:nvSpPr>
        <p:spPr bwMode="auto">
          <a:xfrm>
            <a:off x="9262247" y="6198942"/>
            <a:ext cx="284934" cy="238788"/>
          </a:xfrm>
          <a:custGeom>
            <a:avLst/>
            <a:gdLst>
              <a:gd name="T0" fmla="*/ 29 w 57"/>
              <a:gd name="T1" fmla="*/ 50 h 50"/>
              <a:gd name="T2" fmla="*/ 57 w 57"/>
              <a:gd name="T3" fmla="*/ 50 h 50"/>
              <a:gd name="T4" fmla="*/ 43 w 57"/>
              <a:gd name="T5" fmla="*/ 26 h 50"/>
              <a:gd name="T6" fmla="*/ 29 w 57"/>
              <a:gd name="T7" fmla="*/ 0 h 50"/>
              <a:gd name="T8" fmla="*/ 14 w 57"/>
              <a:gd name="T9" fmla="*/ 26 h 50"/>
              <a:gd name="T10" fmla="*/ 0 w 57"/>
              <a:gd name="T11" fmla="*/ 50 h 50"/>
              <a:gd name="T12" fmla="*/ 29 w 57"/>
              <a:gd name="T13" fmla="*/ 5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" h="50">
                <a:moveTo>
                  <a:pt x="29" y="50"/>
                </a:moveTo>
                <a:lnTo>
                  <a:pt x="57" y="50"/>
                </a:lnTo>
                <a:lnTo>
                  <a:pt x="43" y="26"/>
                </a:lnTo>
                <a:lnTo>
                  <a:pt x="29" y="0"/>
                </a:lnTo>
                <a:lnTo>
                  <a:pt x="14" y="26"/>
                </a:lnTo>
                <a:lnTo>
                  <a:pt x="0" y="50"/>
                </a:lnTo>
                <a:lnTo>
                  <a:pt x="29" y="50"/>
                </a:lnTo>
                <a:close/>
              </a:path>
            </a:pathLst>
          </a:custGeom>
          <a:solidFill>
            <a:srgbClr val="A3BB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" name="Freeform 42"/>
          <p:cNvSpPr>
            <a:spLocks/>
          </p:cNvSpPr>
          <p:nvPr/>
        </p:nvSpPr>
        <p:spPr bwMode="auto">
          <a:xfrm>
            <a:off x="10731900" y="4794867"/>
            <a:ext cx="594861" cy="487128"/>
          </a:xfrm>
          <a:custGeom>
            <a:avLst/>
            <a:gdLst>
              <a:gd name="T0" fmla="*/ 59 w 119"/>
              <a:gd name="T1" fmla="*/ 102 h 102"/>
              <a:gd name="T2" fmla="*/ 119 w 119"/>
              <a:gd name="T3" fmla="*/ 102 h 102"/>
              <a:gd name="T4" fmla="*/ 88 w 119"/>
              <a:gd name="T5" fmla="*/ 52 h 102"/>
              <a:gd name="T6" fmla="*/ 59 w 119"/>
              <a:gd name="T7" fmla="*/ 0 h 102"/>
              <a:gd name="T8" fmla="*/ 31 w 119"/>
              <a:gd name="T9" fmla="*/ 52 h 102"/>
              <a:gd name="T10" fmla="*/ 0 w 119"/>
              <a:gd name="T11" fmla="*/ 102 h 102"/>
              <a:gd name="T12" fmla="*/ 59 w 119"/>
              <a:gd name="T13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9" h="102">
                <a:moveTo>
                  <a:pt x="59" y="102"/>
                </a:moveTo>
                <a:lnTo>
                  <a:pt x="119" y="102"/>
                </a:lnTo>
                <a:lnTo>
                  <a:pt x="88" y="52"/>
                </a:lnTo>
                <a:lnTo>
                  <a:pt x="59" y="0"/>
                </a:lnTo>
                <a:lnTo>
                  <a:pt x="31" y="52"/>
                </a:lnTo>
                <a:lnTo>
                  <a:pt x="0" y="102"/>
                </a:lnTo>
                <a:lnTo>
                  <a:pt x="59" y="102"/>
                </a:lnTo>
                <a:close/>
              </a:path>
            </a:pathLst>
          </a:custGeom>
          <a:solidFill>
            <a:srgbClr val="A3BB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" name="Freeform 43"/>
          <p:cNvSpPr>
            <a:spLocks/>
          </p:cNvSpPr>
          <p:nvPr/>
        </p:nvSpPr>
        <p:spPr bwMode="auto">
          <a:xfrm>
            <a:off x="10421973" y="6619209"/>
            <a:ext cx="299929" cy="238788"/>
          </a:xfrm>
          <a:custGeom>
            <a:avLst/>
            <a:gdLst>
              <a:gd name="T0" fmla="*/ 31 w 60"/>
              <a:gd name="T1" fmla="*/ 50 h 50"/>
              <a:gd name="T2" fmla="*/ 60 w 60"/>
              <a:gd name="T3" fmla="*/ 50 h 50"/>
              <a:gd name="T4" fmla="*/ 45 w 60"/>
              <a:gd name="T5" fmla="*/ 24 h 50"/>
              <a:gd name="T6" fmla="*/ 31 w 60"/>
              <a:gd name="T7" fmla="*/ 0 h 50"/>
              <a:gd name="T8" fmla="*/ 15 w 60"/>
              <a:gd name="T9" fmla="*/ 24 h 50"/>
              <a:gd name="T10" fmla="*/ 0 w 60"/>
              <a:gd name="T11" fmla="*/ 50 h 50"/>
              <a:gd name="T12" fmla="*/ 31 w 60"/>
              <a:gd name="T13" fmla="*/ 5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0" h="50">
                <a:moveTo>
                  <a:pt x="31" y="50"/>
                </a:moveTo>
                <a:lnTo>
                  <a:pt x="60" y="50"/>
                </a:lnTo>
                <a:lnTo>
                  <a:pt x="45" y="24"/>
                </a:lnTo>
                <a:lnTo>
                  <a:pt x="31" y="0"/>
                </a:lnTo>
                <a:lnTo>
                  <a:pt x="15" y="24"/>
                </a:lnTo>
                <a:lnTo>
                  <a:pt x="0" y="50"/>
                </a:lnTo>
                <a:lnTo>
                  <a:pt x="31" y="50"/>
                </a:lnTo>
                <a:close/>
              </a:path>
            </a:pathLst>
          </a:custGeom>
          <a:solidFill>
            <a:srgbClr val="D4E3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" name="Freeform 44"/>
          <p:cNvSpPr>
            <a:spLocks/>
          </p:cNvSpPr>
          <p:nvPr/>
        </p:nvSpPr>
        <p:spPr bwMode="auto">
          <a:xfrm>
            <a:off x="8232489" y="4919037"/>
            <a:ext cx="1644614" cy="1370646"/>
          </a:xfrm>
          <a:custGeom>
            <a:avLst/>
            <a:gdLst>
              <a:gd name="T0" fmla="*/ 249 w 329"/>
              <a:gd name="T1" fmla="*/ 145 h 287"/>
              <a:gd name="T2" fmla="*/ 329 w 329"/>
              <a:gd name="T3" fmla="*/ 0 h 287"/>
              <a:gd name="T4" fmla="*/ 166 w 329"/>
              <a:gd name="T5" fmla="*/ 2 h 287"/>
              <a:gd name="T6" fmla="*/ 0 w 329"/>
              <a:gd name="T7" fmla="*/ 2 h 287"/>
              <a:gd name="T8" fmla="*/ 83 w 329"/>
              <a:gd name="T9" fmla="*/ 145 h 287"/>
              <a:gd name="T10" fmla="*/ 168 w 329"/>
              <a:gd name="T11" fmla="*/ 287 h 287"/>
              <a:gd name="T12" fmla="*/ 249 w 329"/>
              <a:gd name="T13" fmla="*/ 145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9" h="287">
                <a:moveTo>
                  <a:pt x="249" y="145"/>
                </a:moveTo>
                <a:lnTo>
                  <a:pt x="329" y="0"/>
                </a:lnTo>
                <a:lnTo>
                  <a:pt x="166" y="2"/>
                </a:lnTo>
                <a:lnTo>
                  <a:pt x="0" y="2"/>
                </a:lnTo>
                <a:lnTo>
                  <a:pt x="83" y="145"/>
                </a:lnTo>
                <a:lnTo>
                  <a:pt x="168" y="287"/>
                </a:lnTo>
                <a:lnTo>
                  <a:pt x="249" y="145"/>
                </a:lnTo>
                <a:close/>
              </a:path>
            </a:pathLst>
          </a:custGeom>
          <a:solidFill>
            <a:srgbClr val="87CA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" name="Freeform 45"/>
          <p:cNvSpPr>
            <a:spLocks/>
          </p:cNvSpPr>
          <p:nvPr/>
        </p:nvSpPr>
        <p:spPr bwMode="auto">
          <a:xfrm>
            <a:off x="9407214" y="6289683"/>
            <a:ext cx="684840" cy="568317"/>
          </a:xfrm>
          <a:custGeom>
            <a:avLst/>
            <a:gdLst>
              <a:gd name="T0" fmla="*/ 68 w 137"/>
              <a:gd name="T1" fmla="*/ 119 h 119"/>
              <a:gd name="T2" fmla="*/ 137 w 137"/>
              <a:gd name="T3" fmla="*/ 119 h 119"/>
              <a:gd name="T4" fmla="*/ 102 w 137"/>
              <a:gd name="T5" fmla="*/ 59 h 119"/>
              <a:gd name="T6" fmla="*/ 68 w 137"/>
              <a:gd name="T7" fmla="*/ 0 h 119"/>
              <a:gd name="T8" fmla="*/ 33 w 137"/>
              <a:gd name="T9" fmla="*/ 59 h 119"/>
              <a:gd name="T10" fmla="*/ 0 w 137"/>
              <a:gd name="T11" fmla="*/ 119 h 119"/>
              <a:gd name="T12" fmla="*/ 68 w 137"/>
              <a:gd name="T13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7" h="119">
                <a:moveTo>
                  <a:pt x="68" y="119"/>
                </a:moveTo>
                <a:lnTo>
                  <a:pt x="137" y="119"/>
                </a:lnTo>
                <a:lnTo>
                  <a:pt x="102" y="59"/>
                </a:lnTo>
                <a:lnTo>
                  <a:pt x="68" y="0"/>
                </a:lnTo>
                <a:lnTo>
                  <a:pt x="33" y="59"/>
                </a:lnTo>
                <a:lnTo>
                  <a:pt x="0" y="119"/>
                </a:lnTo>
                <a:lnTo>
                  <a:pt x="68" y="119"/>
                </a:lnTo>
                <a:close/>
              </a:path>
            </a:pathLst>
          </a:custGeom>
          <a:solidFill>
            <a:srgbClr val="D4E3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" name="Freeform 46"/>
          <p:cNvSpPr>
            <a:spLocks/>
          </p:cNvSpPr>
          <p:nvPr/>
        </p:nvSpPr>
        <p:spPr bwMode="auto">
          <a:xfrm>
            <a:off x="9797122" y="6074772"/>
            <a:ext cx="889790" cy="735468"/>
          </a:xfrm>
          <a:custGeom>
            <a:avLst/>
            <a:gdLst>
              <a:gd name="T0" fmla="*/ 135 w 178"/>
              <a:gd name="T1" fmla="*/ 76 h 154"/>
              <a:gd name="T2" fmla="*/ 178 w 178"/>
              <a:gd name="T3" fmla="*/ 0 h 154"/>
              <a:gd name="T4" fmla="*/ 90 w 178"/>
              <a:gd name="T5" fmla="*/ 0 h 154"/>
              <a:gd name="T6" fmla="*/ 0 w 178"/>
              <a:gd name="T7" fmla="*/ 0 h 154"/>
              <a:gd name="T8" fmla="*/ 45 w 178"/>
              <a:gd name="T9" fmla="*/ 76 h 154"/>
              <a:gd name="T10" fmla="*/ 90 w 178"/>
              <a:gd name="T11" fmla="*/ 154 h 154"/>
              <a:gd name="T12" fmla="*/ 135 w 178"/>
              <a:gd name="T13" fmla="*/ 76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8" h="154">
                <a:moveTo>
                  <a:pt x="135" y="76"/>
                </a:moveTo>
                <a:lnTo>
                  <a:pt x="178" y="0"/>
                </a:lnTo>
                <a:lnTo>
                  <a:pt x="90" y="0"/>
                </a:lnTo>
                <a:lnTo>
                  <a:pt x="0" y="0"/>
                </a:lnTo>
                <a:lnTo>
                  <a:pt x="45" y="76"/>
                </a:lnTo>
                <a:lnTo>
                  <a:pt x="90" y="154"/>
                </a:lnTo>
                <a:lnTo>
                  <a:pt x="135" y="76"/>
                </a:lnTo>
                <a:close/>
              </a:path>
            </a:pathLst>
          </a:custGeom>
          <a:solidFill>
            <a:srgbClr val="CBDF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" name="Freeform 47"/>
          <p:cNvSpPr>
            <a:spLocks/>
          </p:cNvSpPr>
          <p:nvPr/>
        </p:nvSpPr>
        <p:spPr bwMode="auto">
          <a:xfrm>
            <a:off x="2118933" y="6437730"/>
            <a:ext cx="499882" cy="420267"/>
          </a:xfrm>
          <a:custGeom>
            <a:avLst/>
            <a:gdLst>
              <a:gd name="T0" fmla="*/ 76 w 100"/>
              <a:gd name="T1" fmla="*/ 45 h 88"/>
              <a:gd name="T2" fmla="*/ 100 w 100"/>
              <a:gd name="T3" fmla="*/ 0 h 88"/>
              <a:gd name="T4" fmla="*/ 50 w 100"/>
              <a:gd name="T5" fmla="*/ 0 h 88"/>
              <a:gd name="T6" fmla="*/ 0 w 100"/>
              <a:gd name="T7" fmla="*/ 0 h 88"/>
              <a:gd name="T8" fmla="*/ 24 w 100"/>
              <a:gd name="T9" fmla="*/ 45 h 88"/>
              <a:gd name="T10" fmla="*/ 50 w 100"/>
              <a:gd name="T11" fmla="*/ 88 h 88"/>
              <a:gd name="T12" fmla="*/ 76 w 100"/>
              <a:gd name="T13" fmla="*/ 4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0" h="88">
                <a:moveTo>
                  <a:pt x="76" y="45"/>
                </a:moveTo>
                <a:lnTo>
                  <a:pt x="100" y="0"/>
                </a:lnTo>
                <a:lnTo>
                  <a:pt x="50" y="0"/>
                </a:lnTo>
                <a:lnTo>
                  <a:pt x="0" y="0"/>
                </a:lnTo>
                <a:lnTo>
                  <a:pt x="24" y="45"/>
                </a:lnTo>
                <a:lnTo>
                  <a:pt x="50" y="88"/>
                </a:lnTo>
                <a:lnTo>
                  <a:pt x="76" y="45"/>
                </a:lnTo>
                <a:close/>
              </a:path>
            </a:pathLst>
          </a:custGeom>
          <a:solidFill>
            <a:srgbClr val="87CA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" name="Freeform 48"/>
          <p:cNvSpPr>
            <a:spLocks/>
          </p:cNvSpPr>
          <p:nvPr/>
        </p:nvSpPr>
        <p:spPr bwMode="auto">
          <a:xfrm>
            <a:off x="10886865" y="5430045"/>
            <a:ext cx="1304694" cy="1427955"/>
          </a:xfrm>
          <a:custGeom>
            <a:avLst/>
            <a:gdLst>
              <a:gd name="T0" fmla="*/ 85 w 261"/>
              <a:gd name="T1" fmla="*/ 149 h 299"/>
              <a:gd name="T2" fmla="*/ 0 w 261"/>
              <a:gd name="T3" fmla="*/ 299 h 299"/>
              <a:gd name="T4" fmla="*/ 173 w 261"/>
              <a:gd name="T5" fmla="*/ 299 h 299"/>
              <a:gd name="T6" fmla="*/ 261 w 261"/>
              <a:gd name="T7" fmla="*/ 299 h 299"/>
              <a:gd name="T8" fmla="*/ 261 w 261"/>
              <a:gd name="T9" fmla="*/ 154 h 299"/>
              <a:gd name="T10" fmla="*/ 258 w 261"/>
              <a:gd name="T11" fmla="*/ 149 h 299"/>
              <a:gd name="T12" fmla="*/ 173 w 261"/>
              <a:gd name="T13" fmla="*/ 0 h 299"/>
              <a:gd name="T14" fmla="*/ 85 w 261"/>
              <a:gd name="T15" fmla="*/ 149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1" h="299">
                <a:moveTo>
                  <a:pt x="85" y="149"/>
                </a:moveTo>
                <a:lnTo>
                  <a:pt x="0" y="299"/>
                </a:lnTo>
                <a:lnTo>
                  <a:pt x="173" y="299"/>
                </a:lnTo>
                <a:lnTo>
                  <a:pt x="261" y="299"/>
                </a:lnTo>
                <a:lnTo>
                  <a:pt x="261" y="154"/>
                </a:lnTo>
                <a:lnTo>
                  <a:pt x="258" y="149"/>
                </a:lnTo>
                <a:lnTo>
                  <a:pt x="173" y="0"/>
                </a:lnTo>
                <a:lnTo>
                  <a:pt x="85" y="149"/>
                </a:lnTo>
                <a:close/>
              </a:path>
            </a:pathLst>
          </a:custGeom>
          <a:solidFill>
            <a:srgbClr val="87CA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" name="文本框 49"/>
          <p:cNvSpPr txBox="1"/>
          <p:nvPr/>
        </p:nvSpPr>
        <p:spPr>
          <a:xfrm>
            <a:off x="2649606" y="2444553"/>
            <a:ext cx="6647974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zh-CN" altLang="en-US" sz="7200" dirty="0">
                <a:solidFill>
                  <a:srgbClr val="2E75B6"/>
                </a:solidFill>
                <a:latin typeface="Agency FB" panose="020B0503020202020204" pitchFamily="34" charset="0"/>
                <a:ea typeface="微软雅黑"/>
              </a:rPr>
              <a:t>感谢各位的聆听</a:t>
            </a:r>
          </a:p>
        </p:txBody>
      </p:sp>
    </p:spTree>
    <p:extLst>
      <p:ext uri="{BB962C8B-B14F-4D97-AF65-F5344CB8AC3E}">
        <p14:creationId xmlns:p14="http://schemas.microsoft.com/office/powerpoint/2010/main" val="244422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500"/>
                            </p:stCondLst>
                            <p:childTnLst>
                              <p:par>
                                <p:cTn id="2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6445BCA7-DF13-4433-BF08-502013FD6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60" y="0"/>
            <a:ext cx="2754239" cy="1358283"/>
          </a:xfrm>
        </p:spPr>
        <p:txBody>
          <a:bodyPr>
            <a:normAutofit/>
          </a:bodyPr>
          <a:lstStyle/>
          <a:p>
            <a:r>
              <a:rPr lang="zh-CN" altLang="en-US" sz="4000" b="1" dirty="0">
                <a:solidFill>
                  <a:srgbClr val="00B0F0"/>
                </a:solidFill>
                <a:latin typeface="+mn-ea"/>
                <a:ea typeface="+mn-ea"/>
              </a:rPr>
              <a:t>公式预览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7C9357F9-BF30-4952-8FAA-923F879DFE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70" y="1358283"/>
            <a:ext cx="11572659" cy="371663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D523247-3574-4A2F-B183-2DBEB313F7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98" y="1495443"/>
            <a:ext cx="11568731" cy="344231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96DAC94F-1F9E-45CC-A511-0C886C0A2E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1" y="2391148"/>
            <a:ext cx="11730367" cy="261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75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rot="19829320">
            <a:off x="484673" y="229112"/>
            <a:ext cx="648587" cy="648587"/>
            <a:chOff x="4482708" y="3301238"/>
            <a:chExt cx="661162" cy="661162"/>
          </a:xfrm>
        </p:grpSpPr>
        <p:grpSp>
          <p:nvGrpSpPr>
            <p:cNvPr id="3" name="组合 2"/>
            <p:cNvGrpSpPr/>
            <p:nvPr/>
          </p:nvGrpSpPr>
          <p:grpSpPr>
            <a:xfrm>
              <a:off x="4482708" y="3301238"/>
              <a:ext cx="661162" cy="661162"/>
              <a:chOff x="775780" y="771550"/>
              <a:chExt cx="1852004" cy="1852004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775780" y="771550"/>
                <a:ext cx="1852004" cy="1852004"/>
              </a:xfrm>
              <a:prstGeom prst="ellipse">
                <a:avLst/>
              </a:prstGeom>
              <a:solidFill>
                <a:srgbClr val="2E75B6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1007828" y="1003597"/>
                <a:ext cx="1387908" cy="138790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600">
                  <a:solidFill>
                    <a:srgbClr val="FFFFFF"/>
                  </a:solidFill>
                  <a:latin typeface="Agency FB" panose="020B0503020202020204" pitchFamily="34" charset="0"/>
                </a:endParaRP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4679943" y="3516067"/>
              <a:ext cx="266691" cy="231503"/>
              <a:chOff x="6434683" y="510993"/>
              <a:chExt cx="987549" cy="857250"/>
            </a:xfrm>
          </p:grpSpPr>
          <p:sp>
            <p:nvSpPr>
              <p:cNvPr id="5" name="任意多边形 88"/>
              <p:cNvSpPr/>
              <p:nvPr/>
            </p:nvSpPr>
            <p:spPr>
              <a:xfrm>
                <a:off x="6978347" y="510993"/>
                <a:ext cx="438150" cy="857250"/>
              </a:xfrm>
              <a:custGeom>
                <a:avLst/>
                <a:gdLst>
                  <a:gd name="connsiteX0" fmla="*/ 0 w 438150"/>
                  <a:gd name="connsiteY0" fmla="*/ 0 h 857250"/>
                  <a:gd name="connsiteX1" fmla="*/ 438150 w 438150"/>
                  <a:gd name="connsiteY1" fmla="*/ 438150 h 857250"/>
                  <a:gd name="connsiteX2" fmla="*/ 19050 w 438150"/>
                  <a:gd name="connsiteY2" fmla="*/ 857250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8150" h="857250">
                    <a:moveTo>
                      <a:pt x="0" y="0"/>
                    </a:moveTo>
                    <a:lnTo>
                      <a:pt x="438150" y="438150"/>
                    </a:lnTo>
                    <a:lnTo>
                      <a:pt x="19050" y="857250"/>
                    </a:lnTo>
                  </a:path>
                </a:pathLst>
              </a:custGeom>
              <a:noFill/>
              <a:ln w="28575" cap="flat" cmpd="sng" algn="ctr">
                <a:solidFill>
                  <a:srgbClr val="545D7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entury Gothic"/>
                  <a:ea typeface="幼圆"/>
                  <a:cs typeface="+mn-cs"/>
                </a:endParaRPr>
              </a:p>
            </p:txBody>
          </p:sp>
          <p:cxnSp>
            <p:nvCxnSpPr>
              <p:cNvPr id="6" name="直接连接符 5"/>
              <p:cNvCxnSpPr/>
              <p:nvPr/>
            </p:nvCxnSpPr>
            <p:spPr>
              <a:xfrm>
                <a:off x="6434683" y="954806"/>
                <a:ext cx="987549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545D79"/>
                </a:solidFill>
                <a:prstDash val="solid"/>
              </a:ln>
              <a:effectLst/>
            </p:spPr>
          </p:cxnSp>
        </p:grpSp>
      </p:grpSp>
      <p:sp>
        <p:nvSpPr>
          <p:cNvPr id="9" name="TextBox 6"/>
          <p:cNvSpPr txBox="1"/>
          <p:nvPr/>
        </p:nvSpPr>
        <p:spPr>
          <a:xfrm>
            <a:off x="1264198" y="230239"/>
            <a:ext cx="5194475" cy="64633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600" dirty="0">
                <a:ln w="6350">
                  <a:noFill/>
                </a:ln>
                <a:solidFill>
                  <a:srgbClr val="2E75B6"/>
                </a:solidFill>
                <a:latin typeface="迷你简菱心" panose="02010609000101010101" pitchFamily="49" charset="-122"/>
                <a:ea typeface="迷你简菱心" panose="02010609000101010101" pitchFamily="49" charset="-122"/>
              </a:rPr>
              <a:t>二、恒等式</a:t>
            </a:r>
          </a:p>
        </p:txBody>
      </p:sp>
      <p:sp>
        <p:nvSpPr>
          <p:cNvPr id="29" name="内容占位符 2">
            <a:extLst>
              <a:ext uri="{FF2B5EF4-FFF2-40B4-BE49-F238E27FC236}">
                <a16:creationId xmlns:a16="http://schemas.microsoft.com/office/drawing/2014/main" id="{3E545CD9-3F8B-4001-A590-61C5470A3656}"/>
              </a:ext>
            </a:extLst>
          </p:cNvPr>
          <p:cNvSpPr txBox="1">
            <a:spLocks/>
          </p:cNvSpPr>
          <p:nvPr/>
        </p:nvSpPr>
        <p:spPr>
          <a:xfrm>
            <a:off x="697110" y="1504188"/>
            <a:ext cx="5499504" cy="64633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3200" b="1" dirty="0">
                <a:latin typeface="Cambria Math" panose="02040503050406030204" pitchFamily="18" charset="0"/>
              </a:rPr>
              <a:t>1</a:t>
            </a:r>
            <a:r>
              <a:rPr lang="zh-CN" altLang="en-US" sz="3200" b="1" dirty="0">
                <a:latin typeface="Cambria Math" panose="02040503050406030204" pitchFamily="18" charset="0"/>
              </a:rPr>
              <a:t>、对称恒等式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1ED02523-757D-471D-B97C-DEDA9AE51D4E}"/>
                  </a:ext>
                </a:extLst>
              </p:cNvPr>
              <p:cNvSpPr/>
              <p:nvPr/>
            </p:nvSpPr>
            <p:spPr>
              <a:xfrm>
                <a:off x="1264198" y="2597115"/>
                <a:ext cx="8421340" cy="36297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zh-CN" altLang="en-US" sz="32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en-US" sz="3200" b="1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zh-CN" altLang="en-US" sz="3200" b="1" i="1" dirty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</m:mr>
                          <m:mr>
                            <m:e>
                              <m:r>
                                <a:rPr lang="zh-CN" altLang="en-US" sz="3200" b="1" i="1" dirty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</m:mr>
                        </m:m>
                      </m:e>
                    </m:d>
                    <m:r>
                      <a:rPr lang="zh-CN" altLang="en-US" sz="3200" b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zh-CN" altLang="en-US" sz="32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en-US" sz="3200" b="1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zh-CN" altLang="en-US" sz="3200" b="1" i="1" dirty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</m:mr>
                          <m:mr>
                            <m:e>
                              <m:r>
                                <a:rPr lang="zh-CN" altLang="en-US" sz="3200" b="1" i="1" dirty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zh-CN" altLang="en-US" sz="3200" b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CN" altLang="en-US" sz="3200" b="1" i="1" dirty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CN" sz="3200" b="1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zh-CN" altLang="en-US" sz="3200" b="1" i="0" dirty="0" smtClean="0">
                        <a:effectLst/>
                        <a:latin typeface="Cambria Math" panose="02040503050406030204" pitchFamily="18" charset="0"/>
                      </a:rPr>
                      <m:t>整数</m:t>
                    </m:r>
                  </m:oMath>
                </a14:m>
                <a:r>
                  <a:rPr lang="en-US" altLang="zh-CN" sz="3200" b="1" dirty="0">
                    <a:latin typeface="等线" panose="02010600030101010101" pitchFamily="2" charset="-122"/>
                  </a:rPr>
                  <a:t>n</a:t>
                </a:r>
                <a14:m>
                  <m:oMath xmlns:m="http://schemas.openxmlformats.org/officeDocument/2006/math">
                    <m:r>
                      <a:rPr lang="en-US" altLang="zh-CN" sz="32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zh-CN" sz="32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zh-CN" altLang="en-US" sz="3200" b="1" dirty="0">
                    <a:latin typeface="等线" panose="02010600030101010101" pitchFamily="2" charset="-122"/>
                  </a:rPr>
                  <a:t>，</a:t>
                </a:r>
                <a:r>
                  <a:rPr lang="en-US" altLang="zh-CN" sz="3200" b="1" dirty="0">
                    <a:latin typeface="等线" panose="02010600030101010101" pitchFamily="2" charset="-122"/>
                  </a:rPr>
                  <a:t>k</a:t>
                </a:r>
                <a:r>
                  <a:rPr lang="zh-CN" altLang="en-US" sz="3200" b="1" dirty="0">
                    <a:latin typeface="等线" panose="02010600030101010101" pitchFamily="2" charset="-122"/>
                  </a:rPr>
                  <a:t>是整数</a:t>
                </a:r>
                <a:r>
                  <a:rPr lang="en-US" altLang="zh-CN" sz="3200" b="1" dirty="0">
                    <a:latin typeface="等线" panose="02010600030101010101" pitchFamily="2" charset="-122"/>
                  </a:rPr>
                  <a:t>	</a:t>
                </a:r>
                <a:r>
                  <a:rPr lang="zh-CN" altLang="en-US" sz="3200" b="1" dirty="0">
                    <a:latin typeface="等线" panose="02010600030101010101" pitchFamily="2" charset="-122"/>
                  </a:rPr>
                  <a:t>（</a:t>
                </a:r>
                <a:r>
                  <a:rPr lang="en-US" altLang="zh-CN" sz="3200" b="1" dirty="0">
                    <a:latin typeface="等线" panose="02010600030101010101" pitchFamily="2" charset="-122"/>
                  </a:rPr>
                  <a:t>5.4</a:t>
                </a:r>
                <a:r>
                  <a:rPr lang="zh-CN" altLang="en-US" sz="3200" b="1" dirty="0">
                    <a:latin typeface="等线" panose="02010600030101010101" pitchFamily="2" charset="-122"/>
                  </a:rPr>
                  <a:t>）</a:t>
                </a:r>
                <a:endParaRPr lang="en-US" altLang="zh-CN" sz="3200" b="1" dirty="0">
                  <a:latin typeface="等线" panose="02010600030101010101" pitchFamily="2" charset="-122"/>
                </a:endParaRPr>
              </a:p>
              <a:p>
                <a:endParaRPr lang="en-US" altLang="zh-CN" sz="3200" b="1" dirty="0">
                  <a:latin typeface="等线" panose="02010600030101010101" pitchFamily="2" charset="-122"/>
                </a:endParaRPr>
              </a:p>
              <a:p>
                <a:pPr marL="514350" indent="-514350">
                  <a:buFont typeface="+mj-ea"/>
                  <a:buAutoNum type="circleNumDbPlain"/>
                </a:pPr>
                <a:r>
                  <a:rPr lang="zh-CN" altLang="en-US" sz="3200" b="1" dirty="0">
                    <a:latin typeface="等线" panose="02010600030101010101" pitchFamily="2" charset="-122"/>
                  </a:rPr>
                  <a:t>因为</a:t>
                </a:r>
                <a:r>
                  <a:rPr lang="en-US" altLang="zh-CN" sz="3200" b="1" dirty="0">
                    <a:latin typeface="等线" panose="02010600030101010101" pitchFamily="2" charset="-122"/>
                  </a:rPr>
                  <a:t>n&lt;0</a:t>
                </a:r>
                <a:r>
                  <a:rPr lang="zh-CN" altLang="en-US" sz="3200" b="1" dirty="0">
                    <a:latin typeface="等线" panose="02010600030101010101" pitchFamily="2" charset="-122"/>
                  </a:rPr>
                  <a:t>时，</a:t>
                </a:r>
                <a:r>
                  <a:rPr lang="en-US" altLang="zh-CN" sz="3200" b="1" dirty="0">
                    <a:latin typeface="等线" panose="02010600030101010101" pitchFamily="2" charset="-122"/>
                  </a:rPr>
                  <a:t>k</a:t>
                </a:r>
                <a:r>
                  <a:rPr lang="zh-CN" altLang="en-US" sz="3200" b="1" dirty="0">
                    <a:latin typeface="等线" panose="02010600030101010101" pitchFamily="2" charset="-122"/>
                  </a:rPr>
                  <a:t>和</a:t>
                </a:r>
                <a:r>
                  <a:rPr lang="en-US" altLang="zh-CN" sz="3200" b="1" dirty="0">
                    <a:latin typeface="等线" panose="02010600030101010101" pitchFamily="2" charset="-122"/>
                  </a:rPr>
                  <a:t>n-k</a:t>
                </a:r>
                <a:r>
                  <a:rPr lang="zh-CN" altLang="en-US" sz="3200" b="1" dirty="0">
                    <a:latin typeface="等线" panose="02010600030101010101" pitchFamily="2" charset="-122"/>
                  </a:rPr>
                  <a:t>不一定同号，等式左右取值不一定相同</a:t>
                </a:r>
                <a:endParaRPr lang="en-US" altLang="zh-CN" sz="3200" b="1" dirty="0">
                  <a:latin typeface="等线" panose="02010600030101010101" pitchFamily="2" charset="-122"/>
                </a:endParaRPr>
              </a:p>
              <a:p>
                <a:r>
                  <a:rPr lang="zh-CN" altLang="en-US" sz="3200" b="1" dirty="0">
                    <a:latin typeface="等线" panose="02010600030101010101" pitchFamily="2" charset="-122"/>
                  </a:rPr>
                  <a:t>例如：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en-US" sz="32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zh-CN" altLang="en-US" sz="3200" b="1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32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mr>
                        </m:m>
                      </m:e>
                    </m:d>
                    <m:r>
                      <a:rPr lang="zh-CN" altLang="en-US" sz="32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32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altLang="zh-CN" sz="3200" b="1" dirty="0">
                    <a:latin typeface="等线" panose="02010600030101010101" pitchFamily="2" charset="-122"/>
                  </a:rPr>
                  <a:t>,</a:t>
                </a:r>
                <a:r>
                  <a:rPr lang="zh-CN" altLang="en-US" sz="32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en-US" sz="32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zh-CN" altLang="en-US" sz="3200" b="1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zh-CN" altLang="en-US" sz="3200" b="1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CN" sz="32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32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altLang="zh-CN" sz="3200" b="1" dirty="0">
                  <a:latin typeface="等线" panose="02010600030101010101" pitchFamily="2" charset="-122"/>
                </a:endParaRPr>
              </a:p>
              <a:p>
                <a:r>
                  <a:rPr lang="zh-CN" altLang="en-US" sz="3200" b="1" dirty="0">
                    <a:latin typeface="等线" panose="02010600030101010101" pitchFamily="2" charset="-122"/>
                  </a:rPr>
                  <a:t>②</a:t>
                </a:r>
                <a:r>
                  <a:rPr lang="en-US" altLang="zh-CN" sz="3200" b="1" dirty="0">
                    <a:latin typeface="等线" panose="02010600030101010101" pitchFamily="2" charset="-122"/>
                  </a:rPr>
                  <a:t>K&lt;0</a:t>
                </a:r>
                <a:r>
                  <a:rPr lang="zh-CN" altLang="en-US" sz="3200" b="1" dirty="0">
                    <a:latin typeface="等线" panose="02010600030101010101" pitchFamily="2" charset="-122"/>
                  </a:rPr>
                  <a:t>时等式左右均为</a:t>
                </a:r>
                <a:r>
                  <a:rPr lang="en-US" altLang="zh-CN" sz="3200" b="1" dirty="0">
                    <a:latin typeface="等线" panose="02010600030101010101" pitchFamily="2" charset="-122"/>
                  </a:rPr>
                  <a:t>0</a:t>
                </a:r>
                <a:endParaRPr lang="zh-CN" altLang="en-US" sz="3200" b="1" dirty="0">
                  <a:latin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1ED02523-757D-471D-B97C-DEDA9AE51D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198" y="2597115"/>
                <a:ext cx="8421340" cy="3629712"/>
              </a:xfrm>
              <a:prstGeom prst="rect">
                <a:avLst/>
              </a:prstGeom>
              <a:blipFill>
                <a:blip r:embed="rId3"/>
                <a:stretch>
                  <a:fillRect l="-1809" r="-1809" b="-47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730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id="{498E30AC-655F-468C-AD1F-838E03AD2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857" y="275208"/>
            <a:ext cx="3616483" cy="843378"/>
          </a:xfrm>
        </p:spPr>
        <p:txBody>
          <a:bodyPr>
            <a:normAutofit/>
          </a:bodyPr>
          <a:lstStyle/>
          <a:p>
            <a:r>
              <a:rPr lang="en-US" altLang="zh-CN" sz="3200" b="1" dirty="0">
                <a:latin typeface="+mn-ea"/>
                <a:ea typeface="+mn-ea"/>
              </a:rPr>
              <a:t>2</a:t>
            </a:r>
            <a:r>
              <a:rPr lang="zh-CN" altLang="en-US" sz="3200" b="1" dirty="0">
                <a:latin typeface="+mn-ea"/>
                <a:ea typeface="+mn-ea"/>
              </a:rPr>
              <a:t>、吸收恒等式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2">
                <a:extLst>
                  <a:ext uri="{FF2B5EF4-FFF2-40B4-BE49-F238E27FC236}">
                    <a16:creationId xmlns:a16="http://schemas.microsoft.com/office/drawing/2014/main" id="{7A54E297-1FE1-4377-ADEF-4A01F637F6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59704" y="1307236"/>
                <a:ext cx="8215116" cy="2112886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zh-CN" alt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en-US" b="1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zh-CN" altLang="en-US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mr>
                          <m:mr>
                            <m:e>
                              <m:r>
                                <a:rPr lang="zh-CN" altLang="en-US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</m:mr>
                        </m:m>
                      </m:e>
                    </m:d>
                    <m:r>
                      <a:rPr lang="zh-CN" altLang="en-US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num>
                      <m:den>
                        <m:r>
                          <a:rPr lang="zh-CN" altLang="en-US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den>
                    </m:f>
                    <m:d>
                      <m:dPr>
                        <m:ctrlPr>
                          <a:rPr lang="zh-CN" alt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en-US" b="1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zh-CN" altLang="en-US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zh-CN" altLang="en-US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CN" altLang="en-US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zh-CN" altLang="en-US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zh-CN" altLang="en-US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CN" altLang="en-US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zh-CN" altLang="en-US" b="1" dirty="0">
                    <a:latin typeface="等线" panose="02010600030101010101" pitchFamily="2" charset="-122"/>
                    <a:ea typeface="等线" panose="02010600030101010101" pitchFamily="2" charset="-122"/>
                  </a:rPr>
                  <a:t>整数</a:t>
                </a:r>
                <a:r>
                  <a:rPr lang="en-US" altLang="zh-CN" b="1" dirty="0">
                    <a:latin typeface="等线" panose="02010600030101010101" pitchFamily="2" charset="-122"/>
                    <a:ea typeface="等线" panose="02010600030101010101" pitchFamily="2" charset="-122"/>
                  </a:rPr>
                  <a:t>k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altLang="zh-CN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zh-CN" b="1" dirty="0">
                    <a:latin typeface="等线" panose="02010600030101010101" pitchFamily="2" charset="-122"/>
                    <a:ea typeface="等线" panose="02010600030101010101" pitchFamily="2" charset="-122"/>
                  </a:rPr>
                  <a:t>.		</a:t>
                </a:r>
                <a:r>
                  <a:rPr lang="zh-CN" altLang="en-US" b="1" dirty="0">
                    <a:latin typeface="等线" panose="02010600030101010101" pitchFamily="2" charset="-122"/>
                    <a:ea typeface="等线" panose="02010600030101010101" pitchFamily="2" charset="-122"/>
                  </a:rPr>
                  <a:t>（</a:t>
                </a:r>
                <a:r>
                  <a:rPr lang="en-US" altLang="zh-CN" b="1" dirty="0">
                    <a:latin typeface="等线" panose="02010600030101010101" pitchFamily="2" charset="-122"/>
                    <a:ea typeface="等线" panose="02010600030101010101" pitchFamily="2" charset="-122"/>
                  </a:rPr>
                  <a:t>5.5</a:t>
                </a:r>
                <a:r>
                  <a:rPr lang="zh-CN" altLang="en-US" b="1" dirty="0">
                    <a:latin typeface="等线" panose="02010600030101010101" pitchFamily="2" charset="-122"/>
                    <a:ea typeface="等线" panose="02010600030101010101" pitchFamily="2" charset="-122"/>
                  </a:rPr>
                  <a:t>）</a:t>
                </a:r>
                <a:endParaRPr lang="en-US" altLang="zh-CN" b="1" dirty="0">
                  <a:latin typeface="等线" panose="02010600030101010101" pitchFamily="2" charset="-122"/>
                  <a:ea typeface="等线" panose="02010600030101010101" pitchFamily="2" charset="-122"/>
                </a:endParaRPr>
              </a:p>
              <a:p>
                <a:r>
                  <a:rPr lang="en-US" altLang="zh-CN" b="1" dirty="0"/>
                  <a:t>k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en-US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zh-CN" altLang="en-US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mr>
                          <m:mr>
                            <m:e>
                              <m:r>
                                <a:rPr lang="zh-CN" altLang="en-US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</m:mr>
                        </m:m>
                      </m:e>
                    </m:d>
                    <m:r>
                      <a:rPr lang="zh-CN" alt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𝒓</m:t>
                    </m:r>
                    <m:d>
                      <m:dPr>
                        <m:ctrlPr>
                          <a:rPr lang="zh-CN" alt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en-US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zh-CN" altLang="en-US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zh-CN" alt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CN" alt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zh-CN" altLang="en-US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zh-CN" alt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CN" alt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CN" b="1" dirty="0">
                    <a:latin typeface="等线" panose="02010600030101010101" pitchFamily="2" charset="-122"/>
                    <a:ea typeface="等线" panose="02010600030101010101" pitchFamily="2" charset="-122"/>
                  </a:rPr>
                  <a:t>, k</a:t>
                </a:r>
                <a:r>
                  <a:rPr lang="zh-CN" altLang="en-US" b="1" dirty="0">
                    <a:latin typeface="等线" panose="02010600030101010101" pitchFamily="2" charset="-122"/>
                    <a:ea typeface="等线" panose="02010600030101010101" pitchFamily="2" charset="-122"/>
                  </a:rPr>
                  <a:t>是整数</a:t>
                </a:r>
                <a:r>
                  <a:rPr lang="en-US" altLang="zh-CN" b="1" dirty="0">
                    <a:latin typeface="等线" panose="02010600030101010101" pitchFamily="2" charset="-122"/>
                    <a:ea typeface="等线" panose="02010600030101010101" pitchFamily="2" charset="-122"/>
                  </a:rPr>
                  <a:t>		</a:t>
                </a:r>
                <a:r>
                  <a:rPr lang="zh-CN" altLang="en-US" b="1" dirty="0">
                    <a:latin typeface="等线" panose="02010600030101010101" pitchFamily="2" charset="-122"/>
                    <a:ea typeface="等线" panose="02010600030101010101" pitchFamily="2" charset="-122"/>
                  </a:rPr>
                  <a:t>（</a:t>
                </a:r>
                <a:r>
                  <a:rPr lang="en-US" altLang="zh-CN" b="1" dirty="0">
                    <a:latin typeface="等线" panose="02010600030101010101" pitchFamily="2" charset="-122"/>
                    <a:ea typeface="等线" panose="02010600030101010101" pitchFamily="2" charset="-122"/>
                  </a:rPr>
                  <a:t>5.6</a:t>
                </a:r>
                <a:r>
                  <a:rPr lang="zh-CN" altLang="en-US" b="1" dirty="0">
                    <a:latin typeface="等线" panose="02010600030101010101" pitchFamily="2" charset="-122"/>
                    <a:ea typeface="等线" panose="02010600030101010101" pitchFamily="2" charset="-122"/>
                  </a:rPr>
                  <a:t>）</a:t>
                </a:r>
                <a:r>
                  <a:rPr lang="en-US" altLang="zh-CN" b="1" dirty="0">
                    <a:latin typeface="等线" panose="02010600030101010101" pitchFamily="2" charset="-122"/>
                    <a:ea typeface="等线" panose="02010600030101010101" pitchFamily="2" charset="-122"/>
                  </a:rPr>
                  <a:t>	</a:t>
                </a:r>
              </a:p>
            </p:txBody>
          </p:sp>
        </mc:Choice>
        <mc:Fallback xmlns="">
          <p:sp>
            <p:nvSpPr>
              <p:cNvPr id="6" name="内容占位符 2">
                <a:extLst>
                  <a:ext uri="{FF2B5EF4-FFF2-40B4-BE49-F238E27FC236}">
                    <a16:creationId xmlns:a16="http://schemas.microsoft.com/office/drawing/2014/main" id="{7A54E297-1FE1-4377-ADEF-4A01F637F6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9704" y="1307236"/>
                <a:ext cx="8215116" cy="2112886"/>
              </a:xfrm>
              <a:blipFill>
                <a:blip r:embed="rId2"/>
                <a:stretch>
                  <a:fillRect l="-13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标题 1">
            <a:extLst>
              <a:ext uri="{FF2B5EF4-FFF2-40B4-BE49-F238E27FC236}">
                <a16:creationId xmlns:a16="http://schemas.microsoft.com/office/drawing/2014/main" id="{FB5AF025-E0D8-47DC-AE88-C79AB992D86C}"/>
              </a:ext>
            </a:extLst>
          </p:cNvPr>
          <p:cNvSpPr txBox="1">
            <a:spLocks/>
          </p:cNvSpPr>
          <p:nvPr/>
        </p:nvSpPr>
        <p:spPr>
          <a:xfrm>
            <a:off x="534523" y="2907792"/>
            <a:ext cx="4704989" cy="7955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b="1" dirty="0">
                <a:latin typeface="等线" panose="02010600030101010101" pitchFamily="2" charset="-122"/>
                <a:ea typeface="等线" panose="02010600030101010101" pitchFamily="2" charset="-122"/>
              </a:rPr>
              <a:t>相伴恒等式</a:t>
            </a:r>
            <a:endParaRPr lang="zh-CN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内容占位符 2">
                <a:extLst>
                  <a:ext uri="{FF2B5EF4-FFF2-40B4-BE49-F238E27FC236}">
                    <a16:creationId xmlns:a16="http://schemas.microsoft.com/office/drawing/2014/main" id="{7CBCEADA-C02B-41FE-B43D-EC8681F38BC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4563" y="3620382"/>
                <a:ext cx="10058400" cy="51025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)</m:t>
                    </m:r>
                    <m:d>
                      <m:dPr>
                        <m:ctrlPr>
                          <a:rPr lang="zh-CN" alt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en-US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zh-CN" altLang="en-US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mr>
                          <m:mr>
                            <m:e>
                              <m:r>
                                <a:rPr lang="zh-CN" altLang="en-US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</m:mr>
                        </m:m>
                      </m:e>
                    </m:d>
                    <m:r>
                      <a:rPr lang="zh-CN" alt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1" i="1">
                        <a:latin typeface="Cambria Math" panose="02040503050406030204" pitchFamily="18" charset="0"/>
                      </a:rPr>
                      <m:t>𝒓</m:t>
                    </m:r>
                    <m:d>
                      <m:dPr>
                        <m:ctrlPr>
                          <a:rPr lang="zh-CN" alt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en-US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zh-CN" altLang="en-US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zh-CN" alt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CN" alt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zh-CN" altLang="en-US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CN" b="1" dirty="0">
                    <a:latin typeface="等线" panose="02010600030101010101" pitchFamily="2" charset="-122"/>
                    <a:ea typeface="等线" panose="02010600030101010101" pitchFamily="2" charset="-122"/>
                  </a:rPr>
                  <a:t>		      (5.7)</a:t>
                </a:r>
              </a:p>
              <a:p>
                <a:r>
                  <a:rPr lang="zh-CN" altLang="en-US" b="1" dirty="0">
                    <a:latin typeface="等线" panose="02010600030101010101" pitchFamily="2" charset="-122"/>
                    <a:ea typeface="等线" panose="02010600030101010101" pitchFamily="2" charset="-122"/>
                  </a:rPr>
                  <a:t>左边</a:t>
                </a:r>
                <a:r>
                  <a:rPr lang="en-US" altLang="zh-CN" b="1" dirty="0">
                    <a:latin typeface="等线" panose="02010600030101010101" pitchFamily="2" charset="-122"/>
                    <a:ea typeface="等线" panose="02010600030101010101" pitchFamily="2" charset="-122"/>
                  </a:rPr>
                  <a:t>=</a:t>
                </a:r>
                <a:r>
                  <a:rPr lang="en-US" altLang="zh-CN" b="1" dirty="0"/>
                  <a:t> </a:t>
                </a:r>
                <a14:m>
                  <m:oMath xmlns:m="http://schemas.openxmlformats.org/officeDocument/2006/math">
                    <m:r>
                      <a:rPr lang="en-US" altLang="zh-CN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1" i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altLang="zh-CN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zh-CN" b="1" i="1">
                        <a:latin typeface="Cambria Math" panose="02040503050406030204" pitchFamily="18" charset="0"/>
                      </a:rPr>
                      <m:t>)</m:t>
                    </m:r>
                    <m:d>
                      <m:dPr>
                        <m:ctrlPr>
                          <a:rPr lang="zh-CN" alt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en-US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zh-CN" altLang="en-US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CN" altLang="en-US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CN" sz="2400" b="1" dirty="0">
                    <a:latin typeface="等线" panose="02010600030101010101" pitchFamily="2" charset="-122"/>
                    <a:ea typeface="等线" panose="02010600030101010101" pitchFamily="2" charset="-122"/>
                  </a:rPr>
                  <a:t>		</a:t>
                </a:r>
                <a:r>
                  <a:rPr lang="zh-CN" altLang="en-US" sz="2400" b="1" dirty="0">
                    <a:latin typeface="等线" panose="02010600030101010101" pitchFamily="2" charset="-122"/>
                  </a:rPr>
                  <a:t>对称性</a:t>
                </a:r>
                <a:r>
                  <a:rPr lang="en-US" altLang="zh-CN" sz="2400" b="1" dirty="0">
                    <a:latin typeface="等线" panose="02010600030101010101" pitchFamily="2" charset="-122"/>
                  </a:rPr>
                  <a:t>	</a:t>
                </a:r>
                <a:endParaRPr lang="en-US" altLang="zh-CN" sz="2400" b="1" dirty="0">
                  <a:latin typeface="等线" panose="02010600030101010101" pitchFamily="2" charset="-122"/>
                  <a:ea typeface="等线" panose="02010600030101010101" pitchFamily="2" charset="-122"/>
                </a:endParaRPr>
              </a:p>
              <a:p>
                <a:pPr lvl="4"/>
                <a:r>
                  <a:rPr lang="en-US" altLang="zh-CN" sz="2800" b="1" dirty="0"/>
                  <a:t>=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𝒓</m:t>
                    </m:r>
                    <m:d>
                      <m:dPr>
                        <m:ctrlPr>
                          <a:rPr lang="zh-CN" alt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en-US" sz="2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zh-CN" altLang="en-US" sz="24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zh-CN" altLang="en-US" sz="2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CN" altLang="en-US" sz="2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CN" altLang="en-US" sz="24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CN" sz="2400" b="1" dirty="0">
                    <a:latin typeface="等线" panose="02010600030101010101" pitchFamily="2" charset="-122"/>
                    <a:ea typeface="等线" panose="02010600030101010101" pitchFamily="2" charset="-122"/>
                  </a:rPr>
                  <a:t>	</a:t>
                </a:r>
                <a:r>
                  <a:rPr lang="zh-CN" altLang="en-US" sz="2400" b="1" dirty="0">
                    <a:latin typeface="等线" panose="02010600030101010101" pitchFamily="2" charset="-122"/>
                  </a:rPr>
                  <a:t>根据</a:t>
                </a:r>
                <a:r>
                  <a:rPr lang="en-US" altLang="zh-CN" sz="2400" b="1" dirty="0">
                    <a:latin typeface="等线" panose="02010600030101010101" pitchFamily="2" charset="-122"/>
                  </a:rPr>
                  <a:t>(5.6)</a:t>
                </a:r>
              </a:p>
              <a:p>
                <a:pPr lvl="4"/>
                <a:r>
                  <a:rPr lang="en-US" altLang="zh-CN" sz="2400" b="1" dirty="0">
                    <a:latin typeface="等线" panose="02010600030101010101" pitchFamily="2" charset="-122"/>
                    <a:ea typeface="等线" panose="02010600030101010101" pitchFamily="2" charset="-122"/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𝒓</m:t>
                    </m:r>
                    <m:d>
                      <m:dPr>
                        <m:ctrlPr>
                          <a:rPr lang="zh-CN" alt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en-US" sz="2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zh-CN" altLang="en-US" sz="24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zh-CN" altLang="en-US" sz="2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CN" altLang="en-US" sz="2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zh-CN" altLang="en-US" sz="24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CN" sz="2400" b="1" dirty="0">
                    <a:latin typeface="等线" panose="02010600030101010101" pitchFamily="2" charset="-122"/>
                    <a:ea typeface="等线" panose="02010600030101010101" pitchFamily="2" charset="-122"/>
                  </a:rPr>
                  <a:t>	</a:t>
                </a:r>
              </a:p>
            </p:txBody>
          </p:sp>
        </mc:Choice>
        <mc:Fallback xmlns="">
          <p:sp>
            <p:nvSpPr>
              <p:cNvPr id="8" name="内容占位符 2">
                <a:extLst>
                  <a:ext uri="{FF2B5EF4-FFF2-40B4-BE49-F238E27FC236}">
                    <a16:creationId xmlns:a16="http://schemas.microsoft.com/office/drawing/2014/main" id="{7CBCEADA-C02B-41FE-B43D-EC8681F38B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563" y="3620382"/>
                <a:ext cx="10058400" cy="5102512"/>
              </a:xfrm>
              <a:prstGeom prst="rect">
                <a:avLst/>
              </a:prstGeom>
              <a:blipFill>
                <a:blip r:embed="rId3"/>
                <a:stretch>
                  <a:fillRect l="-10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290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03D20B33-0883-4713-9B11-0B34EE18A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137" y="656504"/>
            <a:ext cx="10058400" cy="943519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latin typeface="等线" panose="02010600030101010101" pitchFamily="2" charset="-122"/>
                <a:ea typeface="等线" panose="02010600030101010101" pitchFamily="2" charset="-122"/>
              </a:rPr>
              <a:t>多项式推理法</a:t>
            </a: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F1D74A07-8258-4D60-87E1-6D0DE6427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166" y="2351872"/>
            <a:ext cx="11064241" cy="3849624"/>
          </a:xfrm>
        </p:spPr>
        <p:txBody>
          <a:bodyPr>
            <a:normAutofit/>
          </a:bodyPr>
          <a:lstStyle/>
          <a:p>
            <a:r>
              <a:rPr lang="en-US" altLang="zh-CN" sz="3200" b="1" dirty="0">
                <a:latin typeface="等线" panose="02010600030101010101" pitchFamily="2" charset="-122"/>
                <a:ea typeface="等线" panose="02010600030101010101" pitchFamily="2" charset="-122"/>
              </a:rPr>
              <a:t>f(r)</a:t>
            </a:r>
            <a:r>
              <a:rPr lang="zh-CN" altLang="en-US" sz="3200" b="1" dirty="0">
                <a:latin typeface="等线" panose="02010600030101010101" pitchFamily="2" charset="-122"/>
                <a:ea typeface="等线" panose="02010600030101010101" pitchFamily="2" charset="-122"/>
              </a:rPr>
              <a:t>、</a:t>
            </a:r>
            <a:r>
              <a:rPr lang="en-US" altLang="zh-CN" sz="3200" b="1" dirty="0">
                <a:latin typeface="等线" panose="02010600030101010101" pitchFamily="2" charset="-122"/>
                <a:ea typeface="等线" panose="02010600030101010101" pitchFamily="2" charset="-122"/>
              </a:rPr>
              <a:t>g(r)</a:t>
            </a:r>
            <a:r>
              <a:rPr lang="zh-CN" altLang="en-US" sz="3200" b="1" dirty="0">
                <a:latin typeface="等线" panose="02010600030101010101" pitchFamily="2" charset="-122"/>
                <a:ea typeface="等线" panose="02010600030101010101" pitchFamily="2" charset="-122"/>
              </a:rPr>
              <a:t>是关于</a:t>
            </a:r>
            <a:r>
              <a:rPr lang="en-US" altLang="zh-CN" sz="3200" b="1" dirty="0">
                <a:latin typeface="等线" panose="02010600030101010101" pitchFamily="2" charset="-122"/>
                <a:ea typeface="等线" panose="02010600030101010101" pitchFamily="2" charset="-122"/>
              </a:rPr>
              <a:t>r</a:t>
            </a:r>
            <a:r>
              <a:rPr lang="zh-CN" altLang="en-US" sz="3200" b="1" dirty="0">
                <a:latin typeface="等线" panose="02010600030101010101" pitchFamily="2" charset="-122"/>
                <a:ea typeface="等线" panose="02010600030101010101" pitchFamily="2" charset="-122"/>
              </a:rPr>
              <a:t>的</a:t>
            </a:r>
            <a:r>
              <a:rPr lang="en-US" altLang="zh-CN" sz="3200" b="1" dirty="0">
                <a:latin typeface="等线" panose="02010600030101010101" pitchFamily="2" charset="-122"/>
                <a:ea typeface="等线" panose="02010600030101010101" pitchFamily="2" charset="-122"/>
              </a:rPr>
              <a:t>k</a:t>
            </a:r>
            <a:r>
              <a:rPr lang="zh-CN" altLang="en-US" sz="3200" b="1" dirty="0">
                <a:latin typeface="等线" panose="02010600030101010101" pitchFamily="2" charset="-122"/>
                <a:ea typeface="等线" panose="02010600030101010101" pitchFamily="2" charset="-122"/>
              </a:rPr>
              <a:t>次多项式</a:t>
            </a:r>
            <a:endParaRPr lang="en-US" altLang="zh-CN" sz="3200" b="1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en-US" altLang="zh-CN" sz="3200" b="1" dirty="0">
                <a:latin typeface="等线" panose="02010600030101010101" pitchFamily="2" charset="-122"/>
                <a:ea typeface="等线" panose="02010600030101010101" pitchFamily="2" charset="-122"/>
              </a:rPr>
              <a:t>F(r)=f(r)-g(r)</a:t>
            </a:r>
          </a:p>
          <a:p>
            <a:r>
              <a:rPr lang="en-US" altLang="zh-CN" sz="3200" b="1" dirty="0">
                <a:latin typeface="等线" panose="02010600030101010101" pitchFamily="2" charset="-122"/>
                <a:ea typeface="等线" panose="02010600030101010101" pitchFamily="2" charset="-122"/>
              </a:rPr>
              <a:t>k</a:t>
            </a:r>
            <a:r>
              <a:rPr lang="zh-CN" altLang="en-US" sz="3200" b="1" dirty="0">
                <a:latin typeface="等线" panose="02010600030101010101" pitchFamily="2" charset="-122"/>
                <a:ea typeface="等线" panose="02010600030101010101" pitchFamily="2" charset="-122"/>
              </a:rPr>
              <a:t>次多项式至多有</a:t>
            </a:r>
            <a:r>
              <a:rPr lang="en-US" altLang="zh-CN" sz="3200" b="1" dirty="0">
                <a:latin typeface="等线" panose="02010600030101010101" pitchFamily="2" charset="-122"/>
                <a:ea typeface="等线" panose="02010600030101010101" pitchFamily="2" charset="-122"/>
              </a:rPr>
              <a:t>k</a:t>
            </a:r>
            <a:r>
              <a:rPr lang="zh-CN" altLang="en-US" sz="3200" b="1" dirty="0">
                <a:latin typeface="等线" panose="02010600030101010101" pitchFamily="2" charset="-122"/>
                <a:ea typeface="等线" panose="02010600030101010101" pitchFamily="2" charset="-122"/>
              </a:rPr>
              <a:t>个零点，若有大于</a:t>
            </a:r>
            <a:r>
              <a:rPr lang="en-US" altLang="zh-CN" sz="3200" b="1" dirty="0">
                <a:latin typeface="等线" panose="02010600030101010101" pitchFamily="2" charset="-122"/>
                <a:ea typeface="等线" panose="02010600030101010101" pitchFamily="2" charset="-122"/>
              </a:rPr>
              <a:t>k</a:t>
            </a:r>
            <a:r>
              <a:rPr lang="zh-CN" altLang="en-US" sz="3200" b="1" dirty="0">
                <a:latin typeface="等线" panose="02010600030101010101" pitchFamily="2" charset="-122"/>
                <a:ea typeface="等线" panose="02010600030101010101" pitchFamily="2" charset="-122"/>
              </a:rPr>
              <a:t>个零点说明其恒为</a:t>
            </a:r>
            <a:r>
              <a:rPr lang="en-US" altLang="zh-CN" sz="3200" b="1" dirty="0">
                <a:latin typeface="等线" panose="02010600030101010101" pitchFamily="2" charset="-122"/>
                <a:ea typeface="等线" panose="02010600030101010101" pitchFamily="2" charset="-122"/>
              </a:rPr>
              <a:t>0</a:t>
            </a:r>
            <a:endParaRPr lang="zh-CN" altLang="en-US" sz="3200" b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59179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E1968659-FEB7-4368-89CD-587E78B7F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" y="219456"/>
            <a:ext cx="3086767" cy="774843"/>
          </a:xfrm>
        </p:spPr>
        <p:txBody>
          <a:bodyPr>
            <a:normAutofit/>
          </a:bodyPr>
          <a:lstStyle/>
          <a:p>
            <a:r>
              <a:rPr lang="en-US" altLang="zh-CN" sz="3200" b="1" dirty="0">
                <a:latin typeface="+mn-ea"/>
                <a:ea typeface="+mn-ea"/>
              </a:rPr>
              <a:t>3</a:t>
            </a:r>
            <a:r>
              <a:rPr lang="zh-CN" altLang="en-US" sz="3200" b="1" dirty="0">
                <a:latin typeface="+mn-ea"/>
                <a:ea typeface="+mn-ea"/>
              </a:rPr>
              <a:t>、加法公式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42DA196-31A4-4C2B-A867-1DB3E7B710FC}"/>
                  </a:ext>
                </a:extLst>
              </p:cNvPr>
              <p:cNvSpPr txBox="1"/>
              <p:nvPr/>
            </p:nvSpPr>
            <p:spPr>
              <a:xfrm>
                <a:off x="482056" y="1281386"/>
                <a:ext cx="11903242" cy="8107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zh-CN" altLang="en-US" sz="28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en-US" sz="2800" b="1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zh-CN" altLang="en-US" sz="2800" b="1" i="1" dirty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mr>
                          <m:mr>
                            <m:e>
                              <m:r>
                                <a:rPr lang="zh-CN" altLang="en-US" sz="2800" b="1" i="1" dirty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</m:mr>
                        </m:m>
                      </m:e>
                    </m:d>
                    <m:r>
                      <a:rPr lang="zh-CN" altLang="en-US" sz="2800" b="1" i="0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zh-CN" altLang="en-US" sz="28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en-US" sz="2800" b="1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zh-CN" altLang="en-US" sz="2800" b="1" i="1" dirty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zh-CN" altLang="en-US" sz="2800" b="1" i="0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CN" altLang="en-US" sz="2800" b="1" i="0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zh-CN" altLang="en-US" sz="2800" b="1" i="1" dirty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</m:mr>
                        </m:m>
                      </m:e>
                    </m:d>
                    <m:r>
                      <a:rPr lang="zh-CN" altLang="en-US" sz="2800" b="1" i="0" dirty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zh-CN" altLang="en-US" sz="28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en-US" sz="2800" b="1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zh-CN" altLang="en-US" sz="2800" b="1" i="1" dirty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zh-CN" altLang="en-US" sz="2800" b="1" i="0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CN" altLang="en-US" sz="2800" b="1" i="0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zh-CN" altLang="en-US" sz="2800" b="1" i="1" dirty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zh-CN" altLang="en-US" sz="2800" b="1" i="0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CN" altLang="en-US" sz="2800" b="1" i="0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CN" sz="2800" b="1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800" b="1" i="1" dirty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zh-CN" altLang="en-US" sz="2800" b="1" dirty="0"/>
                  <a:t>是整数</a:t>
                </a:r>
                <a:r>
                  <a:rPr lang="en-US" altLang="zh-CN" sz="2800" b="1" dirty="0"/>
                  <a:t>				     (5.8)   </a:t>
                </a: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42DA196-31A4-4C2B-A867-1DB3E7B710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056" y="1281386"/>
                <a:ext cx="11903242" cy="810735"/>
              </a:xfrm>
              <a:prstGeom prst="rect">
                <a:avLst/>
              </a:prstGeom>
              <a:blipFill>
                <a:blip r:embed="rId2"/>
                <a:stretch>
                  <a:fillRect b="-30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7567E154-F4C5-4323-B656-9B7A08895386}"/>
                  </a:ext>
                </a:extLst>
              </p:cNvPr>
              <p:cNvSpPr txBox="1"/>
              <p:nvPr/>
            </p:nvSpPr>
            <p:spPr>
              <a:xfrm>
                <a:off x="265158" y="2310473"/>
                <a:ext cx="11661684" cy="3417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600" b="1" dirty="0"/>
                  <a:t>k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en-US" sz="3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en-US" sz="36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zh-CN" altLang="en-US" sz="36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mr>
                          <m:mr>
                            <m:e>
                              <m:r>
                                <a:rPr lang="zh-CN" altLang="en-US" sz="36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</m:mr>
                        </m:m>
                      </m:e>
                    </m:d>
                    <m:r>
                      <a:rPr lang="zh-CN" altLang="en-US" sz="3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3600" b="1" i="1">
                        <a:latin typeface="Cambria Math" panose="02040503050406030204" pitchFamily="18" charset="0"/>
                      </a:rPr>
                      <m:t>𝒓</m:t>
                    </m:r>
                    <m:d>
                      <m:dPr>
                        <m:ctrlPr>
                          <a:rPr lang="zh-CN" altLang="en-US" sz="3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en-US" sz="36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zh-CN" altLang="en-US" sz="36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zh-CN" altLang="en-US" sz="36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CN" altLang="en-US" sz="36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zh-CN" altLang="en-US" sz="36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zh-CN" altLang="en-US" sz="36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CN" altLang="en-US" sz="36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CN" sz="3600" b="1" dirty="0">
                    <a:latin typeface="等线" panose="02010600030101010101" pitchFamily="2" charset="-122"/>
                  </a:rPr>
                  <a:t>							     </a:t>
                </a:r>
                <a:r>
                  <a:rPr lang="zh-CN" altLang="en-US" sz="3600" b="1" dirty="0">
                    <a:latin typeface="等线" panose="02010600030101010101" pitchFamily="2" charset="-122"/>
                  </a:rPr>
                  <a:t>（</a:t>
                </a:r>
                <a:r>
                  <a:rPr lang="en-US" altLang="zh-CN" sz="3600" b="1" dirty="0">
                    <a:latin typeface="等线" panose="02010600030101010101" pitchFamily="2" charset="-122"/>
                  </a:rPr>
                  <a:t>5.6</a:t>
                </a:r>
                <a:r>
                  <a:rPr lang="zh-CN" altLang="en-US" sz="3600" b="1" dirty="0">
                    <a:latin typeface="等线" panose="02010600030101010101" pitchFamily="2" charset="-122"/>
                  </a:rPr>
                  <a:t>）</a:t>
                </a:r>
                <a:endParaRPr lang="en-US" altLang="zh-CN" sz="3600" b="1" dirty="0">
                  <a:latin typeface="等线" panose="02010600030101010101" pitchFamily="2" charset="-122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36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3600" b="1" i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altLang="zh-CN" sz="36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36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zh-CN" sz="3600" b="1" i="1">
                        <a:latin typeface="Cambria Math" panose="02040503050406030204" pitchFamily="18" charset="0"/>
                      </a:rPr>
                      <m:t>)</m:t>
                    </m:r>
                    <m:d>
                      <m:dPr>
                        <m:ctrlPr>
                          <a:rPr lang="zh-CN" altLang="en-US" sz="3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en-US" sz="36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zh-CN" altLang="en-US" sz="36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mr>
                          <m:mr>
                            <m:e>
                              <m:r>
                                <a:rPr lang="zh-CN" altLang="en-US" sz="36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</m:mr>
                        </m:m>
                      </m:e>
                    </m:d>
                    <m:r>
                      <a:rPr lang="zh-CN" altLang="en-US" sz="3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3600" b="1" i="1">
                        <a:latin typeface="Cambria Math" panose="02040503050406030204" pitchFamily="18" charset="0"/>
                      </a:rPr>
                      <m:t>𝒓</m:t>
                    </m:r>
                    <m:d>
                      <m:dPr>
                        <m:ctrlPr>
                          <a:rPr lang="zh-CN" altLang="en-US" sz="3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en-US" sz="36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zh-CN" altLang="en-US" sz="36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zh-CN" altLang="en-US" sz="36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CN" altLang="en-US" sz="36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zh-CN" altLang="en-US" sz="36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CN" sz="3600" b="1" dirty="0">
                    <a:latin typeface="等线" panose="02010600030101010101" pitchFamily="2" charset="-122"/>
                  </a:rPr>
                  <a:t>		      	 			(5.7)</a:t>
                </a:r>
              </a:p>
              <a:p>
                <a:r>
                  <a:rPr lang="zh-CN" altLang="en-US" sz="3600" b="1" dirty="0">
                    <a:latin typeface="等线" panose="02010600030101010101" pitchFamily="2" charset="-122"/>
                  </a:rPr>
                  <a:t>相加得</a:t>
                </a:r>
                <a:r>
                  <a:rPr lang="en-US" altLang="zh-CN" sz="3600" b="1" dirty="0">
                    <a:latin typeface="等线" panose="02010600030101010101" pitchFamily="2" charset="-122"/>
                  </a:rPr>
                  <a:t>:	</a:t>
                </a:r>
                <a14:m>
                  <m:oMath xmlns:m="http://schemas.openxmlformats.org/officeDocument/2006/math">
                    <m:r>
                      <a:rPr lang="en-US" altLang="zh-CN" sz="3600" b="1" i="0" dirty="0" smtClean="0">
                        <a:latin typeface="Cambria Math" panose="02040503050406030204" pitchFamily="18" charset="0"/>
                      </a:rPr>
                      <m:t>𝐫</m:t>
                    </m:r>
                    <m:d>
                      <m:dPr>
                        <m:ctrlPr>
                          <a:rPr lang="zh-CN" altLang="en-US" sz="36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en-US" sz="3600" b="1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zh-CN" altLang="en-US" sz="3600" b="1" i="1" dirty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mr>
                          <m:mr>
                            <m:e>
                              <m:r>
                                <a:rPr lang="zh-CN" altLang="en-US" sz="3600" b="1" i="1" dirty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</m:mr>
                        </m:m>
                      </m:e>
                    </m:d>
                    <m:r>
                      <a:rPr lang="zh-CN" altLang="en-US" sz="3600" b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3600" b="1" i="0" dirty="0" smtClean="0">
                        <a:latin typeface="Cambria Math" panose="02040503050406030204" pitchFamily="18" charset="0"/>
                      </a:rPr>
                      <m:t>𝐫</m:t>
                    </m:r>
                    <m:d>
                      <m:dPr>
                        <m:ctrlPr>
                          <a:rPr lang="zh-CN" altLang="en-US" sz="36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en-US" sz="3600" b="1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zh-CN" altLang="en-US" sz="3600" b="1" i="1" dirty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zh-CN" altLang="en-US" sz="3600" b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CN" altLang="en-US" sz="3600" b="1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zh-CN" altLang="en-US" sz="3600" b="1" i="1" dirty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</m:mr>
                        </m:m>
                      </m:e>
                    </m:d>
                    <m:r>
                      <a:rPr lang="zh-CN" altLang="en-US" sz="3600" b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3600" b="1" i="1" dirty="0" smtClean="0">
                        <a:latin typeface="Cambria Math" panose="02040503050406030204" pitchFamily="18" charset="0"/>
                      </a:rPr>
                      <m:t>𝒓</m:t>
                    </m:r>
                    <m:d>
                      <m:dPr>
                        <m:ctrlPr>
                          <a:rPr lang="zh-CN" altLang="en-US" sz="36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en-US" sz="3600" b="1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zh-CN" altLang="en-US" sz="3600" b="1" i="1" dirty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zh-CN" altLang="en-US" sz="3600" b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CN" altLang="en-US" sz="3600" b="1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zh-CN" altLang="en-US" sz="3600" b="1" i="1" dirty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zh-CN" altLang="en-US" sz="3600" b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CN" altLang="en-US" sz="3600" b="1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CN" sz="3600" b="1" dirty="0"/>
                  <a:t>		       (5.8)   </a:t>
                </a:r>
              </a:p>
              <a:p>
                <a:endParaRPr lang="en-US" altLang="zh-CN" sz="3600" b="1" dirty="0">
                  <a:latin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7567E154-F4C5-4323-B656-9B7A08895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158" y="2310473"/>
                <a:ext cx="11661684" cy="3417859"/>
              </a:xfrm>
              <a:prstGeom prst="rect">
                <a:avLst/>
              </a:prstGeom>
              <a:blipFill>
                <a:blip r:embed="rId3"/>
                <a:stretch>
                  <a:fillRect l="-1567" r="-2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989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7A8B2E4D-5FA4-44CC-BDBA-1A41F5CD244F}"/>
                  </a:ext>
                </a:extLst>
              </p:cNvPr>
              <p:cNvSpPr/>
              <p:nvPr/>
            </p:nvSpPr>
            <p:spPr>
              <a:xfrm>
                <a:off x="533400" y="382300"/>
                <a:ext cx="12192000" cy="60933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800" b="1" dirty="0"/>
                  <a:t>平行求和法</a:t>
                </a:r>
                <a:endParaRPr lang="en-US" altLang="zh-CN" sz="2800" b="1" dirty="0"/>
              </a:p>
              <a:p>
                <a:pPr>
                  <a:lnSpc>
                    <a:spcPct val="150000"/>
                  </a:lnSpc>
                </a:pPr>
                <a:endParaRPr lang="en-US" altLang="zh-CN" sz="2800" b="1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b="1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grow m:val="on"/>
                        <m:supHide m:val="on"/>
                        <m:ctrlPr>
                          <a:rPr lang="zh-CN" altLang="en-US" sz="2800" b="1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zh-CN" altLang="en-US" sz="2800" b="1" i="1" dirty="0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zh-CN" altLang="en-US" sz="2800" b="1" dirty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zh-CN" altLang="en-US" sz="2800" b="1" i="1" dirty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  <m:sup/>
                      <m:e>
                        <m:d>
                          <m:dPr>
                            <m:ctrlPr>
                              <a:rPr lang="zh-CN" altLang="en-US" sz="2800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zh-CN" altLang="en-US" sz="2800" b="1" i="1" dirty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zh-CN" altLang="en-US" sz="2800" b="1" i="1" dirty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  <m:r>
                                    <a:rPr lang="zh-CN" altLang="en-US" sz="2800" b="1" dirty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zh-CN" altLang="en-US" sz="2800" b="1" i="1" dirty="0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zh-CN" altLang="en-US" sz="2800" b="1" i="1" dirty="0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</m:mr>
                            </m:m>
                          </m:e>
                        </m:d>
                      </m:e>
                    </m:nary>
                    <m:r>
                      <a:rPr lang="zh-CN" altLang="en-US" sz="2800" b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zh-CN" altLang="en-US" sz="28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en-US" sz="2800" b="1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zh-CN" altLang="en-US" sz="2800" b="1" i="1" dirty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mr>
                          <m:mr>
                            <m:e>
                              <m:r>
                                <a:rPr lang="zh-CN" altLang="en-US" sz="2800" b="1" i="1" dirty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</m:m>
                      </m:e>
                    </m:d>
                    <m:r>
                      <a:rPr lang="zh-CN" altLang="en-US" sz="2800" b="1" dirty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zh-CN" altLang="en-US" sz="28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en-US" sz="2800" b="1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zh-CN" altLang="en-US" sz="2800" b="1" i="1" dirty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zh-CN" altLang="en-US" sz="2800" b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zh-CN" altLang="en-US" sz="2800" b="1" i="1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zh-CN" altLang="en-US" sz="2800" b="1" i="1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CN" sz="2800" b="1" i="1" dirty="0">
                        <a:latin typeface="Cambria Math" panose="02040503050406030204" pitchFamily="18" charset="0"/>
                      </a:rPr>
                      <m:t>+···+</m:t>
                    </m:r>
                    <m:d>
                      <m:dPr>
                        <m:ctrlPr>
                          <a:rPr lang="zh-CN" altLang="en-US" sz="28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en-US" sz="2800" b="1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zh-CN" altLang="en-US" sz="2800" b="1" i="1" dirty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zh-CN" altLang="en-US" sz="2800" b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zh-CN" altLang="en-US" sz="2800" b="1" i="1" dirty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</m:mr>
                          <m:mr>
                            <m:e>
                              <m:r>
                                <a:rPr lang="zh-CN" altLang="en-US" sz="2800" b="1" i="1" dirty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CN" sz="2800" b="1" dirty="0"/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en-US" sz="28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en-US" sz="2800" b="1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zh-CN" altLang="en-US" sz="2800" b="1" i="1" dirty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zh-CN" altLang="en-US" sz="2800" b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zh-CN" altLang="en-US" sz="2800" b="1" i="1" dirty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zh-CN" altLang="en-US" sz="2800" b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zh-CN" altLang="en-US" sz="2800" b="1" i="1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zh-CN" altLang="en-US" sz="2800" b="1" i="1" dirty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CN" sz="2800" b="1" dirty="0"/>
                  <a:t> 	(5.9)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2800" b="1" dirty="0"/>
                  <a:t>应用加法公式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8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sz="2800" b="1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800" b="1" i="1" dirty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US" altLang="zh-CN" sz="2800" b="1" i="0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2800" b="1" i="1" dirty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altLang="zh-CN" sz="2800" b="1" i="0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2800" b="1" i="0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800" b="1" i="1" dirty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CN" sz="2800" b="1" i="0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28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2800" b="1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zh-CN" sz="2800" b="1" i="1" dirty="0">
                                <a:latin typeface="Cambria Math" panose="02040503050406030204" pitchFamily="18" charset="0"/>
                              </a:rPr>
                              <m:t>𝒓</m:t>
                            </m:r>
                            <m:r>
                              <a:rPr lang="en-US" altLang="zh-CN" sz="2800" b="1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2800" b="1" i="1" dirty="0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e>
                            <m:r>
                              <a:rPr lang="en-US" altLang="zh-CN" sz="2800" b="1" i="1" dirty="0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eqArr>
                      </m:e>
                    </m:d>
                    <m:r>
                      <a:rPr lang="en-US" altLang="zh-CN" sz="2800" b="1" i="0" dirty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zh-CN" sz="28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sz="2800" b="1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800" b="1" i="1" dirty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US" altLang="zh-CN" sz="2800" b="1" i="0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2800" b="1" i="1" dirty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800" b="1" i="1" dirty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altLang="zh-CN" sz="2800" b="1" i="0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800" b="1" i="0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zh-CN" sz="2800" b="1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b="1" dirty="0"/>
                  <a:t>			        	   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8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2800" b="1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zh-CN" sz="2800" b="1" i="1" dirty="0">
                                <a:latin typeface="Cambria Math" panose="02040503050406030204" pitchFamily="18" charset="0"/>
                              </a:rPr>
                              <m:t>𝒓</m:t>
                            </m:r>
                            <m:r>
                              <a:rPr lang="en-US" altLang="zh-CN" sz="2800" b="1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2800" b="1" i="1" dirty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e>
                            <m:r>
                              <a:rPr lang="en-US" altLang="zh-CN" sz="2800" b="1" i="1" dirty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eqArr>
                      </m:e>
                    </m:d>
                    <m:r>
                      <a:rPr lang="en-US" altLang="zh-CN" sz="2800" b="1" i="0" dirty="0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zh-CN" sz="28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CN" sz="2800" b="1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CN" sz="2800" b="1" i="1" dirty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altLang="zh-CN" sz="2800" b="1" i="1" dirty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  <m:r>
                                    <a:rPr lang="en-US" altLang="zh-CN" sz="2800" b="1" i="0" dirty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zh-CN" sz="2800" b="1" i="1" dirty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en-US" altLang="zh-CN" sz="2800" b="1" i="0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800" b="1" i="0" dirty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CN" sz="2800" b="1" i="1" dirty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en-US" altLang="zh-CN" sz="2800" b="1" i="0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800" b="1" i="0" dirty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US" altLang="zh-CN" sz="2800" b="1" i="0" dirty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altLang="zh-CN" sz="2800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CN" sz="2800" b="1" i="1" dirty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altLang="zh-CN" sz="2800" b="1" i="1" dirty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  <m:r>
                                    <a:rPr lang="en-US" altLang="zh-CN" sz="2800" b="1" i="0" dirty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zh-CN" sz="2800" b="1" i="1" dirty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en-US" altLang="zh-CN" sz="2800" b="1" i="0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800" b="1" i="0" dirty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CN" sz="2800" b="1" i="1" dirty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en-US" altLang="zh-CN" sz="2800" b="1" i="0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800" b="1" i="0" dirty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endParaRPr lang="en-US" altLang="zh-CN" sz="2800" b="1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sz="2800" b="1" dirty="0"/>
                  <a:t>应用</a:t>
                </a:r>
                <a:r>
                  <a:rPr lang="en-US" altLang="zh-CN" sz="2800" b="1" dirty="0"/>
                  <a:t>n</a:t>
                </a:r>
                <a:r>
                  <a:rPr lang="zh-CN" altLang="en-US" sz="2800" b="1" dirty="0"/>
                  <a:t>次后</a:t>
                </a:r>
                <a:r>
                  <a:rPr lang="en-US" altLang="zh-CN" sz="2800" b="1" dirty="0"/>
                  <a:t>		             =</a:t>
                </a:r>
                <a:r>
                  <a:rPr lang="zh-CN" altLang="en-US" sz="28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en-US" sz="28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en-US" sz="2800" b="1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zh-CN" altLang="en-US" sz="2800" b="1" i="1" dirty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mr>
                          <m:mr>
                            <m:e>
                              <m:r>
                                <a:rPr lang="zh-CN" altLang="en-US" sz="2800" b="1" i="1" dirty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</m:m>
                      </m:e>
                    </m:d>
                    <m:r>
                      <a:rPr lang="zh-CN" altLang="en-US" sz="2800" b="1" dirty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zh-CN" altLang="en-US" sz="28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en-US" sz="2800" b="1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zh-CN" altLang="en-US" sz="2800" b="1" i="1" dirty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zh-CN" altLang="en-US" sz="2800" b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zh-CN" altLang="en-US" sz="2800" b="1" i="1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zh-CN" altLang="en-US" sz="2800" b="1" i="1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CN" sz="2800" b="1" i="1" dirty="0">
                        <a:latin typeface="Cambria Math" panose="02040503050406030204" pitchFamily="18" charset="0"/>
                      </a:rPr>
                      <m:t>+···+</m:t>
                    </m:r>
                    <m:d>
                      <m:dPr>
                        <m:ctrlPr>
                          <a:rPr lang="zh-CN" altLang="en-US" sz="28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en-US" sz="2800" b="1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zh-CN" altLang="en-US" sz="2800" b="1" i="1" dirty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zh-CN" altLang="en-US" sz="2800" b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zh-CN" altLang="en-US" sz="2800" b="1" i="1" dirty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</m:mr>
                          <m:mr>
                            <m:e>
                              <m:r>
                                <a:rPr lang="zh-CN" altLang="en-US" sz="2800" b="1" i="1" dirty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zh-CN" sz="2800" b="1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7A8B2E4D-5FA4-44CC-BDBA-1A41F5CD24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82300"/>
                <a:ext cx="12192000" cy="6093399"/>
              </a:xfrm>
              <a:prstGeom prst="rect">
                <a:avLst/>
              </a:prstGeom>
              <a:blipFill>
                <a:blip r:embed="rId2"/>
                <a:stretch>
                  <a:fillRect l="-10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73D77BF6-3CF3-4368-8BEA-1F7CF338D048}"/>
                  </a:ext>
                </a:extLst>
              </p:cNvPr>
              <p:cNvSpPr txBox="1"/>
              <p:nvPr/>
            </p:nvSpPr>
            <p:spPr>
              <a:xfrm>
                <a:off x="533400" y="586801"/>
                <a:ext cx="9956800" cy="43506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zh-CN" altLang="en-US" sz="3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en-US" sz="3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zh-CN" altLang="en-US" sz="360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zh-CN" altLang="en-US" sz="36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r>
                      <a:rPr lang="zh-CN" altLang="en-US" sz="3600" i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zh-CN" alt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en-US" sz="3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zh-CN" altLang="en-US" sz="360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zh-CN" altLang="en-US" sz="36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r>
                      <a:rPr lang="zh-CN" altLang="en-US" sz="3600" i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zh-CN" alt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en-US" sz="3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zh-CN" altLang="en-US" sz="360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zh-CN" altLang="en-US" sz="3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zh-CN" altLang="en-US" sz="3600" dirty="0"/>
                  <a:t> </a:t>
                </a:r>
                <a:endParaRPr lang="en-US" altLang="zh-CN" sz="3600" dirty="0"/>
              </a:p>
              <a:p>
                <a:r>
                  <a:rPr lang="en-US" altLang="zh-CN" sz="3600" dirty="0"/>
                  <a:t>       =</a:t>
                </a:r>
                <a:r>
                  <a:rPr lang="zh-CN" altLang="en-US" sz="36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en-US" sz="3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zh-CN" altLang="en-US" sz="36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zh-CN" altLang="en-US" sz="36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r>
                      <a:rPr lang="zh-CN" altLang="en-US" sz="360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zh-CN" alt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en-US" sz="3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3600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zh-CN" altLang="en-US" sz="3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zh-CN" altLang="en-US" sz="3600" dirty="0"/>
                  <a:t> </a:t>
                </a:r>
                <a:r>
                  <a:rPr lang="en-US" altLang="zh-CN" sz="3600" dirty="0"/>
                  <a:t>+</a:t>
                </a:r>
                <a:r>
                  <a:rPr lang="zh-CN" altLang="en-US" sz="36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en-US" sz="3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3600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36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zh-CN" sz="3600" dirty="0"/>
              </a:p>
              <a:p>
                <a:r>
                  <a:rPr lang="en-US" altLang="zh-CN" sz="3600" dirty="0"/>
                  <a:t>	=</a:t>
                </a:r>
                <a:r>
                  <a:rPr lang="zh-CN" altLang="en-US" sz="36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en-US" sz="3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zh-CN" altLang="en-US" sz="36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zh-CN" altLang="en-US" sz="36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r>
                      <a:rPr lang="zh-CN" altLang="en-US" sz="360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zh-CN" alt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en-US" sz="3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36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zh-CN" altLang="en-US" sz="3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zh-CN" altLang="en-US" sz="3600" dirty="0"/>
                  <a:t> </a:t>
                </a:r>
                <a:r>
                  <a:rPr lang="en-US" altLang="zh-CN" sz="3600" dirty="0"/>
                  <a:t>+</a:t>
                </a:r>
                <a:r>
                  <a:rPr lang="zh-CN" altLang="en-US" sz="36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en-US" sz="3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36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36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zh-CN" altLang="en-US" sz="360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zh-CN" alt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en-US" sz="3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36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3600" b="0" i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zh-CN" sz="3600" dirty="0"/>
              </a:p>
              <a:p>
                <a:r>
                  <a:rPr lang="en-US" altLang="zh-CN" sz="3600" dirty="0"/>
                  <a:t>	=</a:t>
                </a:r>
                <a:r>
                  <a:rPr lang="zh-CN" altLang="en-US" sz="36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en-US" sz="3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zh-CN" altLang="en-US" sz="36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zh-CN" altLang="en-US" sz="36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r>
                      <a:rPr lang="zh-CN" altLang="en-US" sz="360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zh-CN" alt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en-US" sz="3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36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zh-CN" altLang="en-US" sz="3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zh-CN" altLang="en-US" sz="3600" dirty="0"/>
                  <a:t> </a:t>
                </a:r>
                <a:r>
                  <a:rPr lang="en-US" altLang="zh-CN" sz="3600" dirty="0"/>
                  <a:t>+</a:t>
                </a:r>
                <a:r>
                  <a:rPr lang="zh-CN" altLang="en-US" sz="36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en-US" sz="3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3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36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zh-CN" altLang="en-US" sz="360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zh-CN" alt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en-US" sz="3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36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36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CN" sz="36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zh-CN" alt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en-US" sz="3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36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3600" b="0" i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zh-CN" altLang="en-US" sz="3600" dirty="0"/>
              </a:p>
              <a:p>
                <a:endParaRPr lang="zh-CN" altLang="en-US" sz="3600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73D77BF6-3CF3-4368-8BEA-1F7CF338D0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586801"/>
                <a:ext cx="9956800" cy="43506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999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72805A0-4693-42D7-81A4-459C85E2F2B4}"/>
                  </a:ext>
                </a:extLst>
              </p:cNvPr>
              <p:cNvSpPr txBox="1"/>
              <p:nvPr/>
            </p:nvSpPr>
            <p:spPr>
              <a:xfrm>
                <a:off x="24194" y="2503136"/>
                <a:ext cx="12847320" cy="45413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/>
                  <a:t>	          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8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sz="2800" b="1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eqArr>
                                <m:eqArrPr>
                                  <m:ctrlPr>
                                    <a:rPr lang="en-US" altLang="zh-CN" sz="28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zh-CN" sz="2800" b="1" i="1" dirty="0" smtClean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  <m:e>
                                  <m:r>
                                    <a:rPr lang="en-US" altLang="zh-CN" sz="2800" b="1" i="1" dirty="0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  <m:r>
                                    <a:rPr lang="en-US" altLang="zh-CN" sz="2800" b="1" i="1" dirty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zh-CN" sz="2800" b="1" i="1" dirty="0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eqArr>
                            </m:e>
                          </m:mr>
                          <m:mr>
                            <m:e/>
                          </m:mr>
                        </m:m>
                      </m:e>
                    </m:d>
                    <m:r>
                      <a:rPr lang="en-US" altLang="zh-CN" sz="2800" b="1" dirty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zh-CN" sz="28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sz="2800" b="1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eqArr>
                                <m:eqArrPr>
                                  <m:ctrlPr>
                                    <a:rPr lang="en-US" altLang="zh-CN" sz="28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zh-CN" sz="2800" b="1" i="1" dirty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  <m:e>
                                  <m:r>
                                    <a:rPr lang="en-US" altLang="zh-CN" sz="2800" b="1" i="1" dirty="0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</m:eqArr>
                            </m:e>
                          </m:mr>
                          <m:mr>
                            <m:e/>
                          </m:mr>
                        </m:m>
                      </m:e>
                    </m:d>
                  </m:oMath>
                </a14:m>
                <a:endParaRPr lang="en-US" altLang="zh-CN" sz="2800" b="1" dirty="0"/>
              </a:p>
              <a:p>
                <a:r>
                  <a:rPr lang="en-US" altLang="zh-CN" sz="2800" b="1" dirty="0"/>
                  <a:t>	          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8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CN" sz="2800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CN" sz="2800" b="1" i="1" dirty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eqArr>
                                    <m:eqArrPr>
                                      <m:ctrlPr>
                                        <a:rPr lang="en-US" altLang="zh-CN" sz="2800" b="1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altLang="zh-CN" sz="2800" b="1" i="1" dirty="0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  <m:r>
                                        <a:rPr lang="en-US" altLang="zh-CN" sz="2800" b="1" i="1" dirty="0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CN" sz="2800" b="1" i="1" dirty="0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  <m:e>
                                      <m:r>
                                        <a:rPr lang="en-US" altLang="zh-CN" sz="2800" b="1" i="1" dirty="0">
                                          <a:latin typeface="Cambria Math" panose="02040503050406030204" pitchFamily="18" charset="0"/>
                                        </a:rPr>
                                        <m:t>𝒎</m:t>
                                      </m:r>
                                      <m:r>
                                        <a:rPr lang="en-US" altLang="zh-CN" sz="2800" b="1" i="1" dirty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altLang="zh-CN" sz="2800" b="1" i="1" dirty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eqArr>
                                </m:e>
                              </m:mr>
                              <m:mr>
                                <m:e/>
                              </m:mr>
                            </m:m>
                          </m:e>
                        </m:d>
                        <m:r>
                          <a:rPr lang="en-US" altLang="zh-CN" sz="2800" b="1" dirty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altLang="zh-CN" sz="2800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CN" sz="2800" b="1" i="1" dirty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eqArr>
                                    <m:eqArrPr>
                                      <m:ctrlPr>
                                        <a:rPr lang="en-US" altLang="zh-CN" sz="2800" b="1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altLang="zh-CN" sz="2800" b="1" i="1" dirty="0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  <m:r>
                                        <a:rPr lang="en-US" altLang="zh-CN" sz="2800" b="1" i="1" dirty="0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CN" sz="2800" b="1" i="1" dirty="0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  <m:e>
                                      <m:r>
                                        <a:rPr lang="en-US" altLang="zh-CN" sz="2800" b="1" i="1" dirty="0">
                                          <a:latin typeface="Cambria Math" panose="02040503050406030204" pitchFamily="18" charset="0"/>
                                        </a:rPr>
                                        <m:t>𝒎</m:t>
                                      </m:r>
                                    </m:e>
                                  </m:eqArr>
                                </m:e>
                              </m:mr>
                              <m:mr>
                                <m:e/>
                              </m:mr>
                            </m:m>
                          </m:e>
                        </m:d>
                      </m:e>
                    </m:d>
                    <m:r>
                      <a:rPr lang="en-US" altLang="zh-CN" sz="2800" b="1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altLang="zh-CN" sz="28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8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sz="2800" b="1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eqArr>
                                <m:eqArrPr>
                                  <m:ctrlPr>
                                    <a:rPr lang="en-US" altLang="zh-CN" sz="28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zh-CN" sz="2800" b="1" i="1" dirty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  <m:e>
                                  <m:r>
                                    <a:rPr lang="en-US" altLang="zh-CN" sz="2800" b="1" i="1" dirty="0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</m:eqArr>
                            </m:e>
                          </m:mr>
                          <m:mr>
                            <m:e/>
                          </m:mr>
                        </m:m>
                      </m:e>
                    </m:d>
                  </m:oMath>
                </a14:m>
                <a:endParaRPr lang="en-US" altLang="zh-CN" sz="2800" b="1" dirty="0"/>
              </a:p>
              <a:p>
                <a:r>
                  <a:rPr lang="en-US" altLang="zh-CN" sz="2800" b="1" dirty="0"/>
                  <a:t>n</a:t>
                </a:r>
                <a:r>
                  <a:rPr lang="zh-CN" altLang="en-US" sz="2800" b="1" dirty="0"/>
                  <a:t>次加法公式</a:t>
                </a:r>
                <a:r>
                  <a:rPr lang="en-US" altLang="zh-CN" sz="2800" b="1" dirty="0"/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8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sz="2800" b="1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800" b="1" i="1" dirty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800" b="1" i="1" dirty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n-US" altLang="zh-CN" sz="2800" b="1" i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2800" b="1" i="1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CN" sz="28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800" b="1" dirty="0"/>
                  <a:t>+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8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sz="2800" b="1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800" b="1" i="1" dirty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800" b="1" i="1" dirty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CN" sz="2800" b="1" dirty="0">
                        <a:latin typeface="Cambria Math" panose="02040503050406030204" pitchFamily="18" charset="0"/>
                      </a:rPr>
                      <m:t>+⋯+</m:t>
                    </m:r>
                    <m:d>
                      <m:dPr>
                        <m:ctrlPr>
                          <a:rPr lang="en-US" altLang="zh-CN" sz="28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sz="2800" b="1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eqArr>
                                <m:eqArrPr>
                                  <m:ctrlPr>
                                    <a:rPr lang="en-US" altLang="zh-CN" sz="28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zh-CN" sz="2800" b="1" i="1" dirty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en-US" altLang="zh-CN" sz="2800" b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800" b="1" i="1" dirty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  <m:e>
                                  <m:r>
                                    <a:rPr lang="en-US" altLang="zh-CN" sz="2800" b="1" i="1" dirty="0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</m:eqArr>
                            </m:e>
                          </m:mr>
                          <m:mr>
                            <m:e/>
                          </m:mr>
                        </m:m>
                      </m:e>
                    </m:d>
                  </m:oMath>
                </a14:m>
                <a:r>
                  <a:rPr lang="en-US" altLang="zh-CN" sz="2800" b="1" dirty="0"/>
                  <a:t> </a:t>
                </a:r>
                <a14:m>
                  <m:oMath xmlns:m="http://schemas.openxmlformats.org/officeDocument/2006/math">
                    <m:r>
                      <a:rPr lang="en-US" altLang="zh-CN" sz="2800" b="1" dirty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zh-CN" sz="28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sz="2800" b="1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eqArr>
                                <m:eqArrPr>
                                  <m:ctrlPr>
                                    <a:rPr lang="en-US" altLang="zh-CN" sz="28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zh-CN" sz="2800" b="1" i="1" dirty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  <m:e>
                                  <m:r>
                                    <a:rPr lang="en-US" altLang="zh-CN" sz="2800" b="1" i="1" dirty="0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</m:eqArr>
                            </m:e>
                          </m:mr>
                          <m:mr>
                            <m:e/>
                          </m:mr>
                        </m:m>
                      </m:e>
                    </m:d>
                  </m:oMath>
                </a14:m>
                <a:endParaRPr lang="en-US" altLang="zh-CN" sz="2800" b="1" dirty="0"/>
              </a:p>
              <a:p>
                <a:r>
                  <a:rPr lang="en-US" altLang="zh-CN" sz="2800" b="1" dirty="0"/>
                  <a:t>		 = +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8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sz="2800" b="1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800" b="1" i="1" dirty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800" b="1" i="1" dirty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CN" sz="2800" b="1" dirty="0">
                        <a:latin typeface="Cambria Math" panose="02040503050406030204" pitchFamily="18" charset="0"/>
                      </a:rPr>
                      <m:t>+⋯+</m:t>
                    </m:r>
                    <m:d>
                      <m:dPr>
                        <m:ctrlPr>
                          <a:rPr lang="en-US" altLang="zh-CN" sz="28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sz="2800" b="1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eqArr>
                                <m:eqArrPr>
                                  <m:ctrlPr>
                                    <a:rPr lang="en-US" altLang="zh-CN" sz="28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zh-CN" sz="2800" b="1" i="1" dirty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en-US" altLang="zh-CN" sz="2800" b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800" b="1" i="1" dirty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  <m:e>
                                  <m:r>
                                    <a:rPr lang="en-US" altLang="zh-CN" sz="2800" b="1" i="1" dirty="0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</m:eqArr>
                            </m:e>
                          </m:mr>
                          <m:mr>
                            <m:e/>
                          </m:mr>
                        </m:m>
                      </m:e>
                    </m:d>
                  </m:oMath>
                </a14:m>
                <a:r>
                  <a:rPr lang="en-US" altLang="zh-CN" sz="2800" b="1" dirty="0"/>
                  <a:t> </a:t>
                </a:r>
                <a14:m>
                  <m:oMath xmlns:m="http://schemas.openxmlformats.org/officeDocument/2006/math">
                    <m:r>
                      <a:rPr lang="en-US" altLang="zh-CN" sz="2800" b="1" dirty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zh-CN" sz="28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sz="2800" b="1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eqArr>
                                <m:eqArrPr>
                                  <m:ctrlPr>
                                    <a:rPr lang="en-US" altLang="zh-CN" sz="28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zh-CN" sz="2800" b="1" i="1" dirty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  <m:e>
                                  <m:r>
                                    <a:rPr lang="en-US" altLang="zh-CN" sz="2800" b="1" i="1" dirty="0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</m:eqArr>
                            </m:e>
                          </m:mr>
                          <m:mr>
                            <m:e/>
                          </m:mr>
                        </m:m>
                      </m:e>
                    </m:d>
                  </m:oMath>
                </a14:m>
                <a:endParaRPr lang="en-US" altLang="zh-CN" sz="2800" b="1" dirty="0"/>
              </a:p>
              <a:p>
                <a:endParaRPr lang="zh-CN" altLang="en-US" sz="2800" b="1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72805A0-4693-42D7-81A4-459C85E2F2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94" y="2503136"/>
                <a:ext cx="12847320" cy="4541308"/>
              </a:xfrm>
              <a:prstGeom prst="rect">
                <a:avLst/>
              </a:prstGeom>
              <a:blipFill>
                <a:blip r:embed="rId2"/>
                <a:stretch>
                  <a:fillRect l="-9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3A743EC1-A475-4A50-9D03-D3BA5AA16E5F}"/>
                  </a:ext>
                </a:extLst>
              </p:cNvPr>
              <p:cNvSpPr txBox="1"/>
              <p:nvPr/>
            </p:nvSpPr>
            <p:spPr>
              <a:xfrm>
                <a:off x="-1" y="148325"/>
                <a:ext cx="12612233" cy="3701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b="1" dirty="0"/>
                  <a:t>加法公式</a:t>
                </a:r>
                <a14:m>
                  <m:oMath xmlns:m="http://schemas.openxmlformats.org/officeDocument/2006/math">
                    <m:r>
                      <a:rPr lang="en-US" altLang="zh-CN" sz="3200" b="1" i="1" dirty="0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zh-CN" altLang="en-US" sz="32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en-US" sz="3200" b="1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zh-CN" altLang="en-US" sz="3200" b="1" i="1" dirty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mr>
                          <m:mr>
                            <m:e>
                              <m:r>
                                <a:rPr lang="zh-CN" altLang="en-US" sz="3200" b="1" i="1" dirty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</m:mr>
                        </m:m>
                      </m:e>
                    </m:d>
                    <m:r>
                      <a:rPr lang="zh-CN" altLang="en-US" sz="3200" b="1" i="0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zh-CN" altLang="en-US" sz="32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en-US" sz="3200" b="1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zh-CN" altLang="en-US" sz="3200" b="1" i="1" dirty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zh-CN" altLang="en-US" sz="3200" b="1" i="0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CN" altLang="en-US" sz="3200" b="1" i="0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zh-CN" altLang="en-US" sz="3200" b="1" i="1" dirty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</m:mr>
                        </m:m>
                      </m:e>
                    </m:d>
                    <m:r>
                      <a:rPr lang="zh-CN" altLang="en-US" sz="3200" b="1" i="0" dirty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zh-CN" altLang="en-US" sz="32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en-US" sz="3200" b="1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zh-CN" altLang="en-US" sz="3200" b="1" i="1" dirty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zh-CN" altLang="en-US" sz="3200" b="1" i="0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CN" altLang="en-US" sz="3200" b="1" i="0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zh-CN" altLang="en-US" sz="3200" b="1" i="1" dirty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zh-CN" altLang="en-US" sz="3200" b="1" i="0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CN" altLang="en-US" sz="3200" b="1" i="0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CN" sz="3200" b="1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3200" b="1" i="1" dirty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zh-CN" altLang="en-US" sz="3200" b="1" dirty="0"/>
                  <a:t>是整数</a:t>
                </a:r>
                <a:r>
                  <a:rPr lang="en-US" altLang="zh-CN" sz="3200" b="1" dirty="0"/>
                  <a:t>			   (5.8) </a:t>
                </a:r>
              </a:p>
              <a:p>
                <a:r>
                  <a:rPr lang="zh-CN" altLang="en-US" sz="3200" b="1" dirty="0"/>
                  <a:t>上指标求和法</a:t>
                </a:r>
                <a:endParaRPr lang="en-US" altLang="zh-CN" sz="3200" b="1" dirty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grow m:val="on"/>
                        <m:supHide m:val="on"/>
                        <m:ctrlPr>
                          <a:rPr lang="en-US" altLang="zh-CN" sz="3200" b="1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3200" b="1" i="1" dirty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zh-CN" sz="3200" b="1" dirty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altLang="zh-CN" sz="3200" b="1" i="1" dirty="0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altLang="zh-CN" sz="3200" b="1" dirty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altLang="zh-CN" sz="3200" b="1" i="1" dirty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altLang="zh-CN" sz="3200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altLang="zh-CN" sz="3200" b="1" i="1" dirty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altLang="zh-CN" sz="3200" b="1" i="1" dirty="0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e>
                              <m:e>
                                <m:r>
                                  <a:rPr lang="en-US" altLang="zh-CN" sz="3200" b="1" i="1" dirty="0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3200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</m:mr>
                                  <m:mr>
                                    <m:e/>
                                  </m:mr>
                                </m:m>
                              </m:e>
                            </m:eqArr>
                          </m:e>
                        </m:d>
                      </m:e>
                    </m:nary>
                    <m:r>
                      <a:rPr lang="en-US" altLang="zh-CN" sz="3200" b="1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3200" b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32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sz="3200" b="1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eqArr>
                                <m:eqArrPr>
                                  <m:ctrlPr>
                                    <a:rPr lang="en-US" altLang="zh-CN" sz="32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zh-CN" sz="3200" b="1" i="1" dirty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  <m:e>
                                  <m:r>
                                    <a:rPr lang="en-US" altLang="zh-CN" sz="3200" b="1" i="1" dirty="0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</m:eqArr>
                            </m:e>
                          </m:mr>
                          <m:mr>
                            <m:e/>
                          </m:mr>
                        </m:m>
                      </m:e>
                    </m:d>
                    <m:r>
                      <a:rPr lang="en-US" altLang="zh-CN" sz="3200" b="1" dirty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zh-CN" sz="32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sz="3200" b="1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eqArr>
                                <m:eqArrPr>
                                  <m:ctrlPr>
                                    <a:rPr lang="en-US" altLang="zh-CN" sz="32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zh-CN" sz="3200" b="1" i="1" dirty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en-US" altLang="zh-CN" sz="3200" b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3200" b="1" i="1" dirty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  <m:e>
                                  <m:r>
                                    <a:rPr lang="en-US" altLang="zh-CN" sz="3200" b="1" i="1" dirty="0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</m:eqArr>
                            </m:e>
                          </m:mr>
                          <m:mr>
                            <m:e/>
                          </m:mr>
                        </m:m>
                      </m:e>
                    </m:d>
                    <m:r>
                      <a:rPr lang="en-US" altLang="zh-CN" sz="3200" b="1" dirty="0">
                        <a:latin typeface="Cambria Math" panose="02040503050406030204" pitchFamily="18" charset="0"/>
                      </a:rPr>
                      <m:t>+⋯+</m:t>
                    </m:r>
                    <m:d>
                      <m:dPr>
                        <m:ctrlPr>
                          <a:rPr lang="en-US" altLang="zh-CN" sz="32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sz="3200" b="1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3200" b="1" i="1" dirty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3200" b="1" i="1" dirty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CN" sz="3200" b="1" dirty="0"/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32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sz="3200" b="1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3200" b="1" i="1" dirty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altLang="zh-CN" sz="3200" b="1" i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3200" b="1" i="1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3200" b="1" i="1" dirty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n-US" altLang="zh-CN" sz="3200" b="1" i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3200" b="1" i="1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CN" sz="3200" b="1" dirty="0"/>
                  <a:t>	(5.10)</a:t>
                </a:r>
              </a:p>
              <a:p>
                <a:endParaRPr lang="zh-CN" altLang="en-US" sz="3200" dirty="0"/>
              </a:p>
              <a:p>
                <a:r>
                  <a:rPr lang="en-US" altLang="zh-CN" sz="3200" b="1" dirty="0"/>
                  <a:t>  </a:t>
                </a: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3A743EC1-A475-4A50-9D03-D3BA5AA16E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148325"/>
                <a:ext cx="12612233" cy="3701719"/>
              </a:xfrm>
              <a:prstGeom prst="rect">
                <a:avLst/>
              </a:prstGeom>
              <a:blipFill>
                <a:blip r:embed="rId3"/>
                <a:stretch>
                  <a:fillRect l="-12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38F43942-AC80-459C-B87D-6868668D48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838" y="2640647"/>
            <a:ext cx="6702549" cy="440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61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1208</Words>
  <Application>Microsoft Office PowerPoint</Application>
  <PresentationFormat>宽屏</PresentationFormat>
  <Paragraphs>129</Paragraphs>
  <Slides>24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2" baseType="lpstr">
      <vt:lpstr>等线</vt:lpstr>
      <vt:lpstr>等线 Light</vt:lpstr>
      <vt:lpstr>迷你简菱心</vt:lpstr>
      <vt:lpstr>Agency FB</vt:lpstr>
      <vt:lpstr>Arial</vt:lpstr>
      <vt:lpstr>Cambria Math</vt:lpstr>
      <vt:lpstr>Century Gothic</vt:lpstr>
      <vt:lpstr>Office 主题​​</vt:lpstr>
      <vt:lpstr>PowerPoint 演示文稿</vt:lpstr>
      <vt:lpstr>PowerPoint 演示文稿</vt:lpstr>
      <vt:lpstr>公式预览</vt:lpstr>
      <vt:lpstr>PowerPoint 演示文稿</vt:lpstr>
      <vt:lpstr>2、吸收恒等式</vt:lpstr>
      <vt:lpstr>多项式推理法</vt:lpstr>
      <vt:lpstr>3、加法公式</vt:lpstr>
      <vt:lpstr>PowerPoint 演示文稿</vt:lpstr>
      <vt:lpstr>PowerPoint 演示文稿</vt:lpstr>
      <vt:lpstr>PowerPoint 演示文稿</vt:lpstr>
      <vt:lpstr> (■(r@m))(■(m@k))=(■(r@k))(■(r-k@m-k))                 （5.21）</vt:lpstr>
      <vt:lpstr> (x+y+z)^n=∑129_█(0≤a,b,c≤n@a+b+c=n)▒■((■(a+b+c@b+c))(■(b+c@c)) x^a y^b z^c )       =∑129_█(0≤a,b,c≤n@a+b+c=n)▒〖(a+b+c)!/a!b!c! x^a y^b z^c 〗 </vt:lpstr>
      <vt:lpstr>PowerPoint 演示文稿</vt:lpstr>
      <vt:lpstr>PowerPoint 演示文稿</vt:lpstr>
      <vt:lpstr>公式小结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3.∑129_k▒〖(■(n+k@2k))(■(2k@k))  (-1)^k/(k+1)〗 =∑129_k▒〖(■(n+k@k))(■(n@k))  (-1)^k/(k+1)〗   (5.21) =∑129_k▒〖(■(n+k@k))(■(n+1@k+1))  (-1)^k/(n+1)〗  (5.5) =1/(n+1) ∑129_k▒〖(■(n+k@k))(■(n+1@k+1)) (-1)^k 〗   (*)       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zzm</dc:creator>
  <cp:lastModifiedBy> </cp:lastModifiedBy>
  <cp:revision>53</cp:revision>
  <dcterms:created xsi:type="dcterms:W3CDTF">2020-03-14T05:55:12Z</dcterms:created>
  <dcterms:modified xsi:type="dcterms:W3CDTF">2020-03-17T01:54:55Z</dcterms:modified>
</cp:coreProperties>
</file>