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2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0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3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6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4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1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16940D-F27A-4F66-A520-6C01CE6D2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8555" y="2432303"/>
            <a:ext cx="4834890" cy="996697"/>
          </a:xfrm>
        </p:spPr>
        <p:txBody>
          <a:bodyPr>
            <a:noAutofit/>
          </a:bodyPr>
          <a:lstStyle/>
          <a:p>
            <a:r>
              <a:rPr lang="zh-CN" altLang="en-US" sz="7200" dirty="0"/>
              <a:t>正则表达式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EB6C7F5-5B44-479B-BA6B-AC5417ED3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3325" y="3429000"/>
            <a:ext cx="5705856" cy="996696"/>
          </a:xfrm>
        </p:spPr>
        <p:txBody>
          <a:bodyPr/>
          <a:lstStyle/>
          <a:p>
            <a:r>
              <a:rPr lang="en-US" altLang="zh-CN" dirty="0"/>
              <a:t>211240038 </a:t>
            </a:r>
            <a:r>
              <a:rPr lang="zh-CN" altLang="en-US" dirty="0"/>
              <a:t>郭佳茵</a:t>
            </a:r>
          </a:p>
        </p:txBody>
      </p:sp>
    </p:spTree>
    <p:extLst>
      <p:ext uri="{BB962C8B-B14F-4D97-AF65-F5344CB8AC3E}">
        <p14:creationId xmlns:p14="http://schemas.microsoft.com/office/powerpoint/2010/main" val="1064222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C7D5F1-BA45-4679-8271-01E014D28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750"/>
            <a:ext cx="10515600" cy="61531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[</a:t>
            </a:r>
            <a:r>
              <a:rPr lang="en-US" altLang="zh-CN" dirty="0" err="1"/>
              <a:t>xyz</a:t>
            </a:r>
            <a:r>
              <a:rPr lang="en-US" altLang="zh-CN" dirty="0"/>
              <a:t>]</a:t>
            </a:r>
            <a:r>
              <a:rPr lang="zh-CN" altLang="en-US" dirty="0"/>
              <a:t>：字符集合，匹配所包含的任意一个字符，仅有</a:t>
            </a:r>
            <a:r>
              <a:rPr lang="en-US" altLang="zh-CN" dirty="0"/>
              <a:t>\</a:t>
            </a:r>
            <a:r>
              <a:rPr lang="zh-CN" altLang="en-US" dirty="0"/>
              <a:t>保持特殊含义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[^</a:t>
            </a:r>
            <a:r>
              <a:rPr lang="en-US" altLang="zh-CN" dirty="0" err="1"/>
              <a:t>xyz</a:t>
            </a:r>
            <a:r>
              <a:rPr lang="en-US" altLang="zh-CN" dirty="0"/>
              <a:t>]</a:t>
            </a:r>
            <a:r>
              <a:rPr lang="zh-CN" altLang="en-US" dirty="0"/>
              <a:t>：排除型字符集合，匹配未列出的任意字符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[a-z]</a:t>
            </a:r>
            <a:r>
              <a:rPr lang="zh-CN" altLang="en-US" dirty="0"/>
              <a:t>：字符范围，匹配指定范围内的任意字符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[^a-z]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排除型的字符范围，匹配任何不在指定范围内的任意字符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[:name:]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：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增加命名字符类中的字符到表达式，只能用于</a:t>
            </a:r>
            <a:r>
              <a:rPr lang="zh-CN" altLang="en-US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方括号表达式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605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6A70A7-A4CB-4BCE-A58A-E6C5917DB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525"/>
            <a:ext cx="10515600" cy="57816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[=</a:t>
            </a:r>
            <a:r>
              <a:rPr lang="en-US" altLang="zh-CN" dirty="0" err="1"/>
              <a:t>elt</a:t>
            </a:r>
            <a:r>
              <a:rPr lang="en-US" altLang="zh-CN" dirty="0"/>
              <a:t>=]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增加当前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locale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下排序（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collate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）等价于字符“</a:t>
            </a:r>
            <a:r>
              <a:rPr lang="en-US" altLang="zh-CN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elt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”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的元素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202122"/>
                </a:solidFill>
              </a:rPr>
              <a:t>[.</a:t>
            </a:r>
            <a:r>
              <a:rPr lang="en-US" altLang="zh-CN" dirty="0" err="1">
                <a:solidFill>
                  <a:srgbClr val="202122"/>
                </a:solidFill>
              </a:rPr>
              <a:t>elt</a:t>
            </a:r>
            <a:r>
              <a:rPr lang="en-US" altLang="zh-CN" dirty="0">
                <a:solidFill>
                  <a:srgbClr val="202122"/>
                </a:solidFill>
              </a:rPr>
              <a:t>.]</a:t>
            </a:r>
            <a:r>
              <a:rPr lang="zh-CN" altLang="en-US" dirty="0">
                <a:solidFill>
                  <a:srgbClr val="202122"/>
                </a:solidFill>
              </a:rPr>
              <a:t>：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增加排序元素</a:t>
            </a:r>
            <a:r>
              <a:rPr lang="en-US" altLang="zh-CN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elt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到表达式中。这是因为某些排序元素由多个字符组成。例如，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29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个字母表的西班牙语， 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“CH”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作为单个字母排在字母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之后，因此会产生如此排序“</a:t>
            </a:r>
            <a:r>
              <a:rPr lang="en-US" altLang="zh-CN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cinco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credo, </a:t>
            </a:r>
            <a:r>
              <a:rPr lang="en-US" altLang="zh-CN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chispa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”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，该操作符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只能用于方括号表达式</a:t>
            </a:r>
            <a:endParaRPr lang="en-US" altLang="zh-CN" b="0" i="0" dirty="0">
              <a:solidFill>
                <a:srgbClr val="2021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692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FA442A-6A3E-4DD6-9313-97D68250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905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此外，还有如下转义符可以使用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31DDD46-C0B5-46AB-A689-FAD4FBE37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9057"/>
            <a:ext cx="12192000" cy="469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82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CF30016-FE44-4C0C-9009-CCF7FA456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723"/>
            <a:ext cx="12192000" cy="5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53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42EC5D-73A7-4214-81A1-0947A3AC7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449"/>
            <a:ext cx="10515600" cy="5838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有了以上知识，我们就可以很轻松的解决最开始的问题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[1-9]{1}[0-9]{10}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此外，我们还能够匹配一些常用集合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正整数集：</a:t>
            </a:r>
            <a:r>
              <a:rPr lang="en-US" altLang="zh-CN" dirty="0"/>
              <a:t>[1-9]{1}[0-9]{0,}</a:t>
            </a:r>
          </a:p>
          <a:p>
            <a:pPr marL="0" indent="0">
              <a:buNone/>
            </a:pPr>
            <a:r>
              <a:rPr lang="zh-CN" altLang="en-US" dirty="0"/>
              <a:t>负整数集：</a:t>
            </a:r>
            <a:r>
              <a:rPr lang="en-US" altLang="zh-CN" dirty="0"/>
              <a:t>-[1-9]{1}[0-9]{0,}</a:t>
            </a:r>
          </a:p>
          <a:p>
            <a:pPr marL="0" indent="0">
              <a:buNone/>
            </a:pPr>
            <a:r>
              <a:rPr lang="zh-CN" altLang="en-US" dirty="0"/>
              <a:t>非负整数集：</a:t>
            </a:r>
            <a:r>
              <a:rPr lang="en-US" altLang="zh-CN" dirty="0"/>
              <a:t> [1-9]{1}[0-9]{0,}|0</a:t>
            </a:r>
          </a:p>
          <a:p>
            <a:pPr marL="0" indent="0">
              <a:buNone/>
            </a:pPr>
            <a:r>
              <a:rPr lang="zh-CN" altLang="en-US" dirty="0"/>
              <a:t>整数集：</a:t>
            </a:r>
            <a:r>
              <a:rPr lang="en-US" altLang="zh-CN" dirty="0"/>
              <a:t> -</a:t>
            </a:r>
            <a:r>
              <a:rPr lang="zh-CN" altLang="en-US" dirty="0"/>
              <a:t>？</a:t>
            </a:r>
            <a:r>
              <a:rPr lang="en-US" altLang="zh-CN" dirty="0"/>
              <a:t>[1-9]{1}[0-9]{0,}</a:t>
            </a:r>
            <a:endParaRPr lang="zh-CN" altLang="en-US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24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5B2490-C4FB-41F0-8955-737FEBECB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6251"/>
            <a:ext cx="10515600" cy="16383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/>
              <a:t>既然正则表达式可以匹配英文字符和数学字符，那么是否可以匹配中文字符呢？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D364C3D-FD17-48FB-A9F3-69BBC923D4B9}"/>
              </a:ext>
            </a:extLst>
          </p:cNvPr>
          <p:cNvSpPr txBox="1"/>
          <p:nvPr/>
        </p:nvSpPr>
        <p:spPr>
          <a:xfrm>
            <a:off x="895350" y="2638425"/>
            <a:ext cx="104870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汉字在正则表达式中的表示为</a:t>
            </a:r>
            <a:r>
              <a:rPr lang="en-US" altLang="zh-CN" sz="2800" dirty="0"/>
              <a:t>[\u4e00-\u9fa5]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767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04F1A9-AD40-433E-968E-B298A3AE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i="0" dirty="0">
                <a:latin typeface="+mn-lt"/>
              </a:rPr>
              <a:t>那么，如何让它识别出汉字并匹配呢？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C1EB17-55F9-429E-AA1E-127714532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引入</a:t>
            </a:r>
            <a:r>
              <a:rPr lang="en-US" altLang="zh-CN" dirty="0"/>
              <a:t>Unicode</a:t>
            </a:r>
            <a:r>
              <a:rPr lang="zh-CN" altLang="en-US" dirty="0"/>
              <a:t>编码，在汉字编码表中找到所需要的汉字，并在文本中替换掉就可以了！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C92198B-045A-4EB6-85B4-FEE41F102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87" y="66675"/>
            <a:ext cx="5000625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01BFE6-4152-4501-A4CC-BBE2A9CD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0550"/>
            <a:ext cx="10515600" cy="5581650"/>
          </a:xfrm>
        </p:spPr>
        <p:txBody>
          <a:bodyPr/>
          <a:lstStyle/>
          <a:p>
            <a:r>
              <a:rPr lang="zh-CN" altLang="en-US" dirty="0"/>
              <a:t>参考资料</a:t>
            </a:r>
            <a:endParaRPr lang="en-US" altLang="zh-CN" dirty="0"/>
          </a:p>
          <a:p>
            <a:r>
              <a:rPr lang="zh-CN" altLang="en-US" dirty="0"/>
              <a:t>维基百科</a:t>
            </a:r>
            <a:endParaRPr lang="en-US" altLang="zh-CN" dirty="0"/>
          </a:p>
          <a:p>
            <a:r>
              <a:rPr lang="en-US" altLang="zh-CN" dirty="0"/>
              <a:t>Runoob.com</a:t>
            </a:r>
          </a:p>
        </p:txBody>
      </p:sp>
    </p:spTree>
    <p:extLst>
      <p:ext uri="{BB962C8B-B14F-4D97-AF65-F5344CB8AC3E}">
        <p14:creationId xmlns:p14="http://schemas.microsoft.com/office/powerpoint/2010/main" val="50275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483A54-5E6A-4FE6-8791-2764843BE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3975"/>
            <a:ext cx="10515600" cy="1325563"/>
          </a:xfrm>
        </p:spPr>
        <p:txBody>
          <a:bodyPr/>
          <a:lstStyle/>
          <a:p>
            <a:r>
              <a:rPr lang="zh-CN" altLang="en-US" dirty="0"/>
              <a:t>感谢大家的聆听！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9FDBB6-611B-4D96-91EB-E4BAA4EDA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204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1B6238-87F4-4DCF-83EB-481A7016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F35792-7F7F-4A8F-A79A-63FD221B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为什么要引入正则表达式</a:t>
            </a:r>
            <a:endParaRPr lang="en-US" altLang="zh-CN" dirty="0"/>
          </a:p>
          <a:p>
            <a:r>
              <a:rPr lang="zh-CN" altLang="en-US" dirty="0"/>
              <a:t>正则表达式的基本语法</a:t>
            </a:r>
          </a:p>
        </p:txBody>
      </p:sp>
    </p:spTree>
    <p:extLst>
      <p:ext uri="{BB962C8B-B14F-4D97-AF65-F5344CB8AC3E}">
        <p14:creationId xmlns:p14="http://schemas.microsoft.com/office/powerpoint/2010/main" val="406911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4AFB-5391-466C-B820-6B28F1C2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为什么要引入正则表达式？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11150D-9B5E-4564-9667-A310D0A4C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传统查找方法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zh-CN" altLang="en-US" dirty="0"/>
              <a:t>仅能查找输入的特定字符，但如果需要查找一些不确定的字符串，则无法完成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例如：如果需要查找一个文本中所有的电话号码，该如何完成？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987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23DB59-8CEA-4F23-99DD-D6C208224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2562225"/>
            <a:ext cx="10515600" cy="5619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我们通过引入正则表达式来完成上述问题</a:t>
            </a:r>
          </a:p>
        </p:txBody>
      </p:sp>
    </p:spTree>
    <p:extLst>
      <p:ext uri="{BB962C8B-B14F-4D97-AF65-F5344CB8AC3E}">
        <p14:creationId xmlns:p14="http://schemas.microsoft.com/office/powerpoint/2010/main" val="427648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B1A51-436E-4A4D-99FC-7108CF4B5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基本语法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D42C4D-0CB7-47B2-85E8-81D30B1C1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数量限定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+</a:t>
            </a:r>
            <a:r>
              <a:rPr lang="zh-CN" altLang="en-US" dirty="0"/>
              <a:t>：代表前面的字符至少出现一次（</a:t>
            </a:r>
            <a:r>
              <a:rPr lang="en-US" altLang="zh-CN" dirty="0"/>
              <a:t>1</a:t>
            </a:r>
            <a:r>
              <a:rPr lang="zh-CN" altLang="en-US" dirty="0"/>
              <a:t>或多次）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？：代表前面的字符至多出现一次（</a:t>
            </a:r>
            <a:r>
              <a:rPr lang="en-US" altLang="zh-CN" dirty="0"/>
              <a:t>0</a:t>
            </a:r>
            <a:r>
              <a:rPr lang="zh-CN" altLang="en-US" dirty="0"/>
              <a:t>或</a:t>
            </a:r>
            <a:r>
              <a:rPr lang="en-US" altLang="zh-CN" dirty="0"/>
              <a:t>1</a:t>
            </a:r>
            <a:r>
              <a:rPr lang="zh-CN" altLang="en-US" dirty="0"/>
              <a:t>次）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*</a:t>
            </a:r>
            <a:r>
              <a:rPr lang="zh-CN" altLang="en-US" dirty="0"/>
              <a:t>：代表前面的字符可以不出现，也可以出现</a:t>
            </a:r>
            <a:r>
              <a:rPr lang="en-US" altLang="zh-CN" dirty="0"/>
              <a:t>1</a:t>
            </a:r>
            <a:r>
              <a:rPr lang="zh-CN" altLang="en-US" dirty="0"/>
              <a:t>或多次（</a:t>
            </a:r>
            <a:r>
              <a:rPr lang="en-US" altLang="zh-CN" dirty="0"/>
              <a:t>0</a:t>
            </a:r>
            <a:r>
              <a:rPr lang="zh-CN" altLang="en-US" dirty="0"/>
              <a:t>次，</a:t>
            </a:r>
            <a:r>
              <a:rPr lang="en-US" altLang="zh-CN" dirty="0"/>
              <a:t>1</a:t>
            </a:r>
            <a:r>
              <a:rPr lang="zh-CN" altLang="en-US" dirty="0"/>
              <a:t>次或多次）</a:t>
            </a:r>
            <a:endParaRPr lang="en-US" altLang="zh-CN" dirty="0"/>
          </a:p>
          <a:p>
            <a:r>
              <a:rPr lang="zh-CN" altLang="en-US" dirty="0"/>
              <a:t>选择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|</a:t>
            </a:r>
            <a:r>
              <a:rPr lang="zh-CN" altLang="en-US" dirty="0"/>
              <a:t>：代表选择，拥有最低优先级（如</a:t>
            </a:r>
            <a:r>
              <a:rPr lang="en-US" altLang="zh-CN" dirty="0"/>
              <a:t>grey | gray</a:t>
            </a:r>
            <a:r>
              <a:rPr lang="zh-CN" altLang="en-US" dirty="0"/>
              <a:t>匹配</a:t>
            </a:r>
            <a:r>
              <a:rPr lang="en-US" altLang="zh-CN" dirty="0"/>
              <a:t>grey</a:t>
            </a:r>
            <a:r>
              <a:rPr lang="zh-CN" altLang="en-US" dirty="0"/>
              <a:t>和</a:t>
            </a:r>
            <a:r>
              <a:rPr lang="en-US" altLang="zh-CN" dirty="0"/>
              <a:t>gray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721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132C1599-F3F9-40C8-941E-B075741FF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764430"/>
            <a:ext cx="5734050" cy="3896814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D449DA-BCBC-4E59-A50F-80FE5EE24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4" y="438150"/>
            <a:ext cx="10448925" cy="5734050"/>
          </a:xfrm>
        </p:spPr>
        <p:txBody>
          <a:bodyPr/>
          <a:lstStyle/>
          <a:p>
            <a:r>
              <a:rPr lang="zh-CN" altLang="en-US" dirty="0"/>
              <a:t>操作符的优先级？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844A1E3-D62F-4218-9325-5761629A9E15}"/>
              </a:ext>
            </a:extLst>
          </p:cNvPr>
          <p:cNvSpPr txBox="1"/>
          <p:nvPr/>
        </p:nvSpPr>
        <p:spPr>
          <a:xfrm>
            <a:off x="1533525" y="3724275"/>
            <a:ext cx="912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用（）来定义操作符的范围和优先度！</a:t>
            </a:r>
          </a:p>
        </p:txBody>
      </p:sp>
    </p:spTree>
    <p:extLst>
      <p:ext uri="{BB962C8B-B14F-4D97-AF65-F5344CB8AC3E}">
        <p14:creationId xmlns:p14="http://schemas.microsoft.com/office/powerpoint/2010/main" val="41991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54B910-CE69-4B9C-927C-97EA66A99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699"/>
            <a:ext cx="10515600" cy="6238875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各种</a:t>
            </a:r>
            <a:r>
              <a:rPr lang="en-US" altLang="zh-CN" dirty="0"/>
              <a:t>PCRE</a:t>
            </a:r>
            <a:r>
              <a:rPr lang="zh-CN" altLang="en-US" dirty="0"/>
              <a:t>表达式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\</a:t>
            </a:r>
            <a:r>
              <a:rPr lang="zh-CN" altLang="en-US" dirty="0"/>
              <a:t>：将下一个字符标记为一个特殊字符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^</a:t>
            </a:r>
            <a:r>
              <a:rPr lang="zh-CN" altLang="en-US" dirty="0"/>
              <a:t>：匹配输入字符串中的开始位置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$</a:t>
            </a:r>
            <a:r>
              <a:rPr lang="zh-CN" altLang="en-US" dirty="0"/>
              <a:t>：匹配输入字符串中的结束位置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{n}</a:t>
            </a:r>
            <a:r>
              <a:rPr lang="zh-CN" altLang="en-US" dirty="0"/>
              <a:t>：匹配确定的</a:t>
            </a:r>
            <a:r>
              <a:rPr lang="en-US" altLang="zh-CN" dirty="0"/>
              <a:t>n</a:t>
            </a:r>
            <a:r>
              <a:rPr lang="zh-CN" altLang="en-US" dirty="0"/>
              <a:t>次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{n,}</a:t>
            </a:r>
            <a:r>
              <a:rPr lang="zh-CN" altLang="en-US" dirty="0"/>
              <a:t>：至少匹配</a:t>
            </a:r>
            <a:r>
              <a:rPr lang="en-US" altLang="zh-CN" dirty="0"/>
              <a:t>n</a:t>
            </a:r>
            <a:r>
              <a:rPr lang="zh-CN" altLang="en-US" dirty="0"/>
              <a:t>次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{n , m}</a:t>
            </a:r>
            <a:r>
              <a:rPr lang="zh-CN" altLang="en-US" dirty="0"/>
              <a:t>：</a:t>
            </a:r>
            <a:r>
              <a:rPr lang="en-US" altLang="zh-CN" dirty="0"/>
              <a:t>m</a:t>
            </a:r>
            <a:r>
              <a:rPr lang="zh-CN" altLang="en-US" dirty="0"/>
              <a:t>，</a:t>
            </a:r>
            <a:r>
              <a:rPr lang="en-US" altLang="zh-CN" dirty="0"/>
              <a:t>n</a:t>
            </a:r>
            <a:r>
              <a:rPr lang="zh-CN" altLang="en-US" dirty="0"/>
              <a:t>均为非负整数，且</a:t>
            </a:r>
            <a:r>
              <a:rPr lang="en-US" altLang="zh-CN" dirty="0"/>
              <a:t>n&lt;=m</a:t>
            </a:r>
            <a:r>
              <a:rPr lang="zh-CN" altLang="en-US" dirty="0"/>
              <a:t>，匹配至少</a:t>
            </a:r>
            <a:r>
              <a:rPr lang="en-US" altLang="zh-CN" dirty="0"/>
              <a:t>n</a:t>
            </a:r>
            <a:r>
              <a:rPr lang="zh-CN" altLang="en-US" dirty="0"/>
              <a:t>次，至多</a:t>
            </a:r>
            <a:r>
              <a:rPr lang="en-US" altLang="zh-CN" dirty="0"/>
              <a:t>m</a:t>
            </a:r>
            <a:r>
              <a:rPr lang="zh-CN" altLang="en-US" dirty="0"/>
              <a:t>次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263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CEA188-0462-433C-AED4-0D67596CE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"/>
            <a:ext cx="10515600" cy="6572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？：非贪心量化，当？出现在</a:t>
            </a:r>
            <a:r>
              <a:rPr lang="en-US" altLang="zh-CN" dirty="0"/>
              <a:t>+</a:t>
            </a:r>
            <a:r>
              <a:rPr lang="zh-CN" altLang="en-US" dirty="0"/>
              <a:t>，</a:t>
            </a:r>
            <a:r>
              <a:rPr lang="en-US" altLang="zh-CN" dirty="0"/>
              <a:t>*</a:t>
            </a:r>
            <a:r>
              <a:rPr lang="zh-CN" altLang="en-US" dirty="0"/>
              <a:t>，？，</a:t>
            </a:r>
            <a:r>
              <a:rPr lang="en-US" altLang="zh-CN" dirty="0"/>
              <a:t>{n}</a:t>
            </a:r>
            <a:r>
              <a:rPr lang="zh-CN" altLang="en-US" dirty="0"/>
              <a:t>，</a:t>
            </a:r>
            <a:r>
              <a:rPr lang="en-US" altLang="zh-CN" dirty="0"/>
              <a:t>{n,}</a:t>
            </a:r>
            <a:r>
              <a:rPr lang="zh-CN" altLang="en-US" dirty="0"/>
              <a:t>，</a:t>
            </a:r>
            <a:r>
              <a:rPr lang="en-US" altLang="zh-CN" dirty="0"/>
              <a:t>{n , m}</a:t>
            </a:r>
            <a:r>
              <a:rPr lang="zh-CN" altLang="en-US" dirty="0"/>
              <a:t>后面时，将尽可能少的匹配所搜索的字符串，如对于字符串“</a:t>
            </a:r>
            <a:r>
              <a:rPr lang="en-US" altLang="zh-CN" dirty="0" err="1"/>
              <a:t>oooo</a:t>
            </a:r>
            <a:r>
              <a:rPr lang="zh-CN" altLang="en-US" dirty="0"/>
              <a:t>”，“</a:t>
            </a:r>
            <a:r>
              <a:rPr lang="en-US" altLang="zh-CN" dirty="0"/>
              <a:t>o+</a:t>
            </a:r>
            <a:r>
              <a:rPr lang="zh-CN" altLang="en-US" dirty="0"/>
              <a:t>？”将会匹配单个“</a:t>
            </a:r>
            <a:r>
              <a:rPr lang="en-US" altLang="zh-CN" dirty="0"/>
              <a:t>o</a:t>
            </a:r>
            <a:r>
              <a:rPr lang="zh-CN" altLang="en-US" dirty="0"/>
              <a:t>”，而“</a:t>
            </a:r>
            <a:r>
              <a:rPr lang="en-US" altLang="zh-CN" dirty="0"/>
              <a:t>o+</a:t>
            </a:r>
            <a:r>
              <a:rPr lang="zh-CN" altLang="en-US" dirty="0"/>
              <a:t>”则会匹配所有</a:t>
            </a:r>
            <a:r>
              <a:rPr lang="en-US" altLang="zh-CN" dirty="0"/>
              <a:t>o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.</a:t>
            </a:r>
            <a:r>
              <a:rPr lang="zh-CN" altLang="en-US" dirty="0"/>
              <a:t>：匹配除了</a:t>
            </a:r>
            <a:r>
              <a:rPr lang="en-US" altLang="zh-CN" dirty="0"/>
              <a:t>\n,\r</a:t>
            </a:r>
            <a:r>
              <a:rPr lang="zh-CN" altLang="en-US" dirty="0"/>
              <a:t>之外的所有字符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（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pattern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）：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匹配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pattern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并获取这一匹配的子字符串。该子字符串用于向后引用。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（？：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pattern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）：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匹配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pattern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但不获取匹配的子字符串（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shy groups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），也就是说这是一个非获取匹配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例如：</a:t>
            </a:r>
            <a:r>
              <a:rPr lang="en-US" altLang="zh-CN" dirty="0" err="1">
                <a:solidFill>
                  <a:srgbClr val="202122"/>
                </a:solidFill>
                <a:latin typeface="Arial" panose="020B0604020202020204" pitchFamily="34" charset="0"/>
              </a:rPr>
              <a:t>industr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(?:</a:t>
            </a:r>
            <a:r>
              <a:rPr lang="en-US" altLang="zh-CN" dirty="0" err="1">
                <a:solidFill>
                  <a:srgbClr val="202122"/>
                </a:solidFill>
                <a:latin typeface="Arial" panose="020B0604020202020204" pitchFamily="34" charset="0"/>
              </a:rPr>
              <a:t>y|ies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)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就是一种比</a:t>
            </a:r>
            <a:r>
              <a:rPr lang="en-US" altLang="zh-CN" dirty="0" err="1">
                <a:solidFill>
                  <a:srgbClr val="202122"/>
                </a:solidFill>
                <a:latin typeface="Arial" panose="020B0604020202020204" pitchFamily="34" charset="0"/>
              </a:rPr>
              <a:t>industry|industries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更简略的表达方式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868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B0AA1C-E3F9-4532-9FEA-C0005600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(?=pattern)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：正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向肯定预查，在任何匹配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pattern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的字符串开始处匹配查找字符串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例如：“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Windows(?=95|98|NT|2000)”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能够匹配“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Windows2000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”中的“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”，但不能匹配“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Windows3.1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”中的“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</a:t>
            </a:r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(?!pattern)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：正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向否定预查，在任何不匹配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pattern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的字符串开始处匹配查找字符串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例如：“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Windows(?!95|98|NT|2000)”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不能匹配“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Windows2000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”中的“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”，但能够匹配“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Windows3.1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”中的“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Windows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”</a:t>
            </a:r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(?&lt;=pattern)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与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(?&lt;!pattern)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：反向肯定（否定）预查，与正向类似，只是方向相反，例如“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(?&lt;=95|98|NT|2000)Windows”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305015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画笔</Template>
  <TotalTime>333</TotalTime>
  <Words>867</Words>
  <Application>Microsoft Office PowerPoint</Application>
  <PresentationFormat>宽屏</PresentationFormat>
  <Paragraphs>78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Elephant</vt:lpstr>
      <vt:lpstr>BrushVTI</vt:lpstr>
      <vt:lpstr>正则表达式</vt:lpstr>
      <vt:lpstr>PowerPoint 演示文稿</vt:lpstr>
      <vt:lpstr>为什么要引入正则表达式？</vt:lpstr>
      <vt:lpstr>PowerPoint 演示文稿</vt:lpstr>
      <vt:lpstr>基本语法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那么，如何让它识别出汉字并匹配呢？</vt:lpstr>
      <vt:lpstr>PowerPoint 演示文稿</vt:lpstr>
      <vt:lpstr>感谢大家的聆听！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正则表达式</dc:title>
  <dc:creator>guo jiayin</dc:creator>
  <cp:lastModifiedBy>guo jiayin</cp:lastModifiedBy>
  <cp:revision>22</cp:revision>
  <dcterms:created xsi:type="dcterms:W3CDTF">2021-11-12T06:20:51Z</dcterms:created>
  <dcterms:modified xsi:type="dcterms:W3CDTF">2021-11-12T11:59:34Z</dcterms:modified>
</cp:coreProperties>
</file>