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sldIdLst>
    <p:sldId id="256" r:id="rId2"/>
    <p:sldId id="257" r:id="rId3"/>
    <p:sldId id="258" r:id="rId4"/>
    <p:sldId id="365" r:id="rId5"/>
    <p:sldId id="305" r:id="rId6"/>
    <p:sldId id="306" r:id="rId7"/>
    <p:sldId id="259" r:id="rId8"/>
    <p:sldId id="307" r:id="rId9"/>
    <p:sldId id="337" r:id="rId10"/>
    <p:sldId id="338" r:id="rId11"/>
    <p:sldId id="260" r:id="rId12"/>
    <p:sldId id="290" r:id="rId13"/>
    <p:sldId id="261" r:id="rId14"/>
    <p:sldId id="262" r:id="rId15"/>
    <p:sldId id="263" r:id="rId16"/>
    <p:sldId id="264" r:id="rId17"/>
    <p:sldId id="265" r:id="rId18"/>
    <p:sldId id="266" r:id="rId19"/>
    <p:sldId id="289" r:id="rId20"/>
    <p:sldId id="269" r:id="rId21"/>
    <p:sldId id="268" r:id="rId22"/>
    <p:sldId id="325" r:id="rId23"/>
    <p:sldId id="331" r:id="rId24"/>
    <p:sldId id="357" r:id="rId25"/>
    <p:sldId id="358" r:id="rId26"/>
    <p:sldId id="359" r:id="rId27"/>
    <p:sldId id="272" r:id="rId28"/>
    <p:sldId id="270" r:id="rId29"/>
    <p:sldId id="273" r:id="rId30"/>
    <p:sldId id="274" r:id="rId31"/>
    <p:sldId id="275" r:id="rId3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2" d="100"/>
          <a:sy n="62" d="100"/>
        </p:scale>
        <p:origin x="36" y="2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2021/10/18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E4F2E076-9D9E-4192-8AA3-528999942509}" type="datetimeFigureOut">
              <a:rPr lang="zh-CN" altLang="en-US" smtClean="0"/>
              <a:t>2021/10/18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78850D0-3A5F-4E09-9257-F258ACE5D13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E4F2E076-9D9E-4192-8AA3-528999942509}" type="datetimeFigureOut">
              <a:rPr lang="zh-CN" altLang="en-US" smtClean="0"/>
              <a:t>2021/10/18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78850D0-3A5F-4E09-9257-F258ACE5D13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E4F2E076-9D9E-4192-8AA3-528999942509}" type="datetimeFigureOut">
              <a:rPr lang="zh-CN" altLang="en-US" smtClean="0"/>
              <a:t>2021/10/18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78850D0-3A5F-4E09-9257-F258ACE5D13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E4F2E076-9D9E-4192-8AA3-528999942509}" type="datetimeFigureOut">
              <a:rPr lang="zh-CN" altLang="en-US" smtClean="0"/>
              <a:t>2021/10/18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78850D0-3A5F-4E09-9257-F258ACE5D13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E4F2E076-9D9E-4192-8AA3-528999942509}" type="datetimeFigureOut">
              <a:rPr lang="zh-CN" altLang="en-US" smtClean="0"/>
              <a:t>2021/10/18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78850D0-3A5F-4E09-9257-F258ACE5D13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E4F2E076-9D9E-4192-8AA3-528999942509}" type="datetimeFigureOut">
              <a:rPr lang="zh-CN" altLang="en-US" smtClean="0"/>
              <a:t>2021/10/18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78850D0-3A5F-4E09-9257-F258ACE5D13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E4F2E076-9D9E-4192-8AA3-528999942509}" type="datetimeFigureOut">
              <a:rPr lang="zh-CN" altLang="en-US" smtClean="0"/>
              <a:t>2021/10/18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78850D0-3A5F-4E09-9257-F258ACE5D13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E4F2E076-9D9E-4192-8AA3-528999942509}" type="datetimeFigureOut">
              <a:rPr lang="zh-CN" altLang="en-US" smtClean="0"/>
              <a:t>2021/10/18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78850D0-3A5F-4E09-9257-F258ACE5D13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4F2E076-9D9E-4192-8AA3-528999942509}" type="datetimeFigureOut">
              <a:rPr lang="zh-CN" altLang="en-US" smtClean="0"/>
              <a:t>2021/10/18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78850D0-3A5F-4E09-9257-F258ACE5D13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4F2E076-9D9E-4192-8AA3-528999942509}" type="datetimeFigureOut">
              <a:rPr lang="zh-CN" altLang="en-US" smtClean="0"/>
              <a:t>2021/10/18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78850D0-3A5F-4E09-9257-F258ACE5D13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4F2E076-9D9E-4192-8AA3-528999942509}" type="datetimeFigureOut">
              <a:rPr lang="zh-CN" altLang="en-US" smtClean="0"/>
              <a:t>2021/10/18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78850D0-3A5F-4E09-9257-F258ACE5D13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2E076-9D9E-4192-8AA3-528999942509}" type="datetimeFigureOut">
              <a:rPr lang="zh-CN" altLang="en-US" smtClean="0"/>
              <a:t>2021/10/18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8850D0-3A5F-4E09-9257-F258ACE5D13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882650" y="1426210"/>
            <a:ext cx="10515600" cy="2387600"/>
          </a:xfrm>
        </p:spPr>
        <p:txBody>
          <a:bodyPr>
            <a:normAutofit/>
          </a:bodyPr>
          <a:lstStyle/>
          <a:p>
            <a:r>
              <a:rPr lang="zh-CN" altLang="en-US" sz="8000" dirty="0">
                <a:latin typeface="黑体" panose="02010609060101010101" pitchFamily="49" charset="-122"/>
                <a:ea typeface="黑体" panose="02010609060101010101" pitchFamily="49" charset="-122"/>
              </a:rPr>
              <a:t>自然推理系统</a:t>
            </a:r>
            <a:br>
              <a:rPr lang="zh-CN" altLang="en-US" sz="8000" dirty="0">
                <a:latin typeface="黑体" panose="02010609060101010101" pitchFamily="49" charset="-122"/>
                <a:ea typeface="黑体" panose="02010609060101010101" pitchFamily="49" charset="-122"/>
              </a:rPr>
            </a:br>
            <a:r>
              <a:rPr lang="en-US" altLang="zh-CN" b="1" dirty="0">
                <a:latin typeface="Times New Roman" panose="02020603050405020304" pitchFamily="18" charset="0"/>
                <a:ea typeface="黑体" panose="02010609060101010101" pitchFamily="49" charset="-122"/>
                <a:cs typeface="Times New Roman" panose="02020603050405020304" pitchFamily="18" charset="0"/>
              </a:rPr>
              <a:t>( Natural Deduction System )</a:t>
            </a:r>
          </a:p>
        </p:txBody>
      </p:sp>
      <p:sp>
        <p:nvSpPr>
          <p:cNvPr id="3" name="副标题 2"/>
          <p:cNvSpPr>
            <a:spLocks noGrp="1"/>
          </p:cNvSpPr>
          <p:nvPr>
            <p:ph type="subTitle" idx="1"/>
          </p:nvPr>
        </p:nvSpPr>
        <p:spPr>
          <a:xfrm>
            <a:off x="1658331" y="4499639"/>
            <a:ext cx="9144000" cy="1655762"/>
          </a:xfrm>
        </p:spPr>
        <p:txBody>
          <a:bodyPr>
            <a:normAutofit/>
          </a:bodyPr>
          <a:lstStyle/>
          <a:p>
            <a:pPr algn="r"/>
            <a:r>
              <a:rPr lang="zh-CN" altLang="en-US" sz="3200" b="1" dirty="0">
                <a:latin typeface="宋体" panose="02010600030101010101" pitchFamily="2" charset="-122"/>
                <a:ea typeface="宋体" panose="02010600030101010101" pitchFamily="2" charset="-122"/>
              </a:rPr>
              <a:t>刘熹橦</a:t>
            </a:r>
            <a:endParaRPr lang="en-US" altLang="zh-CN" sz="3200" b="1" dirty="0">
              <a:latin typeface="宋体" panose="02010600030101010101" pitchFamily="2" charset="-122"/>
              <a:ea typeface="宋体" panose="02010600030101010101" pitchFamily="2" charset="-122"/>
            </a:endParaRPr>
          </a:p>
          <a:p>
            <a:pPr algn="r"/>
            <a:r>
              <a:rPr lang="en-US" altLang="zh-CN" sz="3200" b="1" dirty="0">
                <a:latin typeface="宋体" panose="02010600030101010101" pitchFamily="2" charset="-122"/>
                <a:ea typeface="宋体" panose="02010600030101010101" pitchFamily="2" charset="-122"/>
              </a:rPr>
              <a:t>211240068</a:t>
            </a:r>
            <a:endParaRPr lang="zh-CN" altLang="en-US" sz="3200" b="1" dirty="0">
              <a:latin typeface="宋体" panose="02010600030101010101" pitchFamily="2" charset="-122"/>
              <a:ea typeface="宋体" panose="0201060003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p:cNvSpPr>
            <a:spLocks noGrp="1"/>
          </p:cNvSpPr>
          <p:nvPr/>
        </p:nvSpPr>
        <p:spPr>
          <a:xfrm>
            <a:off x="1327785" y="1212850"/>
            <a:ext cx="5686425" cy="8153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4400" b="1">
                <a:latin typeface="黑体" panose="02010609060101010101" pitchFamily="49" charset="-122"/>
                <a:ea typeface="黑体" panose="02010609060101010101" pitchFamily="49" charset="-122"/>
              </a:rPr>
              <a:t>合式公式</a:t>
            </a:r>
          </a:p>
          <a:p>
            <a:pPr marL="0" indent="0">
              <a:buNone/>
            </a:pPr>
            <a:endParaRPr lang="zh-CN" altLang="en-US" sz="4400" b="1">
              <a:latin typeface="黑体" panose="02010609060101010101" pitchFamily="49" charset="-122"/>
              <a:ea typeface="黑体" panose="02010609060101010101" pitchFamily="49" charset="-122"/>
            </a:endParaRPr>
          </a:p>
        </p:txBody>
      </p:sp>
      <p:sp>
        <p:nvSpPr>
          <p:cNvPr id="6" name="文本框 5"/>
          <p:cNvSpPr txBox="1"/>
          <p:nvPr/>
        </p:nvSpPr>
        <p:spPr>
          <a:xfrm>
            <a:off x="957580" y="1859280"/>
            <a:ext cx="10276840" cy="4092575"/>
          </a:xfrm>
          <a:prstGeom prst="rect">
            <a:avLst/>
          </a:prstGeom>
          <a:noFill/>
        </p:spPr>
        <p:txBody>
          <a:bodyPr wrap="square" rtlCol="0" anchor="t">
            <a:spAutoFit/>
          </a:bodyPr>
          <a:lstStyle/>
          <a:p>
            <a:r>
              <a:rPr lang="zh-CN" altLang="en-US" sz="3600" b="1">
                <a:latin typeface="黑体" panose="02010609060101010101" pitchFamily="49" charset="-122"/>
                <a:ea typeface="黑体" panose="02010609060101010101" pitchFamily="49" charset="-122"/>
              </a:rPr>
              <a:t>定义：</a:t>
            </a:r>
          </a:p>
          <a:p>
            <a:r>
              <a:rPr lang="zh-CN" altLang="en-US" sz="3200" b="1">
                <a:latin typeface="楷体" panose="02010609060101010101" pitchFamily="49" charset="-122"/>
                <a:ea typeface="楷体" panose="02010609060101010101" pitchFamily="49" charset="-122"/>
                <a:cs typeface="楷体" panose="02010609060101010101" pitchFamily="49" charset="-122"/>
              </a:rPr>
              <a:t>① 真值 1 和 0 是合式公式</a:t>
            </a:r>
          </a:p>
          <a:p>
            <a:r>
              <a:rPr lang="zh-CN" altLang="en-US" sz="3200" b="1">
                <a:latin typeface="楷体" panose="02010609060101010101" pitchFamily="49" charset="-122"/>
                <a:ea typeface="楷体" panose="02010609060101010101" pitchFamily="49" charset="-122"/>
                <a:cs typeface="楷体" panose="02010609060101010101" pitchFamily="49" charset="-122"/>
              </a:rPr>
              <a:t>② 原子命题公式是一个合式公式</a:t>
            </a:r>
          </a:p>
          <a:p>
            <a:r>
              <a:rPr lang="zh-CN" altLang="en-US" sz="3200" b="1">
                <a:latin typeface="楷体" panose="02010609060101010101" pitchFamily="49" charset="-122"/>
                <a:ea typeface="楷体" panose="02010609060101010101" pitchFamily="49" charset="-122"/>
                <a:cs typeface="楷体" panose="02010609060101010101" pitchFamily="49" charset="-122"/>
              </a:rPr>
              <a:t>③ 如果</a:t>
            </a:r>
            <a:r>
              <a:rPr lang="en-US" altLang="zh-CN" sz="3200" b="1">
                <a:latin typeface="Arial" panose="020B0604020202020204" pitchFamily="34" charset="0"/>
                <a:ea typeface="楷体" panose="02010609060101010101" pitchFamily="49" charset="-122"/>
                <a:cs typeface="Arial" panose="020B0604020202020204" pitchFamily="34" charset="0"/>
              </a:rPr>
              <a:t> A </a:t>
            </a:r>
            <a:r>
              <a:rPr lang="zh-CN" altLang="en-US" sz="3200" b="1">
                <a:latin typeface="楷体" panose="02010609060101010101" pitchFamily="49" charset="-122"/>
                <a:ea typeface="楷体" panose="02010609060101010101" pitchFamily="49" charset="-122"/>
                <a:cs typeface="楷体" panose="02010609060101010101" pitchFamily="49" charset="-122"/>
              </a:rPr>
              <a:t>是合式的公式，那么</a:t>
            </a:r>
            <a:r>
              <a:rPr lang="en-US" altLang="zh-CN" sz="3200" b="1" dirty="0">
                <a:latin typeface="Arial" panose="020B0604020202020204" pitchFamily="34" charset="0"/>
                <a:ea typeface="楷体" panose="02010609060101010101" pitchFamily="49" charset="-122"/>
                <a:cs typeface="Arial" panose="020B0604020202020204" pitchFamily="34" charset="0"/>
                <a:sym typeface="+mn-ea"/>
              </a:rPr>
              <a:t>¬A</a:t>
            </a:r>
            <a:r>
              <a:rPr lang="zh-CN" altLang="en-US" sz="3200" b="1">
                <a:latin typeface="楷体" panose="02010609060101010101" pitchFamily="49" charset="-122"/>
                <a:ea typeface="楷体" panose="02010609060101010101" pitchFamily="49" charset="-122"/>
                <a:cs typeface="楷体" panose="02010609060101010101" pitchFamily="49" charset="-122"/>
              </a:rPr>
              <a:t>是合式公式</a:t>
            </a:r>
          </a:p>
          <a:p>
            <a:r>
              <a:rPr lang="zh-CN" altLang="en-US" sz="3200" b="1">
                <a:latin typeface="楷体" panose="02010609060101010101" pitchFamily="49" charset="-122"/>
                <a:ea typeface="楷体" panose="02010609060101010101" pitchFamily="49" charset="-122"/>
                <a:cs typeface="楷体" panose="02010609060101010101" pitchFamily="49" charset="-122"/>
              </a:rPr>
              <a:t>④ 如果</a:t>
            </a:r>
            <a:r>
              <a:rPr lang="en-US" altLang="zh-CN" sz="3200" b="1">
                <a:latin typeface="楷体" panose="02010609060101010101" pitchFamily="49" charset="-122"/>
                <a:ea typeface="楷体" panose="02010609060101010101" pitchFamily="49" charset="-122"/>
                <a:cs typeface="楷体" panose="02010609060101010101" pitchFamily="49" charset="-122"/>
              </a:rPr>
              <a:t> </a:t>
            </a:r>
            <a:r>
              <a:rPr lang="en-US" altLang="zh-CN" sz="3200" b="1">
                <a:latin typeface="Arial" panose="020B0604020202020204" pitchFamily="34" charset="0"/>
                <a:ea typeface="楷体" panose="02010609060101010101" pitchFamily="49" charset="-122"/>
                <a:cs typeface="Arial" panose="020B0604020202020204" pitchFamily="34" charset="0"/>
              </a:rPr>
              <a:t>A </a:t>
            </a:r>
            <a:r>
              <a:rPr lang="zh-CN" altLang="en-US" sz="3200" b="1">
                <a:latin typeface="楷体" panose="02010609060101010101" pitchFamily="49" charset="-122"/>
                <a:ea typeface="楷体" panose="02010609060101010101" pitchFamily="49" charset="-122"/>
                <a:cs typeface="楷体" panose="02010609060101010101" pitchFamily="49" charset="-122"/>
              </a:rPr>
              <a:t>和 </a:t>
            </a:r>
            <a:r>
              <a:rPr lang="en-US" altLang="zh-CN" sz="3200" b="1">
                <a:latin typeface="Arial" panose="020B0604020202020204" pitchFamily="34" charset="0"/>
                <a:ea typeface="楷体" panose="02010609060101010101" pitchFamily="49" charset="-122"/>
                <a:cs typeface="Arial" panose="020B0604020202020204" pitchFamily="34" charset="0"/>
              </a:rPr>
              <a:t>B</a:t>
            </a:r>
            <a:r>
              <a:rPr lang="zh-CN" altLang="en-US" sz="3200" b="1">
                <a:latin typeface="楷体" panose="02010609060101010101" pitchFamily="49" charset="-122"/>
                <a:ea typeface="楷体" panose="02010609060101010101" pitchFamily="49" charset="-122"/>
                <a:cs typeface="楷体" panose="02010609060101010101" pitchFamily="49" charset="-122"/>
              </a:rPr>
              <a:t> 均是合式的公式，那么 </a:t>
            </a:r>
            <a:r>
              <a:rPr lang="en-US" altLang="zh-CN" sz="3200" b="1">
                <a:latin typeface="Arial" panose="020B0604020202020204" pitchFamily="34" charset="0"/>
                <a:ea typeface="楷体" panose="02010609060101010101" pitchFamily="49" charset="-122"/>
                <a:cs typeface="Arial" panose="020B0604020202020204" pitchFamily="34" charset="0"/>
              </a:rPr>
              <a:t>A</a:t>
            </a:r>
            <a:r>
              <a:rPr lang="en-US" altLang="zh-CN" sz="3200" b="1">
                <a:latin typeface="Arial" panose="020B0604020202020204" pitchFamily="34" charset="0"/>
                <a:ea typeface="楷体" panose="02010609060101010101" pitchFamily="49" charset="-122"/>
                <a:cs typeface="Arial" panose="020B0604020202020204" pitchFamily="34" charset="0"/>
                <a:sym typeface="+mn-ea"/>
              </a:rPr>
              <a:t>∧B</a:t>
            </a:r>
            <a:r>
              <a:rPr lang="zh-CN" altLang="en-US" sz="3200" b="1">
                <a:latin typeface="Arial" panose="020B0604020202020204" pitchFamily="34" charset="0"/>
                <a:ea typeface="楷体" panose="02010609060101010101" pitchFamily="49" charset="-122"/>
                <a:cs typeface="Arial" panose="020B0604020202020204" pitchFamily="34" charset="0"/>
                <a:sym typeface="+mn-ea"/>
              </a:rPr>
              <a:t>、</a:t>
            </a:r>
            <a:r>
              <a:rPr lang="en-US" altLang="zh-CN" sz="3200" b="1">
                <a:latin typeface="Arial" panose="020B0604020202020204" pitchFamily="34" charset="0"/>
                <a:ea typeface="楷体" panose="02010609060101010101" pitchFamily="49" charset="-122"/>
                <a:cs typeface="Arial" panose="020B0604020202020204" pitchFamily="34" charset="0"/>
                <a:sym typeface="+mn-ea"/>
              </a:rPr>
              <a:t>A∨B</a:t>
            </a:r>
            <a:r>
              <a:rPr lang="zh-CN" altLang="en-US" sz="3200" b="1">
                <a:latin typeface="Arial" panose="020B0604020202020204" pitchFamily="34" charset="0"/>
                <a:ea typeface="楷体" panose="02010609060101010101" pitchFamily="49" charset="-122"/>
                <a:cs typeface="Arial" panose="020B0604020202020204" pitchFamily="34" charset="0"/>
                <a:sym typeface="+mn-ea"/>
              </a:rPr>
              <a:t>、</a:t>
            </a:r>
            <a:r>
              <a:rPr lang="en-US" altLang="zh-CN" sz="3200" b="1">
                <a:latin typeface="Arial" panose="020B0604020202020204" pitchFamily="34" charset="0"/>
                <a:ea typeface="楷体" panose="02010609060101010101" pitchFamily="49" charset="-122"/>
                <a:cs typeface="Arial" panose="020B0604020202020204" pitchFamily="34" charset="0"/>
                <a:sym typeface="+mn-ea"/>
              </a:rPr>
              <a:t>A</a:t>
            </a:r>
            <a:r>
              <a:rPr lang="en-US" altLang="zh-CN" sz="3200" b="1" dirty="0">
                <a:latin typeface="Arial" panose="020B0604020202020204" pitchFamily="34" charset="0"/>
                <a:ea typeface="楷体" panose="02010609060101010101" pitchFamily="49" charset="-122"/>
                <a:cs typeface="Arial" panose="020B0604020202020204" pitchFamily="34" charset="0"/>
                <a:sym typeface="+mn-ea"/>
              </a:rPr>
              <a:t>→B</a:t>
            </a:r>
            <a:r>
              <a:rPr lang="zh-CN" altLang="en-US" sz="3200" b="1" dirty="0">
                <a:latin typeface="Arial" panose="020B0604020202020204" pitchFamily="34" charset="0"/>
                <a:ea typeface="楷体" panose="02010609060101010101" pitchFamily="49" charset="-122"/>
                <a:cs typeface="Arial" panose="020B0604020202020204" pitchFamily="34" charset="0"/>
                <a:sym typeface="+mn-ea"/>
              </a:rPr>
              <a:t>、</a:t>
            </a:r>
            <a:r>
              <a:rPr lang="en-US" altLang="zh-CN" sz="3200" b="1" dirty="0">
                <a:latin typeface="Arial" panose="020B0604020202020204" pitchFamily="34" charset="0"/>
                <a:ea typeface="楷体" panose="02010609060101010101" pitchFamily="49" charset="-122"/>
                <a:cs typeface="Arial" panose="020B0604020202020204" pitchFamily="34" charset="0"/>
                <a:sym typeface="+mn-ea"/>
              </a:rPr>
              <a:t>A</a:t>
            </a:r>
            <a:r>
              <a:rPr lang="en-US" altLang="zh-CN" sz="3200" b="1">
                <a:latin typeface="Arial" panose="020B0604020202020204" pitchFamily="34" charset="0"/>
                <a:ea typeface="楷体" panose="02010609060101010101" pitchFamily="49" charset="-122"/>
                <a:cs typeface="Arial" panose="020B0604020202020204" pitchFamily="34" charset="0"/>
                <a:sym typeface="+mn-ea"/>
              </a:rPr>
              <a:t>↔B</a:t>
            </a:r>
            <a:r>
              <a:rPr lang="zh-CN" altLang="en-US" sz="3200" b="1">
                <a:latin typeface="楷体" panose="02010609060101010101" pitchFamily="49" charset="-122"/>
                <a:ea typeface="楷体" panose="02010609060101010101" pitchFamily="49" charset="-122"/>
                <a:cs typeface="楷体" panose="02010609060101010101" pitchFamily="49" charset="-122"/>
              </a:rPr>
              <a:t> 都是合式公式</a:t>
            </a:r>
          </a:p>
          <a:p>
            <a:r>
              <a:rPr lang="zh-CN" altLang="en-US" sz="3200" b="1">
                <a:latin typeface="楷体" panose="02010609060101010101" pitchFamily="49" charset="-122"/>
                <a:ea typeface="楷体" panose="02010609060101010101" pitchFamily="49" charset="-122"/>
                <a:cs typeface="楷体" panose="02010609060101010101" pitchFamily="49" charset="-122"/>
              </a:rPr>
              <a:t>⑤ 当且仅当有限次地应用①至④条规则由逻辑联结词、圆括号所组成的有意义的符号串是合式公式</a:t>
            </a:r>
          </a:p>
        </p:txBody>
      </p:sp>
      <p:sp>
        <p:nvSpPr>
          <p:cNvPr id="7" name="标题 6"/>
          <p:cNvSpPr>
            <a:spLocks noGrp="1"/>
          </p:cNvSpPr>
          <p:nvPr>
            <p:ph type="title"/>
          </p:nvPr>
        </p:nvSpPr>
        <p:spPr>
          <a:xfrm>
            <a:off x="838200" y="65014"/>
            <a:ext cx="10515600" cy="1325563"/>
          </a:xfrm>
        </p:spPr>
        <p:txBody>
          <a:bodyPr>
            <a:normAutofit/>
          </a:bodyPr>
          <a:lstStyle/>
          <a:p>
            <a:pPr algn="ctr"/>
            <a:r>
              <a:rPr lang="zh-CN" altLang="en-US" sz="6000" b="1" dirty="0">
                <a:latin typeface="黑体" panose="02010609060101010101" pitchFamily="49" charset="-122"/>
                <a:ea typeface="黑体" panose="02010609060101010101" pitchFamily="49" charset="-122"/>
              </a:rPr>
              <a:t>怎么做</a:t>
            </a:r>
          </a:p>
        </p:txBody>
      </p:sp>
      <p:sp>
        <p:nvSpPr>
          <p:cNvPr id="2" name="文本框 1"/>
          <p:cNvSpPr txBox="1"/>
          <p:nvPr/>
        </p:nvSpPr>
        <p:spPr>
          <a:xfrm>
            <a:off x="767715" y="5951855"/>
            <a:ext cx="10871835" cy="645160"/>
          </a:xfrm>
          <a:prstGeom prst="rect">
            <a:avLst/>
          </a:prstGeom>
          <a:noFill/>
        </p:spPr>
        <p:txBody>
          <a:bodyPr wrap="square" rtlCol="0">
            <a:spAutoFit/>
          </a:bodyPr>
          <a:lstStyle/>
          <a:p>
            <a:r>
              <a:rPr lang="zh-CN" altLang="en-US" sz="3600" b="1">
                <a:solidFill>
                  <a:schemeClr val="tx1"/>
                </a:solidFill>
                <a:latin typeface="黑体" panose="02010609060101010101" pitchFamily="49" charset="-122"/>
                <a:ea typeface="黑体" panose="02010609060101010101" pitchFamily="49" charset="-122"/>
              </a:rPr>
              <a:t>在推理系统中只有使用合式公式，推理才是有效的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blinds(horizontal)">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65014"/>
            <a:ext cx="10515600" cy="1325563"/>
          </a:xfrm>
        </p:spPr>
        <p:txBody>
          <a:bodyPr>
            <a:normAutofit/>
          </a:bodyPr>
          <a:lstStyle/>
          <a:p>
            <a:pPr algn="ctr"/>
            <a:r>
              <a:rPr lang="zh-CN" altLang="en-US" sz="6000" b="1" dirty="0">
                <a:latin typeface="黑体" panose="02010609060101010101" pitchFamily="49" charset="-122"/>
                <a:ea typeface="黑体" panose="02010609060101010101" pitchFamily="49" charset="-122"/>
              </a:rPr>
              <a:t>怎么做</a:t>
            </a:r>
          </a:p>
        </p:txBody>
      </p:sp>
      <p:pic>
        <p:nvPicPr>
          <p:cNvPr id="7" name="内容占位符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19824" y="3086588"/>
            <a:ext cx="18589667" cy="973619"/>
          </a:xfrm>
        </p:spPr>
      </p:pic>
      <p:sp>
        <p:nvSpPr>
          <p:cNvPr id="10" name="矩形标注 9"/>
          <p:cNvSpPr/>
          <p:nvPr/>
        </p:nvSpPr>
        <p:spPr>
          <a:xfrm>
            <a:off x="7456805" y="1262380"/>
            <a:ext cx="2907665" cy="1423035"/>
          </a:xfrm>
          <a:prstGeom prst="wedgeRectCallout">
            <a:avLst>
              <a:gd name="adj1" fmla="val -72603"/>
              <a:gd name="adj2" fmla="val 73694"/>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11" name="文本框 10"/>
          <p:cNvSpPr txBox="1"/>
          <p:nvPr/>
        </p:nvSpPr>
        <p:spPr>
          <a:xfrm>
            <a:off x="7672070" y="1311910"/>
            <a:ext cx="2196465" cy="1198880"/>
          </a:xfrm>
          <a:prstGeom prst="rect">
            <a:avLst/>
          </a:prstGeom>
          <a:noFill/>
        </p:spPr>
        <p:txBody>
          <a:bodyPr wrap="square" rtlCol="0">
            <a:spAutoFit/>
          </a:bodyPr>
          <a:lstStyle/>
          <a:p>
            <a:pPr algn="ctr"/>
            <a:r>
              <a:rPr lang="zh-CN" altLang="en-US" sz="4000" b="1">
                <a:latin typeface="宋体" panose="02010600030101010101" pitchFamily="2" charset="-122"/>
                <a:ea typeface="宋体" panose="02010600030101010101" pitchFamily="2" charset="-122"/>
              </a:rPr>
              <a:t>前提</a:t>
            </a:r>
          </a:p>
          <a:p>
            <a:pPr algn="ctr"/>
            <a:r>
              <a:rPr lang="en-US" altLang="zh-CN" sz="3200" b="1">
                <a:latin typeface="Times New Roman" panose="02020603050405020304" pitchFamily="18" charset="0"/>
                <a:cs typeface="Times New Roman" panose="02020603050405020304" pitchFamily="18" charset="0"/>
              </a:rPr>
              <a:t>(premises)</a:t>
            </a:r>
          </a:p>
        </p:txBody>
      </p:sp>
      <p:sp>
        <p:nvSpPr>
          <p:cNvPr id="12" name="矩形标注 11"/>
          <p:cNvSpPr/>
          <p:nvPr/>
        </p:nvSpPr>
        <p:spPr>
          <a:xfrm>
            <a:off x="7626985" y="3886835"/>
            <a:ext cx="2907665" cy="1423035"/>
          </a:xfrm>
          <a:prstGeom prst="wedgeRectCallout">
            <a:avLst>
              <a:gd name="adj1" fmla="val -104466"/>
              <a:gd name="adj2" fmla="val -51740"/>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13" name="文本框 12"/>
          <p:cNvSpPr txBox="1"/>
          <p:nvPr/>
        </p:nvSpPr>
        <p:spPr>
          <a:xfrm>
            <a:off x="7672070" y="4060190"/>
            <a:ext cx="2717165" cy="1198880"/>
          </a:xfrm>
          <a:prstGeom prst="rect">
            <a:avLst/>
          </a:prstGeom>
          <a:noFill/>
        </p:spPr>
        <p:txBody>
          <a:bodyPr wrap="square" rtlCol="0">
            <a:spAutoFit/>
          </a:bodyPr>
          <a:lstStyle/>
          <a:p>
            <a:pPr algn="ctr"/>
            <a:r>
              <a:rPr lang="zh-CN" altLang="en-US" sz="4000" b="1">
                <a:latin typeface="宋体" panose="02010600030101010101" pitchFamily="2" charset="-122"/>
                <a:ea typeface="宋体" panose="02010600030101010101" pitchFamily="2" charset="-122"/>
              </a:rPr>
              <a:t>结论</a:t>
            </a:r>
          </a:p>
          <a:p>
            <a:pPr algn="ctr"/>
            <a:r>
              <a:rPr lang="en-US" altLang="zh-CN" sz="3200" b="1">
                <a:latin typeface="Times New Roman" panose="02020603050405020304" pitchFamily="18" charset="0"/>
                <a:cs typeface="Times New Roman" panose="02020603050405020304" pitchFamily="18" charset="0"/>
              </a:rPr>
              <a:t>(conclusions)</a:t>
            </a:r>
          </a:p>
        </p:txBody>
      </p:sp>
      <p:sp>
        <p:nvSpPr>
          <p:cNvPr id="14" name="左弧形箭头 13"/>
          <p:cNvSpPr/>
          <p:nvPr/>
        </p:nvSpPr>
        <p:spPr>
          <a:xfrm>
            <a:off x="3806825" y="3225165"/>
            <a:ext cx="534035" cy="84074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5" name="文本框 14"/>
          <p:cNvSpPr txBox="1"/>
          <p:nvPr/>
        </p:nvSpPr>
        <p:spPr>
          <a:xfrm>
            <a:off x="1960245" y="3092450"/>
            <a:ext cx="1999615" cy="1260475"/>
          </a:xfrm>
          <a:prstGeom prst="rect">
            <a:avLst/>
          </a:prstGeom>
          <a:noFill/>
        </p:spPr>
        <p:txBody>
          <a:bodyPr wrap="square" rtlCol="0">
            <a:spAutoFit/>
          </a:bodyPr>
          <a:lstStyle/>
          <a:p>
            <a:pPr algn="ctr"/>
            <a:r>
              <a:rPr lang="zh-CN" altLang="en-US" sz="4000" b="1">
                <a:latin typeface="宋体" panose="02010600030101010101" pitchFamily="2" charset="-122"/>
                <a:ea typeface="宋体" panose="02010600030101010101" pitchFamily="2" charset="-122"/>
              </a:rPr>
              <a:t>规则</a:t>
            </a:r>
          </a:p>
          <a:p>
            <a:pPr algn="ctr"/>
            <a:r>
              <a:rPr lang="en-US" altLang="zh-CN" sz="3600" b="1">
                <a:latin typeface="Times New Roman" panose="02020603050405020304" pitchFamily="18" charset="0"/>
                <a:ea typeface="宋体" panose="02010600030101010101" pitchFamily="2" charset="-122"/>
                <a:cs typeface="Times New Roman" panose="02020603050405020304" pitchFamily="18" charset="0"/>
              </a:rPr>
              <a:t>(rules)</a:t>
            </a:r>
          </a:p>
        </p:txBody>
      </p:sp>
      <p:sp>
        <p:nvSpPr>
          <p:cNvPr id="3" name="文本框 2"/>
          <p:cNvSpPr txBox="1"/>
          <p:nvPr/>
        </p:nvSpPr>
        <p:spPr>
          <a:xfrm>
            <a:off x="1960245" y="1390650"/>
            <a:ext cx="3001645" cy="768350"/>
          </a:xfrm>
          <a:prstGeom prst="rect">
            <a:avLst/>
          </a:prstGeom>
          <a:noFill/>
        </p:spPr>
        <p:txBody>
          <a:bodyPr wrap="square" rtlCol="0">
            <a:spAutoFit/>
          </a:bodyPr>
          <a:lstStyle/>
          <a:p>
            <a:r>
              <a:rPr lang="zh-CN" altLang="en-US" sz="4400" b="1">
                <a:latin typeface="黑体" panose="02010609060101010101" pitchFamily="49" charset="-122"/>
                <a:ea typeface="黑体" panose="02010609060101010101" pitchFamily="49" charset="-122"/>
              </a:rPr>
              <a:t>推理规则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linds(horizontal)">
                                      <p:cBhvr>
                                        <p:cTn id="19" dur="500"/>
                                        <p:tgtEl>
                                          <p:spTgt spid="10"/>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linds(horizontal)">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blinds(horizontal)">
                                      <p:cBhvr>
                                        <p:cTn id="35" dur="500"/>
                                        <p:tgtEl>
                                          <p:spTgt spid="14"/>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blinds(horizontal)">
                                      <p:cBhvr>
                                        <p:cTn id="3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animBg="1"/>
      <p:bldP spid="12" grpId="1" animBg="1"/>
      <p:bldP spid="13" grpId="0"/>
      <p:bldP spid="13" grpId="1"/>
      <p:bldP spid="14" grpId="0" bldLvl="0" animBg="1"/>
      <p:bldP spid="14" grpId="1" animBg="1"/>
      <p:bldP spid="15" grpId="0"/>
      <p:bldP spid="15" grpId="1"/>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270000" y="1189355"/>
            <a:ext cx="9646920" cy="5361305"/>
          </a:xfrm>
        </p:spPr>
        <p:txBody>
          <a:bodyPr>
            <a:normAutofit fontScale="67500" lnSpcReduction="10000"/>
          </a:bodyPr>
          <a:lstStyle/>
          <a:p>
            <a:pPr algn="l"/>
            <a:r>
              <a:rPr lang="zh-CN" altLang="en-US" sz="7300" b="1">
                <a:latin typeface="黑体" panose="02010609060101010101" pitchFamily="49" charset="-122"/>
                <a:ea typeface="黑体" panose="02010609060101010101" pitchFamily="49" charset="-122"/>
              </a:rPr>
              <a:t>基本推理规则</a:t>
            </a:r>
            <a:endParaRPr lang="zh-CN" altLang="en-US" sz="7300" b="1">
              <a:latin typeface="宋体" panose="02010600030101010101" pitchFamily="2" charset="-122"/>
              <a:ea typeface="宋体" panose="02010600030101010101" pitchFamily="2" charset="-122"/>
            </a:endParaRPr>
          </a:p>
          <a:p>
            <a:pPr marL="571500" indent="-571500" algn="l">
              <a:buFont typeface="Arial" panose="020B0604020202020204" pitchFamily="34" charset="0"/>
              <a:buChar char="•"/>
            </a:pPr>
            <a:r>
              <a:rPr lang="zh-CN" altLang="en-US" sz="6000" b="1">
                <a:latin typeface="宋体" panose="02010600030101010101" pitchFamily="2" charset="-122"/>
                <a:ea typeface="宋体" panose="02010600030101010101" pitchFamily="2" charset="-122"/>
              </a:rPr>
              <a:t>前提引入规则(P规则)</a:t>
            </a:r>
          </a:p>
          <a:p>
            <a:pPr algn="l">
              <a:buFont typeface="Arial" panose="020B0604020202020204" pitchFamily="34" charset="0"/>
            </a:pPr>
            <a:r>
              <a:rPr lang="zh-CN" altLang="en-US" sz="4000" b="1">
                <a:latin typeface="楷体" panose="02010609060101010101" pitchFamily="49" charset="-122"/>
                <a:ea typeface="楷体" panose="02010609060101010101" pitchFamily="49" charset="-122"/>
              </a:rPr>
              <a:t>    </a:t>
            </a:r>
            <a:r>
              <a:rPr lang="zh-CN" altLang="en-US" sz="4700" b="1">
                <a:latin typeface="楷体" panose="02010609060101010101" pitchFamily="49" charset="-122"/>
                <a:ea typeface="楷体" panose="02010609060101010101" pitchFamily="49" charset="-122"/>
              </a:rPr>
              <a:t>在推理的任何一步都可以引入给定的前提</a:t>
            </a:r>
            <a:endParaRPr lang="zh-CN" altLang="en-US" sz="4700" b="1">
              <a:latin typeface="宋体" panose="02010600030101010101" pitchFamily="2" charset="-122"/>
              <a:ea typeface="宋体" panose="02010600030101010101" pitchFamily="2" charset="-122"/>
            </a:endParaRPr>
          </a:p>
          <a:p>
            <a:pPr marL="571500" indent="-571500" algn="l">
              <a:buFont typeface="Arial" panose="020B0604020202020204" pitchFamily="34" charset="0"/>
              <a:buChar char="•"/>
            </a:pPr>
            <a:r>
              <a:rPr lang="zh-CN" altLang="en-US" sz="6000" b="1">
                <a:latin typeface="宋体" panose="02010600030101010101" pitchFamily="2" charset="-122"/>
                <a:ea typeface="宋体" panose="02010600030101010101" pitchFamily="2" charset="-122"/>
              </a:rPr>
              <a:t>重言蕴涵规则(T规则)</a:t>
            </a:r>
            <a:endParaRPr lang="zh-CN" altLang="en-US" sz="5300" b="1">
              <a:latin typeface="宋体" panose="02010600030101010101" pitchFamily="2" charset="-122"/>
              <a:ea typeface="宋体" panose="02010600030101010101" pitchFamily="2" charset="-122"/>
            </a:endParaRPr>
          </a:p>
          <a:p>
            <a:pPr algn="l">
              <a:buFont typeface="Arial" panose="020B0604020202020204" pitchFamily="34" charset="0"/>
            </a:pPr>
            <a:r>
              <a:rPr lang="zh-CN" altLang="en-US" sz="4665" b="1">
                <a:latin typeface="楷体" panose="02010609060101010101" pitchFamily="49" charset="-122"/>
                <a:ea typeface="楷体" panose="02010609060101010101" pitchFamily="49" charset="-122"/>
                <a:cs typeface="楷体" panose="02010609060101010101" pitchFamily="49" charset="-122"/>
              </a:rPr>
              <a:t>   如果在推理中有一些在先的命题，使得它们的合取合</a:t>
            </a:r>
          </a:p>
          <a:p>
            <a:pPr algn="l">
              <a:buFont typeface="Arial" panose="020B0604020202020204" pitchFamily="34" charset="0"/>
            </a:pPr>
            <a:r>
              <a:rPr lang="zh-CN" altLang="en-US" sz="4665" b="1">
                <a:latin typeface="楷体" panose="02010609060101010101" pitchFamily="49" charset="-122"/>
                <a:ea typeface="楷体" panose="02010609060101010101" pitchFamily="49" charset="-122"/>
                <a:cs typeface="楷体" panose="02010609060101010101" pitchFamily="49" charset="-122"/>
              </a:rPr>
              <a:t>   乎逻辑地得出</a:t>
            </a:r>
            <a:r>
              <a:rPr lang="zh-CN" altLang="en-US" sz="4665" b="1">
                <a:latin typeface="楷体" panose="02010609060101010101" pitchFamily="49" charset="-122"/>
                <a:ea typeface="楷体" panose="02010609060101010101" pitchFamily="49" charset="-122"/>
                <a:cs typeface="楷体" panose="02010609060101010101" pitchFamily="49" charset="-122"/>
                <a:sym typeface="+mn-ea"/>
              </a:rPr>
              <a:t>β</a:t>
            </a:r>
            <a:r>
              <a:rPr lang="zh-CN" altLang="en-US" sz="4665" b="1">
                <a:latin typeface="楷体" panose="02010609060101010101" pitchFamily="49" charset="-122"/>
                <a:ea typeface="楷体" panose="02010609060101010101" pitchFamily="49" charset="-122"/>
                <a:cs typeface="楷体" panose="02010609060101010101" pitchFamily="49" charset="-122"/>
              </a:rPr>
              <a:t>,那么就可以在推理中引入命题β</a:t>
            </a:r>
            <a:endParaRPr lang="zh-CN" altLang="en-US" sz="4665" b="1">
              <a:latin typeface="宋体" panose="02010600030101010101" pitchFamily="2" charset="-122"/>
              <a:ea typeface="宋体" panose="02010600030101010101" pitchFamily="2" charset="-122"/>
            </a:endParaRPr>
          </a:p>
          <a:p>
            <a:pPr marL="571500" indent="-571500" algn="l">
              <a:buFont typeface="Arial" panose="020B0604020202020204" pitchFamily="34" charset="0"/>
              <a:buChar char="•"/>
            </a:pPr>
            <a:r>
              <a:rPr lang="zh-CN" altLang="en-US" sz="6000" b="1">
                <a:latin typeface="宋体" panose="02010600030101010101" pitchFamily="2" charset="-122"/>
                <a:ea typeface="宋体" panose="02010600030101010101" pitchFamily="2" charset="-122"/>
              </a:rPr>
              <a:t>间接推理规则(R.A.A规则)</a:t>
            </a:r>
          </a:p>
          <a:p>
            <a:pPr algn="l">
              <a:buFont typeface="Arial" panose="020B0604020202020204" pitchFamily="34" charset="0"/>
            </a:pPr>
            <a:r>
              <a:rPr lang="zh-CN" altLang="en-US" sz="4400" b="1">
                <a:latin typeface="宋体" panose="02010600030101010101" pitchFamily="2" charset="-122"/>
                <a:ea typeface="宋体" panose="02010600030101010101" pitchFamily="2" charset="-122"/>
              </a:rPr>
              <a:t>   </a:t>
            </a:r>
            <a:r>
              <a:rPr lang="zh-CN" altLang="en-US" sz="4665" b="1">
                <a:latin typeface="楷体" panose="02010609060101010101" pitchFamily="49" charset="-122"/>
                <a:ea typeface="楷体" panose="02010609060101010101" pitchFamily="49" charset="-122"/>
                <a:cs typeface="楷体" panose="02010609060101010101" pitchFamily="49" charset="-122"/>
              </a:rPr>
              <a:t>如果从一组前提和命题β的否定导出矛盾，那么β可</a:t>
            </a:r>
          </a:p>
          <a:p>
            <a:pPr algn="l">
              <a:buFont typeface="Arial" panose="020B0604020202020204" pitchFamily="34" charset="0"/>
            </a:pPr>
            <a:r>
              <a:rPr lang="zh-CN" altLang="en-US" sz="4665" b="1">
                <a:latin typeface="楷体" panose="02010609060101010101" pitchFamily="49" charset="-122"/>
                <a:ea typeface="楷体" panose="02010609060101010101" pitchFamily="49" charset="-122"/>
                <a:cs typeface="楷体" panose="02010609060101010101" pitchFamily="49" charset="-122"/>
              </a:rPr>
              <a:t>   从这组前提合乎逻辑地推出</a:t>
            </a:r>
          </a:p>
        </p:txBody>
      </p:sp>
      <p:sp>
        <p:nvSpPr>
          <p:cNvPr id="5" name="标题 1"/>
          <p:cNvSpPr>
            <a:spLocks noGrp="1"/>
          </p:cNvSpPr>
          <p:nvPr/>
        </p:nvSpPr>
        <p:spPr>
          <a:xfrm>
            <a:off x="838200" y="650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6000" b="1" dirty="0">
                <a:latin typeface="黑体" panose="02010609060101010101" pitchFamily="49" charset="-122"/>
                <a:ea typeface="黑体" panose="02010609060101010101" pitchFamily="49" charset="-122"/>
              </a:rPr>
              <a:t>怎么做</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linds(horizontal)">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linds(horizontal)">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blinds(horizontal)">
                                      <p:cBhvr>
                                        <p:cTn id="40" dur="500"/>
                                        <p:tgtEl>
                                          <p:spTgt spid="3">
                                            <p:txEl>
                                              <p:pRg st="7" end="7"/>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blinds(horizontal)">
                                      <p:cBhvr>
                                        <p:cTn id="4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8230" y="1253490"/>
            <a:ext cx="10515600" cy="5240020"/>
          </a:xfrm>
        </p:spPr>
        <p:txBody>
          <a:bodyPr>
            <a:normAutofit/>
          </a:bodyPr>
          <a:lstStyle/>
          <a:p>
            <a:pPr marL="0" indent="0">
              <a:buNone/>
            </a:pPr>
            <a:r>
              <a:rPr lang="zh-CN" altLang="en-US" sz="4400" b="1">
                <a:latin typeface="黑体" panose="02010609060101010101" pitchFamily="49" charset="-122"/>
                <a:ea typeface="黑体" panose="02010609060101010101" pitchFamily="49" charset="-122"/>
              </a:rPr>
              <a:t>两种规则</a:t>
            </a:r>
            <a:endParaRPr lang="zh-CN" altLang="en-US" sz="4400" b="1">
              <a:latin typeface="宋体" panose="02010600030101010101" pitchFamily="2" charset="-122"/>
              <a:ea typeface="宋体" panose="02010600030101010101" pitchFamily="2" charset="-122"/>
            </a:endParaRPr>
          </a:p>
          <a:p>
            <a:r>
              <a:rPr lang="zh-CN" altLang="en-US" sz="4000" b="1">
                <a:latin typeface="宋体" panose="02010600030101010101" pitchFamily="2" charset="-122"/>
                <a:ea typeface="宋体" panose="02010600030101010101" pitchFamily="2" charset="-122"/>
              </a:rPr>
              <a:t>引入</a:t>
            </a:r>
            <a:r>
              <a:rPr lang="en-US" altLang="zh-CN" sz="4000" b="1">
                <a:latin typeface="Arial" panose="020B0604020202020204" pitchFamily="34" charset="0"/>
                <a:ea typeface="宋体" panose="02010600030101010101" pitchFamily="2" charset="-122"/>
                <a:cs typeface="Arial" panose="020B0604020202020204" pitchFamily="34" charset="0"/>
              </a:rPr>
              <a:t>(Introduction)</a:t>
            </a:r>
            <a:r>
              <a:rPr lang="zh-CN" altLang="en-US" sz="3200" b="1">
                <a:latin typeface="楷体" panose="02010609060101010101" pitchFamily="49" charset="-122"/>
                <a:ea typeface="楷体" panose="02010609060101010101" pitchFamily="49" charset="-122"/>
                <a:cs typeface="Times New Roman" panose="02020603050405020304" pitchFamily="18" charset="0"/>
              </a:rPr>
              <a:t>（简记为</a:t>
            </a:r>
            <a:r>
              <a:rPr lang="en-US" altLang="zh-CN" sz="3200" b="1">
                <a:latin typeface="Arial" panose="020B0604020202020204" pitchFamily="34" charset="0"/>
                <a:ea typeface="楷体" panose="02010609060101010101" pitchFamily="49" charset="-122"/>
                <a:cs typeface="Arial" panose="020B0604020202020204" pitchFamily="34" charset="0"/>
              </a:rPr>
              <a:t>I</a:t>
            </a:r>
            <a:r>
              <a:rPr lang="zh-CN" altLang="en-US" sz="3200" b="1">
                <a:latin typeface="Times New Roman" panose="02020603050405020304" pitchFamily="18" charset="0"/>
                <a:ea typeface="楷体" panose="02010609060101010101" pitchFamily="49" charset="-122"/>
                <a:cs typeface="Times New Roman" panose="02020603050405020304" pitchFamily="18" charset="0"/>
              </a:rPr>
              <a:t>）</a:t>
            </a:r>
          </a:p>
          <a:p>
            <a:pPr marL="0" indent="0">
              <a:buNone/>
            </a:pPr>
            <a:r>
              <a:rPr lang="en-US" altLang="zh-CN" sz="3200" b="1">
                <a:latin typeface="楷体" panose="02010609060101010101" pitchFamily="49" charset="-122"/>
                <a:ea typeface="楷体" panose="02010609060101010101" pitchFamily="49" charset="-122"/>
                <a:cs typeface="Times New Roman" panose="02020603050405020304" pitchFamily="18" charset="0"/>
              </a:rPr>
              <a:t>  用于证明含有相应</a:t>
            </a:r>
          </a:p>
          <a:p>
            <a:pPr marL="0" indent="0">
              <a:buNone/>
            </a:pPr>
            <a:r>
              <a:rPr lang="en-US" altLang="zh-CN" sz="3200" b="1">
                <a:latin typeface="楷体" panose="02010609060101010101" pitchFamily="49" charset="-122"/>
                <a:ea typeface="楷体" panose="02010609060101010101" pitchFamily="49" charset="-122"/>
                <a:cs typeface="Times New Roman" panose="02020603050405020304" pitchFamily="18" charset="0"/>
              </a:rPr>
              <a:t>  逻辑联结词的目标</a:t>
            </a:r>
          </a:p>
          <a:p>
            <a:pPr marL="0" indent="0">
              <a:buNone/>
            </a:pPr>
            <a:endParaRPr lang="zh-CN" altLang="en-US" sz="4000" b="1">
              <a:latin typeface="Times New Roman" panose="02020603050405020304" pitchFamily="18" charset="0"/>
              <a:ea typeface="宋体" panose="02010600030101010101" pitchFamily="2" charset="-122"/>
              <a:cs typeface="Times New Roman" panose="02020603050405020304" pitchFamily="18" charset="0"/>
            </a:endParaRPr>
          </a:p>
          <a:p>
            <a:r>
              <a:rPr lang="zh-CN" altLang="en-US" sz="4000" b="1">
                <a:latin typeface="Times New Roman" panose="02020603050405020304" pitchFamily="18" charset="0"/>
                <a:ea typeface="宋体" panose="02010600030101010101" pitchFamily="2" charset="-122"/>
                <a:cs typeface="Times New Roman" panose="02020603050405020304" pitchFamily="18" charset="0"/>
              </a:rPr>
              <a:t>消除</a:t>
            </a:r>
            <a:r>
              <a:rPr lang="en-US" altLang="zh-CN" sz="4000" b="1">
                <a:latin typeface="Arial" panose="020B0604020202020204" pitchFamily="34" charset="0"/>
                <a:ea typeface="宋体" panose="02010600030101010101" pitchFamily="2" charset="-122"/>
                <a:cs typeface="Arial" panose="020B0604020202020204" pitchFamily="34" charset="0"/>
              </a:rPr>
              <a:t>(Elimination)</a:t>
            </a:r>
            <a:r>
              <a:rPr lang="zh-CN" altLang="en-US" sz="3200" b="1">
                <a:latin typeface="楷体" panose="02010609060101010101" pitchFamily="49" charset="-122"/>
                <a:ea typeface="楷体" panose="02010609060101010101" pitchFamily="49" charset="-122"/>
                <a:cs typeface="Times New Roman" panose="02020603050405020304" pitchFamily="18" charset="0"/>
                <a:sym typeface="+mn-ea"/>
              </a:rPr>
              <a:t>（简记为</a:t>
            </a:r>
            <a:r>
              <a:rPr lang="en-US" altLang="zh-CN" sz="3200" b="1">
                <a:latin typeface="Arial" panose="020B0604020202020204" pitchFamily="34" charset="0"/>
                <a:ea typeface="楷体" panose="02010609060101010101" pitchFamily="49" charset="-122"/>
                <a:cs typeface="Arial" panose="020B0604020202020204" pitchFamily="34" charset="0"/>
                <a:sym typeface="+mn-ea"/>
              </a:rPr>
              <a:t>E</a:t>
            </a:r>
            <a:r>
              <a:rPr lang="zh-CN" altLang="en-US" sz="3200" b="1">
                <a:latin typeface="Times New Roman" panose="02020603050405020304" pitchFamily="18" charset="0"/>
                <a:ea typeface="楷体" panose="02010609060101010101" pitchFamily="49" charset="-122"/>
                <a:cs typeface="Times New Roman" panose="02020603050405020304" pitchFamily="18" charset="0"/>
                <a:sym typeface="+mn-ea"/>
              </a:rPr>
              <a:t>）</a:t>
            </a:r>
          </a:p>
          <a:p>
            <a:pPr marL="0" indent="0">
              <a:buNone/>
            </a:pPr>
            <a:r>
              <a:rPr lang="en-US" altLang="zh-CN" sz="3200" b="1">
                <a:latin typeface="Times New Roman" panose="02020603050405020304" pitchFamily="18" charset="0"/>
                <a:ea typeface="楷体" panose="02010609060101010101" pitchFamily="49" charset="-122"/>
                <a:cs typeface="Times New Roman" panose="02020603050405020304" pitchFamily="18" charset="0"/>
                <a:sym typeface="+mn-ea"/>
              </a:rPr>
              <a:t>   </a:t>
            </a:r>
            <a:r>
              <a:rPr lang="zh-CN" altLang="en-US" sz="3200" b="1">
                <a:latin typeface="Times New Roman" panose="02020603050405020304" pitchFamily="18" charset="0"/>
                <a:ea typeface="楷体" panose="02010609060101010101" pitchFamily="49" charset="-122"/>
                <a:cs typeface="Times New Roman" panose="02020603050405020304" pitchFamily="18" charset="0"/>
                <a:sym typeface="+mn-ea"/>
              </a:rPr>
              <a:t>用于消除前提中含有</a:t>
            </a:r>
          </a:p>
          <a:p>
            <a:pPr marL="0" indent="0">
              <a:buNone/>
            </a:pPr>
            <a:r>
              <a:rPr lang="zh-CN" altLang="en-US" sz="3200" b="1">
                <a:latin typeface="Times New Roman" panose="02020603050405020304" pitchFamily="18" charset="0"/>
                <a:ea typeface="楷体" panose="02010609060101010101" pitchFamily="49" charset="-122"/>
                <a:cs typeface="Times New Roman" panose="02020603050405020304" pitchFamily="18" charset="0"/>
                <a:sym typeface="+mn-ea"/>
              </a:rPr>
              <a:t> </a:t>
            </a:r>
            <a:r>
              <a:rPr lang="en-US" altLang="zh-CN" sz="3200" b="1">
                <a:latin typeface="Times New Roman" panose="02020603050405020304" pitchFamily="18" charset="0"/>
                <a:ea typeface="楷体" panose="02010609060101010101" pitchFamily="49" charset="-122"/>
                <a:cs typeface="Times New Roman" panose="02020603050405020304" pitchFamily="18" charset="0"/>
                <a:sym typeface="+mn-ea"/>
              </a:rPr>
              <a:t>  </a:t>
            </a:r>
            <a:r>
              <a:rPr lang="zh-CN" altLang="en-US" sz="3200" b="1">
                <a:latin typeface="Times New Roman" panose="02020603050405020304" pitchFamily="18" charset="0"/>
                <a:ea typeface="楷体" panose="02010609060101010101" pitchFamily="49" charset="-122"/>
                <a:cs typeface="Times New Roman" panose="02020603050405020304" pitchFamily="18" charset="0"/>
                <a:sym typeface="+mn-ea"/>
              </a:rPr>
              <a:t>的相应逻辑联结词</a:t>
            </a:r>
          </a:p>
          <a:p>
            <a:pPr marL="0" indent="0">
              <a:buNone/>
            </a:pPr>
            <a:endParaRPr lang="en-US" altLang="zh-CN" sz="3200" b="1">
              <a:latin typeface="Times New Roman" panose="02020603050405020304" pitchFamily="18" charset="0"/>
              <a:ea typeface="楷体" panose="02010609060101010101" pitchFamily="49" charset="-122"/>
              <a:cs typeface="Times New Roman" panose="02020603050405020304" pitchFamily="18" charset="0"/>
              <a:sym typeface="+mn-ea"/>
            </a:endParaRPr>
          </a:p>
        </p:txBody>
      </p:sp>
      <p:sp>
        <p:nvSpPr>
          <p:cNvPr id="4" name="标题 1"/>
          <p:cNvSpPr>
            <a:spLocks noGrp="1"/>
          </p:cNvSpPr>
          <p:nvPr/>
        </p:nvSpPr>
        <p:spPr>
          <a:xfrm>
            <a:off x="838200" y="650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6000" b="1" dirty="0">
                <a:latin typeface="黑体" panose="02010609060101010101" pitchFamily="49" charset="-122"/>
                <a:ea typeface="黑体" panose="02010609060101010101" pitchFamily="49" charset="-122"/>
              </a:rPr>
              <a:t>怎么做</a:t>
            </a:r>
          </a:p>
        </p:txBody>
      </p:sp>
      <p:sp>
        <p:nvSpPr>
          <p:cNvPr id="5" name="右箭头 4"/>
          <p:cNvSpPr/>
          <p:nvPr/>
        </p:nvSpPr>
        <p:spPr>
          <a:xfrm>
            <a:off x="7454900" y="3515995"/>
            <a:ext cx="1209040" cy="454660"/>
          </a:xfrm>
          <a:prstGeom prst="rightArrow">
            <a:avLst/>
          </a:prstGeom>
          <a:solidFill>
            <a:schemeClr val="accent5">
              <a:lumMod val="60000"/>
              <a:lumOff val="40000"/>
            </a:schemeClr>
          </a:solidFill>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8897620" y="3162935"/>
            <a:ext cx="2766695" cy="1322070"/>
          </a:xfrm>
          <a:prstGeom prst="rect">
            <a:avLst/>
          </a:prstGeom>
          <a:noFill/>
        </p:spPr>
        <p:txBody>
          <a:bodyPr wrap="square" rtlCol="0">
            <a:spAutoFit/>
          </a:bodyPr>
          <a:lstStyle/>
          <a:p>
            <a:pPr algn="ctr"/>
            <a:r>
              <a:rPr lang="zh-CN" altLang="en-US" sz="4000" b="1">
                <a:latin typeface="宋体" panose="02010600030101010101" pitchFamily="2" charset="-122"/>
                <a:ea typeface="宋体" panose="02010600030101010101" pitchFamily="2" charset="-122"/>
              </a:rPr>
              <a:t>主要针对</a:t>
            </a:r>
          </a:p>
          <a:p>
            <a:pPr algn="ctr"/>
            <a:r>
              <a:rPr lang="zh-CN" altLang="en-US" sz="4000" b="1">
                <a:latin typeface="宋体" panose="02010600030101010101" pitchFamily="2" charset="-122"/>
                <a:ea typeface="宋体" panose="02010600030101010101" pitchFamily="2" charset="-122"/>
              </a:rPr>
              <a:t>逻辑</a:t>
            </a:r>
            <a:r>
              <a:rPr lang="zh-CN" altLang="en-US" sz="4000" b="1" dirty="0">
                <a:latin typeface="宋体" panose="02010600030101010101" pitchFamily="2" charset="-122"/>
                <a:ea typeface="宋体" panose="02010600030101010101" pitchFamily="2" charset="-122"/>
                <a:sym typeface="+mn-ea"/>
              </a:rPr>
              <a:t>联结词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linds(horizontal)">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blinds(horizontal)">
                                      <p:cBhvr>
                                        <p:cTn id="33" dur="5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blinds(horizontal)">
                                      <p:cBhvr>
                                        <p:cTn id="38" dur="500"/>
                                        <p:tgtEl>
                                          <p:spTgt spid="3">
                                            <p:txEl>
                                              <p:pRg st="6" end="6"/>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blinds(horizontal)">
                                      <p:cBhvr>
                                        <p:cTn id="4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p:bldP spid="6"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nvSpPr>
        <p:spPr>
          <a:xfrm>
            <a:off x="838200" y="650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6000" b="1" dirty="0">
                <a:latin typeface="黑体" panose="02010609060101010101" pitchFamily="49" charset="-122"/>
                <a:ea typeface="黑体" panose="02010609060101010101" pitchFamily="49" charset="-122"/>
              </a:rPr>
              <a:t>怎么做</a:t>
            </a:r>
          </a:p>
        </p:txBody>
      </p:sp>
      <p:sp>
        <p:nvSpPr>
          <p:cNvPr id="5" name="文本框 4"/>
          <p:cNvSpPr txBox="1"/>
          <p:nvPr/>
        </p:nvSpPr>
        <p:spPr>
          <a:xfrm>
            <a:off x="1791335" y="1256030"/>
            <a:ext cx="9062720" cy="4215765"/>
          </a:xfrm>
          <a:prstGeom prst="rect">
            <a:avLst/>
          </a:prstGeom>
          <a:noFill/>
        </p:spPr>
        <p:txBody>
          <a:bodyPr wrap="square" rtlCol="0">
            <a:spAutoFit/>
          </a:bodyPr>
          <a:lstStyle/>
          <a:p>
            <a:r>
              <a:rPr lang="zh-CN" altLang="en-US" sz="4800" b="1">
                <a:solidFill>
                  <a:schemeClr val="tx1"/>
                </a:solidFill>
                <a:uFillTx/>
                <a:latin typeface="黑体" panose="02010609060101010101" pitchFamily="49" charset="-122"/>
                <a:ea typeface="黑体" panose="02010609060101010101" pitchFamily="49" charset="-122"/>
              </a:rPr>
              <a:t>具体规则</a:t>
            </a:r>
            <a:endParaRPr lang="zh-CN" altLang="en-US" sz="4400" b="1">
              <a:solidFill>
                <a:schemeClr val="tx1"/>
              </a:solidFill>
              <a:uFillTx/>
              <a:latin typeface="黑体" panose="02010609060101010101" pitchFamily="49" charset="-122"/>
              <a:ea typeface="黑体" panose="02010609060101010101" pitchFamily="49" charset="-122"/>
            </a:endParaRPr>
          </a:p>
          <a:p>
            <a:endParaRPr lang="zh-CN" altLang="en-US" sz="4400" b="1">
              <a:solidFill>
                <a:schemeClr val="tx1"/>
              </a:solidFill>
              <a:uFillTx/>
              <a:latin typeface="Times New Roman" panose="02020603050405020304" pitchFamily="18" charset="0"/>
              <a:ea typeface="宋体" panose="02010600030101010101" pitchFamily="2" charset="-122"/>
            </a:endParaRPr>
          </a:p>
          <a:p>
            <a:pPr marL="571500" indent="-571500">
              <a:buFont typeface="Arial" panose="020B0604020202020204" pitchFamily="34" charset="0"/>
              <a:buChar char="•"/>
            </a:pPr>
            <a:r>
              <a:rPr lang="zh-CN" altLang="en-US" sz="4400" b="1">
                <a:solidFill>
                  <a:schemeClr val="tx1"/>
                </a:solidFill>
                <a:uFillTx/>
                <a:latin typeface="Times New Roman" panose="02020603050405020304" pitchFamily="18" charset="0"/>
                <a:ea typeface="宋体" panose="02010600030101010101" pitchFamily="2" charset="-122"/>
              </a:rPr>
              <a:t>合取</a:t>
            </a:r>
            <a:r>
              <a:rPr lang="zh-CN" altLang="en-US" sz="4400" b="1">
                <a:uFillTx/>
                <a:latin typeface="Times New Roman" panose="02020603050405020304" pitchFamily="18" charset="0"/>
                <a:ea typeface="宋体" panose="02010600030101010101" pitchFamily="2" charset="-122"/>
                <a:sym typeface="+mn-ea"/>
              </a:rPr>
              <a:t>命题 </a:t>
            </a:r>
            <a:r>
              <a:rPr lang="zh-CN" altLang="en-US" sz="4400" b="1">
                <a:solidFill>
                  <a:schemeClr val="tx1"/>
                </a:solidFill>
                <a:uFillTx/>
                <a:latin typeface="Arial" panose="020B0604020202020204" pitchFamily="34" charset="0"/>
                <a:ea typeface="宋体" panose="02010600030101010101" pitchFamily="2" charset="-122"/>
                <a:cs typeface="Arial" panose="020B0604020202020204" pitchFamily="34" charset="0"/>
              </a:rPr>
              <a:t>(Conjuncti</a:t>
            </a:r>
            <a:r>
              <a:rPr lang="en-US" altLang="zh-CN" sz="4400" b="1">
                <a:solidFill>
                  <a:schemeClr val="tx1"/>
                </a:solidFill>
                <a:uFillTx/>
                <a:latin typeface="Arial" panose="020B0604020202020204" pitchFamily="34" charset="0"/>
                <a:ea typeface="宋体" panose="02010600030101010101" pitchFamily="2" charset="-122"/>
                <a:cs typeface="Arial" panose="020B0604020202020204" pitchFamily="34" charset="0"/>
              </a:rPr>
              <a:t>on</a:t>
            </a:r>
            <a:r>
              <a:rPr lang="zh-CN" altLang="en-US" sz="4400" b="1">
                <a:solidFill>
                  <a:schemeClr val="tx1"/>
                </a:solidFill>
                <a:uFillTx/>
                <a:latin typeface="Arial" panose="020B0604020202020204" pitchFamily="34" charset="0"/>
                <a:ea typeface="宋体" panose="02010600030101010101" pitchFamily="2" charset="-122"/>
                <a:cs typeface="Arial" panose="020B0604020202020204" pitchFamily="34" charset="0"/>
              </a:rPr>
              <a:t>)</a:t>
            </a:r>
            <a:r>
              <a:rPr lang="en-US" altLang="zh-CN" sz="4400" b="1">
                <a:solidFill>
                  <a:schemeClr val="tx1"/>
                </a:solidFill>
                <a:uFillTx/>
                <a:latin typeface="Arial" panose="020B0604020202020204" pitchFamily="34" charset="0"/>
                <a:ea typeface="宋体" panose="02010600030101010101" pitchFamily="2" charset="-122"/>
                <a:cs typeface="Arial" panose="020B0604020202020204" pitchFamily="34" charset="0"/>
              </a:rPr>
              <a:t> </a:t>
            </a:r>
            <a:r>
              <a:rPr lang="zh-CN" altLang="en-US" sz="4400" b="1">
                <a:solidFill>
                  <a:schemeClr val="tx1"/>
                </a:solidFill>
                <a:uFillTx/>
                <a:latin typeface="Times New Roman" panose="02020603050405020304" pitchFamily="18" charset="0"/>
                <a:ea typeface="宋体" panose="02010600030101010101" pitchFamily="2" charset="-122"/>
              </a:rPr>
              <a:t>（</a:t>
            </a:r>
            <a:r>
              <a:rPr lang="en-US" altLang="zh-CN" sz="4400" b="1">
                <a:solidFill>
                  <a:schemeClr val="tx1"/>
                </a:solidFill>
                <a:uFillTx/>
                <a:latin typeface="Times New Roman" panose="02020603050405020304" pitchFamily="18" charset="0"/>
                <a:ea typeface="宋体" panose="02010600030101010101" pitchFamily="2" charset="-122"/>
              </a:rPr>
              <a:t>“</a:t>
            </a:r>
            <a:r>
              <a:rPr lang="en-US" altLang="zh-CN" sz="4400" b="1">
                <a:latin typeface="Times New Roman" panose="02020603050405020304" pitchFamily="18" charset="0"/>
                <a:cs typeface="Times New Roman" panose="02020603050405020304" pitchFamily="18" charset="0"/>
                <a:sym typeface="+mn-ea"/>
              </a:rPr>
              <a:t>∧”</a:t>
            </a:r>
            <a:r>
              <a:rPr lang="zh-CN" altLang="en-US" sz="4400" b="1">
                <a:latin typeface="宋体" panose="02010600030101010101" pitchFamily="2" charset="-122"/>
                <a:ea typeface="宋体" panose="02010600030101010101" pitchFamily="2" charset="-122"/>
                <a:cs typeface="Times New Roman" panose="02020603050405020304" pitchFamily="18" charset="0"/>
                <a:sym typeface="+mn-ea"/>
              </a:rPr>
              <a:t>）</a:t>
            </a:r>
            <a:r>
              <a:rPr lang="zh-CN" altLang="en-US" sz="4400" b="1">
                <a:solidFill>
                  <a:schemeClr val="tx1"/>
                </a:solidFill>
                <a:uFillTx/>
                <a:latin typeface="Times New Roman" panose="02020603050405020304" pitchFamily="18" charset="0"/>
                <a:ea typeface="宋体" panose="02010600030101010101" pitchFamily="2" charset="-122"/>
              </a:rPr>
              <a:t> </a:t>
            </a:r>
          </a:p>
          <a:p>
            <a:pPr marL="571500" indent="-571500">
              <a:buFont typeface="Arial" panose="020B0604020202020204" pitchFamily="34" charset="0"/>
              <a:buChar char="•"/>
            </a:pPr>
            <a:r>
              <a:rPr lang="zh-CN" altLang="en-US" sz="4400" b="1">
                <a:solidFill>
                  <a:schemeClr val="tx1"/>
                </a:solidFill>
                <a:uFillTx/>
                <a:latin typeface="Times New Roman" panose="02020603050405020304" pitchFamily="18" charset="0"/>
                <a:ea typeface="宋体" panose="02010600030101010101" pitchFamily="2" charset="-122"/>
              </a:rPr>
              <a:t>析取</a:t>
            </a:r>
            <a:r>
              <a:rPr lang="zh-CN" altLang="en-US" sz="4400" b="1">
                <a:uFillTx/>
                <a:latin typeface="Times New Roman" panose="02020603050405020304" pitchFamily="18" charset="0"/>
                <a:ea typeface="宋体" panose="02010600030101010101" pitchFamily="2" charset="-122"/>
                <a:sym typeface="+mn-ea"/>
              </a:rPr>
              <a:t>命题</a:t>
            </a:r>
            <a:r>
              <a:rPr lang="zh-CN" altLang="en-US" sz="4400" b="1">
                <a:solidFill>
                  <a:schemeClr val="tx1"/>
                </a:solidFill>
                <a:uFillTx/>
                <a:latin typeface="Times New Roman" panose="02020603050405020304" pitchFamily="18" charset="0"/>
                <a:ea typeface="宋体" panose="02010600030101010101" pitchFamily="2" charset="-122"/>
              </a:rPr>
              <a:t> </a:t>
            </a:r>
            <a:r>
              <a:rPr lang="zh-CN" altLang="en-US" sz="4400" b="1">
                <a:solidFill>
                  <a:schemeClr val="tx1"/>
                </a:solidFill>
                <a:uFillTx/>
                <a:latin typeface="Arial" panose="020B0604020202020204" pitchFamily="34" charset="0"/>
                <a:ea typeface="宋体" panose="02010600030101010101" pitchFamily="2" charset="-122"/>
                <a:cs typeface="Arial" panose="020B0604020202020204" pitchFamily="34" charset="0"/>
              </a:rPr>
              <a:t>(Disjuncti</a:t>
            </a:r>
            <a:r>
              <a:rPr lang="en-US" altLang="zh-CN" sz="4400" b="1">
                <a:solidFill>
                  <a:schemeClr val="tx1"/>
                </a:solidFill>
                <a:uFillTx/>
                <a:latin typeface="Arial" panose="020B0604020202020204" pitchFamily="34" charset="0"/>
                <a:ea typeface="宋体" panose="02010600030101010101" pitchFamily="2" charset="-122"/>
                <a:cs typeface="Arial" panose="020B0604020202020204" pitchFamily="34" charset="0"/>
              </a:rPr>
              <a:t>on</a:t>
            </a:r>
            <a:r>
              <a:rPr lang="zh-CN" altLang="en-US" sz="4400" b="1">
                <a:solidFill>
                  <a:schemeClr val="tx1"/>
                </a:solidFill>
                <a:uFillTx/>
                <a:latin typeface="Arial" panose="020B0604020202020204" pitchFamily="34" charset="0"/>
                <a:ea typeface="宋体" panose="02010600030101010101" pitchFamily="2" charset="-122"/>
                <a:cs typeface="Arial" panose="020B0604020202020204" pitchFamily="34" charset="0"/>
              </a:rPr>
              <a:t>)</a:t>
            </a:r>
            <a:r>
              <a:rPr lang="en-US" altLang="zh-CN" sz="4400" b="1">
                <a:solidFill>
                  <a:schemeClr val="tx1"/>
                </a:solidFill>
                <a:uFillTx/>
                <a:latin typeface="Arial" panose="020B0604020202020204" pitchFamily="34" charset="0"/>
                <a:ea typeface="宋体" panose="02010600030101010101" pitchFamily="2" charset="-122"/>
                <a:cs typeface="Arial" panose="020B0604020202020204" pitchFamily="34" charset="0"/>
              </a:rPr>
              <a:t> </a:t>
            </a:r>
            <a:r>
              <a:rPr lang="en-US" altLang="zh-CN" sz="4400" b="1">
                <a:solidFill>
                  <a:schemeClr val="tx1"/>
                </a:solidFill>
                <a:uFillTx/>
                <a:latin typeface="Times New Roman" panose="02020603050405020304" pitchFamily="18" charset="0"/>
                <a:ea typeface="宋体" panose="02010600030101010101" pitchFamily="2" charset="-122"/>
              </a:rPr>
              <a:t> </a:t>
            </a:r>
            <a:r>
              <a:rPr lang="zh-CN" altLang="en-US" sz="4400" b="1">
                <a:solidFill>
                  <a:schemeClr val="tx1"/>
                </a:solidFill>
                <a:uFillTx/>
                <a:latin typeface="宋体" panose="02010600030101010101" pitchFamily="2" charset="-122"/>
                <a:ea typeface="宋体" panose="02010600030101010101" pitchFamily="2" charset="-122"/>
              </a:rPr>
              <a:t>（</a:t>
            </a:r>
            <a:r>
              <a:rPr lang="en-US" altLang="zh-CN" sz="4400" b="1">
                <a:solidFill>
                  <a:schemeClr val="tx1"/>
                </a:solidFill>
                <a:uFillTx/>
                <a:latin typeface="Times New Roman" panose="02020603050405020304" pitchFamily="18" charset="0"/>
                <a:ea typeface="宋体" panose="02010600030101010101" pitchFamily="2" charset="-122"/>
                <a:cs typeface="Times New Roman" panose="02020603050405020304" pitchFamily="18" charset="0"/>
              </a:rPr>
              <a:t>“</a:t>
            </a:r>
            <a:r>
              <a:rPr lang="en-US" altLang="zh-CN" sz="4400" b="1">
                <a:latin typeface="Times New Roman" panose="02020603050405020304" pitchFamily="18" charset="0"/>
                <a:cs typeface="Times New Roman" panose="02020603050405020304" pitchFamily="18" charset="0"/>
                <a:sym typeface="+mn-ea"/>
              </a:rPr>
              <a:t>∨”</a:t>
            </a:r>
            <a:r>
              <a:rPr lang="zh-CN" altLang="en-US" sz="4400" b="1">
                <a:latin typeface="宋体" panose="02010600030101010101" pitchFamily="2" charset="-122"/>
                <a:ea typeface="宋体" panose="02010600030101010101" pitchFamily="2" charset="-122"/>
                <a:cs typeface="Times New Roman" panose="02020603050405020304" pitchFamily="18" charset="0"/>
                <a:sym typeface="+mn-ea"/>
              </a:rPr>
              <a:t>）</a:t>
            </a:r>
            <a:endParaRPr lang="zh-CN" altLang="en-US" sz="4400" b="1">
              <a:solidFill>
                <a:schemeClr val="tx1"/>
              </a:solidFill>
              <a:uFillTx/>
              <a:latin typeface="Times New Roman" panose="02020603050405020304" pitchFamily="18" charset="0"/>
              <a:ea typeface="宋体" panose="02010600030101010101" pitchFamily="2" charset="-122"/>
            </a:endParaRPr>
          </a:p>
          <a:p>
            <a:pPr marL="571500" indent="-571500">
              <a:buFont typeface="Arial" panose="020B0604020202020204" pitchFamily="34" charset="0"/>
              <a:buChar char="•"/>
            </a:pPr>
            <a:r>
              <a:rPr lang="zh-CN" altLang="en-US" sz="4400" b="1">
                <a:solidFill>
                  <a:schemeClr val="tx1"/>
                </a:solidFill>
                <a:uFillTx/>
                <a:latin typeface="Times New Roman" panose="02020603050405020304" pitchFamily="18" charset="0"/>
                <a:ea typeface="宋体" panose="02010600030101010101" pitchFamily="2" charset="-122"/>
              </a:rPr>
              <a:t>否定</a:t>
            </a:r>
            <a:r>
              <a:rPr lang="zh-CN" altLang="en-US" sz="4400" b="1">
                <a:uFillTx/>
                <a:latin typeface="Times New Roman" panose="02020603050405020304" pitchFamily="18" charset="0"/>
                <a:ea typeface="宋体" panose="02010600030101010101" pitchFamily="2" charset="-122"/>
                <a:sym typeface="+mn-ea"/>
              </a:rPr>
              <a:t>命题</a:t>
            </a:r>
            <a:r>
              <a:rPr lang="zh-CN" altLang="en-US" sz="4400" b="1">
                <a:solidFill>
                  <a:schemeClr val="tx1"/>
                </a:solidFill>
                <a:uFillTx/>
                <a:latin typeface="Arial" panose="020B0604020202020204" pitchFamily="34" charset="0"/>
                <a:ea typeface="宋体" panose="02010600030101010101" pitchFamily="2" charset="-122"/>
                <a:cs typeface="Arial" panose="020B0604020202020204" pitchFamily="34" charset="0"/>
              </a:rPr>
              <a:t> (Nega</a:t>
            </a:r>
            <a:r>
              <a:rPr lang="en-US" altLang="zh-CN" sz="4400" b="1">
                <a:solidFill>
                  <a:schemeClr val="tx1"/>
                </a:solidFill>
                <a:uFillTx/>
                <a:latin typeface="Arial" panose="020B0604020202020204" pitchFamily="34" charset="0"/>
                <a:ea typeface="宋体" panose="02010600030101010101" pitchFamily="2" charset="-122"/>
                <a:cs typeface="Arial" panose="020B0604020202020204" pitchFamily="34" charset="0"/>
              </a:rPr>
              <a:t>tion</a:t>
            </a:r>
            <a:r>
              <a:rPr lang="zh-CN" altLang="en-US" sz="4400" b="1">
                <a:solidFill>
                  <a:schemeClr val="tx1"/>
                </a:solidFill>
                <a:uFillTx/>
                <a:latin typeface="Arial" panose="020B0604020202020204" pitchFamily="34" charset="0"/>
                <a:ea typeface="宋体" panose="02010600030101010101" pitchFamily="2" charset="-122"/>
                <a:cs typeface="Arial" panose="020B0604020202020204" pitchFamily="34" charset="0"/>
              </a:rPr>
              <a:t>) </a:t>
            </a:r>
            <a:r>
              <a:rPr lang="en-US" altLang="zh-CN" sz="4400" b="1">
                <a:solidFill>
                  <a:schemeClr val="tx1"/>
                </a:solidFill>
                <a:uFillTx/>
                <a:latin typeface="Arial" panose="020B0604020202020204" pitchFamily="34" charset="0"/>
                <a:ea typeface="宋体" panose="02010600030101010101" pitchFamily="2" charset="-122"/>
                <a:cs typeface="Arial" panose="020B0604020202020204" pitchFamily="34" charset="0"/>
              </a:rPr>
              <a:t>  </a:t>
            </a:r>
            <a:r>
              <a:rPr lang="en-US" altLang="zh-CN" sz="4400" b="1">
                <a:solidFill>
                  <a:schemeClr val="tx1"/>
                </a:solidFill>
                <a:uFillTx/>
                <a:latin typeface="Times New Roman" panose="02020603050405020304" pitchFamily="18" charset="0"/>
                <a:ea typeface="宋体" panose="02010600030101010101" pitchFamily="2" charset="-122"/>
              </a:rPr>
              <a:t>    </a:t>
            </a:r>
            <a:r>
              <a:rPr lang="zh-CN" altLang="en-US" sz="4400" b="1">
                <a:solidFill>
                  <a:schemeClr val="tx1"/>
                </a:solidFill>
                <a:uFillTx/>
                <a:latin typeface="宋体" panose="02010600030101010101" pitchFamily="2" charset="-122"/>
                <a:ea typeface="宋体" panose="02010600030101010101" pitchFamily="2" charset="-122"/>
              </a:rPr>
              <a:t>（</a:t>
            </a:r>
            <a:r>
              <a:rPr lang="en-US" altLang="zh-CN" sz="4400" b="1">
                <a:solidFill>
                  <a:schemeClr val="tx1"/>
                </a:solidFill>
                <a:uFillTx/>
                <a:latin typeface="Times New Roman" panose="02020603050405020304" pitchFamily="18" charset="0"/>
                <a:ea typeface="宋体" panose="02010600030101010101" pitchFamily="2" charset="-122"/>
                <a:cs typeface="Times New Roman" panose="02020603050405020304" pitchFamily="18" charset="0"/>
              </a:rPr>
              <a:t>“</a:t>
            </a:r>
            <a:r>
              <a:rPr lang="en-US" altLang="zh-CN" sz="4400" b="1" dirty="0">
                <a:latin typeface="Garamond" panose="02020404030301010803" pitchFamily="18" charset="0"/>
                <a:ea typeface="楷体" panose="02010609060101010101" pitchFamily="49" charset="-122"/>
                <a:sym typeface="+mn-ea"/>
              </a:rPr>
              <a:t>¬</a:t>
            </a:r>
            <a:r>
              <a:rPr lang="en-US" altLang="zh-CN" sz="4400" b="1" dirty="0">
                <a:latin typeface="Times New Roman" panose="02020603050405020304" pitchFamily="18" charset="0"/>
                <a:ea typeface="宋体" panose="02010600030101010101" pitchFamily="2" charset="-122"/>
                <a:cs typeface="Times New Roman" panose="02020603050405020304" pitchFamily="18" charset="0"/>
                <a:sym typeface="+mn-ea"/>
              </a:rPr>
              <a:t>”</a:t>
            </a:r>
            <a:r>
              <a:rPr lang="zh-CN" altLang="en-US" sz="4400" b="1" dirty="0">
                <a:latin typeface="宋体" panose="02010600030101010101" pitchFamily="2" charset="-122"/>
                <a:ea typeface="宋体" panose="02010600030101010101" pitchFamily="2" charset="-122"/>
                <a:sym typeface="+mn-ea"/>
              </a:rPr>
              <a:t>）</a:t>
            </a:r>
            <a:endParaRPr lang="zh-CN" altLang="en-US" sz="4400" b="1">
              <a:solidFill>
                <a:schemeClr val="tx1"/>
              </a:solidFill>
              <a:uFillTx/>
              <a:latin typeface="Times New Roman" panose="02020603050405020304" pitchFamily="18" charset="0"/>
              <a:ea typeface="宋体" panose="02010600030101010101" pitchFamily="2" charset="-122"/>
            </a:endParaRPr>
          </a:p>
          <a:p>
            <a:pPr marL="571500" indent="-571500">
              <a:buFont typeface="Arial" panose="020B0604020202020204" pitchFamily="34" charset="0"/>
              <a:buChar char="•"/>
            </a:pPr>
            <a:r>
              <a:rPr lang="zh-CN" altLang="en-US" sz="4400" b="1">
                <a:solidFill>
                  <a:schemeClr val="tx1"/>
                </a:solidFill>
                <a:uFillTx/>
                <a:latin typeface="Times New Roman" panose="02020603050405020304" pitchFamily="18" charset="0"/>
                <a:ea typeface="宋体" panose="02010600030101010101" pitchFamily="2" charset="-122"/>
              </a:rPr>
              <a:t>蕴含</a:t>
            </a:r>
            <a:r>
              <a:rPr lang="zh-CN" altLang="en-US" sz="4400" b="1">
                <a:uFillTx/>
                <a:latin typeface="Times New Roman" panose="02020603050405020304" pitchFamily="18" charset="0"/>
                <a:ea typeface="宋体" panose="02010600030101010101" pitchFamily="2" charset="-122"/>
                <a:sym typeface="+mn-ea"/>
              </a:rPr>
              <a:t>命题 </a:t>
            </a:r>
            <a:r>
              <a:rPr lang="zh-CN" altLang="en-US" sz="4400" b="1">
                <a:solidFill>
                  <a:schemeClr val="tx1"/>
                </a:solidFill>
                <a:uFillTx/>
                <a:latin typeface="Arial" panose="020B0604020202020204" pitchFamily="34" charset="0"/>
                <a:ea typeface="宋体" panose="02010600030101010101" pitchFamily="2" charset="-122"/>
                <a:cs typeface="Arial" panose="020B0604020202020204" pitchFamily="34" charset="0"/>
              </a:rPr>
              <a:t>(Implication)</a:t>
            </a:r>
            <a:r>
              <a:rPr lang="en-US" altLang="zh-CN" sz="4400" b="1">
                <a:solidFill>
                  <a:schemeClr val="tx1"/>
                </a:solidFill>
                <a:uFillTx/>
                <a:latin typeface="Arial" panose="020B0604020202020204" pitchFamily="34" charset="0"/>
                <a:ea typeface="宋体" panose="02010600030101010101" pitchFamily="2" charset="-122"/>
                <a:cs typeface="Arial" panose="020B0604020202020204" pitchFamily="34" charset="0"/>
              </a:rPr>
              <a:t> </a:t>
            </a:r>
            <a:r>
              <a:rPr lang="en-US" altLang="zh-CN" sz="4400" b="1">
                <a:solidFill>
                  <a:schemeClr val="tx1"/>
                </a:solidFill>
                <a:uFillTx/>
                <a:latin typeface="Times New Roman" panose="02020603050405020304" pitchFamily="18" charset="0"/>
                <a:ea typeface="宋体" panose="02010600030101010101" pitchFamily="2" charset="-122"/>
              </a:rPr>
              <a:t>  </a:t>
            </a:r>
            <a:r>
              <a:rPr lang="zh-CN" altLang="en-US" sz="4400" b="1">
                <a:solidFill>
                  <a:schemeClr val="tx1"/>
                </a:solidFill>
                <a:uFillTx/>
                <a:latin typeface="Times New Roman" panose="02020603050405020304" pitchFamily="18" charset="0"/>
                <a:ea typeface="宋体" panose="02010600030101010101" pitchFamily="2" charset="-122"/>
                <a:cs typeface="Times New Roman" panose="02020603050405020304" pitchFamily="18" charset="0"/>
              </a:rPr>
              <a:t>（</a:t>
            </a:r>
            <a:r>
              <a:rPr lang="en-US" altLang="zh-CN" sz="4400" b="1">
                <a:solidFill>
                  <a:schemeClr val="tx1"/>
                </a:solidFill>
                <a:uFillTx/>
                <a:latin typeface="Times New Roman" panose="02020603050405020304" pitchFamily="18" charset="0"/>
                <a:ea typeface="宋体" panose="02010600030101010101" pitchFamily="2" charset="-122"/>
                <a:cs typeface="Times New Roman" panose="02020603050405020304" pitchFamily="18" charset="0"/>
              </a:rPr>
              <a:t>“</a:t>
            </a:r>
            <a:r>
              <a:rPr lang="en-US" altLang="zh-CN" sz="4400" b="1" dirty="0">
                <a:latin typeface="Garamond" panose="02020404030301010803" pitchFamily="18" charset="0"/>
                <a:ea typeface="楷体" panose="02010609060101010101" pitchFamily="49" charset="-122"/>
                <a:sym typeface="+mn-ea"/>
              </a:rPr>
              <a:t>→</a:t>
            </a:r>
            <a:r>
              <a:rPr lang="en-US" altLang="zh-CN" sz="4400" b="1">
                <a:latin typeface="Times New Roman" panose="02020603050405020304" pitchFamily="18" charset="0"/>
                <a:cs typeface="Times New Roman" panose="02020603050405020304" pitchFamily="18" charset="0"/>
                <a:sym typeface="+mn-ea"/>
              </a:rPr>
              <a:t>”</a:t>
            </a:r>
            <a:r>
              <a:rPr lang="zh-CN" altLang="en-US" sz="4400" b="1" dirty="0">
                <a:latin typeface="宋体" panose="02010600030101010101" pitchFamily="2" charset="-122"/>
                <a:ea typeface="宋体" panose="02010600030101010101" pitchFamily="2" charset="-122"/>
                <a:sym typeface="+mn-ea"/>
              </a:rPr>
              <a:t>）</a:t>
            </a:r>
            <a:endParaRPr lang="zh-CN" altLang="en-US" sz="4400" b="1">
              <a:solidFill>
                <a:schemeClr val="tx1"/>
              </a:solidFill>
              <a:uFillTx/>
              <a:latin typeface="Times New Roman" panose="02020603050405020304" pitchFamily="18" charset="0"/>
              <a:ea typeface="宋体" panose="02010600030101010101" pitchFamily="2" charset="-122"/>
              <a:cs typeface="Times New Roman" panose="02020603050405020304" pitchFamily="18"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blinds(horizontal)">
                                      <p:cBhvr>
                                        <p:cTn id="15" dur="500"/>
                                        <p:tgtEl>
                                          <p:spTgt spid="5">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blinds(horizontal)">
                                      <p:cBhvr>
                                        <p:cTn id="18" dur="500"/>
                                        <p:tgtEl>
                                          <p:spTgt spid="5">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Effect transition="in" filter="blinds(horizontal)">
                                      <p:cBhvr>
                                        <p:cTn id="21"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661795" y="1154430"/>
            <a:ext cx="9144000" cy="829945"/>
          </a:xfrm>
        </p:spPr>
        <p:txBody>
          <a:bodyPr/>
          <a:lstStyle/>
          <a:p>
            <a:r>
              <a:rPr lang="zh-CN" altLang="en-US" sz="4400" b="1">
                <a:latin typeface="Arial" panose="020B0604020202020204" pitchFamily="34" charset="0"/>
                <a:cs typeface="Arial" panose="020B0604020202020204" pitchFamily="34" charset="0"/>
              </a:rPr>
              <a:t>Rules for Conjunction</a:t>
            </a:r>
          </a:p>
        </p:txBody>
      </p:sp>
      <p:sp>
        <p:nvSpPr>
          <p:cNvPr id="4" name="标题 1"/>
          <p:cNvSpPr>
            <a:spLocks noGrp="1"/>
          </p:cNvSpPr>
          <p:nvPr/>
        </p:nvSpPr>
        <p:spPr>
          <a:xfrm>
            <a:off x="838200" y="650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6000" b="1" dirty="0">
                <a:latin typeface="黑体" panose="02010609060101010101" pitchFamily="49" charset="-122"/>
                <a:ea typeface="黑体" panose="02010609060101010101" pitchFamily="49" charset="-122"/>
              </a:rPr>
              <a:t>怎么做</a:t>
            </a:r>
          </a:p>
        </p:txBody>
      </p:sp>
      <p:sp>
        <p:nvSpPr>
          <p:cNvPr id="7" name="矩形标注 6"/>
          <p:cNvSpPr/>
          <p:nvPr/>
        </p:nvSpPr>
        <p:spPr>
          <a:xfrm>
            <a:off x="2997835" y="4769485"/>
            <a:ext cx="854710" cy="579120"/>
          </a:xfrm>
          <a:prstGeom prst="wedgeRectCallout">
            <a:avLst>
              <a:gd name="adj1" fmla="val -67895"/>
              <a:gd name="adj2" fmla="val -103949"/>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8" name="文本框 7"/>
          <p:cNvSpPr txBox="1"/>
          <p:nvPr/>
        </p:nvSpPr>
        <p:spPr>
          <a:xfrm>
            <a:off x="3251200" y="4765040"/>
            <a:ext cx="539750" cy="583565"/>
          </a:xfrm>
          <a:prstGeom prst="rect">
            <a:avLst/>
          </a:prstGeom>
          <a:noFill/>
        </p:spPr>
        <p:txBody>
          <a:bodyPr wrap="square" rtlCol="0">
            <a:spAutoFit/>
          </a:bodyPr>
          <a:lstStyle/>
          <a:p>
            <a:r>
              <a:rPr lang="en-US" altLang="zh-CN" sz="3200" b="1">
                <a:latin typeface="Times New Roman" panose="02020603050405020304" pitchFamily="18" charset="0"/>
                <a:cs typeface="Times New Roman" panose="02020603050405020304" pitchFamily="18" charset="0"/>
              </a:rPr>
              <a:t>I</a:t>
            </a:r>
          </a:p>
        </p:txBody>
      </p:sp>
      <p:sp>
        <p:nvSpPr>
          <p:cNvPr id="9" name="矩形标注 8"/>
          <p:cNvSpPr/>
          <p:nvPr/>
        </p:nvSpPr>
        <p:spPr>
          <a:xfrm>
            <a:off x="6410325" y="4204970"/>
            <a:ext cx="1087755" cy="670560"/>
          </a:xfrm>
          <a:prstGeom prst="wedgeRectCallout">
            <a:avLst>
              <a:gd name="adj1" fmla="val -67895"/>
              <a:gd name="adj2" fmla="val -103949"/>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10" name="文本框 9"/>
          <p:cNvSpPr txBox="1"/>
          <p:nvPr/>
        </p:nvSpPr>
        <p:spPr>
          <a:xfrm>
            <a:off x="6586220" y="4248150"/>
            <a:ext cx="817880" cy="583565"/>
          </a:xfrm>
          <a:prstGeom prst="rect">
            <a:avLst/>
          </a:prstGeom>
          <a:noFill/>
        </p:spPr>
        <p:txBody>
          <a:bodyPr wrap="square" rtlCol="0">
            <a:spAutoFit/>
          </a:bodyPr>
          <a:lstStyle/>
          <a:p>
            <a:r>
              <a:rPr lang="en-US" altLang="zh-CN" sz="3200" b="1">
                <a:latin typeface="Times New Roman" panose="02020603050405020304" pitchFamily="18" charset="0"/>
                <a:cs typeface="Times New Roman" panose="02020603050405020304" pitchFamily="18" charset="0"/>
              </a:rPr>
              <a:t>E1</a:t>
            </a:r>
          </a:p>
        </p:txBody>
      </p:sp>
      <p:sp>
        <p:nvSpPr>
          <p:cNvPr id="11" name="矩形标注 10"/>
          <p:cNvSpPr/>
          <p:nvPr/>
        </p:nvSpPr>
        <p:spPr>
          <a:xfrm>
            <a:off x="10036175" y="4271010"/>
            <a:ext cx="1087755" cy="670560"/>
          </a:xfrm>
          <a:prstGeom prst="wedgeRectCallout">
            <a:avLst>
              <a:gd name="adj1" fmla="val -67895"/>
              <a:gd name="adj2" fmla="val -103949"/>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12" name="文本框 11"/>
          <p:cNvSpPr txBox="1"/>
          <p:nvPr/>
        </p:nvSpPr>
        <p:spPr>
          <a:xfrm>
            <a:off x="10212070" y="4314190"/>
            <a:ext cx="817880" cy="583565"/>
          </a:xfrm>
          <a:prstGeom prst="rect">
            <a:avLst/>
          </a:prstGeom>
          <a:noFill/>
        </p:spPr>
        <p:txBody>
          <a:bodyPr wrap="square" rtlCol="0">
            <a:spAutoFit/>
          </a:bodyPr>
          <a:lstStyle/>
          <a:p>
            <a:r>
              <a:rPr lang="en-US" altLang="zh-CN" sz="3200" b="1">
                <a:latin typeface="Times New Roman" panose="02020603050405020304" pitchFamily="18" charset="0"/>
                <a:cs typeface="Times New Roman" panose="02020603050405020304" pitchFamily="18" charset="0"/>
              </a:rPr>
              <a:t>E2</a:t>
            </a:r>
          </a:p>
        </p:txBody>
      </p:sp>
      <p:sp>
        <p:nvSpPr>
          <p:cNvPr id="13" name="文本框 12"/>
          <p:cNvSpPr txBox="1"/>
          <p:nvPr/>
        </p:nvSpPr>
        <p:spPr>
          <a:xfrm>
            <a:off x="3585210" y="1984375"/>
            <a:ext cx="4984750" cy="768350"/>
          </a:xfrm>
          <a:prstGeom prst="rect">
            <a:avLst/>
          </a:prstGeom>
          <a:noFill/>
        </p:spPr>
        <p:txBody>
          <a:bodyPr wrap="square" rtlCol="0">
            <a:spAutoFit/>
          </a:bodyPr>
          <a:lstStyle/>
          <a:p>
            <a:pPr algn="ctr"/>
            <a:r>
              <a:rPr lang="en-US" altLang="zh-CN" sz="4400" b="1">
                <a:latin typeface="Times New Roman" panose="02020603050405020304" pitchFamily="18" charset="0"/>
                <a:cs typeface="Times New Roman" panose="02020603050405020304" pitchFamily="18" charset="0"/>
              </a:rPr>
              <a:t>(I:1     E:2)</a:t>
            </a:r>
          </a:p>
        </p:txBody>
      </p:sp>
      <p:cxnSp>
        <p:nvCxnSpPr>
          <p:cNvPr id="3" name="直接连接符 2"/>
          <p:cNvCxnSpPr/>
          <p:nvPr/>
        </p:nvCxnSpPr>
        <p:spPr>
          <a:xfrm>
            <a:off x="1264285" y="3669665"/>
            <a:ext cx="2488565" cy="0"/>
          </a:xfrm>
          <a:prstGeom prst="line">
            <a:avLst/>
          </a:prstGeom>
          <a:ln w="41275" cmpd="sng"/>
        </p:spPr>
        <p:style>
          <a:lnRef idx="1">
            <a:schemeClr val="dk1"/>
          </a:lnRef>
          <a:fillRef idx="0">
            <a:schemeClr val="dk1"/>
          </a:fillRef>
          <a:effectRef idx="0">
            <a:schemeClr val="dk1"/>
          </a:effectRef>
          <a:fontRef idx="minor">
            <a:schemeClr val="tx1"/>
          </a:fontRef>
        </p:style>
      </p:cxnSp>
      <p:sp>
        <p:nvSpPr>
          <p:cNvPr id="23" name="文本框 22"/>
          <p:cNvSpPr txBox="1"/>
          <p:nvPr/>
        </p:nvSpPr>
        <p:spPr>
          <a:xfrm>
            <a:off x="1536700" y="2933700"/>
            <a:ext cx="1941830" cy="768350"/>
          </a:xfrm>
          <a:prstGeom prst="rect">
            <a:avLst/>
          </a:prstGeom>
          <a:noFill/>
        </p:spPr>
        <p:txBody>
          <a:bodyPr wrap="square" rtlCol="0" anchor="t">
            <a:spAutoFit/>
          </a:bodyPr>
          <a:lstStyle/>
          <a:p>
            <a:r>
              <a:rPr lang="zh-CN" altLang="en-US" sz="4400" b="1">
                <a:latin typeface="Times New Roman" panose="02020603050405020304" pitchFamily="18" charset="0"/>
                <a:cs typeface="Times New Roman" panose="02020603050405020304" pitchFamily="18" charset="0"/>
              </a:rPr>
              <a:t>P       Q</a:t>
            </a:r>
          </a:p>
        </p:txBody>
      </p:sp>
      <p:sp>
        <p:nvSpPr>
          <p:cNvPr id="24" name="文本框 23"/>
          <p:cNvSpPr txBox="1"/>
          <p:nvPr/>
        </p:nvSpPr>
        <p:spPr>
          <a:xfrm>
            <a:off x="1625600" y="3702050"/>
            <a:ext cx="1793875" cy="768350"/>
          </a:xfrm>
          <a:prstGeom prst="rect">
            <a:avLst/>
          </a:prstGeom>
          <a:noFill/>
        </p:spPr>
        <p:txBody>
          <a:bodyPr wrap="square" rtlCol="0" anchor="t">
            <a:spAutoFit/>
          </a:bodyPr>
          <a:lstStyle/>
          <a:p>
            <a:r>
              <a:rPr lang="en-US" altLang="zh-CN" sz="4400" b="1">
                <a:latin typeface="Times New Roman" panose="02020603050405020304" pitchFamily="18" charset="0"/>
                <a:cs typeface="Times New Roman" panose="02020603050405020304" pitchFamily="18" charset="0"/>
                <a:sym typeface="+mn-ea"/>
              </a:rPr>
              <a:t>P ∧ Q</a:t>
            </a:r>
          </a:p>
        </p:txBody>
      </p:sp>
      <p:cxnSp>
        <p:nvCxnSpPr>
          <p:cNvPr id="14" name="直接连接符 13"/>
          <p:cNvCxnSpPr/>
          <p:nvPr/>
        </p:nvCxnSpPr>
        <p:spPr>
          <a:xfrm>
            <a:off x="4620260" y="3672840"/>
            <a:ext cx="2488565" cy="0"/>
          </a:xfrm>
          <a:prstGeom prst="line">
            <a:avLst/>
          </a:prstGeom>
          <a:ln w="41275" cmpd="sng"/>
        </p:spPr>
        <p:style>
          <a:lnRef idx="1">
            <a:schemeClr val="dk1"/>
          </a:lnRef>
          <a:fillRef idx="0">
            <a:schemeClr val="dk1"/>
          </a:fillRef>
          <a:effectRef idx="0">
            <a:schemeClr val="dk1"/>
          </a:effectRef>
          <a:fontRef idx="minor">
            <a:schemeClr val="tx1"/>
          </a:fontRef>
        </p:style>
      </p:cxnSp>
      <p:sp>
        <p:nvSpPr>
          <p:cNvPr id="15" name="文本框 14"/>
          <p:cNvSpPr txBox="1"/>
          <p:nvPr/>
        </p:nvSpPr>
        <p:spPr>
          <a:xfrm>
            <a:off x="5570855" y="3727450"/>
            <a:ext cx="702945" cy="768350"/>
          </a:xfrm>
          <a:prstGeom prst="rect">
            <a:avLst/>
          </a:prstGeom>
          <a:noFill/>
        </p:spPr>
        <p:txBody>
          <a:bodyPr wrap="square" rtlCol="0" anchor="t">
            <a:spAutoFit/>
          </a:bodyPr>
          <a:lstStyle/>
          <a:p>
            <a:r>
              <a:rPr lang="zh-CN" altLang="en-US" sz="4400" b="1">
                <a:latin typeface="Times New Roman" panose="02020603050405020304" pitchFamily="18" charset="0"/>
                <a:cs typeface="Times New Roman" panose="02020603050405020304" pitchFamily="18" charset="0"/>
              </a:rPr>
              <a:t>P </a:t>
            </a:r>
          </a:p>
        </p:txBody>
      </p:sp>
      <p:sp>
        <p:nvSpPr>
          <p:cNvPr id="16" name="文本框 15"/>
          <p:cNvSpPr txBox="1"/>
          <p:nvPr/>
        </p:nvSpPr>
        <p:spPr>
          <a:xfrm>
            <a:off x="4967605" y="2959100"/>
            <a:ext cx="1793875" cy="768350"/>
          </a:xfrm>
          <a:prstGeom prst="rect">
            <a:avLst/>
          </a:prstGeom>
          <a:noFill/>
        </p:spPr>
        <p:txBody>
          <a:bodyPr wrap="square" rtlCol="0" anchor="t">
            <a:spAutoFit/>
          </a:bodyPr>
          <a:lstStyle/>
          <a:p>
            <a:r>
              <a:rPr lang="en-US" altLang="zh-CN" sz="4400" b="1">
                <a:latin typeface="Times New Roman" panose="02020603050405020304" pitchFamily="18" charset="0"/>
                <a:cs typeface="Times New Roman" panose="02020603050405020304" pitchFamily="18" charset="0"/>
                <a:sym typeface="+mn-ea"/>
              </a:rPr>
              <a:t>P ∧ Q</a:t>
            </a:r>
          </a:p>
        </p:txBody>
      </p:sp>
      <p:cxnSp>
        <p:nvCxnSpPr>
          <p:cNvPr id="17" name="直接连接符 16"/>
          <p:cNvCxnSpPr/>
          <p:nvPr/>
        </p:nvCxnSpPr>
        <p:spPr>
          <a:xfrm>
            <a:off x="8185150" y="3667125"/>
            <a:ext cx="2488565" cy="0"/>
          </a:xfrm>
          <a:prstGeom prst="line">
            <a:avLst/>
          </a:prstGeom>
          <a:ln w="41275" cmpd="sng"/>
        </p:spPr>
        <p:style>
          <a:lnRef idx="1">
            <a:schemeClr val="dk1"/>
          </a:lnRef>
          <a:fillRef idx="0">
            <a:schemeClr val="dk1"/>
          </a:fillRef>
          <a:effectRef idx="0">
            <a:schemeClr val="dk1"/>
          </a:effectRef>
          <a:fontRef idx="minor">
            <a:schemeClr val="tx1"/>
          </a:fontRef>
        </p:style>
      </p:cxnSp>
      <p:sp>
        <p:nvSpPr>
          <p:cNvPr id="19" name="文本框 18"/>
          <p:cNvSpPr txBox="1"/>
          <p:nvPr/>
        </p:nvSpPr>
        <p:spPr>
          <a:xfrm>
            <a:off x="8976995" y="3677920"/>
            <a:ext cx="1077595" cy="768350"/>
          </a:xfrm>
          <a:prstGeom prst="rect">
            <a:avLst/>
          </a:prstGeom>
          <a:noFill/>
        </p:spPr>
        <p:txBody>
          <a:bodyPr wrap="square" rtlCol="0" anchor="t">
            <a:spAutoFit/>
          </a:bodyPr>
          <a:lstStyle/>
          <a:p>
            <a:r>
              <a:rPr lang="en-US" altLang="zh-CN" sz="4400" b="1">
                <a:latin typeface="Times New Roman" panose="02020603050405020304" pitchFamily="18" charset="0"/>
                <a:cs typeface="Times New Roman" panose="02020603050405020304" pitchFamily="18" charset="0"/>
                <a:sym typeface="+mn-ea"/>
              </a:rPr>
              <a:t> Q</a:t>
            </a:r>
          </a:p>
        </p:txBody>
      </p:sp>
      <p:sp>
        <p:nvSpPr>
          <p:cNvPr id="20" name="文本框 19"/>
          <p:cNvSpPr txBox="1"/>
          <p:nvPr/>
        </p:nvSpPr>
        <p:spPr>
          <a:xfrm>
            <a:off x="8571230" y="2931160"/>
            <a:ext cx="1793875" cy="768350"/>
          </a:xfrm>
          <a:prstGeom prst="rect">
            <a:avLst/>
          </a:prstGeom>
          <a:noFill/>
        </p:spPr>
        <p:txBody>
          <a:bodyPr wrap="square" rtlCol="0" anchor="t">
            <a:spAutoFit/>
          </a:bodyPr>
          <a:lstStyle/>
          <a:p>
            <a:r>
              <a:rPr lang="en-US" altLang="zh-CN" sz="4400" b="1">
                <a:latin typeface="Times New Roman" panose="02020603050405020304" pitchFamily="18" charset="0"/>
                <a:cs typeface="Times New Roman" panose="02020603050405020304" pitchFamily="18" charset="0"/>
                <a:sym typeface="+mn-ea"/>
              </a:rPr>
              <a:t>P ∧ Q</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blinds(horizontal)">
                                      <p:cBhvr>
                                        <p:cTn id="18" dur="500"/>
                                        <p:tgtEl>
                                          <p:spTgt spid="3"/>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blinds(horizontal)">
                                      <p:cBhvr>
                                        <p:cTn id="21" dur="500"/>
                                        <p:tgtEl>
                                          <p:spTgt spid="23"/>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blinds(horizontal)">
                                      <p:cBhvr>
                                        <p:cTn id="24" dur="500"/>
                                        <p:tgtEl>
                                          <p:spTgt spid="24"/>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blinds(horizontal)">
                                      <p:cBhvr>
                                        <p:cTn id="29" dur="500"/>
                                        <p:tgtEl>
                                          <p:spTgt spid="7"/>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linds(horizontal)">
                                      <p:cBhvr>
                                        <p:cTn id="37" dur="500"/>
                                        <p:tgtEl>
                                          <p:spTgt spid="14"/>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blinds(horizontal)">
                                      <p:cBhvr>
                                        <p:cTn id="40" dur="500"/>
                                        <p:tgtEl>
                                          <p:spTgt spid="15"/>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blinds(horizontal)">
                                      <p:cBhvr>
                                        <p:cTn id="43" dur="500"/>
                                        <p:tgtEl>
                                          <p:spTgt spid="16"/>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blinds(horizontal)">
                                      <p:cBhvr>
                                        <p:cTn id="48" dur="500"/>
                                        <p:tgtEl>
                                          <p:spTgt spid="9"/>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blinds(horizontal)">
                                      <p:cBhvr>
                                        <p:cTn id="51" dur="500"/>
                                        <p:tgtEl>
                                          <p:spTgt spid="10"/>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nodeType="click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blinds(horizontal)">
                                      <p:cBhvr>
                                        <p:cTn id="56" dur="500"/>
                                        <p:tgtEl>
                                          <p:spTgt spid="17"/>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blinds(horizontal)">
                                      <p:cBhvr>
                                        <p:cTn id="59" dur="500"/>
                                        <p:tgtEl>
                                          <p:spTgt spid="19"/>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blinds(horizontal)">
                                      <p:cBhvr>
                                        <p:cTn id="62" dur="500"/>
                                        <p:tgtEl>
                                          <p:spTgt spid="20"/>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blinds(horizontal)">
                                      <p:cBhvr>
                                        <p:cTn id="67" dur="500"/>
                                        <p:tgtEl>
                                          <p:spTgt spid="11"/>
                                        </p:tgtEl>
                                      </p:cBhvr>
                                    </p:animEffect>
                                  </p:childTnLst>
                                </p:cTn>
                              </p:par>
                              <p:par>
                                <p:cTn id="68" presetID="3" presetClass="entr" presetSubtype="10" fill="hold" grpId="0" nodeType="withEffect">
                                  <p:stCondLst>
                                    <p:cond delay="0"/>
                                  </p:stCondLst>
                                  <p:childTnLst>
                                    <p:set>
                                      <p:cBhvr>
                                        <p:cTn id="69" dur="1" fill="hold">
                                          <p:stCondLst>
                                            <p:cond delay="0"/>
                                          </p:stCondLst>
                                        </p:cTn>
                                        <p:tgtEl>
                                          <p:spTgt spid="12"/>
                                        </p:tgtEl>
                                        <p:attrNameLst>
                                          <p:attrName>style.visibility</p:attrName>
                                        </p:attrNameLst>
                                      </p:cBhvr>
                                      <p:to>
                                        <p:strVal val="visible"/>
                                      </p:to>
                                    </p:set>
                                    <p:animEffect transition="in" filter="blinds(horizontal)">
                                      <p:cBhvr>
                                        <p:cTn id="7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7" grpId="0" animBg="1"/>
      <p:bldP spid="7" grpId="1" animBg="1"/>
      <p:bldP spid="8" grpId="0"/>
      <p:bldP spid="8" grpId="1"/>
      <p:bldP spid="9" grpId="0" animBg="1"/>
      <p:bldP spid="9" grpId="1" animBg="1"/>
      <p:bldP spid="10" grpId="0"/>
      <p:bldP spid="10" grpId="1"/>
      <p:bldP spid="11" grpId="0" animBg="1"/>
      <p:bldP spid="11" grpId="1" animBg="1"/>
      <p:bldP spid="12" grpId="0"/>
      <p:bldP spid="12" grpId="1"/>
      <p:bldP spid="13" grpId="0"/>
      <p:bldP spid="13" grpId="1"/>
      <p:bldP spid="23" grpId="0"/>
      <p:bldP spid="23" grpId="1"/>
      <p:bldP spid="24" grpId="0"/>
      <p:bldP spid="24" grpId="1"/>
      <p:bldP spid="15" grpId="0"/>
      <p:bldP spid="15" grpId="1"/>
      <p:bldP spid="16" grpId="0"/>
      <p:bldP spid="16" grpId="1"/>
      <p:bldP spid="19" grpId="0"/>
      <p:bldP spid="19" grpId="1"/>
      <p:bldP spid="20" grpId="0"/>
      <p:bldP spid="20"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a:spLocks noGrp="1"/>
          </p:cNvSpPr>
          <p:nvPr/>
        </p:nvSpPr>
        <p:spPr>
          <a:xfrm>
            <a:off x="838200" y="650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6000" b="1" dirty="0">
                <a:latin typeface="黑体" panose="02010609060101010101" pitchFamily="49" charset="-122"/>
                <a:ea typeface="黑体" panose="02010609060101010101" pitchFamily="49" charset="-122"/>
              </a:rPr>
              <a:t>怎么做</a:t>
            </a:r>
          </a:p>
        </p:txBody>
      </p:sp>
      <p:sp>
        <p:nvSpPr>
          <p:cNvPr id="6" name="标题 5"/>
          <p:cNvSpPr>
            <a:spLocks noGrp="1"/>
          </p:cNvSpPr>
          <p:nvPr>
            <p:ph type="ctrTitle"/>
          </p:nvPr>
        </p:nvSpPr>
        <p:spPr>
          <a:xfrm>
            <a:off x="1616710" y="1154430"/>
            <a:ext cx="9144000" cy="829945"/>
          </a:xfrm>
        </p:spPr>
        <p:txBody>
          <a:bodyPr/>
          <a:lstStyle/>
          <a:p>
            <a:r>
              <a:rPr lang="zh-CN" altLang="en-US" sz="4400" b="1">
                <a:latin typeface="Arial" panose="020B0604020202020204" pitchFamily="34" charset="0"/>
                <a:cs typeface="Arial" panose="020B0604020202020204" pitchFamily="34" charset="0"/>
              </a:rPr>
              <a:t>Rules for </a:t>
            </a:r>
            <a:r>
              <a:rPr lang="en-US" altLang="zh-CN" sz="4400" b="1">
                <a:latin typeface="Arial" panose="020B0604020202020204" pitchFamily="34" charset="0"/>
                <a:cs typeface="Arial" panose="020B0604020202020204" pitchFamily="34" charset="0"/>
              </a:rPr>
              <a:t>Dis</a:t>
            </a:r>
            <a:r>
              <a:rPr lang="zh-CN" altLang="en-US" sz="4400" b="1">
                <a:latin typeface="Arial" panose="020B0604020202020204" pitchFamily="34" charset="0"/>
                <a:cs typeface="Arial" panose="020B0604020202020204" pitchFamily="34" charset="0"/>
              </a:rPr>
              <a:t>junction</a:t>
            </a:r>
          </a:p>
        </p:txBody>
      </p:sp>
      <p:sp>
        <p:nvSpPr>
          <p:cNvPr id="13" name="文本框 12"/>
          <p:cNvSpPr txBox="1"/>
          <p:nvPr/>
        </p:nvSpPr>
        <p:spPr>
          <a:xfrm>
            <a:off x="3642360" y="1984375"/>
            <a:ext cx="4984750" cy="768350"/>
          </a:xfrm>
          <a:prstGeom prst="rect">
            <a:avLst/>
          </a:prstGeom>
          <a:noFill/>
        </p:spPr>
        <p:txBody>
          <a:bodyPr wrap="square" rtlCol="0">
            <a:spAutoFit/>
          </a:bodyPr>
          <a:lstStyle/>
          <a:p>
            <a:pPr algn="ctr"/>
            <a:r>
              <a:rPr lang="en-US" altLang="zh-CN" sz="4400" b="1">
                <a:latin typeface="Times New Roman" panose="02020603050405020304" pitchFamily="18" charset="0"/>
                <a:cs typeface="Times New Roman" panose="02020603050405020304" pitchFamily="18" charset="0"/>
              </a:rPr>
              <a:t>(I:2     E:1)</a:t>
            </a:r>
          </a:p>
        </p:txBody>
      </p:sp>
      <p:cxnSp>
        <p:nvCxnSpPr>
          <p:cNvPr id="3" name="直接连接符 2"/>
          <p:cNvCxnSpPr/>
          <p:nvPr/>
        </p:nvCxnSpPr>
        <p:spPr>
          <a:xfrm>
            <a:off x="786765" y="4157345"/>
            <a:ext cx="1827530" cy="0"/>
          </a:xfrm>
          <a:prstGeom prst="line">
            <a:avLst/>
          </a:prstGeom>
          <a:ln w="41275" cmpd="sng"/>
        </p:spPr>
        <p:style>
          <a:lnRef idx="1">
            <a:schemeClr val="dk1"/>
          </a:lnRef>
          <a:fillRef idx="0">
            <a:schemeClr val="dk1"/>
          </a:fillRef>
          <a:effectRef idx="0">
            <a:schemeClr val="dk1"/>
          </a:effectRef>
          <a:fontRef idx="minor">
            <a:schemeClr val="tx1"/>
          </a:fontRef>
        </p:style>
      </p:cxnSp>
      <p:sp>
        <p:nvSpPr>
          <p:cNvPr id="23" name="文本框 22"/>
          <p:cNvSpPr txBox="1"/>
          <p:nvPr/>
        </p:nvSpPr>
        <p:spPr>
          <a:xfrm>
            <a:off x="1439545" y="3491230"/>
            <a:ext cx="633095" cy="706755"/>
          </a:xfrm>
          <a:prstGeom prst="rect">
            <a:avLst/>
          </a:prstGeom>
          <a:noFill/>
        </p:spPr>
        <p:txBody>
          <a:bodyPr wrap="square" rtlCol="0" anchor="t">
            <a:spAutoFit/>
          </a:bodyPr>
          <a:lstStyle/>
          <a:p>
            <a:r>
              <a:rPr lang="zh-CN" altLang="en-US" sz="4000" b="1">
                <a:latin typeface="Times New Roman" panose="02020603050405020304" pitchFamily="18" charset="0"/>
                <a:cs typeface="Times New Roman" panose="02020603050405020304" pitchFamily="18" charset="0"/>
              </a:rPr>
              <a:t>P </a:t>
            </a:r>
          </a:p>
        </p:txBody>
      </p:sp>
      <p:sp>
        <p:nvSpPr>
          <p:cNvPr id="24" name="文本框 23"/>
          <p:cNvSpPr txBox="1"/>
          <p:nvPr/>
        </p:nvSpPr>
        <p:spPr>
          <a:xfrm>
            <a:off x="904240" y="4189730"/>
            <a:ext cx="1793875" cy="706755"/>
          </a:xfrm>
          <a:prstGeom prst="rect">
            <a:avLst/>
          </a:prstGeom>
          <a:noFill/>
        </p:spPr>
        <p:txBody>
          <a:bodyPr wrap="square" rtlCol="0" anchor="t">
            <a:spAutoFit/>
          </a:bodyPr>
          <a:lstStyle/>
          <a:p>
            <a:r>
              <a:rPr lang="en-US" altLang="zh-CN" sz="4000" b="1">
                <a:latin typeface="Times New Roman" panose="02020603050405020304" pitchFamily="18" charset="0"/>
                <a:cs typeface="Times New Roman" panose="02020603050405020304" pitchFamily="18" charset="0"/>
                <a:sym typeface="+mn-ea"/>
              </a:rPr>
              <a:t>P ∨ Q</a:t>
            </a:r>
          </a:p>
        </p:txBody>
      </p:sp>
      <p:cxnSp>
        <p:nvCxnSpPr>
          <p:cNvPr id="2" name="直接连接符 1"/>
          <p:cNvCxnSpPr/>
          <p:nvPr/>
        </p:nvCxnSpPr>
        <p:spPr>
          <a:xfrm>
            <a:off x="3296285" y="4170680"/>
            <a:ext cx="1775460" cy="0"/>
          </a:xfrm>
          <a:prstGeom prst="line">
            <a:avLst/>
          </a:prstGeom>
          <a:ln w="41275" cmpd="sng"/>
        </p:spPr>
        <p:style>
          <a:lnRef idx="1">
            <a:schemeClr val="dk1"/>
          </a:lnRef>
          <a:fillRef idx="0">
            <a:schemeClr val="dk1"/>
          </a:fillRef>
          <a:effectRef idx="0">
            <a:schemeClr val="dk1"/>
          </a:effectRef>
          <a:fontRef idx="minor">
            <a:schemeClr val="tx1"/>
          </a:fontRef>
        </p:style>
      </p:cxnSp>
      <p:sp>
        <p:nvSpPr>
          <p:cNvPr id="7" name="文本框 6"/>
          <p:cNvSpPr txBox="1"/>
          <p:nvPr/>
        </p:nvSpPr>
        <p:spPr>
          <a:xfrm>
            <a:off x="3867785" y="3442335"/>
            <a:ext cx="633095" cy="706755"/>
          </a:xfrm>
          <a:prstGeom prst="rect">
            <a:avLst/>
          </a:prstGeom>
          <a:noFill/>
        </p:spPr>
        <p:txBody>
          <a:bodyPr wrap="square" rtlCol="0" anchor="t">
            <a:spAutoFit/>
          </a:bodyPr>
          <a:lstStyle/>
          <a:p>
            <a:r>
              <a:rPr lang="en-US" altLang="zh-CN" sz="4000" b="1">
                <a:latin typeface="Times New Roman" panose="02020603050405020304" pitchFamily="18" charset="0"/>
                <a:cs typeface="Times New Roman" panose="02020603050405020304" pitchFamily="18" charset="0"/>
              </a:rPr>
              <a:t>Q</a:t>
            </a:r>
            <a:r>
              <a:rPr lang="zh-CN" altLang="en-US" sz="4000" b="1">
                <a:latin typeface="Times New Roman" panose="02020603050405020304" pitchFamily="18" charset="0"/>
                <a:cs typeface="Times New Roman" panose="02020603050405020304" pitchFamily="18" charset="0"/>
              </a:rPr>
              <a:t> </a:t>
            </a:r>
          </a:p>
        </p:txBody>
      </p:sp>
      <p:sp>
        <p:nvSpPr>
          <p:cNvPr id="8" name="文本框 7"/>
          <p:cNvSpPr txBox="1"/>
          <p:nvPr/>
        </p:nvSpPr>
        <p:spPr>
          <a:xfrm>
            <a:off x="3395345" y="4212590"/>
            <a:ext cx="1793875" cy="706755"/>
          </a:xfrm>
          <a:prstGeom prst="rect">
            <a:avLst/>
          </a:prstGeom>
          <a:noFill/>
        </p:spPr>
        <p:txBody>
          <a:bodyPr wrap="square" rtlCol="0" anchor="t">
            <a:spAutoFit/>
          </a:bodyPr>
          <a:lstStyle/>
          <a:p>
            <a:r>
              <a:rPr lang="en-US" altLang="zh-CN" sz="4000" b="1">
                <a:latin typeface="Times New Roman" panose="02020603050405020304" pitchFamily="18" charset="0"/>
                <a:cs typeface="Times New Roman" panose="02020603050405020304" pitchFamily="18" charset="0"/>
                <a:sym typeface="+mn-ea"/>
              </a:rPr>
              <a:t>P ∨ Q</a:t>
            </a:r>
          </a:p>
        </p:txBody>
      </p:sp>
      <p:cxnSp>
        <p:nvCxnSpPr>
          <p:cNvPr id="9" name="直接连接符 8"/>
          <p:cNvCxnSpPr/>
          <p:nvPr/>
        </p:nvCxnSpPr>
        <p:spPr>
          <a:xfrm>
            <a:off x="5603875" y="4164330"/>
            <a:ext cx="5926455" cy="0"/>
          </a:xfrm>
          <a:prstGeom prst="line">
            <a:avLst/>
          </a:prstGeom>
          <a:ln w="41275" cmpd="sng"/>
        </p:spPr>
        <p:style>
          <a:lnRef idx="1">
            <a:schemeClr val="dk1"/>
          </a:lnRef>
          <a:fillRef idx="0">
            <a:schemeClr val="dk1"/>
          </a:fillRef>
          <a:effectRef idx="0">
            <a:schemeClr val="dk1"/>
          </a:effectRef>
          <a:fontRef idx="minor">
            <a:schemeClr val="tx1"/>
          </a:fontRef>
        </p:style>
      </p:cxnSp>
      <p:sp>
        <p:nvSpPr>
          <p:cNvPr id="10" name="文本框 9"/>
          <p:cNvSpPr txBox="1"/>
          <p:nvPr/>
        </p:nvSpPr>
        <p:spPr>
          <a:xfrm>
            <a:off x="5769610" y="3411220"/>
            <a:ext cx="5976620" cy="706755"/>
          </a:xfrm>
          <a:prstGeom prst="rect">
            <a:avLst/>
          </a:prstGeom>
          <a:noFill/>
        </p:spPr>
        <p:txBody>
          <a:bodyPr wrap="square" rtlCol="0" anchor="t">
            <a:spAutoFit/>
          </a:bodyPr>
          <a:lstStyle/>
          <a:p>
            <a:r>
              <a:rPr lang="en-US" altLang="zh-CN" sz="4000" b="1">
                <a:latin typeface="Times New Roman" panose="02020603050405020304" pitchFamily="18" charset="0"/>
                <a:cs typeface="Times New Roman" panose="02020603050405020304" pitchFamily="18" charset="0"/>
                <a:sym typeface="+mn-ea"/>
              </a:rPr>
              <a:t>P ∨ Q    P </a:t>
            </a:r>
            <a:r>
              <a:rPr lang="en-US" altLang="zh-CN" sz="4000" b="1" dirty="0">
                <a:latin typeface="Garamond" panose="02020404030301010803" pitchFamily="18" charset="0"/>
                <a:ea typeface="楷体" panose="02010609060101010101" pitchFamily="49" charset="-122"/>
                <a:sym typeface="+mn-ea"/>
              </a:rPr>
              <a:t>→</a:t>
            </a:r>
            <a:r>
              <a:rPr lang="en-US" altLang="zh-CN" sz="4000" b="1">
                <a:latin typeface="Times New Roman" panose="02020603050405020304" pitchFamily="18" charset="0"/>
                <a:cs typeface="Times New Roman" panose="02020603050405020304" pitchFamily="18" charset="0"/>
                <a:sym typeface="+mn-ea"/>
              </a:rPr>
              <a:t> R    Q </a:t>
            </a:r>
            <a:r>
              <a:rPr lang="en-US" altLang="zh-CN" sz="4000" b="1" dirty="0">
                <a:latin typeface="Garamond" panose="02020404030301010803" pitchFamily="18" charset="0"/>
                <a:ea typeface="楷体" panose="02010609060101010101" pitchFamily="49" charset="-122"/>
                <a:sym typeface="+mn-ea"/>
              </a:rPr>
              <a:t>→</a:t>
            </a:r>
            <a:r>
              <a:rPr lang="en-US" altLang="zh-CN" sz="4000" b="1">
                <a:latin typeface="Times New Roman" panose="02020603050405020304" pitchFamily="18" charset="0"/>
                <a:cs typeface="Times New Roman" panose="02020603050405020304" pitchFamily="18" charset="0"/>
                <a:sym typeface="+mn-ea"/>
              </a:rPr>
              <a:t> R</a:t>
            </a:r>
            <a:r>
              <a:rPr lang="zh-CN" altLang="en-US" sz="4000" b="1">
                <a:latin typeface="Times New Roman" panose="02020603050405020304" pitchFamily="18" charset="0"/>
                <a:cs typeface="Times New Roman" panose="02020603050405020304" pitchFamily="18" charset="0"/>
              </a:rPr>
              <a:t> </a:t>
            </a:r>
          </a:p>
        </p:txBody>
      </p:sp>
      <p:sp>
        <p:nvSpPr>
          <p:cNvPr id="11" name="文本框 10"/>
          <p:cNvSpPr txBox="1"/>
          <p:nvPr/>
        </p:nvSpPr>
        <p:spPr>
          <a:xfrm>
            <a:off x="7717790" y="4164330"/>
            <a:ext cx="1793875" cy="706755"/>
          </a:xfrm>
          <a:prstGeom prst="rect">
            <a:avLst/>
          </a:prstGeom>
          <a:noFill/>
        </p:spPr>
        <p:txBody>
          <a:bodyPr wrap="square" rtlCol="0" anchor="t">
            <a:spAutoFit/>
          </a:bodyPr>
          <a:lstStyle/>
          <a:p>
            <a:pPr algn="ctr"/>
            <a:r>
              <a:rPr lang="en-US" altLang="zh-CN" sz="4000" b="1">
                <a:latin typeface="Times New Roman" panose="02020603050405020304" pitchFamily="18" charset="0"/>
                <a:cs typeface="Times New Roman" panose="02020603050405020304" pitchFamily="18" charset="0"/>
                <a:sym typeface="+mn-ea"/>
              </a:rPr>
              <a:t>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blinds(horizontal)">
                                      <p:cBhvr>
                                        <p:cTn id="18" dur="500"/>
                                        <p:tgtEl>
                                          <p:spTgt spid="3"/>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blinds(horizontal)">
                                      <p:cBhvr>
                                        <p:cTn id="21" dur="500"/>
                                        <p:tgtEl>
                                          <p:spTgt spid="23"/>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blinds(horizontal)">
                                      <p:cBhvr>
                                        <p:cTn id="24" dur="500"/>
                                        <p:tgtEl>
                                          <p:spTgt spid="24"/>
                                        </p:tgtEl>
                                      </p:cBhvr>
                                    </p:animEffect>
                                  </p:childTnLst>
                                </p:cTn>
                              </p:par>
                              <p:par>
                                <p:cTn id="25" presetID="3" presetClass="entr" presetSubtype="10" fill="hold" nodeType="with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linds(horizontal)">
                                      <p:cBhvr>
                                        <p:cTn id="27" dur="500"/>
                                        <p:tgtEl>
                                          <p:spTgt spid="2"/>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blinds(horizontal)">
                                      <p:cBhvr>
                                        <p:cTn id="30" dur="500"/>
                                        <p:tgtEl>
                                          <p:spTgt spid="7"/>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linds(horizontal)">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blinds(horizontal)">
                                      <p:cBhvr>
                                        <p:cTn id="38" dur="500"/>
                                        <p:tgtEl>
                                          <p:spTgt spid="9"/>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blinds(horizontal)">
                                      <p:cBhvr>
                                        <p:cTn id="41" dur="500"/>
                                        <p:tgtEl>
                                          <p:spTgt spid="10"/>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blinds(horizontal)">
                                      <p:cBhvr>
                                        <p:cTn id="4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13" grpId="0"/>
      <p:bldP spid="13" grpId="1"/>
      <p:bldP spid="23" grpId="0"/>
      <p:bldP spid="23" grpId="1"/>
      <p:bldP spid="24" grpId="0"/>
      <p:bldP spid="24" grpId="1"/>
      <p:bldP spid="7" grpId="0"/>
      <p:bldP spid="7" grpId="1"/>
      <p:bldP spid="8" grpId="0"/>
      <p:bldP spid="8" grpId="1"/>
      <p:bldP spid="10" grpId="0"/>
      <p:bldP spid="10" grpId="1"/>
      <p:bldP spid="11" grpId="0"/>
      <p:bldP spid="11"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a:spLocks noGrp="1"/>
          </p:cNvSpPr>
          <p:nvPr/>
        </p:nvSpPr>
        <p:spPr>
          <a:xfrm>
            <a:off x="838200" y="650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6000" b="1" dirty="0">
                <a:latin typeface="黑体" panose="02010609060101010101" pitchFamily="49" charset="-122"/>
                <a:ea typeface="黑体" panose="02010609060101010101" pitchFamily="49" charset="-122"/>
              </a:rPr>
              <a:t>怎么做</a:t>
            </a:r>
          </a:p>
        </p:txBody>
      </p:sp>
      <p:sp>
        <p:nvSpPr>
          <p:cNvPr id="6" name="标题 5"/>
          <p:cNvSpPr>
            <a:spLocks noGrp="1"/>
          </p:cNvSpPr>
          <p:nvPr>
            <p:ph type="ctrTitle"/>
          </p:nvPr>
        </p:nvSpPr>
        <p:spPr>
          <a:xfrm>
            <a:off x="1579880" y="1154430"/>
            <a:ext cx="9144000" cy="829945"/>
          </a:xfrm>
        </p:spPr>
        <p:txBody>
          <a:bodyPr/>
          <a:lstStyle/>
          <a:p>
            <a:r>
              <a:rPr lang="zh-CN" altLang="en-US" sz="4400" b="1">
                <a:latin typeface="Arial" panose="020B0604020202020204" pitchFamily="34" charset="0"/>
                <a:cs typeface="Arial" panose="020B0604020202020204" pitchFamily="34" charset="0"/>
              </a:rPr>
              <a:t>Rules for </a:t>
            </a:r>
            <a:r>
              <a:rPr sz="4400" b="1">
                <a:latin typeface="Arial" panose="020B0604020202020204" pitchFamily="34" charset="0"/>
                <a:cs typeface="Arial" panose="020B0604020202020204" pitchFamily="34" charset="0"/>
              </a:rPr>
              <a:t>Negation</a:t>
            </a:r>
          </a:p>
        </p:txBody>
      </p:sp>
      <p:sp>
        <p:nvSpPr>
          <p:cNvPr id="13" name="文本框 12"/>
          <p:cNvSpPr txBox="1"/>
          <p:nvPr/>
        </p:nvSpPr>
        <p:spPr>
          <a:xfrm>
            <a:off x="3659505" y="1984375"/>
            <a:ext cx="4984750" cy="768350"/>
          </a:xfrm>
          <a:prstGeom prst="rect">
            <a:avLst/>
          </a:prstGeom>
          <a:noFill/>
        </p:spPr>
        <p:txBody>
          <a:bodyPr wrap="square" rtlCol="0">
            <a:spAutoFit/>
          </a:bodyPr>
          <a:lstStyle/>
          <a:p>
            <a:pPr algn="ctr"/>
            <a:r>
              <a:rPr lang="en-US" altLang="zh-CN" sz="4400" b="1">
                <a:latin typeface="Times New Roman" panose="02020603050405020304" pitchFamily="18" charset="0"/>
                <a:cs typeface="Times New Roman" panose="02020603050405020304" pitchFamily="18" charset="0"/>
              </a:rPr>
              <a:t>(I:1     E:1)</a:t>
            </a:r>
          </a:p>
        </p:txBody>
      </p:sp>
      <p:sp>
        <p:nvSpPr>
          <p:cNvPr id="8" name="矩形标注 7"/>
          <p:cNvSpPr/>
          <p:nvPr/>
        </p:nvSpPr>
        <p:spPr>
          <a:xfrm>
            <a:off x="5124450" y="4146550"/>
            <a:ext cx="1593850" cy="793750"/>
          </a:xfrm>
          <a:prstGeom prst="wedgeRectCallout">
            <a:avLst>
              <a:gd name="adj1" fmla="val -81474"/>
              <a:gd name="adj2" fmla="val -100160"/>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9" name="文本框 8"/>
          <p:cNvSpPr txBox="1"/>
          <p:nvPr/>
        </p:nvSpPr>
        <p:spPr>
          <a:xfrm>
            <a:off x="4975225" y="4233545"/>
            <a:ext cx="1891665" cy="706755"/>
          </a:xfrm>
          <a:prstGeom prst="rect">
            <a:avLst/>
          </a:prstGeom>
          <a:noFill/>
        </p:spPr>
        <p:txBody>
          <a:bodyPr wrap="square" rtlCol="0">
            <a:spAutoFit/>
          </a:bodyPr>
          <a:lstStyle/>
          <a:p>
            <a:pPr algn="ctr"/>
            <a:r>
              <a:rPr lang="zh-CN" altLang="en-US" sz="4000" b="1">
                <a:latin typeface="宋体" panose="02010600030101010101" pitchFamily="2" charset="-122"/>
                <a:ea typeface="宋体" panose="02010600030101010101" pitchFamily="2" charset="-122"/>
              </a:rPr>
              <a:t>矛盾</a:t>
            </a:r>
          </a:p>
        </p:txBody>
      </p:sp>
      <p:cxnSp>
        <p:nvCxnSpPr>
          <p:cNvPr id="3" name="直接连接符 2"/>
          <p:cNvCxnSpPr/>
          <p:nvPr/>
        </p:nvCxnSpPr>
        <p:spPr>
          <a:xfrm>
            <a:off x="2454275" y="3993515"/>
            <a:ext cx="2488565" cy="0"/>
          </a:xfrm>
          <a:prstGeom prst="line">
            <a:avLst/>
          </a:prstGeom>
          <a:ln w="41275" cmpd="sng"/>
        </p:spPr>
        <p:style>
          <a:lnRef idx="1">
            <a:schemeClr val="dk1"/>
          </a:lnRef>
          <a:fillRef idx="0">
            <a:schemeClr val="dk1"/>
          </a:fillRef>
          <a:effectRef idx="0">
            <a:schemeClr val="dk1"/>
          </a:effectRef>
          <a:fontRef idx="minor">
            <a:schemeClr val="tx1"/>
          </a:fontRef>
        </p:style>
      </p:cxnSp>
      <p:sp>
        <p:nvSpPr>
          <p:cNvPr id="23" name="文本框 22"/>
          <p:cNvSpPr txBox="1"/>
          <p:nvPr/>
        </p:nvSpPr>
        <p:spPr>
          <a:xfrm>
            <a:off x="2783840" y="3257550"/>
            <a:ext cx="1941830" cy="768350"/>
          </a:xfrm>
          <a:prstGeom prst="rect">
            <a:avLst/>
          </a:prstGeom>
          <a:noFill/>
        </p:spPr>
        <p:txBody>
          <a:bodyPr wrap="square" rtlCol="0" anchor="t">
            <a:spAutoFit/>
          </a:bodyPr>
          <a:lstStyle/>
          <a:p>
            <a:r>
              <a:rPr lang="en-US" altLang="zh-CN" sz="4400" b="1">
                <a:latin typeface="Times New Roman" panose="02020603050405020304" pitchFamily="18" charset="0"/>
                <a:cs typeface="Times New Roman" panose="02020603050405020304" pitchFamily="18" charset="0"/>
                <a:sym typeface="+mn-ea"/>
              </a:rPr>
              <a:t>P </a:t>
            </a:r>
            <a:r>
              <a:rPr lang="en-US" altLang="zh-CN" sz="4400" b="1" dirty="0">
                <a:latin typeface="Garamond" panose="02020404030301010803" pitchFamily="18" charset="0"/>
                <a:ea typeface="楷体" panose="02010609060101010101" pitchFamily="49" charset="-122"/>
                <a:sym typeface="+mn-ea"/>
              </a:rPr>
              <a:t>→</a:t>
            </a:r>
            <a:r>
              <a:rPr lang="en-US" altLang="zh-CN" sz="4400" b="1">
                <a:latin typeface="Times New Roman" panose="02020603050405020304" pitchFamily="18" charset="0"/>
                <a:cs typeface="Times New Roman" panose="02020603050405020304" pitchFamily="18" charset="0"/>
                <a:sym typeface="+mn-ea"/>
              </a:rPr>
              <a:t>⊥</a:t>
            </a:r>
            <a:endParaRPr lang="zh-CN" altLang="en-US" sz="4400" b="1">
              <a:latin typeface="Times New Roman" panose="02020603050405020304" pitchFamily="18" charset="0"/>
              <a:cs typeface="Times New Roman" panose="02020603050405020304" pitchFamily="18" charset="0"/>
            </a:endParaRPr>
          </a:p>
        </p:txBody>
      </p:sp>
      <p:sp>
        <p:nvSpPr>
          <p:cNvPr id="24" name="文本框 23"/>
          <p:cNvSpPr txBox="1"/>
          <p:nvPr/>
        </p:nvSpPr>
        <p:spPr>
          <a:xfrm>
            <a:off x="2724150" y="4025900"/>
            <a:ext cx="1793875" cy="768350"/>
          </a:xfrm>
          <a:prstGeom prst="rect">
            <a:avLst/>
          </a:prstGeom>
          <a:noFill/>
        </p:spPr>
        <p:txBody>
          <a:bodyPr wrap="square" rtlCol="0" anchor="t">
            <a:spAutoFit/>
          </a:bodyPr>
          <a:lstStyle/>
          <a:p>
            <a:pPr algn="ctr"/>
            <a:r>
              <a:rPr lang="en-US" altLang="zh-CN" sz="4400" b="1">
                <a:latin typeface="Times New Roman" panose="02020603050405020304" pitchFamily="18" charset="0"/>
                <a:cs typeface="Times New Roman" panose="02020603050405020304" pitchFamily="18" charset="0"/>
                <a:sym typeface="+mn-ea"/>
              </a:rPr>
              <a:t>¬P</a:t>
            </a:r>
          </a:p>
        </p:txBody>
      </p:sp>
      <p:cxnSp>
        <p:nvCxnSpPr>
          <p:cNvPr id="2" name="直接连接符 1"/>
          <p:cNvCxnSpPr/>
          <p:nvPr/>
        </p:nvCxnSpPr>
        <p:spPr>
          <a:xfrm>
            <a:off x="7724775" y="3962400"/>
            <a:ext cx="2386330" cy="0"/>
          </a:xfrm>
          <a:prstGeom prst="line">
            <a:avLst/>
          </a:prstGeom>
          <a:ln w="41275" cmpd="sng"/>
        </p:spPr>
        <p:style>
          <a:lnRef idx="1">
            <a:schemeClr val="dk1"/>
          </a:lnRef>
          <a:fillRef idx="0">
            <a:schemeClr val="dk1"/>
          </a:fillRef>
          <a:effectRef idx="0">
            <a:schemeClr val="dk1"/>
          </a:effectRef>
          <a:fontRef idx="minor">
            <a:schemeClr val="tx1"/>
          </a:fontRef>
        </p:style>
      </p:cxnSp>
      <p:sp>
        <p:nvSpPr>
          <p:cNvPr id="4" name="文本框 3"/>
          <p:cNvSpPr txBox="1"/>
          <p:nvPr/>
        </p:nvSpPr>
        <p:spPr>
          <a:xfrm>
            <a:off x="8030210" y="4025900"/>
            <a:ext cx="1941830" cy="768350"/>
          </a:xfrm>
          <a:prstGeom prst="rect">
            <a:avLst/>
          </a:prstGeom>
          <a:noFill/>
        </p:spPr>
        <p:txBody>
          <a:bodyPr wrap="square" rtlCol="0" anchor="t">
            <a:spAutoFit/>
          </a:bodyPr>
          <a:lstStyle/>
          <a:p>
            <a:r>
              <a:rPr lang="en-US" altLang="zh-CN" sz="4400" b="1">
                <a:latin typeface="Times New Roman" panose="02020603050405020304" pitchFamily="18" charset="0"/>
                <a:cs typeface="Times New Roman" panose="02020603050405020304" pitchFamily="18" charset="0"/>
                <a:sym typeface="+mn-ea"/>
              </a:rPr>
              <a:t>P </a:t>
            </a:r>
            <a:r>
              <a:rPr lang="en-US" altLang="zh-CN" sz="4400" b="1" dirty="0">
                <a:latin typeface="Garamond" panose="02020404030301010803" pitchFamily="18" charset="0"/>
                <a:ea typeface="楷体" panose="02010609060101010101" pitchFamily="49" charset="-122"/>
                <a:sym typeface="+mn-ea"/>
              </a:rPr>
              <a:t>→</a:t>
            </a:r>
            <a:r>
              <a:rPr lang="en-US" altLang="zh-CN" sz="4400" b="1">
                <a:latin typeface="Times New Roman" panose="02020603050405020304" pitchFamily="18" charset="0"/>
                <a:cs typeface="Times New Roman" panose="02020603050405020304" pitchFamily="18" charset="0"/>
                <a:sym typeface="+mn-ea"/>
              </a:rPr>
              <a:t>⊥</a:t>
            </a:r>
            <a:endParaRPr lang="zh-CN" altLang="en-US" sz="4400" b="1">
              <a:latin typeface="Times New Roman" panose="02020603050405020304" pitchFamily="18" charset="0"/>
              <a:cs typeface="Times New Roman" panose="02020603050405020304" pitchFamily="18" charset="0"/>
            </a:endParaRPr>
          </a:p>
        </p:txBody>
      </p:sp>
      <p:sp>
        <p:nvSpPr>
          <p:cNvPr id="10" name="文本框 9"/>
          <p:cNvSpPr txBox="1"/>
          <p:nvPr/>
        </p:nvSpPr>
        <p:spPr>
          <a:xfrm>
            <a:off x="7915275" y="3257550"/>
            <a:ext cx="1793875" cy="768350"/>
          </a:xfrm>
          <a:prstGeom prst="rect">
            <a:avLst/>
          </a:prstGeom>
          <a:noFill/>
        </p:spPr>
        <p:txBody>
          <a:bodyPr wrap="square" rtlCol="0" anchor="t">
            <a:spAutoFit/>
          </a:bodyPr>
          <a:lstStyle/>
          <a:p>
            <a:pPr algn="ctr"/>
            <a:r>
              <a:rPr lang="en-US" altLang="zh-CN" sz="4400" b="1">
                <a:latin typeface="Times New Roman" panose="02020603050405020304" pitchFamily="18" charset="0"/>
                <a:cs typeface="Times New Roman" panose="02020603050405020304" pitchFamily="18" charset="0"/>
                <a:sym typeface="+mn-ea"/>
              </a:rPr>
              <a:t>¬P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blinds(horizontal)">
                                      <p:cBhvr>
                                        <p:cTn id="18" dur="500"/>
                                        <p:tgtEl>
                                          <p:spTgt spid="3"/>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blinds(horizontal)">
                                      <p:cBhvr>
                                        <p:cTn id="21" dur="500"/>
                                        <p:tgtEl>
                                          <p:spTgt spid="23"/>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blinds(horizontal)">
                                      <p:cBhvr>
                                        <p:cTn id="24" dur="500"/>
                                        <p:tgtEl>
                                          <p:spTgt spid="24"/>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blinds(horizontal)">
                                      <p:cBhvr>
                                        <p:cTn id="29" dur="500"/>
                                        <p:tgtEl>
                                          <p:spTgt spid="8"/>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blinds(horizontal)">
                                      <p:cBhvr>
                                        <p:cTn id="37" dur="500"/>
                                        <p:tgtEl>
                                          <p:spTgt spid="2"/>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blinds(horizontal)">
                                      <p:cBhvr>
                                        <p:cTn id="40" dur="500"/>
                                        <p:tgtEl>
                                          <p:spTgt spid="4"/>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blinds(horizontal)">
                                      <p:cBhvr>
                                        <p:cTn id="4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13" grpId="0"/>
      <p:bldP spid="13" grpId="1"/>
      <p:bldP spid="8" grpId="0" bldLvl="0" animBg="1"/>
      <p:bldP spid="8" grpId="1" animBg="1"/>
      <p:bldP spid="9" grpId="0"/>
      <p:bldP spid="9" grpId="1"/>
      <p:bldP spid="23" grpId="0"/>
      <p:bldP spid="23" grpId="1"/>
      <p:bldP spid="24" grpId="0"/>
      <p:bldP spid="24" grpId="1"/>
      <p:bldP spid="4" grpId="0"/>
      <p:bldP spid="4" grpId="1"/>
      <p:bldP spid="10" grpId="0"/>
      <p:bldP spid="10"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a:spLocks noGrp="1"/>
          </p:cNvSpPr>
          <p:nvPr/>
        </p:nvSpPr>
        <p:spPr>
          <a:xfrm>
            <a:off x="838200" y="650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6000" b="1" dirty="0">
                <a:latin typeface="黑体" panose="02010609060101010101" pitchFamily="49" charset="-122"/>
                <a:ea typeface="黑体" panose="02010609060101010101" pitchFamily="49" charset="-122"/>
              </a:rPr>
              <a:t>怎么做</a:t>
            </a:r>
          </a:p>
        </p:txBody>
      </p:sp>
      <p:sp>
        <p:nvSpPr>
          <p:cNvPr id="6" name="标题 5"/>
          <p:cNvSpPr>
            <a:spLocks noGrp="1"/>
          </p:cNvSpPr>
          <p:nvPr>
            <p:ph type="ctrTitle"/>
          </p:nvPr>
        </p:nvSpPr>
        <p:spPr>
          <a:xfrm>
            <a:off x="1718945" y="1154430"/>
            <a:ext cx="9144000" cy="829945"/>
          </a:xfrm>
        </p:spPr>
        <p:txBody>
          <a:bodyPr/>
          <a:lstStyle/>
          <a:p>
            <a:r>
              <a:rPr lang="zh-CN" altLang="en-US" sz="4400" b="1">
                <a:latin typeface="Arial" panose="020B0604020202020204" pitchFamily="34" charset="0"/>
                <a:cs typeface="Arial" panose="020B0604020202020204" pitchFamily="34" charset="0"/>
              </a:rPr>
              <a:t>Rules for </a:t>
            </a:r>
            <a:r>
              <a:rPr sz="4400" b="1">
                <a:latin typeface="Arial" panose="020B0604020202020204" pitchFamily="34" charset="0"/>
                <a:cs typeface="Arial" panose="020B0604020202020204" pitchFamily="34" charset="0"/>
              </a:rPr>
              <a:t>Implication</a:t>
            </a:r>
          </a:p>
        </p:txBody>
      </p:sp>
      <p:sp>
        <p:nvSpPr>
          <p:cNvPr id="13" name="文本框 12"/>
          <p:cNvSpPr txBox="1"/>
          <p:nvPr/>
        </p:nvSpPr>
        <p:spPr>
          <a:xfrm>
            <a:off x="3790950" y="1984375"/>
            <a:ext cx="4984750" cy="768350"/>
          </a:xfrm>
          <a:prstGeom prst="rect">
            <a:avLst/>
          </a:prstGeom>
          <a:noFill/>
        </p:spPr>
        <p:txBody>
          <a:bodyPr wrap="square" rtlCol="0">
            <a:spAutoFit/>
          </a:bodyPr>
          <a:lstStyle/>
          <a:p>
            <a:pPr algn="ctr"/>
            <a:r>
              <a:rPr lang="en-US" altLang="zh-CN" sz="4400" b="1">
                <a:latin typeface="Times New Roman" panose="02020603050405020304" pitchFamily="18" charset="0"/>
                <a:cs typeface="Times New Roman" panose="02020603050405020304" pitchFamily="18" charset="0"/>
              </a:rPr>
              <a:t>(I:1     E:1)</a:t>
            </a:r>
          </a:p>
        </p:txBody>
      </p:sp>
      <p:cxnSp>
        <p:nvCxnSpPr>
          <p:cNvPr id="7" name="直接连接符 6"/>
          <p:cNvCxnSpPr/>
          <p:nvPr/>
        </p:nvCxnSpPr>
        <p:spPr>
          <a:xfrm>
            <a:off x="1718945" y="3846195"/>
            <a:ext cx="1844675" cy="0"/>
          </a:xfrm>
          <a:prstGeom prst="line">
            <a:avLst/>
          </a:prstGeom>
          <a:ln w="41275" cmpd="sng"/>
        </p:spPr>
        <p:style>
          <a:lnRef idx="1">
            <a:schemeClr val="dk1"/>
          </a:lnRef>
          <a:fillRef idx="0">
            <a:schemeClr val="dk1"/>
          </a:fillRef>
          <a:effectRef idx="0">
            <a:schemeClr val="dk1"/>
          </a:effectRef>
          <a:fontRef idx="minor">
            <a:schemeClr val="tx1"/>
          </a:fontRef>
        </p:style>
      </p:cxnSp>
      <p:cxnSp>
        <p:nvCxnSpPr>
          <p:cNvPr id="8" name="直接连接符 7"/>
          <p:cNvCxnSpPr/>
          <p:nvPr/>
        </p:nvCxnSpPr>
        <p:spPr>
          <a:xfrm>
            <a:off x="4670425" y="5720715"/>
            <a:ext cx="2965450" cy="0"/>
          </a:xfrm>
          <a:prstGeom prst="line">
            <a:avLst/>
          </a:prstGeom>
          <a:ln w="41275" cmpd="sng"/>
        </p:spPr>
        <p:style>
          <a:lnRef idx="1">
            <a:schemeClr val="dk1"/>
          </a:lnRef>
          <a:fillRef idx="0">
            <a:schemeClr val="dk1"/>
          </a:fillRef>
          <a:effectRef idx="0">
            <a:schemeClr val="dk1"/>
          </a:effectRef>
          <a:fontRef idx="minor">
            <a:schemeClr val="tx1"/>
          </a:fontRef>
        </p:style>
      </p:cxnSp>
      <p:sp>
        <p:nvSpPr>
          <p:cNvPr id="10" name="文本框 9"/>
          <p:cNvSpPr txBox="1"/>
          <p:nvPr/>
        </p:nvSpPr>
        <p:spPr>
          <a:xfrm>
            <a:off x="2004695" y="3846195"/>
            <a:ext cx="2362200" cy="645160"/>
          </a:xfrm>
          <a:prstGeom prst="rect">
            <a:avLst/>
          </a:prstGeom>
          <a:noFill/>
        </p:spPr>
        <p:txBody>
          <a:bodyPr wrap="square" rtlCol="0">
            <a:spAutoFit/>
          </a:bodyPr>
          <a:lstStyle/>
          <a:p>
            <a:r>
              <a:rPr lang="zh-CN" altLang="en-US" sz="3600" b="1">
                <a:latin typeface="Times New Roman" panose="02020603050405020304" pitchFamily="18" charset="0"/>
                <a:cs typeface="Times New Roman" panose="02020603050405020304" pitchFamily="18" charset="0"/>
              </a:rPr>
              <a:t>[x : P]</a:t>
            </a:r>
          </a:p>
        </p:txBody>
      </p:sp>
      <p:sp>
        <p:nvSpPr>
          <p:cNvPr id="11" name="文本框 10"/>
          <p:cNvSpPr txBox="1"/>
          <p:nvPr/>
        </p:nvSpPr>
        <p:spPr>
          <a:xfrm>
            <a:off x="3182620" y="3369945"/>
            <a:ext cx="2736215" cy="1076325"/>
          </a:xfrm>
          <a:prstGeom prst="rect">
            <a:avLst/>
          </a:prstGeom>
          <a:noFill/>
        </p:spPr>
        <p:txBody>
          <a:bodyPr wrap="square" rtlCol="0">
            <a:spAutoFit/>
          </a:bodyPr>
          <a:lstStyle/>
          <a:p>
            <a:pPr algn="ctr"/>
            <a:r>
              <a:rPr lang="zh-CN" altLang="en-US" sz="3200" b="1">
                <a:latin typeface="宋体" panose="02010600030101010101" pitchFamily="2" charset="-122"/>
                <a:ea typeface="宋体" panose="02010600030101010101" pitchFamily="2" charset="-122"/>
              </a:rPr>
              <a:t>假设</a:t>
            </a:r>
          </a:p>
          <a:p>
            <a:pPr algn="ctr"/>
            <a:r>
              <a:rPr lang="en-US" altLang="zh-CN" sz="3200" b="1">
                <a:latin typeface="Times New Roman" panose="02020603050405020304" pitchFamily="18" charset="0"/>
                <a:ea typeface="宋体" panose="02010600030101010101" pitchFamily="2" charset="-122"/>
                <a:cs typeface="Times New Roman" panose="02020603050405020304" pitchFamily="18" charset="0"/>
              </a:rPr>
              <a:t>(</a:t>
            </a:r>
            <a:r>
              <a:rPr lang="en-US" altLang="zh-CN" sz="3200" b="1">
                <a:latin typeface="Times New Roman" panose="02020603050405020304" pitchFamily="18" charset="0"/>
              </a:rPr>
              <a:t>assume)</a:t>
            </a:r>
          </a:p>
        </p:txBody>
      </p:sp>
      <p:sp>
        <p:nvSpPr>
          <p:cNvPr id="14" name="文本框 13"/>
          <p:cNvSpPr txBox="1"/>
          <p:nvPr/>
        </p:nvSpPr>
        <p:spPr>
          <a:xfrm>
            <a:off x="8168640" y="2981960"/>
            <a:ext cx="830580" cy="645160"/>
          </a:xfrm>
          <a:prstGeom prst="rect">
            <a:avLst/>
          </a:prstGeom>
          <a:noFill/>
        </p:spPr>
        <p:txBody>
          <a:bodyPr wrap="square" rtlCol="0">
            <a:spAutoFit/>
          </a:bodyPr>
          <a:lstStyle/>
          <a:p>
            <a:r>
              <a:rPr lang="zh-CN" altLang="en-US" sz="3600" b="1">
                <a:latin typeface="宋体" panose="02010600030101010101" pitchFamily="2" charset="-122"/>
                <a:ea typeface="宋体" panose="02010600030101010101" pitchFamily="2" charset="-122"/>
              </a:rPr>
              <a:t>⋮</a:t>
            </a:r>
          </a:p>
        </p:txBody>
      </p:sp>
      <p:sp>
        <p:nvSpPr>
          <p:cNvPr id="15" name="文本框 14"/>
          <p:cNvSpPr txBox="1"/>
          <p:nvPr/>
        </p:nvSpPr>
        <p:spPr>
          <a:xfrm>
            <a:off x="7705725" y="2515235"/>
            <a:ext cx="1376680" cy="645160"/>
          </a:xfrm>
          <a:prstGeom prst="rect">
            <a:avLst/>
          </a:prstGeom>
          <a:noFill/>
        </p:spPr>
        <p:txBody>
          <a:bodyPr wrap="none" rtlCol="0" anchor="t">
            <a:spAutoFit/>
          </a:bodyPr>
          <a:lstStyle/>
          <a:p>
            <a:r>
              <a:rPr lang="zh-CN" altLang="en-US" sz="3600" b="1">
                <a:latin typeface="Times New Roman" panose="02020603050405020304" pitchFamily="18" charset="0"/>
                <a:cs typeface="Times New Roman" panose="02020603050405020304" pitchFamily="18" charset="0"/>
                <a:sym typeface="+mn-ea"/>
              </a:rPr>
              <a:t>[x : P]</a:t>
            </a:r>
          </a:p>
        </p:txBody>
      </p:sp>
      <p:cxnSp>
        <p:nvCxnSpPr>
          <p:cNvPr id="16" name="直接连接符 15"/>
          <p:cNvCxnSpPr/>
          <p:nvPr/>
        </p:nvCxnSpPr>
        <p:spPr>
          <a:xfrm flipV="1">
            <a:off x="7435850" y="3977005"/>
            <a:ext cx="1916430" cy="15240"/>
          </a:xfrm>
          <a:prstGeom prst="line">
            <a:avLst/>
          </a:prstGeom>
          <a:ln w="41275" cmpd="sng"/>
        </p:spPr>
        <p:style>
          <a:lnRef idx="1">
            <a:schemeClr val="dk1"/>
          </a:lnRef>
          <a:fillRef idx="0">
            <a:schemeClr val="dk1"/>
          </a:fillRef>
          <a:effectRef idx="0">
            <a:schemeClr val="dk1"/>
          </a:effectRef>
          <a:fontRef idx="minor">
            <a:schemeClr val="tx1"/>
          </a:fontRef>
        </p:style>
      </p:cxnSp>
      <p:sp>
        <p:nvSpPr>
          <p:cNvPr id="17" name="文本框 16"/>
          <p:cNvSpPr txBox="1"/>
          <p:nvPr/>
        </p:nvSpPr>
        <p:spPr>
          <a:xfrm>
            <a:off x="7943215" y="3347085"/>
            <a:ext cx="901700" cy="645160"/>
          </a:xfrm>
          <a:prstGeom prst="rect">
            <a:avLst/>
          </a:prstGeom>
          <a:noFill/>
        </p:spPr>
        <p:txBody>
          <a:bodyPr wrap="square" rtlCol="0">
            <a:spAutoFit/>
          </a:bodyPr>
          <a:lstStyle/>
          <a:p>
            <a:pPr algn="ctr"/>
            <a:r>
              <a:rPr lang="en-US" altLang="zh-CN" sz="3600" b="1">
                <a:latin typeface="Times New Roman" panose="02020603050405020304" pitchFamily="18" charset="0"/>
                <a:cs typeface="Times New Roman" panose="02020603050405020304" pitchFamily="18" charset="0"/>
              </a:rPr>
              <a:t>Q</a:t>
            </a:r>
          </a:p>
        </p:txBody>
      </p:sp>
      <p:sp>
        <p:nvSpPr>
          <p:cNvPr id="18" name="文本框 17"/>
          <p:cNvSpPr txBox="1"/>
          <p:nvPr/>
        </p:nvSpPr>
        <p:spPr>
          <a:xfrm>
            <a:off x="7666990" y="4036060"/>
            <a:ext cx="1684655" cy="645160"/>
          </a:xfrm>
          <a:prstGeom prst="rect">
            <a:avLst/>
          </a:prstGeom>
          <a:noFill/>
        </p:spPr>
        <p:txBody>
          <a:bodyPr wrap="square" rtlCol="0">
            <a:spAutoFit/>
          </a:bodyPr>
          <a:lstStyle/>
          <a:p>
            <a:r>
              <a:rPr lang="zh-CN" altLang="en-US" sz="3600" b="1">
                <a:latin typeface="Times New Roman" panose="02020603050405020304" pitchFamily="18" charset="0"/>
                <a:cs typeface="Times New Roman" panose="02020603050405020304" pitchFamily="18" charset="0"/>
              </a:rPr>
              <a:t>P </a:t>
            </a:r>
            <a:r>
              <a:rPr lang="en-US" altLang="zh-CN" sz="3600" b="1" dirty="0">
                <a:latin typeface="Garamond" panose="02020404030301010803" pitchFamily="18" charset="0"/>
                <a:ea typeface="楷体" panose="02010609060101010101" pitchFamily="49" charset="-122"/>
                <a:sym typeface="+mn-ea"/>
              </a:rPr>
              <a:t>→</a:t>
            </a:r>
            <a:r>
              <a:rPr lang="zh-CN" altLang="en-US" sz="3600" b="1">
                <a:latin typeface="Times New Roman" panose="02020603050405020304" pitchFamily="18" charset="0"/>
                <a:cs typeface="Times New Roman" panose="02020603050405020304" pitchFamily="18" charset="0"/>
              </a:rPr>
              <a:t> Q</a:t>
            </a:r>
          </a:p>
        </p:txBody>
      </p:sp>
      <p:sp>
        <p:nvSpPr>
          <p:cNvPr id="19" name="右箭头 18"/>
          <p:cNvSpPr/>
          <p:nvPr/>
        </p:nvSpPr>
        <p:spPr>
          <a:xfrm>
            <a:off x="5978525" y="3752850"/>
            <a:ext cx="1073150" cy="495300"/>
          </a:xfrm>
          <a:prstGeom prst="rightArrow">
            <a:avLst/>
          </a:prstGeom>
          <a:solidFill>
            <a:schemeClr val="accent5">
              <a:lumMod val="40000"/>
              <a:lumOff val="60000"/>
            </a:schemeClr>
          </a:solidFill>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cxnSp>
        <p:nvCxnSpPr>
          <p:cNvPr id="21" name="直接箭头连接符 20"/>
          <p:cNvCxnSpPr/>
          <p:nvPr/>
        </p:nvCxnSpPr>
        <p:spPr>
          <a:xfrm flipV="1">
            <a:off x="8999220" y="2406650"/>
            <a:ext cx="552450" cy="311150"/>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9220835" y="2064385"/>
            <a:ext cx="2381250" cy="521970"/>
          </a:xfrm>
          <a:prstGeom prst="rect">
            <a:avLst/>
          </a:prstGeom>
          <a:noFill/>
        </p:spPr>
        <p:txBody>
          <a:bodyPr wrap="square" rtlCol="0">
            <a:spAutoFit/>
          </a:bodyPr>
          <a:lstStyle/>
          <a:p>
            <a:pPr algn="ctr"/>
            <a:r>
              <a:rPr lang="en-US" altLang="zh-CN" sz="2800" b="1">
                <a:latin typeface="Times New Roman" panose="02020603050405020304" pitchFamily="18" charset="0"/>
                <a:cs typeface="Times New Roman" panose="02020603050405020304" pitchFamily="18" charset="0"/>
              </a:rPr>
              <a:t>discharge</a:t>
            </a:r>
          </a:p>
        </p:txBody>
      </p:sp>
      <p:sp>
        <p:nvSpPr>
          <p:cNvPr id="23" name="文本框 22"/>
          <p:cNvSpPr txBox="1"/>
          <p:nvPr/>
        </p:nvSpPr>
        <p:spPr>
          <a:xfrm>
            <a:off x="4854575" y="5067300"/>
            <a:ext cx="3263265" cy="706755"/>
          </a:xfrm>
          <a:prstGeom prst="rect">
            <a:avLst/>
          </a:prstGeom>
          <a:noFill/>
        </p:spPr>
        <p:txBody>
          <a:bodyPr wrap="square" rtlCol="0" anchor="t">
            <a:spAutoFit/>
          </a:bodyPr>
          <a:lstStyle/>
          <a:p>
            <a:r>
              <a:rPr lang="zh-CN" altLang="en-US" sz="4000" b="1">
                <a:latin typeface="Times New Roman" panose="02020603050405020304" pitchFamily="18" charset="0"/>
                <a:cs typeface="Times New Roman" panose="02020603050405020304" pitchFamily="18" charset="0"/>
              </a:rPr>
              <a:t>P      P </a:t>
            </a:r>
            <a:r>
              <a:rPr lang="en-US" altLang="zh-CN" sz="4000" b="1" dirty="0">
                <a:latin typeface="Garamond" panose="02020404030301010803" pitchFamily="18" charset="0"/>
                <a:ea typeface="楷体" panose="02010609060101010101" pitchFamily="49" charset="-122"/>
                <a:sym typeface="+mn-ea"/>
              </a:rPr>
              <a:t>→</a:t>
            </a:r>
            <a:r>
              <a:rPr lang="zh-CN" altLang="en-US" sz="4000" b="1">
                <a:latin typeface="Times New Roman" panose="02020603050405020304" pitchFamily="18" charset="0"/>
                <a:cs typeface="Times New Roman" panose="02020603050405020304" pitchFamily="18" charset="0"/>
              </a:rPr>
              <a:t> Q</a:t>
            </a:r>
          </a:p>
        </p:txBody>
      </p:sp>
      <p:sp>
        <p:nvSpPr>
          <p:cNvPr id="24" name="文本框 23"/>
          <p:cNvSpPr txBox="1"/>
          <p:nvPr/>
        </p:nvSpPr>
        <p:spPr>
          <a:xfrm>
            <a:off x="5825490" y="5721350"/>
            <a:ext cx="1022350" cy="706755"/>
          </a:xfrm>
          <a:prstGeom prst="rect">
            <a:avLst/>
          </a:prstGeom>
          <a:noFill/>
        </p:spPr>
        <p:txBody>
          <a:bodyPr wrap="square" rtlCol="0" anchor="t">
            <a:spAutoFit/>
          </a:bodyPr>
          <a:lstStyle/>
          <a:p>
            <a:r>
              <a:rPr lang="zh-CN" altLang="en-US" sz="4000" b="1">
                <a:latin typeface="Times New Roman" panose="02020603050405020304" pitchFamily="18" charset="0"/>
                <a:cs typeface="Times New Roman" panose="02020603050405020304" pitchFamily="18" charset="0"/>
              </a:rPr>
              <a:t>Q</a:t>
            </a:r>
          </a:p>
        </p:txBody>
      </p:sp>
      <p:cxnSp>
        <p:nvCxnSpPr>
          <p:cNvPr id="3" name="直接箭头连接符 2"/>
          <p:cNvCxnSpPr/>
          <p:nvPr/>
        </p:nvCxnSpPr>
        <p:spPr>
          <a:xfrm flipH="1">
            <a:off x="2159000" y="4410075"/>
            <a:ext cx="165735" cy="809625"/>
          </a:xfrm>
          <a:prstGeom prst="straightConnector1">
            <a:avLst/>
          </a:prstGeom>
          <a:ln w="38100" cmpd="sng">
            <a:solidFill>
              <a:schemeClr val="accent1">
                <a:shade val="50000"/>
              </a:schemeClr>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1398270" y="5250815"/>
            <a:ext cx="1767205" cy="583565"/>
          </a:xfrm>
          <a:prstGeom prst="rect">
            <a:avLst/>
          </a:prstGeom>
          <a:noFill/>
        </p:spPr>
        <p:txBody>
          <a:bodyPr wrap="square" rtlCol="0">
            <a:spAutoFit/>
          </a:bodyPr>
          <a:lstStyle/>
          <a:p>
            <a:r>
              <a:rPr lang="zh-CN" altLang="en-US" sz="3200" b="1">
                <a:latin typeface="宋体" panose="02010600030101010101" pitchFamily="2" charset="-122"/>
                <a:ea typeface="宋体" panose="02010600030101010101" pitchFamily="2" charset="-122"/>
              </a:rPr>
              <a:t>假设名</a:t>
            </a:r>
          </a:p>
        </p:txBody>
      </p:sp>
      <p:sp>
        <p:nvSpPr>
          <p:cNvPr id="9" name="文本框 8"/>
          <p:cNvSpPr txBox="1"/>
          <p:nvPr/>
        </p:nvSpPr>
        <p:spPr>
          <a:xfrm>
            <a:off x="490855" y="2270125"/>
            <a:ext cx="4363720" cy="583565"/>
          </a:xfrm>
          <a:prstGeom prst="rect">
            <a:avLst/>
          </a:prstGeom>
          <a:noFill/>
        </p:spPr>
        <p:txBody>
          <a:bodyPr wrap="square" rtlCol="0">
            <a:spAutoFit/>
          </a:bodyPr>
          <a:lstStyle/>
          <a:p>
            <a:r>
              <a:rPr lang="zh-CN" altLang="en-US" sz="3200" b="1">
                <a:latin typeface="宋体" panose="02010600030101010101" pitchFamily="2" charset="-122"/>
                <a:ea typeface="宋体" panose="02010600030101010101" pitchFamily="2" charset="-122"/>
                <a:cs typeface="宋体" panose="02010600030101010101" pitchFamily="2" charset="-122"/>
              </a:rPr>
              <a:t>目的</a:t>
            </a:r>
            <a:r>
              <a:rPr lang="en-US" altLang="zh-CN" sz="3200" b="1">
                <a:latin typeface="宋体" panose="02010600030101010101" pitchFamily="2" charset="-122"/>
                <a:ea typeface="宋体" panose="02010600030101010101" pitchFamily="2" charset="-122"/>
                <a:cs typeface="宋体" panose="02010600030101010101" pitchFamily="2" charset="-122"/>
              </a:rPr>
              <a:t>:</a:t>
            </a:r>
            <a:r>
              <a:rPr lang="zh-CN" altLang="en-US" sz="3200" b="1">
                <a:latin typeface="宋体" panose="02010600030101010101" pitchFamily="2" charset="-122"/>
                <a:ea typeface="宋体" panose="02010600030101010101" pitchFamily="2" charset="-122"/>
                <a:cs typeface="宋体" panose="02010600030101010101" pitchFamily="2" charset="-122"/>
              </a:rPr>
              <a:t>证明</a:t>
            </a:r>
            <a:r>
              <a:rPr lang="en-US" altLang="zh-CN" sz="3200" b="1">
                <a:latin typeface="宋体" panose="02010600030101010101" pitchFamily="2" charset="-122"/>
                <a:ea typeface="宋体" panose="02010600030101010101" pitchFamily="2" charset="-122"/>
                <a:cs typeface="宋体" panose="02010600030101010101" pitchFamily="2" charset="-122"/>
              </a:rPr>
              <a:t> </a:t>
            </a:r>
            <a:r>
              <a:rPr lang="zh-CN" altLang="en-US" sz="3200" b="1">
                <a:latin typeface="Times New Roman" panose="02020603050405020304" pitchFamily="18" charset="0"/>
                <a:cs typeface="Times New Roman" panose="02020603050405020304" pitchFamily="18" charset="0"/>
                <a:sym typeface="+mn-ea"/>
              </a:rPr>
              <a:t>P </a:t>
            </a:r>
            <a:r>
              <a:rPr lang="en-US" altLang="zh-CN" sz="3200" b="1" dirty="0">
                <a:latin typeface="Garamond" panose="02020404030301010803" pitchFamily="18" charset="0"/>
                <a:ea typeface="楷体" panose="02010609060101010101" pitchFamily="49" charset="-122"/>
                <a:sym typeface="+mn-ea"/>
              </a:rPr>
              <a:t>→</a:t>
            </a:r>
            <a:r>
              <a:rPr lang="zh-CN" altLang="en-US" sz="3200" b="1">
                <a:latin typeface="Times New Roman" panose="02020603050405020304" pitchFamily="18" charset="0"/>
                <a:cs typeface="Times New Roman" panose="02020603050405020304" pitchFamily="18" charset="0"/>
                <a:sym typeface="+mn-ea"/>
              </a:rPr>
              <a:t> Q</a:t>
            </a:r>
            <a:r>
              <a:rPr lang="en-US" altLang="zh-CN" sz="3200" b="1">
                <a:latin typeface="Times New Roman" panose="02020603050405020304" pitchFamily="18" charset="0"/>
                <a:cs typeface="Times New Roman" panose="02020603050405020304" pitchFamily="18" charset="0"/>
                <a:sym typeface="+mn-ea"/>
              </a:rPr>
              <a:t> </a:t>
            </a:r>
            <a:r>
              <a:rPr lang="zh-CN" altLang="en-US" sz="3200" b="1">
                <a:latin typeface="宋体" panose="02010600030101010101" pitchFamily="2" charset="-122"/>
                <a:ea typeface="宋体" panose="02010600030101010101" pitchFamily="2" charset="-122"/>
                <a:cs typeface="Times New Roman" panose="02020603050405020304" pitchFamily="18" charset="0"/>
                <a:sym typeface="+mn-ea"/>
              </a:rPr>
              <a:t>成立</a:t>
            </a:r>
          </a:p>
        </p:txBody>
      </p:sp>
      <p:sp>
        <p:nvSpPr>
          <p:cNvPr id="12" name="下箭头 11"/>
          <p:cNvSpPr/>
          <p:nvPr/>
        </p:nvSpPr>
        <p:spPr>
          <a:xfrm>
            <a:off x="2385695" y="2853690"/>
            <a:ext cx="461010" cy="690245"/>
          </a:xfrm>
          <a:prstGeom prst="downArrow">
            <a:avLst/>
          </a:prstGeom>
          <a:solidFill>
            <a:schemeClr val="accent5">
              <a:lumMod val="40000"/>
              <a:lumOff val="60000"/>
            </a:schemeClr>
          </a:solidFill>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linds(horizontal)">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linds(horizontal)">
                                      <p:cBhvr>
                                        <p:cTn id="28" dur="500"/>
                                        <p:tgtEl>
                                          <p:spTgt spid="7"/>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linds(horizontal)">
                                      <p:cBhvr>
                                        <p:cTn id="31" dur="500"/>
                                        <p:tgtEl>
                                          <p:spTgt spid="10"/>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blinds(horizontal)">
                                      <p:cBhvr>
                                        <p:cTn id="39" dur="500"/>
                                        <p:tgtEl>
                                          <p:spTgt spid="3"/>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blinds(horizontal)">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blinds(horizontal)">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blinds(horizontal)">
                                      <p:cBhvr>
                                        <p:cTn id="52" dur="500"/>
                                        <p:tgtEl>
                                          <p:spTgt spid="14"/>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blinds(horizontal)">
                                      <p:cBhvr>
                                        <p:cTn id="55" dur="500"/>
                                        <p:tgtEl>
                                          <p:spTgt spid="15"/>
                                        </p:tgtEl>
                                      </p:cBhvr>
                                    </p:animEffect>
                                  </p:childTnLst>
                                </p:cTn>
                              </p:par>
                              <p:par>
                                <p:cTn id="56" presetID="3" presetClass="entr" presetSubtype="10" fill="hold" nodeType="with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blinds(horizontal)">
                                      <p:cBhvr>
                                        <p:cTn id="58" dur="500"/>
                                        <p:tgtEl>
                                          <p:spTgt spid="16"/>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blinds(horizontal)">
                                      <p:cBhvr>
                                        <p:cTn id="61" dur="500"/>
                                        <p:tgtEl>
                                          <p:spTgt spid="17"/>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blinds(horizontal)">
                                      <p:cBhvr>
                                        <p:cTn id="64" dur="500"/>
                                        <p:tgtEl>
                                          <p:spTgt spid="18"/>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nodeType="clickEffect">
                                  <p:stCondLst>
                                    <p:cond delay="0"/>
                                  </p:stCondLst>
                                  <p:childTnLst>
                                    <p:set>
                                      <p:cBhvr>
                                        <p:cTn id="68" dur="1" fill="hold">
                                          <p:stCondLst>
                                            <p:cond delay="0"/>
                                          </p:stCondLst>
                                        </p:cTn>
                                        <p:tgtEl>
                                          <p:spTgt spid="21"/>
                                        </p:tgtEl>
                                        <p:attrNameLst>
                                          <p:attrName>style.visibility</p:attrName>
                                        </p:attrNameLst>
                                      </p:cBhvr>
                                      <p:to>
                                        <p:strVal val="visible"/>
                                      </p:to>
                                    </p:set>
                                    <p:animEffect transition="in" filter="blinds(horizontal)">
                                      <p:cBhvr>
                                        <p:cTn id="69" dur="500"/>
                                        <p:tgtEl>
                                          <p:spTgt spid="21"/>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blinds(horizontal)">
                                      <p:cBhvr>
                                        <p:cTn id="72" dur="500"/>
                                        <p:tgtEl>
                                          <p:spTgt spid="22"/>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blinds(horizontal)">
                                      <p:cBhvr>
                                        <p:cTn id="77" dur="500"/>
                                        <p:tgtEl>
                                          <p:spTgt spid="8"/>
                                        </p:tgtEl>
                                      </p:cBhvr>
                                    </p:animEffect>
                                  </p:childTnLst>
                                </p:cTn>
                              </p:par>
                              <p:par>
                                <p:cTn id="78" presetID="3" presetClass="entr" presetSubtype="10" fill="hold" grpId="0" nodeType="withEffect">
                                  <p:stCondLst>
                                    <p:cond delay="0"/>
                                  </p:stCondLst>
                                  <p:childTnLst>
                                    <p:set>
                                      <p:cBhvr>
                                        <p:cTn id="79" dur="1" fill="hold">
                                          <p:stCondLst>
                                            <p:cond delay="0"/>
                                          </p:stCondLst>
                                        </p:cTn>
                                        <p:tgtEl>
                                          <p:spTgt spid="23"/>
                                        </p:tgtEl>
                                        <p:attrNameLst>
                                          <p:attrName>style.visibility</p:attrName>
                                        </p:attrNameLst>
                                      </p:cBhvr>
                                      <p:to>
                                        <p:strVal val="visible"/>
                                      </p:to>
                                    </p:set>
                                    <p:animEffect transition="in" filter="blinds(horizontal)">
                                      <p:cBhvr>
                                        <p:cTn id="80" dur="500"/>
                                        <p:tgtEl>
                                          <p:spTgt spid="23"/>
                                        </p:tgtEl>
                                      </p:cBhvr>
                                    </p:animEffect>
                                  </p:childTnLst>
                                </p:cTn>
                              </p:par>
                              <p:par>
                                <p:cTn id="81" presetID="3" presetClass="entr" presetSubtype="10" fill="hold" grpId="0" nodeType="with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blinds(horizontal)">
                                      <p:cBhvr>
                                        <p:cTn id="8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13" grpId="0"/>
      <p:bldP spid="13" grpId="1"/>
      <p:bldP spid="10" grpId="0"/>
      <p:bldP spid="10" grpId="1"/>
      <p:bldP spid="11" grpId="0"/>
      <p:bldP spid="11" grpId="1"/>
      <p:bldP spid="14" grpId="0"/>
      <p:bldP spid="14" grpId="1"/>
      <p:bldP spid="15" grpId="0"/>
      <p:bldP spid="15" grpId="1"/>
      <p:bldP spid="17" grpId="0"/>
      <p:bldP spid="17" grpId="1"/>
      <p:bldP spid="18" grpId="0"/>
      <p:bldP spid="18" grpId="1"/>
      <p:bldP spid="19" grpId="0" animBg="1"/>
      <p:bldP spid="22" grpId="0"/>
      <p:bldP spid="22" grpId="1"/>
      <p:bldP spid="23" grpId="0"/>
      <p:bldP spid="23" grpId="1"/>
      <p:bldP spid="24" grpId="0"/>
      <p:bldP spid="24" grpId="1"/>
      <p:bldP spid="4" grpId="0"/>
      <p:bldP spid="4" grpId="1"/>
      <p:bldP spid="9" grpId="0"/>
      <p:bldP spid="9" grpId="1"/>
      <p:bldP spid="12" grpId="0" animBg="1"/>
      <p:bldP spid="12"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65014"/>
            <a:ext cx="10515600" cy="1325563"/>
          </a:xfrm>
        </p:spPr>
        <p:txBody>
          <a:bodyPr>
            <a:normAutofit/>
          </a:bodyPr>
          <a:lstStyle/>
          <a:p>
            <a:pPr algn="ctr"/>
            <a:r>
              <a:rPr lang="zh-CN" altLang="en-US" sz="6000" b="1" dirty="0">
                <a:latin typeface="黑体" panose="02010609060101010101" pitchFamily="49" charset="-122"/>
                <a:ea typeface="黑体" panose="02010609060101010101" pitchFamily="49" charset="-122"/>
              </a:rPr>
              <a:t>怎么做</a:t>
            </a:r>
          </a:p>
        </p:txBody>
      </p:sp>
      <p:pic>
        <p:nvPicPr>
          <p:cNvPr id="7" name="内容占位符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39509" y="3840968"/>
            <a:ext cx="18589667" cy="973619"/>
          </a:xfrm>
        </p:spPr>
      </p:pic>
      <p:sp>
        <p:nvSpPr>
          <p:cNvPr id="10" name="矩形标注 9"/>
          <p:cNvSpPr/>
          <p:nvPr/>
        </p:nvSpPr>
        <p:spPr>
          <a:xfrm>
            <a:off x="7456805" y="2016760"/>
            <a:ext cx="2907665" cy="1423035"/>
          </a:xfrm>
          <a:prstGeom prst="wedgeRectCallout">
            <a:avLst>
              <a:gd name="adj1" fmla="val -60984"/>
              <a:gd name="adj2" fmla="val 72445"/>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11" name="文本框 10"/>
          <p:cNvSpPr txBox="1"/>
          <p:nvPr/>
        </p:nvSpPr>
        <p:spPr>
          <a:xfrm>
            <a:off x="7672070" y="2066290"/>
            <a:ext cx="2196465" cy="1198880"/>
          </a:xfrm>
          <a:prstGeom prst="rect">
            <a:avLst/>
          </a:prstGeom>
          <a:noFill/>
        </p:spPr>
        <p:txBody>
          <a:bodyPr wrap="square" rtlCol="0">
            <a:spAutoFit/>
          </a:bodyPr>
          <a:lstStyle/>
          <a:p>
            <a:pPr algn="ctr"/>
            <a:r>
              <a:rPr lang="zh-CN" altLang="en-US" sz="4000" b="1">
                <a:latin typeface="宋体" panose="02010600030101010101" pitchFamily="2" charset="-122"/>
                <a:ea typeface="宋体" panose="02010600030101010101" pitchFamily="2" charset="-122"/>
              </a:rPr>
              <a:t>前提</a:t>
            </a:r>
          </a:p>
          <a:p>
            <a:pPr algn="ctr"/>
            <a:r>
              <a:rPr lang="en-US" altLang="zh-CN" sz="3200" b="1">
                <a:latin typeface="Times New Roman" panose="02020603050405020304" pitchFamily="18" charset="0"/>
                <a:cs typeface="Times New Roman" panose="02020603050405020304" pitchFamily="18" charset="0"/>
              </a:rPr>
              <a:t>(premises)</a:t>
            </a:r>
          </a:p>
        </p:txBody>
      </p:sp>
      <p:sp>
        <p:nvSpPr>
          <p:cNvPr id="12" name="矩形标注 11"/>
          <p:cNvSpPr/>
          <p:nvPr/>
        </p:nvSpPr>
        <p:spPr>
          <a:xfrm>
            <a:off x="7626985" y="4641215"/>
            <a:ext cx="2907665" cy="1423035"/>
          </a:xfrm>
          <a:prstGeom prst="wedgeRectCallout">
            <a:avLst>
              <a:gd name="adj1" fmla="val -104466"/>
              <a:gd name="adj2" fmla="val -51740"/>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13" name="文本框 12"/>
          <p:cNvSpPr txBox="1"/>
          <p:nvPr/>
        </p:nvSpPr>
        <p:spPr>
          <a:xfrm>
            <a:off x="7672070" y="4814570"/>
            <a:ext cx="2717165" cy="1198880"/>
          </a:xfrm>
          <a:prstGeom prst="rect">
            <a:avLst/>
          </a:prstGeom>
          <a:noFill/>
        </p:spPr>
        <p:txBody>
          <a:bodyPr wrap="square" rtlCol="0">
            <a:spAutoFit/>
          </a:bodyPr>
          <a:lstStyle/>
          <a:p>
            <a:pPr algn="ctr"/>
            <a:r>
              <a:rPr lang="zh-CN" altLang="en-US" sz="4000" b="1">
                <a:latin typeface="宋体" panose="02010600030101010101" pitchFamily="2" charset="-122"/>
                <a:ea typeface="宋体" panose="02010600030101010101" pitchFamily="2" charset="-122"/>
              </a:rPr>
              <a:t>结论</a:t>
            </a:r>
          </a:p>
          <a:p>
            <a:pPr algn="ctr"/>
            <a:r>
              <a:rPr lang="en-US" altLang="zh-CN" sz="3200" b="1">
                <a:latin typeface="Times New Roman" panose="02020603050405020304" pitchFamily="18" charset="0"/>
                <a:cs typeface="Times New Roman" panose="02020603050405020304" pitchFamily="18" charset="0"/>
              </a:rPr>
              <a:t>(conclusions)</a:t>
            </a:r>
          </a:p>
        </p:txBody>
      </p:sp>
      <p:sp>
        <p:nvSpPr>
          <p:cNvPr id="14" name="左弧形箭头 13"/>
          <p:cNvSpPr/>
          <p:nvPr/>
        </p:nvSpPr>
        <p:spPr>
          <a:xfrm>
            <a:off x="3806825" y="3973830"/>
            <a:ext cx="534035" cy="84074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5" name="文本框 14"/>
          <p:cNvSpPr txBox="1"/>
          <p:nvPr/>
        </p:nvSpPr>
        <p:spPr>
          <a:xfrm>
            <a:off x="1960245" y="3841115"/>
            <a:ext cx="1999615" cy="1260475"/>
          </a:xfrm>
          <a:prstGeom prst="rect">
            <a:avLst/>
          </a:prstGeom>
          <a:noFill/>
        </p:spPr>
        <p:txBody>
          <a:bodyPr wrap="square" rtlCol="0">
            <a:spAutoFit/>
          </a:bodyPr>
          <a:lstStyle/>
          <a:p>
            <a:pPr algn="ctr"/>
            <a:r>
              <a:rPr lang="zh-CN" altLang="en-US" sz="4000" b="1">
                <a:latin typeface="宋体" panose="02010600030101010101" pitchFamily="2" charset="-122"/>
                <a:ea typeface="宋体" panose="02010600030101010101" pitchFamily="2" charset="-122"/>
              </a:rPr>
              <a:t>规则</a:t>
            </a:r>
          </a:p>
          <a:p>
            <a:pPr algn="ctr"/>
            <a:r>
              <a:rPr lang="en-US" altLang="zh-CN" sz="3600" b="1">
                <a:latin typeface="Times New Roman" panose="02020603050405020304" pitchFamily="18" charset="0"/>
                <a:ea typeface="宋体" panose="02010600030101010101" pitchFamily="2" charset="-122"/>
                <a:cs typeface="Times New Roman" panose="02020603050405020304" pitchFamily="18" charset="0"/>
              </a:rPr>
              <a:t>(rules)</a:t>
            </a:r>
          </a:p>
        </p:txBody>
      </p:sp>
      <p:sp>
        <p:nvSpPr>
          <p:cNvPr id="3" name="文本框 2"/>
          <p:cNvSpPr txBox="1"/>
          <p:nvPr/>
        </p:nvSpPr>
        <p:spPr>
          <a:xfrm>
            <a:off x="4104640" y="2736850"/>
            <a:ext cx="1376680" cy="645160"/>
          </a:xfrm>
          <a:prstGeom prst="rect">
            <a:avLst/>
          </a:prstGeom>
          <a:noFill/>
        </p:spPr>
        <p:txBody>
          <a:bodyPr wrap="none" rtlCol="0" anchor="t">
            <a:spAutoFit/>
          </a:bodyPr>
          <a:lstStyle/>
          <a:p>
            <a:r>
              <a:rPr lang="zh-CN" altLang="en-US" sz="3600" b="1">
                <a:latin typeface="Times New Roman" panose="02020603050405020304" pitchFamily="18" charset="0"/>
                <a:cs typeface="Times New Roman" panose="02020603050405020304" pitchFamily="18" charset="0"/>
                <a:sym typeface="+mn-ea"/>
              </a:rPr>
              <a:t>[x : P]</a:t>
            </a:r>
          </a:p>
        </p:txBody>
      </p:sp>
      <p:cxnSp>
        <p:nvCxnSpPr>
          <p:cNvPr id="21" name="直接箭头连接符 20"/>
          <p:cNvCxnSpPr/>
          <p:nvPr/>
        </p:nvCxnSpPr>
        <p:spPr>
          <a:xfrm flipH="1" flipV="1">
            <a:off x="3345815" y="2737485"/>
            <a:ext cx="717550" cy="288290"/>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1485900" y="2214880"/>
            <a:ext cx="2381250" cy="953135"/>
          </a:xfrm>
          <a:prstGeom prst="rect">
            <a:avLst/>
          </a:prstGeom>
          <a:noFill/>
        </p:spPr>
        <p:txBody>
          <a:bodyPr wrap="square" rtlCol="0">
            <a:spAutoFit/>
          </a:bodyPr>
          <a:lstStyle/>
          <a:p>
            <a:pPr algn="ctr"/>
            <a:r>
              <a:rPr lang="en-US" altLang="zh-CN" sz="2800" b="1">
                <a:latin typeface="Times New Roman" panose="02020603050405020304" pitchFamily="18" charset="0"/>
                <a:cs typeface="Times New Roman" panose="02020603050405020304" pitchFamily="18" charset="0"/>
              </a:rPr>
              <a:t>discharge</a:t>
            </a:r>
          </a:p>
          <a:p>
            <a:pPr algn="ctr"/>
            <a:r>
              <a:rPr lang="en-US" altLang="zh-CN" sz="2800" b="1">
                <a:latin typeface="Times New Roman" panose="02020603050405020304" pitchFamily="18" charset="0"/>
                <a:ea typeface="宋体" panose="02010600030101010101" pitchFamily="2" charset="-122"/>
                <a:cs typeface="Times New Roman" panose="02020603050405020304" pitchFamily="18" charset="0"/>
                <a:sym typeface="+mn-ea"/>
              </a:rPr>
              <a:t>(</a:t>
            </a:r>
            <a:r>
              <a:rPr lang="en-US" altLang="zh-CN" sz="2800" b="1">
                <a:latin typeface="Times New Roman" panose="02020603050405020304" pitchFamily="18" charset="0"/>
                <a:cs typeface="Times New Roman" panose="02020603050405020304" pitchFamily="18" charset="0"/>
              </a:rPr>
              <a:t>all)</a:t>
            </a:r>
          </a:p>
        </p:txBody>
      </p:sp>
      <p:sp>
        <p:nvSpPr>
          <p:cNvPr id="4" name="文本框 3"/>
          <p:cNvSpPr txBox="1"/>
          <p:nvPr/>
        </p:nvSpPr>
        <p:spPr>
          <a:xfrm>
            <a:off x="4580890" y="3265170"/>
            <a:ext cx="830580" cy="645160"/>
          </a:xfrm>
          <a:prstGeom prst="rect">
            <a:avLst/>
          </a:prstGeom>
          <a:noFill/>
        </p:spPr>
        <p:txBody>
          <a:bodyPr wrap="square" rtlCol="0">
            <a:spAutoFit/>
          </a:bodyPr>
          <a:lstStyle/>
          <a:p>
            <a:r>
              <a:rPr lang="zh-CN" altLang="en-US" sz="3600" b="1">
                <a:latin typeface="宋体" panose="02010600030101010101" pitchFamily="2" charset="-122"/>
                <a:ea typeface="宋体" panose="02010600030101010101" pitchFamily="2"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blinds(horizontal)">
                                      <p:cBhvr>
                                        <p:cTn id="15" dur="500"/>
                                        <p:tgtEl>
                                          <p:spTgt spid="21"/>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blinds(horizontal)">
                                      <p:cBhvr>
                                        <p:cTn id="1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22" grpId="0"/>
      <p:bldP spid="22" grpId="1"/>
      <p:bldP spid="4" grpId="0"/>
      <p:bldP spid="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75665" y="36830"/>
            <a:ext cx="10515600" cy="1043940"/>
          </a:xfrm>
        </p:spPr>
        <p:txBody>
          <a:bodyPr>
            <a:normAutofit/>
          </a:bodyPr>
          <a:lstStyle/>
          <a:p>
            <a:pPr algn="ctr"/>
            <a:r>
              <a:rPr lang="zh-CN" altLang="en-US" sz="6000" b="1" dirty="0">
                <a:latin typeface="黑体" panose="02010609060101010101" pitchFamily="49" charset="-122"/>
                <a:ea typeface="黑体" panose="02010609060101010101" pitchFamily="49" charset="-122"/>
                <a:cs typeface="Times New Roman" panose="02020603050405020304" pitchFamily="18" charset="0"/>
              </a:rPr>
              <a:t>提纲</a:t>
            </a:r>
          </a:p>
        </p:txBody>
      </p:sp>
      <p:sp>
        <p:nvSpPr>
          <p:cNvPr id="3" name="内容占位符 2"/>
          <p:cNvSpPr>
            <a:spLocks noGrp="1"/>
          </p:cNvSpPr>
          <p:nvPr>
            <p:ph idx="1"/>
          </p:nvPr>
        </p:nvSpPr>
        <p:spPr>
          <a:xfrm>
            <a:off x="1579099" y="1081453"/>
            <a:ext cx="8183879" cy="5280073"/>
          </a:xfrm>
        </p:spPr>
        <p:txBody>
          <a:bodyPr>
            <a:normAutofit fontScale="92500" lnSpcReduction="10000"/>
          </a:bodyPr>
          <a:lstStyle/>
          <a:p>
            <a:pPr marL="0" indent="0">
              <a:buNone/>
            </a:pPr>
            <a:r>
              <a:rPr lang="zh-CN" altLang="en-US" sz="3500" b="1" dirty="0">
                <a:latin typeface="黑体" panose="02010609060101010101" pitchFamily="49" charset="-122"/>
                <a:ea typeface="黑体" panose="02010609060101010101" pitchFamily="49" charset="-122"/>
              </a:rPr>
              <a:t>一、</a:t>
            </a:r>
            <a:r>
              <a:rPr lang="zh-CN" altLang="en-US" sz="3600" b="1" dirty="0">
                <a:latin typeface="黑体" panose="02010609060101010101" pitchFamily="49" charset="-122"/>
                <a:ea typeface="黑体" panose="02010609060101010101" pitchFamily="49" charset="-122"/>
              </a:rPr>
              <a:t>是什么</a:t>
            </a:r>
            <a:endParaRPr lang="en-US" altLang="zh-CN" sz="3600" b="1" dirty="0">
              <a:latin typeface="黑体" panose="02010609060101010101" pitchFamily="49" charset="-122"/>
              <a:ea typeface="黑体" panose="02010609060101010101" pitchFamily="49" charset="-122"/>
            </a:endParaRPr>
          </a:p>
          <a:p>
            <a:pPr marL="0" indent="0">
              <a:buNone/>
            </a:pPr>
            <a:r>
              <a:rPr lang="en-US" altLang="zh-CN" b="1" dirty="0">
                <a:latin typeface="楷体" panose="02010609060101010101" pitchFamily="49" charset="-122"/>
                <a:ea typeface="楷体" panose="02010609060101010101" pitchFamily="49" charset="-122"/>
              </a:rPr>
              <a:t>   </a:t>
            </a:r>
            <a:r>
              <a:rPr lang="zh-CN" altLang="en-US" b="1" dirty="0">
                <a:latin typeface="楷体" panose="02010609060101010101" pitchFamily="49" charset="-122"/>
                <a:ea typeface="楷体" panose="02010609060101010101" pitchFamily="49" charset="-122"/>
              </a:rPr>
              <a:t>何为自然推理系统？</a:t>
            </a:r>
            <a:endParaRPr lang="en-US" altLang="zh-CN" b="1" dirty="0">
              <a:latin typeface="楷体" panose="02010609060101010101" pitchFamily="49" charset="-122"/>
              <a:ea typeface="楷体" panose="02010609060101010101" pitchFamily="49" charset="-122"/>
            </a:endParaRPr>
          </a:p>
          <a:p>
            <a:pPr marL="0" indent="0">
              <a:buNone/>
            </a:pPr>
            <a:endParaRPr lang="en-US" altLang="zh-CN" b="1" dirty="0">
              <a:latin typeface="楷体" panose="02010609060101010101" pitchFamily="49" charset="-122"/>
              <a:ea typeface="楷体" panose="02010609060101010101" pitchFamily="49" charset="-122"/>
            </a:endParaRPr>
          </a:p>
          <a:p>
            <a:pPr marL="0" indent="0">
              <a:buNone/>
            </a:pPr>
            <a:r>
              <a:rPr lang="zh-CN" altLang="en-US" sz="3500" b="1" dirty="0">
                <a:latin typeface="黑体" panose="02010609060101010101" pitchFamily="49" charset="-122"/>
                <a:ea typeface="黑体" panose="02010609060101010101" pitchFamily="49" charset="-122"/>
              </a:rPr>
              <a:t>二、为什么</a:t>
            </a:r>
            <a:endParaRPr lang="en-US" altLang="zh-CN" sz="3500" b="1" dirty="0">
              <a:latin typeface="黑体" panose="02010609060101010101" pitchFamily="49" charset="-122"/>
              <a:ea typeface="黑体" panose="02010609060101010101" pitchFamily="49" charset="-122"/>
            </a:endParaRPr>
          </a:p>
          <a:p>
            <a:pPr marL="0" indent="0">
              <a:buNone/>
            </a:pPr>
            <a:r>
              <a:rPr lang="zh-CN" altLang="en-US" b="1" dirty="0">
                <a:latin typeface="楷体" panose="02010609060101010101" pitchFamily="49" charset="-122"/>
                <a:ea typeface="楷体" panose="02010609060101010101" pitchFamily="49" charset="-122"/>
              </a:rPr>
              <a:t>   为何要设计这个系统？</a:t>
            </a:r>
            <a:endParaRPr lang="en-US" altLang="zh-CN" b="1" dirty="0">
              <a:latin typeface="楷体" panose="02010609060101010101" pitchFamily="49" charset="-122"/>
              <a:ea typeface="楷体" panose="02010609060101010101" pitchFamily="49" charset="-122"/>
            </a:endParaRPr>
          </a:p>
          <a:p>
            <a:pPr marL="0" indent="0">
              <a:buNone/>
            </a:pPr>
            <a:endParaRPr lang="en-US" altLang="zh-CN" b="1" dirty="0">
              <a:latin typeface="楷体" panose="02010609060101010101" pitchFamily="49" charset="-122"/>
              <a:ea typeface="楷体" panose="02010609060101010101" pitchFamily="49" charset="-122"/>
            </a:endParaRPr>
          </a:p>
          <a:p>
            <a:pPr marL="0" indent="0">
              <a:buNone/>
            </a:pPr>
            <a:r>
              <a:rPr lang="zh-CN" altLang="en-US" sz="3500" b="1" dirty="0">
                <a:latin typeface="黑体" panose="02010609060101010101" pitchFamily="49" charset="-122"/>
                <a:ea typeface="黑体" panose="02010609060101010101" pitchFamily="49" charset="-122"/>
              </a:rPr>
              <a:t>三、怎么做</a:t>
            </a:r>
            <a:endParaRPr lang="en-US" altLang="zh-CN" sz="3500" b="1" dirty="0">
              <a:latin typeface="黑体" panose="02010609060101010101" pitchFamily="49" charset="-122"/>
              <a:ea typeface="黑体" panose="02010609060101010101" pitchFamily="49" charset="-122"/>
            </a:endParaRPr>
          </a:p>
          <a:p>
            <a:pPr marL="0" indent="0">
              <a:buNone/>
            </a:pPr>
            <a:r>
              <a:rPr lang="zh-CN" altLang="en-US" b="1" dirty="0">
                <a:latin typeface="楷体" panose="02010609060101010101" pitchFamily="49" charset="-122"/>
                <a:ea typeface="楷体" panose="02010609060101010101" pitchFamily="49" charset="-122"/>
              </a:rPr>
              <a:t>   这个系统是如何运转的？</a:t>
            </a:r>
            <a:endParaRPr lang="en-US" altLang="zh-CN" b="1" dirty="0">
              <a:latin typeface="楷体" panose="02010609060101010101" pitchFamily="49" charset="-122"/>
              <a:ea typeface="楷体" panose="02010609060101010101" pitchFamily="49" charset="-122"/>
            </a:endParaRPr>
          </a:p>
          <a:p>
            <a:pPr marL="0" indent="0">
              <a:buNone/>
            </a:pPr>
            <a:endParaRPr lang="en-US" altLang="zh-CN" b="1" dirty="0">
              <a:latin typeface="楷体" panose="02010609060101010101" pitchFamily="49" charset="-122"/>
              <a:ea typeface="楷体" panose="02010609060101010101" pitchFamily="49" charset="-122"/>
            </a:endParaRPr>
          </a:p>
          <a:p>
            <a:pPr marL="0" indent="0">
              <a:buNone/>
            </a:pPr>
            <a:r>
              <a:rPr lang="zh-CN" altLang="en-US" sz="3500" b="1" dirty="0">
                <a:latin typeface="黑体" panose="02010609060101010101" pitchFamily="49" charset="-122"/>
                <a:ea typeface="黑体" panose="02010609060101010101" pitchFamily="49" charset="-122"/>
              </a:rPr>
              <a:t>四、如何用</a:t>
            </a:r>
            <a:endParaRPr lang="en-US" altLang="zh-CN" sz="3500" b="1" dirty="0">
              <a:latin typeface="黑体" panose="02010609060101010101" pitchFamily="49" charset="-122"/>
              <a:ea typeface="黑体" panose="02010609060101010101" pitchFamily="49" charset="-122"/>
            </a:endParaRPr>
          </a:p>
          <a:p>
            <a:pPr marL="0" indent="0">
              <a:buNone/>
            </a:pPr>
            <a:r>
              <a:rPr lang="zh-CN" altLang="en-US" b="1" dirty="0">
                <a:latin typeface="楷体" panose="02010609060101010101" pitchFamily="49" charset="-122"/>
                <a:ea typeface="楷体" panose="02010609060101010101" pitchFamily="49" charset="-122"/>
              </a:rPr>
              <a:t>   </a:t>
            </a:r>
            <a:r>
              <a:rPr lang="en-US" altLang="zh-CN" b="1" dirty="0">
                <a:latin typeface="Times New Roman" panose="02020603050405020304" pitchFamily="18" charset="0"/>
                <a:ea typeface="楷体" panose="02010609060101010101" pitchFamily="49" charset="-122"/>
                <a:cs typeface="Times New Roman" panose="02020603050405020304" pitchFamily="18" charset="0"/>
              </a:rPr>
              <a:t>Coq</a:t>
            </a:r>
            <a:r>
              <a:rPr lang="zh-CN" altLang="en-US" b="1" dirty="0">
                <a:latin typeface="Times New Roman" panose="02020603050405020304" pitchFamily="18" charset="0"/>
                <a:ea typeface="楷体" panose="02010609060101010101" pitchFamily="49" charset="-122"/>
                <a:cs typeface="Times New Roman" panose="02020603050405020304" pitchFamily="18" charset="0"/>
              </a:rPr>
              <a:t>中是如何应用这个系统的？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blinds(horizontal)">
                                      <p:cBhvr>
                                        <p:cTn id="31" dur="500"/>
                                        <p:tgtEl>
                                          <p:spTgt spid="3">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blinds(horizontal)">
                                      <p:cBhvr>
                                        <p:cTn id="36" dur="50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blinds(horizontal)">
                                      <p:cBhvr>
                                        <p:cTn id="41" dur="50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animEffect transition="in" filter="blinds(horizontal)">
                                      <p:cBhvr>
                                        <p:cTn id="4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803275" y="1396365"/>
            <a:ext cx="11169015" cy="768350"/>
          </a:xfrm>
          <a:prstGeom prst="rect">
            <a:avLst/>
          </a:prstGeom>
          <a:noFill/>
        </p:spPr>
        <p:txBody>
          <a:bodyPr wrap="square" rtlCol="0">
            <a:spAutoFit/>
          </a:bodyPr>
          <a:lstStyle/>
          <a:p>
            <a:r>
              <a:rPr lang="zh-CN" altLang="en-US" sz="4400" b="1">
                <a:latin typeface="楷体" panose="02010609060101010101" pitchFamily="49" charset="-122"/>
                <a:ea typeface="楷体" panose="02010609060101010101" pitchFamily="49" charset="-122"/>
              </a:rPr>
              <a:t>例：证明： </a:t>
            </a:r>
            <a:r>
              <a:rPr lang="zh-CN" altLang="en-US" sz="4400" b="1">
                <a:latin typeface="Times New Roman" panose="02020603050405020304" pitchFamily="18" charset="0"/>
                <a:ea typeface="楷体" panose="02010609060101010101" pitchFamily="49" charset="-122"/>
                <a:cs typeface="Times New Roman" panose="02020603050405020304" pitchFamily="18" charset="0"/>
              </a:rPr>
              <a:t>(A </a:t>
            </a:r>
            <a:r>
              <a:rPr lang="en-US" altLang="zh-CN" sz="4400" b="1" dirty="0">
                <a:latin typeface="Garamond" panose="02020404030301010803" pitchFamily="18" charset="0"/>
                <a:ea typeface="楷体" panose="02010609060101010101" pitchFamily="49" charset="-122"/>
                <a:sym typeface="+mn-ea"/>
              </a:rPr>
              <a:t>→</a:t>
            </a:r>
            <a:r>
              <a:rPr lang="zh-CN" altLang="en-US" sz="4400" b="1">
                <a:latin typeface="Times New Roman" panose="02020603050405020304" pitchFamily="18" charset="0"/>
                <a:ea typeface="楷体" panose="02010609060101010101" pitchFamily="49" charset="-122"/>
                <a:cs typeface="Times New Roman" panose="02020603050405020304" pitchFamily="18" charset="0"/>
              </a:rPr>
              <a:t> B </a:t>
            </a:r>
            <a:r>
              <a:rPr lang="en-US" altLang="zh-CN" sz="4400" b="1" dirty="0">
                <a:latin typeface="Garamond" panose="02020404030301010803" pitchFamily="18" charset="0"/>
                <a:ea typeface="楷体" panose="02010609060101010101" pitchFamily="49" charset="-122"/>
                <a:sym typeface="+mn-ea"/>
              </a:rPr>
              <a:t>→</a:t>
            </a:r>
            <a:r>
              <a:rPr lang="zh-CN" altLang="en-US" sz="4400" b="1">
                <a:latin typeface="Times New Roman" panose="02020603050405020304" pitchFamily="18" charset="0"/>
                <a:ea typeface="楷体" panose="02010609060101010101" pitchFamily="49" charset="-122"/>
                <a:cs typeface="Times New Roman" panose="02020603050405020304" pitchFamily="18" charset="0"/>
              </a:rPr>
              <a:t> C) </a:t>
            </a:r>
            <a:r>
              <a:rPr lang="en-US" altLang="zh-CN" sz="4400" b="1" dirty="0">
                <a:latin typeface="Garamond" panose="02020404030301010803" pitchFamily="18" charset="0"/>
                <a:ea typeface="楷体" panose="02010609060101010101" pitchFamily="49" charset="-122"/>
                <a:sym typeface="+mn-ea"/>
              </a:rPr>
              <a:t>→</a:t>
            </a:r>
            <a:r>
              <a:rPr lang="zh-CN" altLang="en-US" sz="4400" b="1">
                <a:latin typeface="Times New Roman" panose="02020603050405020304" pitchFamily="18" charset="0"/>
                <a:ea typeface="楷体" panose="02010609060101010101" pitchFamily="49" charset="-122"/>
                <a:cs typeface="Times New Roman" panose="02020603050405020304" pitchFamily="18" charset="0"/>
              </a:rPr>
              <a:t> (A ∧ B </a:t>
            </a:r>
            <a:r>
              <a:rPr lang="en-US" altLang="zh-CN" sz="4400" b="1" dirty="0">
                <a:latin typeface="Garamond" panose="02020404030301010803" pitchFamily="18" charset="0"/>
                <a:ea typeface="楷体" panose="02010609060101010101" pitchFamily="49" charset="-122"/>
                <a:sym typeface="+mn-ea"/>
              </a:rPr>
              <a:t>→</a:t>
            </a:r>
            <a:r>
              <a:rPr lang="zh-CN" altLang="en-US" sz="4400" b="1">
                <a:latin typeface="Times New Roman" panose="02020603050405020304" pitchFamily="18" charset="0"/>
                <a:ea typeface="楷体" panose="02010609060101010101" pitchFamily="49" charset="-122"/>
                <a:cs typeface="Times New Roman" panose="02020603050405020304" pitchFamily="18" charset="0"/>
              </a:rPr>
              <a:t> C).</a:t>
            </a:r>
          </a:p>
        </p:txBody>
      </p:sp>
      <p:cxnSp>
        <p:nvCxnSpPr>
          <p:cNvPr id="2" name="直接连接符 1"/>
          <p:cNvCxnSpPr/>
          <p:nvPr/>
        </p:nvCxnSpPr>
        <p:spPr>
          <a:xfrm>
            <a:off x="1432560" y="2617470"/>
            <a:ext cx="2248535" cy="0"/>
          </a:xfrm>
          <a:prstGeom prst="line">
            <a:avLst/>
          </a:prstGeom>
          <a:ln w="38100" cmpd="sng">
            <a:solidFill>
              <a:schemeClr val="tx1"/>
            </a:solidFill>
            <a:prstDash val="solid"/>
          </a:ln>
        </p:spPr>
        <p:style>
          <a:lnRef idx="1">
            <a:schemeClr val="dk1"/>
          </a:lnRef>
          <a:fillRef idx="0">
            <a:schemeClr val="dk1"/>
          </a:fillRef>
          <a:effectRef idx="0">
            <a:schemeClr val="dk1"/>
          </a:effectRef>
          <a:fontRef idx="minor">
            <a:schemeClr val="tx1"/>
          </a:fontRef>
        </p:style>
      </p:cxnSp>
      <p:cxnSp>
        <p:nvCxnSpPr>
          <p:cNvPr id="3" name="直接连接符 2"/>
          <p:cNvCxnSpPr/>
          <p:nvPr/>
        </p:nvCxnSpPr>
        <p:spPr>
          <a:xfrm>
            <a:off x="1280795" y="3227070"/>
            <a:ext cx="2552700" cy="0"/>
          </a:xfrm>
          <a:prstGeom prst="line">
            <a:avLst/>
          </a:prstGeom>
          <a:ln w="38100" cmpd="sng">
            <a:solidFill>
              <a:schemeClr val="tx1"/>
            </a:solidFill>
            <a:prstDash val="solid"/>
          </a:ln>
        </p:spPr>
        <p:style>
          <a:lnRef idx="1">
            <a:schemeClr val="dk1"/>
          </a:lnRef>
          <a:fillRef idx="0">
            <a:schemeClr val="dk1"/>
          </a:fillRef>
          <a:effectRef idx="0">
            <a:schemeClr val="dk1"/>
          </a:effectRef>
          <a:fontRef idx="minor">
            <a:schemeClr val="tx1"/>
          </a:fontRef>
        </p:style>
      </p:cxnSp>
      <p:cxnSp>
        <p:nvCxnSpPr>
          <p:cNvPr id="6" name="直接连接符 5"/>
          <p:cNvCxnSpPr/>
          <p:nvPr/>
        </p:nvCxnSpPr>
        <p:spPr>
          <a:xfrm>
            <a:off x="1059180" y="3804920"/>
            <a:ext cx="6923405" cy="0"/>
          </a:xfrm>
          <a:prstGeom prst="line">
            <a:avLst/>
          </a:prstGeom>
          <a:ln w="38100" cmpd="sng">
            <a:solidFill>
              <a:schemeClr val="tx1"/>
            </a:solidFill>
            <a:prstDash val="solid"/>
          </a:ln>
        </p:spPr>
        <p:style>
          <a:lnRef idx="1">
            <a:schemeClr val="dk1"/>
          </a:lnRef>
          <a:fillRef idx="0">
            <a:schemeClr val="dk1"/>
          </a:fillRef>
          <a:effectRef idx="0">
            <a:schemeClr val="dk1"/>
          </a:effectRef>
          <a:fontRef idx="minor">
            <a:schemeClr val="tx1"/>
          </a:fontRef>
        </p:style>
      </p:cxnSp>
      <p:cxnSp>
        <p:nvCxnSpPr>
          <p:cNvPr id="7" name="直接连接符 6"/>
          <p:cNvCxnSpPr/>
          <p:nvPr/>
        </p:nvCxnSpPr>
        <p:spPr>
          <a:xfrm flipV="1">
            <a:off x="3292475" y="4352290"/>
            <a:ext cx="7015480" cy="30480"/>
          </a:xfrm>
          <a:prstGeom prst="line">
            <a:avLst/>
          </a:prstGeom>
          <a:ln w="38100" cmpd="sng">
            <a:solidFill>
              <a:schemeClr val="tx1"/>
            </a:solidFill>
            <a:prstDash val="solid"/>
          </a:ln>
        </p:spPr>
        <p:style>
          <a:lnRef idx="1">
            <a:schemeClr val="dk1"/>
          </a:lnRef>
          <a:fillRef idx="0">
            <a:schemeClr val="dk1"/>
          </a:fillRef>
          <a:effectRef idx="0">
            <a:schemeClr val="dk1"/>
          </a:effectRef>
          <a:fontRef idx="minor">
            <a:schemeClr val="tx1"/>
          </a:fontRef>
        </p:style>
      </p:cxnSp>
      <p:cxnSp>
        <p:nvCxnSpPr>
          <p:cNvPr id="8" name="直接连接符 7"/>
          <p:cNvCxnSpPr/>
          <p:nvPr/>
        </p:nvCxnSpPr>
        <p:spPr>
          <a:xfrm>
            <a:off x="4391660" y="3227070"/>
            <a:ext cx="3308350" cy="0"/>
          </a:xfrm>
          <a:prstGeom prst="line">
            <a:avLst/>
          </a:prstGeom>
          <a:ln w="38100" cmpd="sng">
            <a:solidFill>
              <a:schemeClr val="tx1"/>
            </a:solidFill>
            <a:prstDash val="solid"/>
          </a:ln>
        </p:spPr>
        <p:style>
          <a:lnRef idx="1">
            <a:schemeClr val="dk1"/>
          </a:lnRef>
          <a:fillRef idx="0">
            <a:schemeClr val="dk1"/>
          </a:fillRef>
          <a:effectRef idx="0">
            <a:schemeClr val="dk1"/>
          </a:effectRef>
          <a:fontRef idx="minor">
            <a:schemeClr val="tx1"/>
          </a:fontRef>
        </p:style>
      </p:cxnSp>
      <p:cxnSp>
        <p:nvCxnSpPr>
          <p:cNvPr id="9" name="直接连接符 8"/>
          <p:cNvCxnSpPr/>
          <p:nvPr/>
        </p:nvCxnSpPr>
        <p:spPr>
          <a:xfrm>
            <a:off x="5579745" y="4989195"/>
            <a:ext cx="2294890" cy="0"/>
          </a:xfrm>
          <a:prstGeom prst="line">
            <a:avLst/>
          </a:prstGeom>
          <a:ln w="38100" cmpd="sng">
            <a:solidFill>
              <a:schemeClr val="tx1"/>
            </a:solidFill>
            <a:prstDash val="solid"/>
          </a:ln>
        </p:spPr>
        <p:style>
          <a:lnRef idx="1">
            <a:schemeClr val="dk1"/>
          </a:lnRef>
          <a:fillRef idx="0">
            <a:schemeClr val="dk1"/>
          </a:fillRef>
          <a:effectRef idx="0">
            <a:schemeClr val="dk1"/>
          </a:effectRef>
          <a:fontRef idx="minor">
            <a:schemeClr val="tx1"/>
          </a:fontRef>
        </p:style>
      </p:cxnSp>
      <p:sp>
        <p:nvSpPr>
          <p:cNvPr id="10" name="文本框 9"/>
          <p:cNvSpPr txBox="1"/>
          <p:nvPr/>
        </p:nvSpPr>
        <p:spPr>
          <a:xfrm>
            <a:off x="1452245" y="2650490"/>
            <a:ext cx="2381250" cy="583565"/>
          </a:xfrm>
          <a:prstGeom prst="rect">
            <a:avLst/>
          </a:prstGeom>
          <a:noFill/>
        </p:spPr>
        <p:txBody>
          <a:bodyPr wrap="square" rtlCol="0">
            <a:spAutoFit/>
          </a:bodyPr>
          <a:lstStyle/>
          <a:p>
            <a:r>
              <a:rPr lang="en-US" altLang="zh-CN" sz="3200" b="1">
                <a:latin typeface="Arial" panose="020B0604020202020204" pitchFamily="34" charset="0"/>
                <a:cs typeface="Arial" panose="020B0604020202020204" pitchFamily="34" charset="0"/>
              </a:rPr>
              <a:t>[ y : A</a:t>
            </a:r>
            <a:r>
              <a:rPr lang="en-US" altLang="zh-CN" sz="3200" b="1" dirty="0">
                <a:latin typeface="Arial" panose="020B0604020202020204" pitchFamily="34" charset="0"/>
                <a:ea typeface="楷体" panose="02010609060101010101" pitchFamily="49" charset="-122"/>
                <a:cs typeface="Arial" panose="020B0604020202020204" pitchFamily="34" charset="0"/>
                <a:sym typeface="+mn-ea"/>
              </a:rPr>
              <a:t>∧B ]</a:t>
            </a:r>
          </a:p>
        </p:txBody>
      </p:sp>
      <p:sp>
        <p:nvSpPr>
          <p:cNvPr id="11" name="文本框 10"/>
          <p:cNvSpPr txBox="1"/>
          <p:nvPr/>
        </p:nvSpPr>
        <p:spPr>
          <a:xfrm>
            <a:off x="5878195" y="4992370"/>
            <a:ext cx="309880" cy="583565"/>
          </a:xfrm>
          <a:prstGeom prst="rect">
            <a:avLst/>
          </a:prstGeom>
          <a:noFill/>
        </p:spPr>
        <p:txBody>
          <a:bodyPr wrap="none" rtlCol="0" anchor="t">
            <a:spAutoFit/>
          </a:bodyPr>
          <a:lstStyle/>
          <a:p>
            <a:endParaRPr lang="en-US" altLang="zh-CN" sz="3200" b="1" dirty="0">
              <a:latin typeface="Garamond" panose="02020404030301010803" pitchFamily="18" charset="0"/>
              <a:ea typeface="楷体" panose="02010609060101010101" pitchFamily="49" charset="-122"/>
              <a:sym typeface="+mn-ea"/>
            </a:endParaRPr>
          </a:p>
        </p:txBody>
      </p:sp>
      <p:sp>
        <p:nvSpPr>
          <p:cNvPr id="15" name="文本框 14"/>
          <p:cNvSpPr txBox="1"/>
          <p:nvPr/>
        </p:nvSpPr>
        <p:spPr>
          <a:xfrm>
            <a:off x="2317115" y="3227070"/>
            <a:ext cx="605155" cy="583565"/>
          </a:xfrm>
          <a:prstGeom prst="rect">
            <a:avLst/>
          </a:prstGeom>
          <a:noFill/>
        </p:spPr>
        <p:txBody>
          <a:bodyPr wrap="square" rtlCol="0">
            <a:spAutoFit/>
          </a:bodyPr>
          <a:lstStyle/>
          <a:p>
            <a:r>
              <a:rPr lang="en-US" altLang="zh-CN" sz="3200" b="1">
                <a:latin typeface="Arial" panose="020B0604020202020204" pitchFamily="34" charset="0"/>
                <a:cs typeface="Arial" panose="020B0604020202020204" pitchFamily="34" charset="0"/>
              </a:rPr>
              <a:t>A</a:t>
            </a:r>
          </a:p>
        </p:txBody>
      </p:sp>
      <p:sp>
        <p:nvSpPr>
          <p:cNvPr id="16" name="文本框 15"/>
          <p:cNvSpPr txBox="1"/>
          <p:nvPr/>
        </p:nvSpPr>
        <p:spPr>
          <a:xfrm>
            <a:off x="4398645" y="3237230"/>
            <a:ext cx="3240405" cy="583565"/>
          </a:xfrm>
          <a:prstGeom prst="rect">
            <a:avLst/>
          </a:prstGeom>
          <a:noFill/>
        </p:spPr>
        <p:txBody>
          <a:bodyPr wrap="square" rtlCol="0">
            <a:spAutoFit/>
          </a:bodyPr>
          <a:lstStyle/>
          <a:p>
            <a:r>
              <a:rPr lang="en-US" altLang="zh-CN" sz="3200" b="1">
                <a:latin typeface="Arial" panose="020B0604020202020204" pitchFamily="34" charset="0"/>
                <a:ea typeface="黑体" panose="02010609060101010101" pitchFamily="49" charset="-122"/>
                <a:cs typeface="Arial" panose="020B0604020202020204" pitchFamily="34" charset="0"/>
              </a:rPr>
              <a:t>[ x : A </a:t>
            </a:r>
            <a:r>
              <a:rPr lang="en-US" altLang="zh-CN" sz="3200" b="1" dirty="0">
                <a:latin typeface="Garamond" panose="02020404030301010803" pitchFamily="18" charset="0"/>
                <a:ea typeface="楷体" panose="02010609060101010101" pitchFamily="49" charset="-122"/>
                <a:sym typeface="+mn-ea"/>
              </a:rPr>
              <a:t>→</a:t>
            </a:r>
            <a:r>
              <a:rPr lang="en-US" altLang="zh-CN" sz="3200" b="1">
                <a:latin typeface="Arial" panose="020B0604020202020204" pitchFamily="34" charset="0"/>
                <a:ea typeface="黑体" panose="02010609060101010101" pitchFamily="49" charset="-122"/>
                <a:cs typeface="Arial" panose="020B0604020202020204" pitchFamily="34" charset="0"/>
                <a:sym typeface="+mn-ea"/>
              </a:rPr>
              <a:t> B </a:t>
            </a:r>
            <a:r>
              <a:rPr lang="en-US" altLang="zh-CN" sz="3200" b="1" dirty="0">
                <a:latin typeface="Garamond" panose="02020404030301010803" pitchFamily="18" charset="0"/>
                <a:ea typeface="楷体" panose="02010609060101010101" pitchFamily="49" charset="-122"/>
                <a:sym typeface="+mn-ea"/>
              </a:rPr>
              <a:t>→ </a:t>
            </a:r>
            <a:r>
              <a:rPr lang="en-US" altLang="zh-CN" sz="3200" b="1">
                <a:latin typeface="Arial" panose="020B0604020202020204" pitchFamily="34" charset="0"/>
                <a:ea typeface="黑体" panose="02010609060101010101" pitchFamily="49" charset="-122"/>
                <a:cs typeface="Arial" panose="020B0604020202020204" pitchFamily="34" charset="0"/>
                <a:sym typeface="+mn-ea"/>
              </a:rPr>
              <a:t>C]</a:t>
            </a:r>
            <a:r>
              <a:rPr lang="en-US" altLang="zh-CN" sz="3200">
                <a:latin typeface="Arial" panose="020B0604020202020204" pitchFamily="34" charset="0"/>
                <a:cs typeface="Arial" panose="020B0604020202020204" pitchFamily="34" charset="0"/>
              </a:rPr>
              <a:t> </a:t>
            </a:r>
          </a:p>
        </p:txBody>
      </p:sp>
      <p:sp>
        <p:nvSpPr>
          <p:cNvPr id="17" name="文本框 16"/>
          <p:cNvSpPr txBox="1"/>
          <p:nvPr/>
        </p:nvSpPr>
        <p:spPr>
          <a:xfrm>
            <a:off x="3488055" y="3836670"/>
            <a:ext cx="1704975" cy="583565"/>
          </a:xfrm>
          <a:prstGeom prst="rect">
            <a:avLst/>
          </a:prstGeom>
          <a:noFill/>
        </p:spPr>
        <p:txBody>
          <a:bodyPr wrap="square" rtlCol="0">
            <a:spAutoFit/>
          </a:bodyPr>
          <a:lstStyle/>
          <a:p>
            <a:r>
              <a:rPr lang="en-US" altLang="zh-CN" sz="3200" b="1">
                <a:latin typeface="Arial" panose="020B0604020202020204" pitchFamily="34" charset="0"/>
                <a:cs typeface="Arial" panose="020B0604020202020204" pitchFamily="34" charset="0"/>
              </a:rPr>
              <a:t>B </a:t>
            </a:r>
            <a:r>
              <a:rPr lang="en-US" altLang="zh-CN" sz="3200" b="1" dirty="0">
                <a:latin typeface="Garamond" panose="02020404030301010803" pitchFamily="18" charset="0"/>
                <a:ea typeface="楷体" panose="02010609060101010101" pitchFamily="49" charset="-122"/>
                <a:sym typeface="+mn-ea"/>
              </a:rPr>
              <a:t>→</a:t>
            </a:r>
            <a:r>
              <a:rPr lang="en-US" altLang="zh-CN" sz="3200" b="1">
                <a:latin typeface="Arial" panose="020B0604020202020204" pitchFamily="34" charset="0"/>
                <a:ea typeface="楷体" panose="02010609060101010101" pitchFamily="49" charset="-122"/>
                <a:cs typeface="Arial" panose="020B0604020202020204" pitchFamily="34" charset="0"/>
                <a:sym typeface="+mn-ea"/>
              </a:rPr>
              <a:t> C</a:t>
            </a:r>
          </a:p>
        </p:txBody>
      </p:sp>
      <p:cxnSp>
        <p:nvCxnSpPr>
          <p:cNvPr id="18" name="直接连接符 17"/>
          <p:cNvCxnSpPr/>
          <p:nvPr/>
        </p:nvCxnSpPr>
        <p:spPr>
          <a:xfrm>
            <a:off x="8602345" y="3195320"/>
            <a:ext cx="2274570" cy="0"/>
          </a:xfrm>
          <a:prstGeom prst="line">
            <a:avLst/>
          </a:prstGeom>
          <a:ln w="38100" cmpd="sng">
            <a:solidFill>
              <a:schemeClr val="tx1"/>
            </a:solidFill>
            <a:prstDash val="solid"/>
          </a:ln>
        </p:spPr>
        <p:style>
          <a:lnRef idx="1">
            <a:schemeClr val="dk1"/>
          </a:lnRef>
          <a:fillRef idx="0">
            <a:schemeClr val="dk1"/>
          </a:fillRef>
          <a:effectRef idx="0">
            <a:schemeClr val="dk1"/>
          </a:effectRef>
          <a:fontRef idx="minor">
            <a:schemeClr val="tx1"/>
          </a:fontRef>
        </p:style>
      </p:cxnSp>
      <p:cxnSp>
        <p:nvCxnSpPr>
          <p:cNvPr id="19" name="直接连接符 18"/>
          <p:cNvCxnSpPr/>
          <p:nvPr/>
        </p:nvCxnSpPr>
        <p:spPr>
          <a:xfrm>
            <a:off x="8473440" y="3804920"/>
            <a:ext cx="2552700" cy="0"/>
          </a:xfrm>
          <a:prstGeom prst="line">
            <a:avLst/>
          </a:prstGeom>
          <a:ln w="38100" cmpd="sng">
            <a:solidFill>
              <a:schemeClr val="tx1"/>
            </a:solidFill>
            <a:prstDash val="solid"/>
          </a:ln>
        </p:spPr>
        <p:style>
          <a:lnRef idx="1">
            <a:schemeClr val="dk1"/>
          </a:lnRef>
          <a:fillRef idx="0">
            <a:schemeClr val="dk1"/>
          </a:fillRef>
          <a:effectRef idx="0">
            <a:schemeClr val="dk1"/>
          </a:effectRef>
          <a:fontRef idx="minor">
            <a:schemeClr val="tx1"/>
          </a:fontRef>
        </p:style>
      </p:cxnSp>
      <p:sp>
        <p:nvSpPr>
          <p:cNvPr id="20" name="文本框 19"/>
          <p:cNvSpPr txBox="1"/>
          <p:nvPr/>
        </p:nvSpPr>
        <p:spPr>
          <a:xfrm>
            <a:off x="8622030" y="3211195"/>
            <a:ext cx="2381250" cy="583565"/>
          </a:xfrm>
          <a:prstGeom prst="rect">
            <a:avLst/>
          </a:prstGeom>
          <a:noFill/>
        </p:spPr>
        <p:txBody>
          <a:bodyPr wrap="square" rtlCol="0">
            <a:spAutoFit/>
          </a:bodyPr>
          <a:lstStyle/>
          <a:p>
            <a:r>
              <a:rPr lang="en-US" altLang="zh-CN" sz="3200" b="1">
                <a:latin typeface="Arial" panose="020B0604020202020204" pitchFamily="34" charset="0"/>
                <a:cs typeface="Arial" panose="020B0604020202020204" pitchFamily="34" charset="0"/>
              </a:rPr>
              <a:t>[ y : A</a:t>
            </a:r>
            <a:r>
              <a:rPr lang="en-US" altLang="zh-CN" sz="3200" b="1" dirty="0">
                <a:latin typeface="Arial" panose="020B0604020202020204" pitchFamily="34" charset="0"/>
                <a:ea typeface="楷体" panose="02010609060101010101" pitchFamily="49" charset="-122"/>
                <a:cs typeface="Arial" panose="020B0604020202020204" pitchFamily="34" charset="0"/>
                <a:sym typeface="+mn-ea"/>
              </a:rPr>
              <a:t>∧B ]</a:t>
            </a:r>
          </a:p>
        </p:txBody>
      </p:sp>
      <p:sp>
        <p:nvSpPr>
          <p:cNvPr id="21" name="文本框 20"/>
          <p:cNvSpPr txBox="1"/>
          <p:nvPr/>
        </p:nvSpPr>
        <p:spPr>
          <a:xfrm>
            <a:off x="9404350" y="3829050"/>
            <a:ext cx="605155" cy="583565"/>
          </a:xfrm>
          <a:prstGeom prst="rect">
            <a:avLst/>
          </a:prstGeom>
          <a:noFill/>
        </p:spPr>
        <p:txBody>
          <a:bodyPr wrap="square" rtlCol="0">
            <a:spAutoFit/>
          </a:bodyPr>
          <a:lstStyle/>
          <a:p>
            <a:r>
              <a:rPr lang="en-US" altLang="zh-CN" sz="3200" b="1">
                <a:latin typeface="Arial" panose="020B0604020202020204" pitchFamily="34" charset="0"/>
                <a:cs typeface="Arial" panose="020B0604020202020204" pitchFamily="34" charset="0"/>
              </a:rPr>
              <a:t>B</a:t>
            </a:r>
          </a:p>
        </p:txBody>
      </p:sp>
      <p:sp>
        <p:nvSpPr>
          <p:cNvPr id="22" name="文本框 21"/>
          <p:cNvSpPr txBox="1"/>
          <p:nvPr/>
        </p:nvSpPr>
        <p:spPr>
          <a:xfrm>
            <a:off x="6490335" y="4427220"/>
            <a:ext cx="473710" cy="583565"/>
          </a:xfrm>
          <a:prstGeom prst="rect">
            <a:avLst/>
          </a:prstGeom>
          <a:noFill/>
        </p:spPr>
        <p:txBody>
          <a:bodyPr wrap="square" rtlCol="0">
            <a:spAutoFit/>
          </a:bodyPr>
          <a:lstStyle/>
          <a:p>
            <a:r>
              <a:rPr lang="en-US" altLang="zh-CN" sz="3200" b="1">
                <a:latin typeface="Arial" panose="020B0604020202020204" pitchFamily="34" charset="0"/>
                <a:cs typeface="Arial" panose="020B0604020202020204" pitchFamily="34" charset="0"/>
              </a:rPr>
              <a:t>C</a:t>
            </a:r>
          </a:p>
        </p:txBody>
      </p:sp>
      <p:sp>
        <p:nvSpPr>
          <p:cNvPr id="23" name="文本框 22"/>
          <p:cNvSpPr txBox="1"/>
          <p:nvPr/>
        </p:nvSpPr>
        <p:spPr>
          <a:xfrm>
            <a:off x="5579745" y="4992370"/>
            <a:ext cx="2312670" cy="583565"/>
          </a:xfrm>
          <a:prstGeom prst="rect">
            <a:avLst/>
          </a:prstGeom>
          <a:noFill/>
        </p:spPr>
        <p:txBody>
          <a:bodyPr wrap="none" rtlCol="0" anchor="t">
            <a:spAutoFit/>
          </a:bodyPr>
          <a:lstStyle/>
          <a:p>
            <a:pPr algn="l"/>
            <a:r>
              <a:rPr lang="en-US" altLang="zh-CN" sz="3200" b="1">
                <a:latin typeface="Arial" panose="020B0604020202020204" pitchFamily="34" charset="0"/>
                <a:cs typeface="Arial" panose="020B0604020202020204" pitchFamily="34" charset="0"/>
                <a:sym typeface="+mn-ea"/>
              </a:rPr>
              <a:t> A</a:t>
            </a:r>
            <a:r>
              <a:rPr lang="en-US" altLang="zh-CN" sz="3200" b="1" dirty="0">
                <a:latin typeface="Arial" panose="020B0604020202020204" pitchFamily="34" charset="0"/>
                <a:ea typeface="楷体" panose="02010609060101010101" pitchFamily="49" charset="-122"/>
                <a:cs typeface="Arial" panose="020B0604020202020204" pitchFamily="34" charset="0"/>
                <a:sym typeface="+mn-ea"/>
              </a:rPr>
              <a:t>∧B → C</a:t>
            </a:r>
            <a:r>
              <a:rPr lang="en-US" altLang="zh-CN" sz="3200" b="1">
                <a:latin typeface="Arial" panose="020B0604020202020204" pitchFamily="34" charset="0"/>
                <a:cs typeface="Arial" panose="020B0604020202020204" pitchFamily="34" charset="0"/>
                <a:sym typeface="+mn-ea"/>
              </a:rPr>
              <a:t> </a:t>
            </a:r>
            <a:endParaRPr lang="en-US" altLang="zh-CN" sz="3200" b="1" dirty="0">
              <a:latin typeface="Arial" panose="020B0604020202020204" pitchFamily="34" charset="0"/>
              <a:ea typeface="楷体" panose="02010609060101010101" pitchFamily="49" charset="-122"/>
              <a:cs typeface="Arial" panose="020B0604020202020204" pitchFamily="34" charset="0"/>
              <a:sym typeface="+mn-ea"/>
            </a:endParaRPr>
          </a:p>
        </p:txBody>
      </p:sp>
      <p:cxnSp>
        <p:nvCxnSpPr>
          <p:cNvPr id="24" name="直接连接符 23"/>
          <p:cNvCxnSpPr/>
          <p:nvPr/>
        </p:nvCxnSpPr>
        <p:spPr>
          <a:xfrm flipV="1">
            <a:off x="3488055" y="5567045"/>
            <a:ext cx="6732905" cy="29210"/>
          </a:xfrm>
          <a:prstGeom prst="line">
            <a:avLst/>
          </a:prstGeom>
          <a:ln w="38100" cmpd="sng">
            <a:solidFill>
              <a:schemeClr val="tx1"/>
            </a:solidFill>
            <a:prstDash val="solid"/>
          </a:ln>
        </p:spPr>
        <p:style>
          <a:lnRef idx="1">
            <a:schemeClr val="dk1"/>
          </a:lnRef>
          <a:fillRef idx="0">
            <a:schemeClr val="dk1"/>
          </a:fillRef>
          <a:effectRef idx="0">
            <a:schemeClr val="dk1"/>
          </a:effectRef>
          <a:fontRef idx="minor">
            <a:schemeClr val="tx1"/>
          </a:fontRef>
        </p:style>
      </p:cxnSp>
      <p:sp>
        <p:nvSpPr>
          <p:cNvPr id="25" name="文本框 24"/>
          <p:cNvSpPr txBox="1"/>
          <p:nvPr/>
        </p:nvSpPr>
        <p:spPr>
          <a:xfrm>
            <a:off x="4046855" y="5633085"/>
            <a:ext cx="5615940" cy="583565"/>
          </a:xfrm>
          <a:prstGeom prst="rect">
            <a:avLst/>
          </a:prstGeom>
          <a:noFill/>
        </p:spPr>
        <p:txBody>
          <a:bodyPr wrap="none" rtlCol="0" anchor="t">
            <a:spAutoFit/>
          </a:bodyPr>
          <a:lstStyle/>
          <a:p>
            <a:r>
              <a:rPr lang="zh-CN" altLang="en-US" sz="3200" b="1">
                <a:latin typeface="Arial" panose="020B0604020202020204" pitchFamily="34" charset="0"/>
                <a:ea typeface="楷体" panose="02010609060101010101" pitchFamily="49" charset="-122"/>
                <a:cs typeface="Arial" panose="020B0604020202020204" pitchFamily="34" charset="0"/>
                <a:sym typeface="+mn-ea"/>
              </a:rPr>
              <a:t>(A </a:t>
            </a:r>
            <a:r>
              <a:rPr lang="en-US" altLang="zh-CN" sz="3200" b="1" dirty="0">
                <a:latin typeface="Arial" panose="020B0604020202020204" pitchFamily="34" charset="0"/>
                <a:ea typeface="楷体" panose="02010609060101010101" pitchFamily="49" charset="-122"/>
                <a:cs typeface="Arial" panose="020B0604020202020204" pitchFamily="34" charset="0"/>
                <a:sym typeface="+mn-ea"/>
              </a:rPr>
              <a:t>→</a:t>
            </a:r>
            <a:r>
              <a:rPr lang="zh-CN" altLang="en-US" sz="3200" b="1">
                <a:latin typeface="Arial" panose="020B0604020202020204" pitchFamily="34" charset="0"/>
                <a:ea typeface="楷体" panose="02010609060101010101" pitchFamily="49" charset="-122"/>
                <a:cs typeface="Arial" panose="020B0604020202020204" pitchFamily="34" charset="0"/>
                <a:sym typeface="+mn-ea"/>
              </a:rPr>
              <a:t> B </a:t>
            </a:r>
            <a:r>
              <a:rPr lang="en-US" altLang="zh-CN" sz="3200" b="1" dirty="0">
                <a:latin typeface="Arial" panose="020B0604020202020204" pitchFamily="34" charset="0"/>
                <a:ea typeface="楷体" panose="02010609060101010101" pitchFamily="49" charset="-122"/>
                <a:cs typeface="Arial" panose="020B0604020202020204" pitchFamily="34" charset="0"/>
                <a:sym typeface="+mn-ea"/>
              </a:rPr>
              <a:t>→</a:t>
            </a:r>
            <a:r>
              <a:rPr lang="zh-CN" altLang="en-US" sz="3200" b="1">
                <a:latin typeface="Arial" panose="020B0604020202020204" pitchFamily="34" charset="0"/>
                <a:ea typeface="楷体" panose="02010609060101010101" pitchFamily="49" charset="-122"/>
                <a:cs typeface="Arial" panose="020B0604020202020204" pitchFamily="34" charset="0"/>
                <a:sym typeface="+mn-ea"/>
              </a:rPr>
              <a:t> C) </a:t>
            </a:r>
            <a:r>
              <a:rPr lang="en-US" altLang="zh-CN" sz="3200" b="1" dirty="0">
                <a:latin typeface="Arial" panose="020B0604020202020204" pitchFamily="34" charset="0"/>
                <a:ea typeface="楷体" panose="02010609060101010101" pitchFamily="49" charset="-122"/>
                <a:cs typeface="Arial" panose="020B0604020202020204" pitchFamily="34" charset="0"/>
                <a:sym typeface="+mn-ea"/>
              </a:rPr>
              <a:t>→</a:t>
            </a:r>
            <a:r>
              <a:rPr lang="zh-CN" altLang="en-US" sz="3200" b="1">
                <a:latin typeface="Arial" panose="020B0604020202020204" pitchFamily="34" charset="0"/>
                <a:ea typeface="楷体" panose="02010609060101010101" pitchFamily="49" charset="-122"/>
                <a:cs typeface="Arial" panose="020B0604020202020204" pitchFamily="34" charset="0"/>
                <a:sym typeface="+mn-ea"/>
              </a:rPr>
              <a:t> (A ∧ B </a:t>
            </a:r>
            <a:r>
              <a:rPr lang="en-US" altLang="zh-CN" sz="3200" b="1" dirty="0">
                <a:latin typeface="Arial" panose="020B0604020202020204" pitchFamily="34" charset="0"/>
                <a:ea typeface="楷体" panose="02010609060101010101" pitchFamily="49" charset="-122"/>
                <a:cs typeface="Arial" panose="020B0604020202020204" pitchFamily="34" charset="0"/>
                <a:sym typeface="+mn-ea"/>
              </a:rPr>
              <a:t>→</a:t>
            </a:r>
            <a:r>
              <a:rPr lang="zh-CN" altLang="en-US" sz="3200" b="1">
                <a:latin typeface="Arial" panose="020B0604020202020204" pitchFamily="34" charset="0"/>
                <a:ea typeface="楷体" panose="02010609060101010101" pitchFamily="49" charset="-122"/>
                <a:cs typeface="Arial" panose="020B0604020202020204" pitchFamily="34" charset="0"/>
                <a:sym typeface="+mn-ea"/>
              </a:rPr>
              <a:t> C)</a:t>
            </a:r>
          </a:p>
        </p:txBody>
      </p:sp>
      <p:sp>
        <p:nvSpPr>
          <p:cNvPr id="4" name="标题 1"/>
          <p:cNvSpPr>
            <a:spLocks noGrp="1"/>
          </p:cNvSpPr>
          <p:nvPr/>
        </p:nvSpPr>
        <p:spPr>
          <a:xfrm>
            <a:off x="843915" y="650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6000" b="1" dirty="0">
                <a:latin typeface="黑体" panose="02010609060101010101" pitchFamily="49" charset="-122"/>
                <a:ea typeface="黑体" panose="02010609060101010101" pitchFamily="49" charset="-122"/>
              </a:rPr>
              <a:t>怎么做</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par>
                                <p:cTn id="11" presetID="3" presetClass="entr" presetSubtype="1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par>
                                <p:cTn id="14" presetID="3" presetClass="entr" presetSubtype="1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linds(horizontal)">
                                      <p:cBhvr>
                                        <p:cTn id="16" dur="500"/>
                                        <p:tgtEl>
                                          <p:spTgt spid="7"/>
                                        </p:tgtEl>
                                      </p:cBhvr>
                                    </p:animEffect>
                                  </p:childTnLst>
                                </p:cTn>
                              </p:par>
                              <p:par>
                                <p:cTn id="17" presetID="3" presetClass="entr" presetSubtype="1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linds(horizontal)">
                                      <p:cBhvr>
                                        <p:cTn id="19" dur="500"/>
                                        <p:tgtEl>
                                          <p:spTgt spid="8"/>
                                        </p:tgtEl>
                                      </p:cBhvr>
                                    </p:animEffect>
                                  </p:childTnLst>
                                </p:cTn>
                              </p:par>
                              <p:par>
                                <p:cTn id="20" presetID="3" presetClass="entr" presetSubtype="1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linds(horizontal)">
                                      <p:cBhvr>
                                        <p:cTn id="25" dur="500"/>
                                        <p:tgtEl>
                                          <p:spTgt spid="10"/>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linds(horizontal)">
                                      <p:cBhvr>
                                        <p:cTn id="28" dur="500"/>
                                        <p:tgtEl>
                                          <p:spTgt spid="11"/>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blinds(horizontal)">
                                      <p:cBhvr>
                                        <p:cTn id="31" dur="500"/>
                                        <p:tgtEl>
                                          <p:spTgt spid="15"/>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blinds(horizontal)">
                                      <p:cBhvr>
                                        <p:cTn id="34" dur="500"/>
                                        <p:tgtEl>
                                          <p:spTgt spid="16"/>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blinds(horizontal)">
                                      <p:cBhvr>
                                        <p:cTn id="37" dur="500"/>
                                        <p:tgtEl>
                                          <p:spTgt spid="17"/>
                                        </p:tgtEl>
                                      </p:cBhvr>
                                    </p:animEffect>
                                  </p:childTnLst>
                                </p:cTn>
                              </p:par>
                              <p:par>
                                <p:cTn id="38" presetID="3" presetClass="entr" presetSubtype="10" fill="hold"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blinds(horizontal)">
                                      <p:cBhvr>
                                        <p:cTn id="40" dur="500"/>
                                        <p:tgtEl>
                                          <p:spTgt spid="18"/>
                                        </p:tgtEl>
                                      </p:cBhvr>
                                    </p:animEffect>
                                  </p:childTnLst>
                                </p:cTn>
                              </p:par>
                              <p:par>
                                <p:cTn id="41" presetID="3" presetClass="entr" presetSubtype="10" fill="hold"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blinds(horizontal)">
                                      <p:cBhvr>
                                        <p:cTn id="43" dur="500"/>
                                        <p:tgtEl>
                                          <p:spTgt spid="19"/>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blinds(horizontal)">
                                      <p:cBhvr>
                                        <p:cTn id="46" dur="500"/>
                                        <p:tgtEl>
                                          <p:spTgt spid="20"/>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blinds(horizontal)">
                                      <p:cBhvr>
                                        <p:cTn id="49" dur="500"/>
                                        <p:tgtEl>
                                          <p:spTgt spid="21"/>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blinds(horizontal)">
                                      <p:cBhvr>
                                        <p:cTn id="52" dur="500"/>
                                        <p:tgtEl>
                                          <p:spTgt spid="22"/>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blinds(horizontal)">
                                      <p:cBhvr>
                                        <p:cTn id="55" dur="500"/>
                                        <p:tgtEl>
                                          <p:spTgt spid="23"/>
                                        </p:tgtEl>
                                      </p:cBhvr>
                                    </p:animEffect>
                                  </p:childTnLst>
                                </p:cTn>
                              </p:par>
                              <p:par>
                                <p:cTn id="56" presetID="3" presetClass="entr" presetSubtype="10" fill="hold" nodeType="with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blinds(horizontal)">
                                      <p:cBhvr>
                                        <p:cTn id="58" dur="500"/>
                                        <p:tgtEl>
                                          <p:spTgt spid="24"/>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blinds(horizontal)">
                                      <p:cBhvr>
                                        <p:cTn id="6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5" grpId="0"/>
      <p:bldP spid="16" grpId="0"/>
      <p:bldP spid="17" grpId="0"/>
      <p:bldP spid="20" grpId="0"/>
      <p:bldP spid="21" grpId="0"/>
      <p:bldP spid="22" grpId="0"/>
      <p:bldP spid="23" grpId="0"/>
      <p:bldP spid="2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a:spLocks noGrp="1"/>
          </p:cNvSpPr>
          <p:nvPr/>
        </p:nvSpPr>
        <p:spPr>
          <a:xfrm>
            <a:off x="843915" y="650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6000" b="1" dirty="0">
                <a:latin typeface="黑体" panose="02010609060101010101" pitchFamily="49" charset="-122"/>
                <a:ea typeface="黑体" panose="02010609060101010101" pitchFamily="49" charset="-122"/>
              </a:rPr>
              <a:t>怎么做</a:t>
            </a:r>
          </a:p>
        </p:txBody>
      </p:sp>
      <p:sp>
        <p:nvSpPr>
          <p:cNvPr id="6" name="标题 5"/>
          <p:cNvSpPr>
            <a:spLocks noGrp="1"/>
          </p:cNvSpPr>
          <p:nvPr>
            <p:ph type="ctrTitle"/>
          </p:nvPr>
        </p:nvSpPr>
        <p:spPr>
          <a:xfrm>
            <a:off x="1674495" y="1154430"/>
            <a:ext cx="9144000" cy="829945"/>
          </a:xfrm>
        </p:spPr>
        <p:txBody>
          <a:bodyPr/>
          <a:lstStyle/>
          <a:p>
            <a:r>
              <a:rPr lang="zh-CN" altLang="en-US" sz="4400" b="1">
                <a:latin typeface="Arial" panose="020B0604020202020204" pitchFamily="34" charset="0"/>
                <a:cs typeface="Arial" panose="020B0604020202020204" pitchFamily="34" charset="0"/>
              </a:rPr>
              <a:t>Rules for </a:t>
            </a:r>
            <a:r>
              <a:rPr lang="en-US" sz="4400" b="1">
                <a:latin typeface="Arial" panose="020B0604020202020204" pitchFamily="34" charset="0"/>
                <a:cs typeface="Arial" panose="020B0604020202020204" pitchFamily="34" charset="0"/>
              </a:rPr>
              <a:t>Falsity</a:t>
            </a:r>
          </a:p>
        </p:txBody>
      </p:sp>
      <p:sp>
        <p:nvSpPr>
          <p:cNvPr id="13" name="文本框 12"/>
          <p:cNvSpPr txBox="1"/>
          <p:nvPr/>
        </p:nvSpPr>
        <p:spPr>
          <a:xfrm>
            <a:off x="158750" y="1984375"/>
            <a:ext cx="4838700" cy="768350"/>
          </a:xfrm>
          <a:prstGeom prst="rect">
            <a:avLst/>
          </a:prstGeom>
          <a:noFill/>
        </p:spPr>
        <p:txBody>
          <a:bodyPr wrap="square" rtlCol="0">
            <a:spAutoFit/>
          </a:bodyPr>
          <a:lstStyle/>
          <a:p>
            <a:pPr algn="ctr"/>
            <a:r>
              <a:rPr lang="en-US" altLang="zh-CN" sz="4400" b="1">
                <a:latin typeface="Arial" panose="020B0604020202020204" pitchFamily="34" charset="0"/>
                <a:cs typeface="Arial" panose="020B0604020202020204" pitchFamily="34" charset="0"/>
              </a:rPr>
              <a:t>R.A.A</a:t>
            </a:r>
            <a:r>
              <a:rPr lang="zh-CN" altLang="en-US" sz="4400" b="1">
                <a:latin typeface="Arial" panose="020B0604020202020204" pitchFamily="34" charset="0"/>
                <a:cs typeface="Arial" panose="020B0604020202020204" pitchFamily="34" charset="0"/>
              </a:rPr>
              <a:t>：</a:t>
            </a:r>
          </a:p>
        </p:txBody>
      </p:sp>
      <p:sp>
        <p:nvSpPr>
          <p:cNvPr id="14" name="文本框 13"/>
          <p:cNvSpPr txBox="1"/>
          <p:nvPr/>
        </p:nvSpPr>
        <p:spPr>
          <a:xfrm>
            <a:off x="3049270" y="3299460"/>
            <a:ext cx="830580" cy="829945"/>
          </a:xfrm>
          <a:prstGeom prst="rect">
            <a:avLst/>
          </a:prstGeom>
          <a:noFill/>
        </p:spPr>
        <p:txBody>
          <a:bodyPr wrap="square" rtlCol="0">
            <a:spAutoFit/>
          </a:bodyPr>
          <a:lstStyle/>
          <a:p>
            <a:r>
              <a:rPr lang="zh-CN" altLang="en-US" sz="4800" b="1">
                <a:latin typeface="宋体" panose="02010600030101010101" pitchFamily="2" charset="-122"/>
                <a:ea typeface="宋体" panose="02010600030101010101" pitchFamily="2" charset="-122"/>
              </a:rPr>
              <a:t>⋮</a:t>
            </a:r>
          </a:p>
        </p:txBody>
      </p:sp>
      <p:sp>
        <p:nvSpPr>
          <p:cNvPr id="15" name="文本框 14"/>
          <p:cNvSpPr txBox="1"/>
          <p:nvPr/>
        </p:nvSpPr>
        <p:spPr>
          <a:xfrm>
            <a:off x="2358390" y="2629535"/>
            <a:ext cx="2121535" cy="829945"/>
          </a:xfrm>
          <a:prstGeom prst="rect">
            <a:avLst/>
          </a:prstGeom>
          <a:noFill/>
        </p:spPr>
        <p:txBody>
          <a:bodyPr wrap="none" rtlCol="0" anchor="t">
            <a:spAutoFit/>
          </a:bodyPr>
          <a:lstStyle/>
          <a:p>
            <a:pPr algn="l"/>
            <a:r>
              <a:rPr lang="zh-CN" altLang="en-US" sz="4800" b="1">
                <a:latin typeface="Times New Roman" panose="02020603050405020304" pitchFamily="18" charset="0"/>
                <a:cs typeface="Times New Roman" panose="02020603050405020304" pitchFamily="18" charset="0"/>
                <a:sym typeface="+mn-ea"/>
              </a:rPr>
              <a:t>[x : ¬P]</a:t>
            </a:r>
          </a:p>
        </p:txBody>
      </p:sp>
      <p:cxnSp>
        <p:nvCxnSpPr>
          <p:cNvPr id="16" name="直接连接符 15"/>
          <p:cNvCxnSpPr/>
          <p:nvPr/>
        </p:nvCxnSpPr>
        <p:spPr>
          <a:xfrm>
            <a:off x="2049145" y="4632960"/>
            <a:ext cx="2545715" cy="18415"/>
          </a:xfrm>
          <a:prstGeom prst="line">
            <a:avLst/>
          </a:prstGeom>
          <a:ln w="41275" cmpd="sng"/>
        </p:spPr>
        <p:style>
          <a:lnRef idx="1">
            <a:schemeClr val="dk1"/>
          </a:lnRef>
          <a:fillRef idx="0">
            <a:schemeClr val="dk1"/>
          </a:fillRef>
          <a:effectRef idx="0">
            <a:schemeClr val="dk1"/>
          </a:effectRef>
          <a:fontRef idx="minor">
            <a:schemeClr val="tx1"/>
          </a:fontRef>
        </p:style>
      </p:cxnSp>
      <p:sp>
        <p:nvSpPr>
          <p:cNvPr id="17" name="文本框 16"/>
          <p:cNvSpPr txBox="1"/>
          <p:nvPr/>
        </p:nvSpPr>
        <p:spPr>
          <a:xfrm>
            <a:off x="2853690" y="3803015"/>
            <a:ext cx="901700" cy="829945"/>
          </a:xfrm>
          <a:prstGeom prst="rect">
            <a:avLst/>
          </a:prstGeom>
          <a:noFill/>
        </p:spPr>
        <p:txBody>
          <a:bodyPr wrap="square" rtlCol="0">
            <a:spAutoFit/>
          </a:bodyPr>
          <a:lstStyle/>
          <a:p>
            <a:pPr algn="ctr"/>
            <a:r>
              <a:rPr lang="en-US" altLang="zh-CN" sz="4800" b="1">
                <a:latin typeface="Times New Roman" panose="02020603050405020304" pitchFamily="18" charset="0"/>
                <a:cs typeface="Times New Roman" panose="02020603050405020304" pitchFamily="18" charset="0"/>
              </a:rPr>
              <a:t>⊥</a:t>
            </a:r>
          </a:p>
        </p:txBody>
      </p:sp>
      <p:sp>
        <p:nvSpPr>
          <p:cNvPr id="18" name="文本框 17"/>
          <p:cNvSpPr txBox="1"/>
          <p:nvPr/>
        </p:nvSpPr>
        <p:spPr>
          <a:xfrm>
            <a:off x="2266950" y="4632960"/>
            <a:ext cx="2109470" cy="829945"/>
          </a:xfrm>
          <a:prstGeom prst="rect">
            <a:avLst/>
          </a:prstGeom>
          <a:noFill/>
        </p:spPr>
        <p:txBody>
          <a:bodyPr wrap="square" rtlCol="0">
            <a:spAutoFit/>
          </a:bodyPr>
          <a:lstStyle/>
          <a:p>
            <a:pPr algn="ctr"/>
            <a:r>
              <a:rPr lang="zh-CN" altLang="en-US" sz="4800" b="1">
                <a:latin typeface="Times New Roman" panose="02020603050405020304" pitchFamily="18" charset="0"/>
                <a:cs typeface="Times New Roman" panose="02020603050405020304" pitchFamily="18" charset="0"/>
              </a:rPr>
              <a:t>P</a:t>
            </a:r>
          </a:p>
        </p:txBody>
      </p:sp>
      <p:cxnSp>
        <p:nvCxnSpPr>
          <p:cNvPr id="7" name="直接连接符 6"/>
          <p:cNvCxnSpPr/>
          <p:nvPr/>
        </p:nvCxnSpPr>
        <p:spPr>
          <a:xfrm>
            <a:off x="7247890" y="3949700"/>
            <a:ext cx="1741805" cy="12700"/>
          </a:xfrm>
          <a:prstGeom prst="line">
            <a:avLst/>
          </a:prstGeom>
          <a:ln w="41275" cmpd="sng"/>
        </p:spPr>
        <p:style>
          <a:lnRef idx="1">
            <a:schemeClr val="dk1"/>
          </a:lnRef>
          <a:fillRef idx="0">
            <a:schemeClr val="dk1"/>
          </a:fillRef>
          <a:effectRef idx="0">
            <a:schemeClr val="dk1"/>
          </a:effectRef>
          <a:fontRef idx="minor">
            <a:schemeClr val="tx1"/>
          </a:fontRef>
        </p:style>
      </p:cxnSp>
      <p:sp>
        <p:nvSpPr>
          <p:cNvPr id="8" name="文本框 7"/>
          <p:cNvSpPr txBox="1"/>
          <p:nvPr/>
        </p:nvSpPr>
        <p:spPr>
          <a:xfrm>
            <a:off x="7684135" y="3161030"/>
            <a:ext cx="901700" cy="829945"/>
          </a:xfrm>
          <a:prstGeom prst="rect">
            <a:avLst/>
          </a:prstGeom>
          <a:noFill/>
        </p:spPr>
        <p:txBody>
          <a:bodyPr wrap="square" rtlCol="0">
            <a:spAutoFit/>
          </a:bodyPr>
          <a:lstStyle/>
          <a:p>
            <a:pPr algn="ctr"/>
            <a:r>
              <a:rPr lang="en-US" altLang="zh-CN" sz="4800" b="1">
                <a:latin typeface="Times New Roman" panose="02020603050405020304" pitchFamily="18" charset="0"/>
                <a:cs typeface="Times New Roman" panose="02020603050405020304" pitchFamily="18" charset="0"/>
              </a:rPr>
              <a:t>⊥</a:t>
            </a:r>
          </a:p>
        </p:txBody>
      </p:sp>
      <p:sp>
        <p:nvSpPr>
          <p:cNvPr id="9" name="文本框 8"/>
          <p:cNvSpPr txBox="1"/>
          <p:nvPr/>
        </p:nvSpPr>
        <p:spPr>
          <a:xfrm>
            <a:off x="7080250" y="3990975"/>
            <a:ext cx="2109470" cy="829945"/>
          </a:xfrm>
          <a:prstGeom prst="rect">
            <a:avLst/>
          </a:prstGeom>
          <a:noFill/>
        </p:spPr>
        <p:txBody>
          <a:bodyPr wrap="square" rtlCol="0">
            <a:spAutoFit/>
          </a:bodyPr>
          <a:lstStyle/>
          <a:p>
            <a:pPr algn="ctr"/>
            <a:r>
              <a:rPr lang="zh-CN" altLang="en-US" sz="4800" b="1">
                <a:latin typeface="Times New Roman" panose="02020603050405020304" pitchFamily="18" charset="0"/>
                <a:cs typeface="Times New Roman" panose="02020603050405020304" pitchFamily="18" charset="0"/>
              </a:rPr>
              <a:t>P</a:t>
            </a:r>
          </a:p>
        </p:txBody>
      </p:sp>
      <p:sp>
        <p:nvSpPr>
          <p:cNvPr id="11" name="文本框 10"/>
          <p:cNvSpPr txBox="1"/>
          <p:nvPr/>
        </p:nvSpPr>
        <p:spPr>
          <a:xfrm>
            <a:off x="4800600" y="2143125"/>
            <a:ext cx="4838700" cy="768350"/>
          </a:xfrm>
          <a:prstGeom prst="rect">
            <a:avLst/>
          </a:prstGeom>
          <a:noFill/>
        </p:spPr>
        <p:txBody>
          <a:bodyPr wrap="square" rtlCol="0">
            <a:spAutoFit/>
          </a:bodyPr>
          <a:lstStyle/>
          <a:p>
            <a:pPr algn="ctr"/>
            <a:r>
              <a:rPr lang="en-US" altLang="zh-CN" sz="4400" b="1">
                <a:latin typeface="Arial" panose="020B0604020202020204" pitchFamily="34" charset="0"/>
                <a:cs typeface="Arial" panose="020B0604020202020204" pitchFamily="34" charset="0"/>
              </a:rPr>
              <a:t>E.F.O</a:t>
            </a:r>
            <a:r>
              <a:rPr lang="zh-CN" altLang="en-US" sz="4400" b="1">
                <a:latin typeface="Arial" panose="020B0604020202020204" pitchFamily="34" charset="0"/>
                <a:cs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blinds(horizontal)">
                                      <p:cBhvr>
                                        <p:cTn id="18" dur="500"/>
                                        <p:tgtEl>
                                          <p:spTgt spid="14"/>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blinds(horizontal)">
                                      <p:cBhvr>
                                        <p:cTn id="21" dur="500"/>
                                        <p:tgtEl>
                                          <p:spTgt spid="15"/>
                                        </p:tgtEl>
                                      </p:cBhvr>
                                    </p:animEffect>
                                  </p:childTnLst>
                                </p:cTn>
                              </p:par>
                              <p:par>
                                <p:cTn id="22" presetID="3" presetClass="entr" presetSubtype="10" fill="hold"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blinds(horizontal)">
                                      <p:cBhvr>
                                        <p:cTn id="24" dur="500"/>
                                        <p:tgtEl>
                                          <p:spTgt spid="16"/>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linds(horizontal)">
                                      <p:cBhvr>
                                        <p:cTn id="27" dur="500"/>
                                        <p:tgtEl>
                                          <p:spTgt spid="17"/>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blinds(horizontal)">
                                      <p:cBhvr>
                                        <p:cTn id="30" dur="500"/>
                                        <p:tgtEl>
                                          <p:spTgt spid="18"/>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blinds(horizontal)">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blinds(horizontal)">
                                      <p:cBhvr>
                                        <p:cTn id="40" dur="500"/>
                                        <p:tgtEl>
                                          <p:spTgt spid="7"/>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blinds(horizontal)">
                                      <p:cBhvr>
                                        <p:cTn id="43" dur="500"/>
                                        <p:tgtEl>
                                          <p:spTgt spid="8"/>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blinds(horizontal)">
                                      <p:cBhvr>
                                        <p:cTn id="4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13" grpId="0"/>
      <p:bldP spid="13" grpId="1"/>
      <p:bldP spid="14" grpId="0"/>
      <p:bldP spid="14" grpId="1"/>
      <p:bldP spid="15" grpId="0"/>
      <p:bldP spid="15" grpId="1"/>
      <p:bldP spid="17" grpId="0"/>
      <p:bldP spid="17" grpId="1"/>
      <p:bldP spid="18" grpId="0"/>
      <p:bldP spid="18" grpId="1"/>
      <p:bldP spid="8" grpId="0"/>
      <p:bldP spid="8" grpId="1"/>
      <p:bldP spid="9" grpId="0"/>
      <p:bldP spid="9" grpId="1"/>
      <p:bldP spid="11" grpId="0"/>
      <p:bldP spid="11"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a:spLocks noGrp="1"/>
          </p:cNvSpPr>
          <p:nvPr/>
        </p:nvSpPr>
        <p:spPr>
          <a:xfrm>
            <a:off x="838200" y="650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6000" b="1" dirty="0">
                <a:latin typeface="黑体" panose="02010609060101010101" pitchFamily="49" charset="-122"/>
                <a:ea typeface="黑体" panose="02010609060101010101" pitchFamily="49" charset="-122"/>
              </a:rPr>
              <a:t>怎么做</a:t>
            </a:r>
          </a:p>
        </p:txBody>
      </p:sp>
      <p:sp>
        <p:nvSpPr>
          <p:cNvPr id="4" name="文本框 3"/>
          <p:cNvSpPr txBox="1"/>
          <p:nvPr/>
        </p:nvSpPr>
        <p:spPr>
          <a:xfrm>
            <a:off x="1608455" y="1434465"/>
            <a:ext cx="6334760" cy="768350"/>
          </a:xfrm>
          <a:prstGeom prst="rect">
            <a:avLst/>
          </a:prstGeom>
          <a:noFill/>
        </p:spPr>
        <p:txBody>
          <a:bodyPr wrap="square" rtlCol="0" anchor="t">
            <a:spAutoFit/>
          </a:bodyPr>
          <a:lstStyle/>
          <a:p>
            <a:r>
              <a:rPr lang="zh-CN" altLang="en-US" sz="4400" b="1">
                <a:latin typeface="黑体" panose="02010609060101010101" pitchFamily="49" charset="-122"/>
                <a:ea typeface="黑体" panose="02010609060101010101" pitchFamily="49" charset="-122"/>
              </a:rPr>
              <a:t>命题逻辑基本等值式</a:t>
            </a:r>
          </a:p>
        </p:txBody>
      </p:sp>
      <p:sp>
        <p:nvSpPr>
          <p:cNvPr id="2" name="文本框 1"/>
          <p:cNvSpPr txBox="1"/>
          <p:nvPr/>
        </p:nvSpPr>
        <p:spPr>
          <a:xfrm>
            <a:off x="1388110" y="2814320"/>
            <a:ext cx="9589135" cy="1753235"/>
          </a:xfrm>
          <a:prstGeom prst="rect">
            <a:avLst/>
          </a:prstGeom>
          <a:noFill/>
        </p:spPr>
        <p:txBody>
          <a:bodyPr wrap="square" rtlCol="0" anchor="t">
            <a:spAutoFit/>
          </a:bodyPr>
          <a:lstStyle/>
          <a:p>
            <a:r>
              <a:rPr lang="zh-CN" altLang="en-US" sz="3600" b="1">
                <a:latin typeface="楷体" panose="02010609060101010101" pitchFamily="49" charset="-122"/>
                <a:ea typeface="楷体" panose="02010609060101010101" pitchFamily="49" charset="-122"/>
                <a:cs typeface="楷体" panose="02010609060101010101" pitchFamily="49" charset="-122"/>
              </a:rPr>
              <a:t>等值式：</a:t>
            </a:r>
            <a:r>
              <a:rPr lang="zh-CN" altLang="en-US" sz="3600" b="1">
                <a:latin typeface="Arial" panose="020B0604020202020204" pitchFamily="34" charset="0"/>
                <a:ea typeface="楷体" panose="02010609060101010101" pitchFamily="49" charset="-122"/>
                <a:cs typeface="Arial" panose="020B0604020202020204" pitchFamily="34" charset="0"/>
              </a:rPr>
              <a:t>A,</a:t>
            </a:r>
            <a:r>
              <a:rPr lang="en-US" altLang="zh-CN" sz="3600" b="1">
                <a:latin typeface="Arial" panose="020B0604020202020204" pitchFamily="34" charset="0"/>
                <a:ea typeface="楷体" panose="02010609060101010101" pitchFamily="49" charset="-122"/>
                <a:cs typeface="Arial" panose="020B0604020202020204" pitchFamily="34" charset="0"/>
              </a:rPr>
              <a:t> </a:t>
            </a:r>
            <a:r>
              <a:rPr lang="zh-CN" altLang="en-US" sz="3600" b="1">
                <a:latin typeface="Arial" panose="020B0604020202020204" pitchFamily="34" charset="0"/>
                <a:ea typeface="楷体" panose="02010609060101010101" pitchFamily="49" charset="-122"/>
                <a:cs typeface="Arial" panose="020B0604020202020204" pitchFamily="34" charset="0"/>
              </a:rPr>
              <a:t>B </a:t>
            </a:r>
            <a:r>
              <a:rPr lang="zh-CN" altLang="en-US" sz="3600" b="1">
                <a:latin typeface="楷体" panose="02010609060101010101" pitchFamily="49" charset="-122"/>
                <a:ea typeface="楷体" panose="02010609060101010101" pitchFamily="49" charset="-122"/>
                <a:cs typeface="楷体" panose="02010609060101010101" pitchFamily="49" charset="-122"/>
              </a:rPr>
              <a:t>是两个命题公式 , 如果 </a:t>
            </a:r>
            <a:r>
              <a:rPr lang="zh-CN" altLang="en-US" sz="3600" b="1">
                <a:latin typeface="Arial" panose="020B0604020202020204" pitchFamily="34" charset="0"/>
                <a:ea typeface="楷体" panose="02010609060101010101" pitchFamily="49" charset="-122"/>
                <a:cs typeface="Arial" panose="020B0604020202020204" pitchFamily="34" charset="0"/>
              </a:rPr>
              <a:t>A </a:t>
            </a:r>
            <a:r>
              <a:rPr lang="zh-CN" altLang="en-US" sz="3600" b="1">
                <a:latin typeface="楷体" panose="02010609060101010101" pitchFamily="49" charset="-122"/>
                <a:ea typeface="楷体" panose="02010609060101010101" pitchFamily="49" charset="-122"/>
                <a:cs typeface="楷体" panose="02010609060101010101" pitchFamily="49" charset="-122"/>
              </a:rPr>
              <a:t>↔</a:t>
            </a:r>
            <a:r>
              <a:rPr lang="zh-CN" altLang="en-US" sz="3600" b="1">
                <a:latin typeface="Arial" panose="020B0604020202020204" pitchFamily="34" charset="0"/>
                <a:ea typeface="楷体" panose="02010609060101010101" pitchFamily="49" charset="-122"/>
                <a:cs typeface="Arial" panose="020B0604020202020204" pitchFamily="34" charset="0"/>
                <a:sym typeface="+mn-ea"/>
              </a:rPr>
              <a:t> </a:t>
            </a:r>
            <a:r>
              <a:rPr lang="zh-CN" altLang="en-US" sz="3600" b="1">
                <a:latin typeface="Arial" panose="020B0604020202020204" pitchFamily="34" charset="0"/>
                <a:ea typeface="楷体" panose="02010609060101010101" pitchFamily="49" charset="-122"/>
                <a:cs typeface="Arial" panose="020B0604020202020204" pitchFamily="34" charset="0"/>
              </a:rPr>
              <a:t>B </a:t>
            </a:r>
            <a:r>
              <a:rPr lang="zh-CN" altLang="en-US" sz="3600" b="1">
                <a:latin typeface="楷体" panose="02010609060101010101" pitchFamily="49" charset="-122"/>
                <a:ea typeface="楷体" panose="02010609060101010101" pitchFamily="49" charset="-122"/>
                <a:cs typeface="楷体" panose="02010609060101010101" pitchFamily="49" charset="-122"/>
              </a:rPr>
              <a:t>是永真式，那么</a:t>
            </a:r>
            <a:r>
              <a:rPr lang="zh-CN" altLang="en-US" sz="3600" b="1">
                <a:latin typeface="Arial" panose="020B0604020202020204" pitchFamily="34" charset="0"/>
                <a:ea typeface="楷体" panose="02010609060101010101" pitchFamily="49" charset="-122"/>
                <a:cs typeface="Arial" panose="020B0604020202020204" pitchFamily="34" charset="0"/>
                <a:sym typeface="+mn-ea"/>
              </a:rPr>
              <a:t> </a:t>
            </a:r>
            <a:r>
              <a:rPr lang="zh-CN" altLang="en-US" sz="3600" b="1">
                <a:latin typeface="Arial" panose="020B0604020202020204" pitchFamily="34" charset="0"/>
                <a:ea typeface="楷体" panose="02010609060101010101" pitchFamily="49" charset="-122"/>
                <a:cs typeface="Arial" panose="020B0604020202020204" pitchFamily="34" charset="0"/>
              </a:rPr>
              <a:t>A </a:t>
            </a:r>
            <a:r>
              <a:rPr lang="en-US" altLang="zh-CN" sz="3600" b="1">
                <a:latin typeface="Arial" panose="020B0604020202020204" pitchFamily="34" charset="0"/>
                <a:ea typeface="楷体" panose="02010609060101010101" pitchFamily="49" charset="-122"/>
                <a:cs typeface="Arial" panose="020B0604020202020204" pitchFamily="34" charset="0"/>
              </a:rPr>
              <a:t>,</a:t>
            </a:r>
            <a:r>
              <a:rPr lang="zh-CN" altLang="en-US" sz="3600" b="1">
                <a:latin typeface="Arial" panose="020B0604020202020204" pitchFamily="34" charset="0"/>
                <a:ea typeface="楷体" panose="02010609060101010101" pitchFamily="49" charset="-122"/>
                <a:cs typeface="Arial" panose="020B0604020202020204" pitchFamily="34" charset="0"/>
              </a:rPr>
              <a:t> B</a:t>
            </a:r>
            <a:r>
              <a:rPr lang="zh-CN" altLang="en-US" sz="3600" b="1">
                <a:latin typeface="Arial" panose="020B0604020202020204" pitchFamily="34" charset="0"/>
                <a:ea typeface="楷体" panose="02010609060101010101" pitchFamily="49" charset="-122"/>
                <a:cs typeface="Arial" panose="020B0604020202020204" pitchFamily="34" charset="0"/>
                <a:sym typeface="+mn-ea"/>
              </a:rPr>
              <a:t> </a:t>
            </a:r>
            <a:r>
              <a:rPr lang="zh-CN" altLang="en-US" sz="3600" b="1">
                <a:latin typeface="楷体" panose="02010609060101010101" pitchFamily="49" charset="-122"/>
                <a:ea typeface="楷体" panose="02010609060101010101" pitchFamily="49" charset="-122"/>
                <a:cs typeface="楷体" panose="02010609060101010101" pitchFamily="49" charset="-122"/>
              </a:rPr>
              <a:t>两个命题公式是等值的, 记做 </a:t>
            </a:r>
            <a:r>
              <a:rPr lang="zh-CN" altLang="en-US" sz="3600" b="1">
                <a:latin typeface="Arial" panose="020B0604020202020204" pitchFamily="34" charset="0"/>
                <a:ea typeface="楷体" panose="02010609060101010101" pitchFamily="49" charset="-122"/>
                <a:cs typeface="Arial" panose="020B0604020202020204" pitchFamily="34" charset="0"/>
              </a:rPr>
              <a:t>A </a:t>
            </a:r>
            <a:r>
              <a:rPr lang="zh-CN" altLang="en-US" sz="3600">
                <a:latin typeface="Arial" panose="020B0604020202020204" pitchFamily="34" charset="0"/>
                <a:ea typeface="楷体" panose="02010609060101010101" pitchFamily="49" charset="-122"/>
                <a:cs typeface="Arial" panose="020B0604020202020204" pitchFamily="34" charset="0"/>
              </a:rPr>
              <a:t>⇔</a:t>
            </a:r>
            <a:r>
              <a:rPr lang="zh-CN" altLang="en-US" sz="3600" b="1">
                <a:latin typeface="Arial" panose="020B0604020202020204" pitchFamily="34" charset="0"/>
                <a:ea typeface="楷体" panose="02010609060101010101" pitchFamily="49" charset="-122"/>
                <a:cs typeface="Arial" panose="020B0604020202020204" pitchFamily="34" charset="0"/>
              </a:rPr>
              <a:t> B。A</a:t>
            </a:r>
            <a:r>
              <a:rPr lang="zh-CN" altLang="en-US" sz="3600" b="1">
                <a:latin typeface="Arial" panose="020B0604020202020204" pitchFamily="34" charset="0"/>
                <a:ea typeface="楷体" panose="02010609060101010101" pitchFamily="49" charset="-122"/>
                <a:cs typeface="Arial" panose="020B0604020202020204" pitchFamily="34" charset="0"/>
                <a:sym typeface="+mn-ea"/>
              </a:rPr>
              <a:t> </a:t>
            </a:r>
            <a:r>
              <a:rPr lang="zh-CN" altLang="en-US" sz="3600" b="1">
                <a:latin typeface="楷体" panose="02010609060101010101" pitchFamily="49" charset="-122"/>
                <a:ea typeface="楷体" panose="02010609060101010101" pitchFamily="49" charset="-122"/>
                <a:cs typeface="楷体" panose="02010609060101010101" pitchFamily="49" charset="-122"/>
              </a:rPr>
              <a:t>和</a:t>
            </a:r>
            <a:r>
              <a:rPr lang="zh-CN" altLang="en-US" sz="3600" b="1">
                <a:latin typeface="Arial" panose="020B0604020202020204" pitchFamily="34" charset="0"/>
                <a:ea typeface="楷体" panose="02010609060101010101" pitchFamily="49" charset="-122"/>
                <a:cs typeface="Arial" panose="020B0604020202020204" pitchFamily="34" charset="0"/>
                <a:sym typeface="+mn-ea"/>
              </a:rPr>
              <a:t> </a:t>
            </a:r>
            <a:r>
              <a:rPr lang="zh-CN" altLang="en-US" sz="3600" b="1">
                <a:latin typeface="Arial" panose="020B0604020202020204" pitchFamily="34" charset="0"/>
                <a:ea typeface="楷体" panose="02010609060101010101" pitchFamily="49" charset="-122"/>
                <a:cs typeface="Arial" panose="020B0604020202020204" pitchFamily="34" charset="0"/>
              </a:rPr>
              <a:t>B</a:t>
            </a:r>
            <a:r>
              <a:rPr lang="zh-CN" altLang="en-US" sz="3600" b="1">
                <a:latin typeface="Arial" panose="020B0604020202020204" pitchFamily="34" charset="0"/>
                <a:ea typeface="楷体" panose="02010609060101010101" pitchFamily="49" charset="-122"/>
                <a:cs typeface="Arial" panose="020B0604020202020204" pitchFamily="34" charset="0"/>
                <a:sym typeface="+mn-ea"/>
              </a:rPr>
              <a:t> </a:t>
            </a:r>
            <a:r>
              <a:rPr lang="zh-CN" altLang="en-US" sz="3600" b="1">
                <a:latin typeface="楷体" panose="02010609060101010101" pitchFamily="49" charset="-122"/>
                <a:ea typeface="楷体" panose="02010609060101010101" pitchFamily="49" charset="-122"/>
                <a:cs typeface="楷体" panose="02010609060101010101" pitchFamily="49" charset="-122"/>
              </a:rPr>
              <a:t>可以互相代替。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2" grpId="0"/>
      <p:bldP spid="2"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a:spLocks noGrp="1"/>
          </p:cNvSpPr>
          <p:nvPr/>
        </p:nvSpPr>
        <p:spPr>
          <a:xfrm>
            <a:off x="838200" y="650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6000" b="1" dirty="0">
                <a:latin typeface="黑体" panose="02010609060101010101" pitchFamily="49" charset="-122"/>
                <a:ea typeface="黑体" panose="02010609060101010101" pitchFamily="49" charset="-122"/>
              </a:rPr>
              <a:t>怎么做</a:t>
            </a:r>
          </a:p>
        </p:txBody>
      </p:sp>
      <p:sp>
        <p:nvSpPr>
          <p:cNvPr id="4" name="文本框 3"/>
          <p:cNvSpPr txBox="1"/>
          <p:nvPr/>
        </p:nvSpPr>
        <p:spPr>
          <a:xfrm>
            <a:off x="1555115" y="1086485"/>
            <a:ext cx="6334760" cy="706755"/>
          </a:xfrm>
          <a:prstGeom prst="rect">
            <a:avLst/>
          </a:prstGeom>
          <a:noFill/>
        </p:spPr>
        <p:txBody>
          <a:bodyPr wrap="square" rtlCol="0" anchor="t">
            <a:spAutoFit/>
          </a:bodyPr>
          <a:lstStyle/>
          <a:p>
            <a:r>
              <a:rPr lang="zh-CN" altLang="en-US" sz="4000" b="1">
                <a:latin typeface="黑体" panose="02010609060101010101" pitchFamily="49" charset="-122"/>
                <a:ea typeface="黑体" panose="02010609060101010101" pitchFamily="49" charset="-122"/>
              </a:rPr>
              <a:t>命题逻辑基本等值式</a:t>
            </a:r>
          </a:p>
        </p:txBody>
      </p:sp>
      <p:sp>
        <p:nvSpPr>
          <p:cNvPr id="3" name="文本框 2"/>
          <p:cNvSpPr txBox="1"/>
          <p:nvPr/>
        </p:nvSpPr>
        <p:spPr>
          <a:xfrm>
            <a:off x="1461770" y="1721485"/>
            <a:ext cx="9399270" cy="5015865"/>
          </a:xfrm>
          <a:prstGeom prst="rect">
            <a:avLst/>
          </a:prstGeom>
          <a:noFill/>
        </p:spPr>
        <p:txBody>
          <a:bodyPr wrap="square" rtlCol="0" anchor="t">
            <a:spAutoFit/>
          </a:bodyPr>
          <a:lstStyle/>
          <a:p>
            <a:pPr marL="457200" indent="-457200">
              <a:buFont typeface="Arial" panose="020B0604020202020204" pitchFamily="34" charset="0"/>
              <a:buChar char="•"/>
            </a:pPr>
            <a:r>
              <a:rPr lang="zh-CN" altLang="en-US" sz="3200" b="1">
                <a:latin typeface="黑体" panose="02010609060101010101" pitchFamily="49" charset="-122"/>
                <a:ea typeface="黑体" panose="02010609060101010101" pitchFamily="49" charset="-122"/>
              </a:rPr>
              <a:t>幂等律</a:t>
            </a:r>
          </a:p>
          <a:p>
            <a:pPr indent="0">
              <a:buFont typeface="Arial" panose="020B0604020202020204" pitchFamily="34" charset="0"/>
              <a:buNone/>
            </a:pPr>
            <a:r>
              <a:rPr lang="en-US" altLang="zh-CN" sz="3200">
                <a:latin typeface="Arial" panose="020B0604020202020204" pitchFamily="34" charset="0"/>
                <a:cs typeface="Arial" panose="020B0604020202020204" pitchFamily="34" charset="0"/>
              </a:rPr>
              <a:t>     </a:t>
            </a:r>
            <a:r>
              <a:rPr lang="zh-CN" altLang="en-US" sz="3200" b="1">
                <a:latin typeface="Arial" panose="020B0604020202020204" pitchFamily="34" charset="0"/>
                <a:cs typeface="Arial" panose="020B0604020202020204" pitchFamily="34" charset="0"/>
              </a:rPr>
              <a:t>A⇔A∨A , A ⇔ A ∧ A</a:t>
            </a:r>
          </a:p>
          <a:p>
            <a:pPr marL="457200" indent="-457200">
              <a:buFont typeface="Arial" panose="020B0604020202020204" pitchFamily="34" charset="0"/>
              <a:buChar char="•"/>
            </a:pPr>
            <a:r>
              <a:rPr lang="zh-CN" altLang="en-US" sz="3200" b="1">
                <a:latin typeface="黑体" panose="02010609060101010101" pitchFamily="49" charset="-122"/>
                <a:ea typeface="黑体" panose="02010609060101010101" pitchFamily="49" charset="-122"/>
              </a:rPr>
              <a:t>交换律</a:t>
            </a:r>
          </a:p>
          <a:p>
            <a:pPr indent="0">
              <a:buFont typeface="Arial" panose="020B0604020202020204" pitchFamily="34" charset="0"/>
              <a:buNone/>
            </a:pPr>
            <a:r>
              <a:rPr lang="en-US" altLang="zh-CN" sz="3200"/>
              <a:t>    </a:t>
            </a:r>
            <a:r>
              <a:rPr lang="en-US" altLang="zh-CN" sz="3200" b="1">
                <a:latin typeface="Arial" panose="020B0604020202020204" pitchFamily="34" charset="0"/>
                <a:ea typeface="黑体" panose="02010609060101010101" pitchFamily="49" charset="-122"/>
                <a:cs typeface="Arial" panose="020B0604020202020204" pitchFamily="34" charset="0"/>
              </a:rPr>
              <a:t> </a:t>
            </a:r>
            <a:r>
              <a:rPr lang="zh-CN" altLang="en-US" sz="3200" b="1">
                <a:latin typeface="Arial" panose="020B0604020202020204" pitchFamily="34" charset="0"/>
                <a:ea typeface="黑体" panose="02010609060101010101" pitchFamily="49" charset="-122"/>
                <a:cs typeface="Arial" panose="020B0604020202020204" pitchFamily="34" charset="0"/>
              </a:rPr>
              <a:t>A</a:t>
            </a:r>
            <a:r>
              <a:rPr lang="en-US" altLang="zh-CN" sz="3200" b="1">
                <a:latin typeface="Arial" panose="020B0604020202020204" pitchFamily="34" charset="0"/>
                <a:ea typeface="黑体" panose="02010609060101010101" pitchFamily="49" charset="-122"/>
                <a:cs typeface="Arial" panose="020B0604020202020204" pitchFamily="34" charset="0"/>
              </a:rPr>
              <a:t> </a:t>
            </a:r>
            <a:r>
              <a:rPr lang="zh-CN" altLang="en-US" sz="3200" b="1">
                <a:latin typeface="Arial" panose="020B0604020202020204" pitchFamily="34" charset="0"/>
                <a:ea typeface="黑体" panose="02010609060101010101" pitchFamily="49" charset="-122"/>
                <a:cs typeface="Arial" panose="020B0604020202020204" pitchFamily="34" charset="0"/>
              </a:rPr>
              <a:t>∨</a:t>
            </a:r>
            <a:r>
              <a:rPr lang="en-US" altLang="zh-CN" sz="3200" b="1">
                <a:latin typeface="Arial" panose="020B0604020202020204" pitchFamily="34" charset="0"/>
                <a:ea typeface="黑体" panose="02010609060101010101" pitchFamily="49" charset="-122"/>
                <a:cs typeface="Arial" panose="020B0604020202020204" pitchFamily="34" charset="0"/>
              </a:rPr>
              <a:t> </a:t>
            </a:r>
            <a:r>
              <a:rPr lang="zh-CN" altLang="en-US" sz="3200" b="1">
                <a:latin typeface="Arial" panose="020B0604020202020204" pitchFamily="34" charset="0"/>
                <a:ea typeface="黑体" panose="02010609060101010101" pitchFamily="49" charset="-122"/>
                <a:cs typeface="Arial" panose="020B0604020202020204" pitchFamily="34" charset="0"/>
              </a:rPr>
              <a:t>B</a:t>
            </a:r>
            <a:r>
              <a:rPr lang="en-US" altLang="zh-CN" sz="3200" b="1">
                <a:latin typeface="Arial" panose="020B0604020202020204" pitchFamily="34" charset="0"/>
                <a:ea typeface="黑体" panose="02010609060101010101" pitchFamily="49" charset="-122"/>
                <a:cs typeface="Arial" panose="020B0604020202020204" pitchFamily="34" charset="0"/>
              </a:rPr>
              <a:t> </a:t>
            </a:r>
            <a:r>
              <a:rPr lang="zh-CN" altLang="en-US" sz="3200" b="1">
                <a:latin typeface="Arial" panose="020B0604020202020204" pitchFamily="34" charset="0"/>
                <a:ea typeface="黑体" panose="02010609060101010101" pitchFamily="49" charset="-122"/>
                <a:cs typeface="Arial" panose="020B0604020202020204" pitchFamily="34" charset="0"/>
              </a:rPr>
              <a:t>⇔</a:t>
            </a:r>
            <a:r>
              <a:rPr lang="en-US" altLang="zh-CN" sz="3200" b="1">
                <a:latin typeface="Arial" panose="020B0604020202020204" pitchFamily="34" charset="0"/>
                <a:ea typeface="黑体" panose="02010609060101010101" pitchFamily="49" charset="-122"/>
                <a:cs typeface="Arial" panose="020B0604020202020204" pitchFamily="34" charset="0"/>
              </a:rPr>
              <a:t> </a:t>
            </a:r>
            <a:r>
              <a:rPr lang="zh-CN" altLang="en-US" sz="3200" b="1">
                <a:latin typeface="Arial" panose="020B0604020202020204" pitchFamily="34" charset="0"/>
                <a:ea typeface="黑体" panose="02010609060101010101" pitchFamily="49" charset="-122"/>
                <a:cs typeface="Arial" panose="020B0604020202020204" pitchFamily="34" charset="0"/>
              </a:rPr>
              <a:t>B</a:t>
            </a:r>
            <a:r>
              <a:rPr lang="en-US" altLang="zh-CN" sz="3200" b="1">
                <a:latin typeface="Arial" panose="020B0604020202020204" pitchFamily="34" charset="0"/>
                <a:ea typeface="黑体" panose="02010609060101010101" pitchFamily="49" charset="-122"/>
                <a:cs typeface="Arial" panose="020B0604020202020204" pitchFamily="34" charset="0"/>
              </a:rPr>
              <a:t> </a:t>
            </a:r>
            <a:r>
              <a:rPr lang="zh-CN" altLang="en-US" sz="3200" b="1">
                <a:latin typeface="Arial" panose="020B0604020202020204" pitchFamily="34" charset="0"/>
                <a:ea typeface="黑体" panose="02010609060101010101" pitchFamily="49" charset="-122"/>
                <a:cs typeface="Arial" panose="020B0604020202020204" pitchFamily="34" charset="0"/>
              </a:rPr>
              <a:t>∨</a:t>
            </a:r>
            <a:r>
              <a:rPr lang="en-US" altLang="zh-CN" sz="3200" b="1">
                <a:latin typeface="Arial" panose="020B0604020202020204" pitchFamily="34" charset="0"/>
                <a:ea typeface="黑体" panose="02010609060101010101" pitchFamily="49" charset="-122"/>
                <a:cs typeface="Arial" panose="020B0604020202020204" pitchFamily="34" charset="0"/>
              </a:rPr>
              <a:t> </a:t>
            </a:r>
            <a:r>
              <a:rPr lang="zh-CN" altLang="en-US" sz="3200" b="1">
                <a:latin typeface="Arial" panose="020B0604020202020204" pitchFamily="34" charset="0"/>
                <a:ea typeface="黑体" panose="02010609060101010101" pitchFamily="49" charset="-122"/>
                <a:cs typeface="Arial" panose="020B0604020202020204" pitchFamily="34" charset="0"/>
              </a:rPr>
              <a:t>A , </a:t>
            </a:r>
            <a:r>
              <a:rPr lang="en-US" altLang="zh-CN" sz="3200" b="1">
                <a:latin typeface="Arial" panose="020B0604020202020204" pitchFamily="34" charset="0"/>
                <a:ea typeface="黑体" panose="02010609060101010101" pitchFamily="49" charset="-122"/>
                <a:cs typeface="Arial" panose="020B0604020202020204" pitchFamily="34" charset="0"/>
              </a:rPr>
              <a:t>  </a:t>
            </a:r>
            <a:r>
              <a:rPr lang="zh-CN" altLang="en-US" sz="3200" b="1">
                <a:latin typeface="Arial" panose="020B0604020202020204" pitchFamily="34" charset="0"/>
                <a:ea typeface="黑体" panose="02010609060101010101" pitchFamily="49" charset="-122"/>
                <a:cs typeface="Arial" panose="020B0604020202020204" pitchFamily="34" charset="0"/>
              </a:rPr>
              <a:t>A ∧ B ⇔ B ∧ A </a:t>
            </a:r>
            <a:endParaRPr lang="zh-CN" altLang="en-US" sz="3200" b="1"/>
          </a:p>
          <a:p>
            <a:pPr marL="457200" indent="-457200">
              <a:buFont typeface="Arial" panose="020B0604020202020204" pitchFamily="34" charset="0"/>
              <a:buChar char="•"/>
            </a:pPr>
            <a:r>
              <a:rPr lang="zh-CN" altLang="en-US" sz="3200" b="1">
                <a:latin typeface="黑体" panose="02010609060101010101" pitchFamily="49" charset="-122"/>
                <a:ea typeface="黑体" panose="02010609060101010101" pitchFamily="49" charset="-122"/>
                <a:cs typeface="黑体" panose="02010609060101010101" pitchFamily="49" charset="-122"/>
              </a:rPr>
              <a:t>结合律 </a:t>
            </a:r>
          </a:p>
          <a:p>
            <a:pPr indent="0">
              <a:buFont typeface="Arial" panose="020B0604020202020204" pitchFamily="34" charset="0"/>
              <a:buNone/>
            </a:pPr>
            <a:r>
              <a:rPr lang="en-US" altLang="zh-CN" sz="3200" b="1">
                <a:latin typeface="Arial" panose="020B0604020202020204" pitchFamily="34" charset="0"/>
                <a:cs typeface="Arial" panose="020B0604020202020204" pitchFamily="34" charset="0"/>
              </a:rPr>
              <a:t>    </a:t>
            </a:r>
            <a:r>
              <a:rPr lang="zh-CN" altLang="en-US" sz="3200" b="1">
                <a:latin typeface="Arial" panose="020B0604020202020204" pitchFamily="34" charset="0"/>
                <a:cs typeface="Arial" panose="020B0604020202020204" pitchFamily="34" charset="0"/>
              </a:rPr>
              <a:t>( A ∨ B ) ∨ C ⇔ A ∨ ( B ∨ C )</a:t>
            </a:r>
          </a:p>
          <a:p>
            <a:pPr indent="0">
              <a:buFont typeface="Arial" panose="020B0604020202020204" pitchFamily="34" charset="0"/>
              <a:buNone/>
            </a:pPr>
            <a:r>
              <a:rPr lang="zh-CN" altLang="en-US" sz="3200" b="1">
                <a:latin typeface="Arial" panose="020B0604020202020204" pitchFamily="34" charset="0"/>
                <a:cs typeface="Arial" panose="020B0604020202020204" pitchFamily="34" charset="0"/>
              </a:rPr>
              <a:t> </a:t>
            </a:r>
            <a:r>
              <a:rPr lang="en-US" altLang="zh-CN" sz="3200" b="1">
                <a:latin typeface="Arial" panose="020B0604020202020204" pitchFamily="34" charset="0"/>
                <a:cs typeface="Arial" panose="020B0604020202020204" pitchFamily="34" charset="0"/>
              </a:rPr>
              <a:t>   </a:t>
            </a:r>
            <a:r>
              <a:rPr lang="zh-CN" altLang="en-US" sz="3200" b="1">
                <a:latin typeface="Arial" panose="020B0604020202020204" pitchFamily="34" charset="0"/>
                <a:cs typeface="Arial" panose="020B0604020202020204" pitchFamily="34" charset="0"/>
              </a:rPr>
              <a:t>( A ∧ B ) ∧ C ⇔ A ∧ ( B ∧ C )</a:t>
            </a:r>
            <a:endParaRPr lang="zh-CN" altLang="en-US" sz="3200"/>
          </a:p>
          <a:p>
            <a:pPr marL="457200" indent="-457200">
              <a:buFont typeface="Arial" panose="020B0604020202020204" pitchFamily="34" charset="0"/>
              <a:buChar char="•"/>
            </a:pPr>
            <a:r>
              <a:rPr lang="zh-CN" altLang="en-US" sz="3200" b="1">
                <a:latin typeface="黑体" panose="02010609060101010101" pitchFamily="49" charset="-122"/>
                <a:ea typeface="黑体" panose="02010609060101010101" pitchFamily="49" charset="-122"/>
                <a:cs typeface="黑体" panose="02010609060101010101" pitchFamily="49" charset="-122"/>
              </a:rPr>
              <a:t>分配律</a:t>
            </a:r>
            <a:r>
              <a:rPr lang="zh-CN" altLang="en-US" sz="3200">
                <a:latin typeface="黑体" panose="02010609060101010101" pitchFamily="49" charset="-122"/>
                <a:ea typeface="黑体" panose="02010609060101010101" pitchFamily="49" charset="-122"/>
                <a:cs typeface="黑体" panose="02010609060101010101" pitchFamily="49" charset="-122"/>
              </a:rPr>
              <a:t> </a:t>
            </a:r>
          </a:p>
          <a:p>
            <a:pPr indent="0">
              <a:buFont typeface="Arial" panose="020B0604020202020204" pitchFamily="34" charset="0"/>
              <a:buNone/>
            </a:pPr>
            <a:r>
              <a:rPr lang="en-US" altLang="zh-CN" sz="3200"/>
              <a:t>   </a:t>
            </a:r>
            <a:r>
              <a:rPr lang="en-US" altLang="zh-CN" sz="3200" b="1">
                <a:latin typeface="Arial" panose="020B0604020202020204" pitchFamily="34" charset="0"/>
                <a:cs typeface="Arial" panose="020B0604020202020204" pitchFamily="34" charset="0"/>
              </a:rPr>
              <a:t> </a:t>
            </a:r>
            <a:r>
              <a:rPr lang="zh-CN" altLang="en-US" sz="3200" b="1">
                <a:latin typeface="Arial" panose="020B0604020202020204" pitchFamily="34" charset="0"/>
                <a:cs typeface="Arial" panose="020B0604020202020204" pitchFamily="34" charset="0"/>
              </a:rPr>
              <a:t>A ∨ ( B ∧ C ) ⇔ ( A ∨ B ) ∧ ( A ∨ C )</a:t>
            </a:r>
            <a:r>
              <a:rPr lang="en-US" altLang="zh-CN" sz="3200" b="1">
                <a:latin typeface="Arial" panose="020B0604020202020204" pitchFamily="34" charset="0"/>
                <a:cs typeface="Arial" panose="020B0604020202020204" pitchFamily="34" charset="0"/>
              </a:rPr>
              <a:t> </a:t>
            </a:r>
            <a:endParaRPr lang="zh-CN" altLang="en-US" sz="3200" b="1">
              <a:latin typeface="Arial" panose="020B0604020202020204" pitchFamily="34" charset="0"/>
              <a:cs typeface="Arial" panose="020B0604020202020204" pitchFamily="34" charset="0"/>
            </a:endParaRPr>
          </a:p>
          <a:p>
            <a:pPr indent="0">
              <a:buFont typeface="Arial" panose="020B0604020202020204" pitchFamily="34" charset="0"/>
              <a:buNone/>
            </a:pPr>
            <a:r>
              <a:rPr lang="en-US" altLang="zh-CN" sz="3200"/>
              <a:t>    </a:t>
            </a:r>
            <a:r>
              <a:rPr lang="zh-CN" altLang="en-US" sz="3200" b="1">
                <a:latin typeface="Arial" panose="020B0604020202020204" pitchFamily="34" charset="0"/>
                <a:ea typeface="黑体" panose="02010609060101010101" pitchFamily="49" charset="-122"/>
                <a:cs typeface="Arial" panose="020B0604020202020204" pitchFamily="34" charset="0"/>
              </a:rPr>
              <a:t>A ∧ ( B ∨ C ) ⇔ ( A ∧ B ) ∨ ( A ∧ C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a:spLocks noGrp="1"/>
          </p:cNvSpPr>
          <p:nvPr/>
        </p:nvSpPr>
        <p:spPr>
          <a:xfrm>
            <a:off x="838200" y="650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6000" b="1" dirty="0">
                <a:latin typeface="黑体" panose="02010609060101010101" pitchFamily="49" charset="-122"/>
                <a:ea typeface="黑体" panose="02010609060101010101" pitchFamily="49" charset="-122"/>
              </a:rPr>
              <a:t>怎么做</a:t>
            </a:r>
          </a:p>
        </p:txBody>
      </p:sp>
      <p:sp>
        <p:nvSpPr>
          <p:cNvPr id="4" name="文本框 3"/>
          <p:cNvSpPr txBox="1"/>
          <p:nvPr/>
        </p:nvSpPr>
        <p:spPr>
          <a:xfrm>
            <a:off x="1555115" y="1086485"/>
            <a:ext cx="6334760" cy="706755"/>
          </a:xfrm>
          <a:prstGeom prst="rect">
            <a:avLst/>
          </a:prstGeom>
          <a:noFill/>
        </p:spPr>
        <p:txBody>
          <a:bodyPr wrap="square" rtlCol="0" anchor="t">
            <a:spAutoFit/>
          </a:bodyPr>
          <a:lstStyle/>
          <a:p>
            <a:r>
              <a:rPr lang="zh-CN" altLang="en-US" sz="4000" b="1">
                <a:latin typeface="黑体" panose="02010609060101010101" pitchFamily="49" charset="-122"/>
                <a:ea typeface="黑体" panose="02010609060101010101" pitchFamily="49" charset="-122"/>
              </a:rPr>
              <a:t>命题逻辑基本等值式</a:t>
            </a:r>
          </a:p>
        </p:txBody>
      </p:sp>
      <p:sp>
        <p:nvSpPr>
          <p:cNvPr id="6" name="文本框 5"/>
          <p:cNvSpPr txBox="1"/>
          <p:nvPr/>
        </p:nvSpPr>
        <p:spPr>
          <a:xfrm>
            <a:off x="1919605" y="1793240"/>
            <a:ext cx="8218170" cy="4523105"/>
          </a:xfrm>
          <a:prstGeom prst="rect">
            <a:avLst/>
          </a:prstGeom>
          <a:noFill/>
        </p:spPr>
        <p:txBody>
          <a:bodyPr wrap="square" rtlCol="0" anchor="t">
            <a:spAutoFit/>
          </a:bodyPr>
          <a:lstStyle/>
          <a:p>
            <a:pPr marL="571500" indent="-571500">
              <a:buFont typeface="Arial" panose="020B0604020202020204" pitchFamily="34" charset="0"/>
              <a:buChar char="•"/>
            </a:pPr>
            <a:r>
              <a:rPr lang="zh-CN" altLang="en-US" sz="3600" b="1">
                <a:latin typeface="黑体" panose="02010609060101010101" pitchFamily="49" charset="-122"/>
                <a:ea typeface="黑体" panose="02010609060101010101" pitchFamily="49" charset="-122"/>
                <a:cs typeface="黑体" panose="02010609060101010101" pitchFamily="49" charset="-122"/>
              </a:rPr>
              <a:t>零律 </a:t>
            </a:r>
          </a:p>
          <a:p>
            <a:pPr indent="0">
              <a:buFont typeface="Arial" panose="020B0604020202020204" pitchFamily="34" charset="0"/>
              <a:buNone/>
            </a:pPr>
            <a:r>
              <a:rPr lang="en-US" altLang="zh-CN" sz="3600"/>
              <a:t>    </a:t>
            </a:r>
            <a:r>
              <a:rPr lang="zh-CN" altLang="en-US" sz="3600"/>
              <a:t> </a:t>
            </a:r>
            <a:r>
              <a:rPr lang="zh-CN" altLang="en-US" sz="3600" b="1">
                <a:latin typeface="Arial" panose="020B0604020202020204" pitchFamily="34" charset="0"/>
                <a:cs typeface="Arial" panose="020B0604020202020204" pitchFamily="34" charset="0"/>
              </a:rPr>
              <a:t>A ∨ 1 ⇔ 1 </a:t>
            </a:r>
            <a:r>
              <a:rPr lang="en-US" altLang="zh-CN" sz="3600" b="1">
                <a:latin typeface="Arial" panose="020B0604020202020204" pitchFamily="34" charset="0"/>
                <a:cs typeface="Arial" panose="020B0604020202020204" pitchFamily="34" charset="0"/>
              </a:rPr>
              <a:t>     </a:t>
            </a:r>
            <a:r>
              <a:rPr lang="zh-CN" altLang="en-US" sz="3600" b="1">
                <a:latin typeface="Arial" panose="020B0604020202020204" pitchFamily="34" charset="0"/>
                <a:cs typeface="Arial" panose="020B0604020202020204" pitchFamily="34" charset="0"/>
              </a:rPr>
              <a:t>A ∧ 0 ⇔ 0</a:t>
            </a:r>
            <a:r>
              <a:rPr lang="en-US" altLang="zh-CN" sz="3600" b="1">
                <a:latin typeface="Arial" panose="020B0604020202020204" pitchFamily="34" charset="0"/>
                <a:cs typeface="Arial" panose="020B0604020202020204" pitchFamily="34" charset="0"/>
              </a:rPr>
              <a:t> </a:t>
            </a:r>
            <a:r>
              <a:rPr lang="en-US" altLang="zh-CN" sz="3600"/>
              <a:t> </a:t>
            </a:r>
          </a:p>
          <a:p>
            <a:pPr marL="571500" indent="-571500">
              <a:buFont typeface="Arial" panose="020B0604020202020204" pitchFamily="34" charset="0"/>
              <a:buChar char="•"/>
            </a:pPr>
            <a:r>
              <a:rPr lang="zh-CN" altLang="en-US" sz="3600" b="1">
                <a:latin typeface="黑体" panose="02010609060101010101" pitchFamily="49" charset="-122"/>
                <a:ea typeface="黑体" panose="02010609060101010101" pitchFamily="49" charset="-122"/>
              </a:rPr>
              <a:t>同一律</a:t>
            </a:r>
          </a:p>
          <a:p>
            <a:pPr indent="0">
              <a:buFont typeface="Arial" panose="020B0604020202020204" pitchFamily="34" charset="0"/>
              <a:buNone/>
            </a:pPr>
            <a:r>
              <a:rPr lang="en-US" altLang="zh-CN" sz="3600">
                <a:sym typeface="+mn-ea"/>
              </a:rPr>
              <a:t>    </a:t>
            </a:r>
            <a:r>
              <a:rPr lang="zh-CN" altLang="en-US" sz="3600" b="1">
                <a:latin typeface="Arial" panose="020B0604020202020204" pitchFamily="34" charset="0"/>
                <a:cs typeface="Arial" panose="020B0604020202020204" pitchFamily="34" charset="0"/>
                <a:sym typeface="+mn-ea"/>
              </a:rPr>
              <a:t> A ∨ </a:t>
            </a:r>
            <a:r>
              <a:rPr lang="en-US" altLang="zh-CN" sz="3600" b="1">
                <a:latin typeface="Arial" panose="020B0604020202020204" pitchFamily="34" charset="0"/>
                <a:cs typeface="Arial" panose="020B0604020202020204" pitchFamily="34" charset="0"/>
                <a:sym typeface="+mn-ea"/>
              </a:rPr>
              <a:t>0</a:t>
            </a:r>
            <a:r>
              <a:rPr lang="zh-CN" altLang="en-US" sz="3600" b="1">
                <a:latin typeface="Arial" panose="020B0604020202020204" pitchFamily="34" charset="0"/>
                <a:cs typeface="Arial" panose="020B0604020202020204" pitchFamily="34" charset="0"/>
                <a:sym typeface="+mn-ea"/>
              </a:rPr>
              <a:t> ⇔ </a:t>
            </a:r>
            <a:r>
              <a:rPr lang="en-US" altLang="zh-CN" sz="3600" b="1">
                <a:latin typeface="Arial" panose="020B0604020202020204" pitchFamily="34" charset="0"/>
                <a:cs typeface="Arial" panose="020B0604020202020204" pitchFamily="34" charset="0"/>
                <a:sym typeface="+mn-ea"/>
              </a:rPr>
              <a:t>A     </a:t>
            </a:r>
            <a:r>
              <a:rPr lang="zh-CN" altLang="en-US" sz="3600" b="1">
                <a:latin typeface="Arial" panose="020B0604020202020204" pitchFamily="34" charset="0"/>
                <a:cs typeface="Arial" panose="020B0604020202020204" pitchFamily="34" charset="0"/>
                <a:sym typeface="+mn-ea"/>
              </a:rPr>
              <a:t> A ∧ </a:t>
            </a:r>
            <a:r>
              <a:rPr lang="en-US" altLang="zh-CN" sz="3600" b="1">
                <a:latin typeface="Arial" panose="020B0604020202020204" pitchFamily="34" charset="0"/>
                <a:cs typeface="Arial" panose="020B0604020202020204" pitchFamily="34" charset="0"/>
                <a:sym typeface="+mn-ea"/>
              </a:rPr>
              <a:t>1</a:t>
            </a:r>
            <a:r>
              <a:rPr lang="zh-CN" altLang="en-US" sz="3600" b="1">
                <a:latin typeface="Arial" panose="020B0604020202020204" pitchFamily="34" charset="0"/>
                <a:cs typeface="Arial" panose="020B0604020202020204" pitchFamily="34" charset="0"/>
                <a:sym typeface="+mn-ea"/>
              </a:rPr>
              <a:t> ⇔ </a:t>
            </a:r>
            <a:r>
              <a:rPr lang="en-US" altLang="zh-CN" sz="3600" b="1">
                <a:latin typeface="Arial" panose="020B0604020202020204" pitchFamily="34" charset="0"/>
                <a:cs typeface="Arial" panose="020B0604020202020204" pitchFamily="34" charset="0"/>
                <a:sym typeface="+mn-ea"/>
              </a:rPr>
              <a:t>A</a:t>
            </a:r>
          </a:p>
          <a:p>
            <a:pPr marL="571500" indent="-571500">
              <a:buFont typeface="Arial" panose="020B0604020202020204" pitchFamily="34" charset="0"/>
              <a:buChar char="•"/>
            </a:pPr>
            <a:r>
              <a:rPr lang="en-US" altLang="zh-CN" sz="3600" b="1">
                <a:latin typeface="黑体" panose="02010609060101010101" pitchFamily="49" charset="-122"/>
                <a:ea typeface="黑体" panose="02010609060101010101" pitchFamily="49" charset="-122"/>
                <a:sym typeface="+mn-ea"/>
              </a:rPr>
              <a:t>排中律</a:t>
            </a:r>
            <a:endParaRPr lang="en-US" altLang="zh-CN" sz="3600">
              <a:latin typeface="黑体" panose="02010609060101010101" pitchFamily="49" charset="-122"/>
              <a:ea typeface="黑体" panose="02010609060101010101" pitchFamily="49" charset="-122"/>
              <a:sym typeface="+mn-ea"/>
            </a:endParaRPr>
          </a:p>
          <a:p>
            <a:pPr indent="0">
              <a:buFont typeface="Arial" panose="020B0604020202020204" pitchFamily="34" charset="0"/>
              <a:buNone/>
            </a:pPr>
            <a:r>
              <a:rPr lang="en-US" altLang="zh-CN" sz="3600">
                <a:sym typeface="+mn-ea"/>
              </a:rPr>
              <a:t>     </a:t>
            </a:r>
            <a:r>
              <a:rPr lang="en-US" altLang="zh-CN" sz="3600" b="1">
                <a:latin typeface="Arial" panose="020B0604020202020204" pitchFamily="34" charset="0"/>
                <a:cs typeface="Arial" panose="020B0604020202020204" pitchFamily="34" charset="0"/>
                <a:sym typeface="+mn-ea"/>
              </a:rPr>
              <a:t>A ∨ ¬ A ⇔ 1</a:t>
            </a:r>
          </a:p>
          <a:p>
            <a:pPr marL="571500" indent="-571500">
              <a:buFont typeface="Arial" panose="020B0604020202020204" pitchFamily="34" charset="0"/>
              <a:buChar char="•"/>
            </a:pPr>
            <a:r>
              <a:rPr lang="en-US" altLang="zh-CN" sz="3600" b="1">
                <a:latin typeface="黑体" panose="02010609060101010101" pitchFamily="49" charset="-122"/>
                <a:ea typeface="黑体" panose="02010609060101010101" pitchFamily="49" charset="-122"/>
                <a:cs typeface="黑体" panose="02010609060101010101" pitchFamily="49" charset="-122"/>
                <a:sym typeface="+mn-ea"/>
              </a:rPr>
              <a:t>矛盾律 </a:t>
            </a:r>
          </a:p>
          <a:p>
            <a:pPr indent="0">
              <a:buFont typeface="Arial" panose="020B0604020202020204" pitchFamily="34" charset="0"/>
              <a:buNone/>
            </a:pPr>
            <a:r>
              <a:rPr lang="en-US" altLang="zh-CN" sz="3600">
                <a:sym typeface="+mn-ea"/>
              </a:rPr>
              <a:t>   </a:t>
            </a:r>
            <a:r>
              <a:rPr lang="en-US" altLang="zh-CN" sz="3600" b="1">
                <a:latin typeface="Arial" panose="020B0604020202020204" pitchFamily="34" charset="0"/>
                <a:cs typeface="Arial" panose="020B0604020202020204" pitchFamily="34" charset="0"/>
                <a:sym typeface="+mn-ea"/>
              </a:rPr>
              <a:t>  A ∧ ¬ A ⇔ 0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linds(horizontal)">
                                      <p:cBhvr>
                                        <p:cTn id="10" dur="500"/>
                                        <p:tgtEl>
                                          <p:spTgt spid="6">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blinds(horizontal)">
                                      <p:cBhvr>
                                        <p:cTn id="13" dur="500"/>
                                        <p:tgtEl>
                                          <p:spTgt spid="6">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blinds(horizontal)">
                                      <p:cBhvr>
                                        <p:cTn id="16" dur="500"/>
                                        <p:tgtEl>
                                          <p:spTgt spid="6">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blinds(horizontal)">
                                      <p:cBhvr>
                                        <p:cTn id="21" dur="500"/>
                                        <p:tgtEl>
                                          <p:spTgt spid="6">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Effect transition="in" filter="blinds(horizontal)">
                                      <p:cBhvr>
                                        <p:cTn id="24" dur="500"/>
                                        <p:tgtEl>
                                          <p:spTgt spid="6">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blinds(horizontal)">
                                      <p:cBhvr>
                                        <p:cTn id="27" dur="500"/>
                                        <p:tgtEl>
                                          <p:spTgt spid="6">
                                            <p:txEl>
                                              <p:pRg st="6" end="6"/>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6">
                                            <p:txEl>
                                              <p:pRg st="7" end="7"/>
                                            </p:txEl>
                                          </p:spTgt>
                                        </p:tgtEl>
                                        <p:attrNameLst>
                                          <p:attrName>style.visibility</p:attrName>
                                        </p:attrNameLst>
                                      </p:cBhvr>
                                      <p:to>
                                        <p:strVal val="visible"/>
                                      </p:to>
                                    </p:set>
                                    <p:animEffect transition="in" filter="blinds(horizontal)">
                                      <p:cBhvr>
                                        <p:cTn id="30"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a:spLocks noGrp="1"/>
          </p:cNvSpPr>
          <p:nvPr/>
        </p:nvSpPr>
        <p:spPr>
          <a:xfrm>
            <a:off x="838200" y="650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6000" b="1" dirty="0">
                <a:latin typeface="黑体" panose="02010609060101010101" pitchFamily="49" charset="-122"/>
                <a:ea typeface="黑体" panose="02010609060101010101" pitchFamily="49" charset="-122"/>
              </a:rPr>
              <a:t>怎么做</a:t>
            </a:r>
          </a:p>
        </p:txBody>
      </p:sp>
      <p:sp>
        <p:nvSpPr>
          <p:cNvPr id="4" name="文本框 3"/>
          <p:cNvSpPr txBox="1"/>
          <p:nvPr/>
        </p:nvSpPr>
        <p:spPr>
          <a:xfrm>
            <a:off x="1694815" y="1091565"/>
            <a:ext cx="6334760" cy="706755"/>
          </a:xfrm>
          <a:prstGeom prst="rect">
            <a:avLst/>
          </a:prstGeom>
          <a:noFill/>
        </p:spPr>
        <p:txBody>
          <a:bodyPr wrap="square" rtlCol="0" anchor="t">
            <a:spAutoFit/>
          </a:bodyPr>
          <a:lstStyle/>
          <a:p>
            <a:r>
              <a:rPr lang="zh-CN" altLang="en-US" sz="4000" b="1">
                <a:latin typeface="黑体" panose="02010609060101010101" pitchFamily="49" charset="-122"/>
                <a:ea typeface="黑体" panose="02010609060101010101" pitchFamily="49" charset="-122"/>
              </a:rPr>
              <a:t>命题逻辑基本等值式</a:t>
            </a:r>
          </a:p>
        </p:txBody>
      </p:sp>
      <p:sp>
        <p:nvSpPr>
          <p:cNvPr id="6" name="文本框 5"/>
          <p:cNvSpPr txBox="1"/>
          <p:nvPr/>
        </p:nvSpPr>
        <p:spPr>
          <a:xfrm>
            <a:off x="627380" y="1860550"/>
            <a:ext cx="5248275" cy="2553335"/>
          </a:xfrm>
          <a:prstGeom prst="rect">
            <a:avLst/>
          </a:prstGeom>
          <a:noFill/>
        </p:spPr>
        <p:txBody>
          <a:bodyPr wrap="square" rtlCol="0" anchor="t">
            <a:spAutoFit/>
          </a:bodyPr>
          <a:lstStyle/>
          <a:p>
            <a:pPr marL="457200" indent="-457200">
              <a:buFont typeface="Arial" panose="020B0604020202020204" pitchFamily="34" charset="0"/>
              <a:buChar char="•"/>
            </a:pPr>
            <a:r>
              <a:rPr lang="zh-CN" altLang="en-US" sz="3200" b="1">
                <a:latin typeface="黑体" panose="02010609060101010101" pitchFamily="49" charset="-122"/>
                <a:ea typeface="黑体" panose="02010609060101010101" pitchFamily="49" charset="-122"/>
              </a:rPr>
              <a:t>双重否定律 </a:t>
            </a:r>
          </a:p>
          <a:p>
            <a:pPr indent="0">
              <a:buFont typeface="Arial" panose="020B0604020202020204" pitchFamily="34" charset="0"/>
              <a:buNone/>
            </a:pPr>
            <a:r>
              <a:rPr lang="en-US" altLang="zh-CN" sz="3200" b="1">
                <a:latin typeface="黑体" panose="02010609060101010101" pitchFamily="49" charset="-122"/>
                <a:ea typeface="黑体" panose="02010609060101010101" pitchFamily="49" charset="-122"/>
              </a:rPr>
              <a:t> </a:t>
            </a:r>
            <a:r>
              <a:rPr lang="en-US" altLang="zh-CN" sz="3200" b="1">
                <a:latin typeface="Arial" panose="020B0604020202020204" pitchFamily="34" charset="0"/>
                <a:ea typeface="黑体" panose="02010609060101010101" pitchFamily="49" charset="-122"/>
                <a:cs typeface="Arial" panose="020B0604020202020204" pitchFamily="34" charset="0"/>
              </a:rPr>
              <a:t>   </a:t>
            </a:r>
            <a:r>
              <a:rPr lang="zh-CN" altLang="en-US" sz="3200" b="1">
                <a:latin typeface="Arial" panose="020B0604020202020204" pitchFamily="34" charset="0"/>
                <a:ea typeface="黑体" panose="02010609060101010101" pitchFamily="49" charset="-122"/>
                <a:cs typeface="Arial" panose="020B0604020202020204" pitchFamily="34" charset="0"/>
              </a:rPr>
              <a:t>¬¬A ⇔ A</a:t>
            </a:r>
          </a:p>
          <a:p>
            <a:pPr marL="457200" indent="-457200">
              <a:buFont typeface="Arial" panose="020B0604020202020204" pitchFamily="34" charset="0"/>
              <a:buChar char="•"/>
            </a:pPr>
            <a:r>
              <a:rPr lang="zh-CN" altLang="en-US" sz="3200" b="1">
                <a:latin typeface="Arial" panose="020B0604020202020204" pitchFamily="34" charset="0"/>
                <a:ea typeface="黑体" panose="02010609060101010101" pitchFamily="49" charset="-122"/>
                <a:cs typeface="Arial" panose="020B0604020202020204" pitchFamily="34" charset="0"/>
              </a:rPr>
              <a:t>德摩根律 </a:t>
            </a:r>
          </a:p>
          <a:p>
            <a:pPr indent="0">
              <a:buFont typeface="Arial" panose="020B0604020202020204" pitchFamily="34" charset="0"/>
              <a:buNone/>
            </a:pPr>
            <a:r>
              <a:rPr lang="zh-CN" altLang="en-US" sz="3200" b="1">
                <a:latin typeface="Arial" panose="020B0604020202020204" pitchFamily="34" charset="0"/>
                <a:ea typeface="黑体" panose="02010609060101010101" pitchFamily="49" charset="-122"/>
                <a:cs typeface="Arial" panose="020B0604020202020204" pitchFamily="34" charset="0"/>
              </a:rPr>
              <a:t> </a:t>
            </a:r>
            <a:r>
              <a:rPr lang="en-US" altLang="zh-CN" sz="3200" b="1">
                <a:latin typeface="Arial" panose="020B0604020202020204" pitchFamily="34" charset="0"/>
                <a:ea typeface="黑体" panose="02010609060101010101" pitchFamily="49" charset="-122"/>
                <a:cs typeface="Arial" panose="020B0604020202020204" pitchFamily="34" charset="0"/>
              </a:rPr>
              <a:t> </a:t>
            </a:r>
            <a:r>
              <a:rPr lang="zh-CN" altLang="en-US" sz="3200" b="1">
                <a:latin typeface="Arial" panose="020B0604020202020204" pitchFamily="34" charset="0"/>
                <a:ea typeface="黑体" panose="02010609060101010101" pitchFamily="49" charset="-122"/>
                <a:cs typeface="Arial" panose="020B0604020202020204" pitchFamily="34" charset="0"/>
              </a:rPr>
              <a:t>¬ ( A ∨ B ) ⇔ ¬ A ∧ ¬ B</a:t>
            </a:r>
          </a:p>
          <a:p>
            <a:pPr indent="0">
              <a:buFont typeface="Arial" panose="020B0604020202020204" pitchFamily="34" charset="0"/>
              <a:buNone/>
            </a:pPr>
            <a:r>
              <a:rPr lang="zh-CN" altLang="en-US" sz="3200" b="1">
                <a:latin typeface="Arial" panose="020B0604020202020204" pitchFamily="34" charset="0"/>
                <a:ea typeface="黑体" panose="02010609060101010101" pitchFamily="49" charset="-122"/>
                <a:cs typeface="Arial" panose="020B0604020202020204" pitchFamily="34" charset="0"/>
              </a:rPr>
              <a:t> </a:t>
            </a:r>
            <a:r>
              <a:rPr lang="en-US" altLang="zh-CN" sz="3200" b="1">
                <a:latin typeface="Arial" panose="020B0604020202020204" pitchFamily="34" charset="0"/>
                <a:ea typeface="黑体" panose="02010609060101010101" pitchFamily="49" charset="-122"/>
                <a:cs typeface="Arial" panose="020B0604020202020204" pitchFamily="34" charset="0"/>
              </a:rPr>
              <a:t> </a:t>
            </a:r>
            <a:r>
              <a:rPr lang="zh-CN" altLang="en-US" sz="3200" b="1">
                <a:latin typeface="Arial" panose="020B0604020202020204" pitchFamily="34" charset="0"/>
                <a:ea typeface="黑体" panose="02010609060101010101" pitchFamily="49" charset="-122"/>
                <a:cs typeface="Arial" panose="020B0604020202020204" pitchFamily="34" charset="0"/>
              </a:rPr>
              <a:t>¬ ( A ∧ B ) ⇔ ¬ A ∨ ¬ B </a:t>
            </a:r>
          </a:p>
        </p:txBody>
      </p:sp>
      <p:sp>
        <p:nvSpPr>
          <p:cNvPr id="7" name="文本框 6"/>
          <p:cNvSpPr txBox="1"/>
          <p:nvPr/>
        </p:nvSpPr>
        <p:spPr>
          <a:xfrm>
            <a:off x="5875655" y="3220085"/>
            <a:ext cx="6010910" cy="3046095"/>
          </a:xfrm>
          <a:prstGeom prst="rect">
            <a:avLst/>
          </a:prstGeom>
          <a:noFill/>
        </p:spPr>
        <p:txBody>
          <a:bodyPr wrap="square" rtlCol="0" anchor="t">
            <a:spAutoFit/>
          </a:bodyPr>
          <a:lstStyle/>
          <a:p>
            <a:pPr marL="457200" indent="-457200">
              <a:buFont typeface="Arial" panose="020B0604020202020204" pitchFamily="34" charset="0"/>
              <a:buChar char="•"/>
            </a:pPr>
            <a:r>
              <a:rPr lang="zh-CN" altLang="en-US" sz="3200" b="1">
                <a:latin typeface="黑体" panose="02010609060101010101" pitchFamily="49" charset="-122"/>
                <a:ea typeface="黑体" panose="02010609060101010101" pitchFamily="49" charset="-122"/>
                <a:sym typeface="+mn-ea"/>
              </a:rPr>
              <a:t>蕴涵等值式</a:t>
            </a:r>
            <a:endParaRPr lang="zh-CN" altLang="en-US" sz="3200"/>
          </a:p>
          <a:p>
            <a:r>
              <a:rPr lang="en-US" altLang="zh-CN" sz="3200" b="1">
                <a:latin typeface="Arial" panose="020B0604020202020204" pitchFamily="34" charset="0"/>
                <a:cs typeface="Arial" panose="020B0604020202020204" pitchFamily="34" charset="0"/>
                <a:sym typeface="+mn-ea"/>
              </a:rPr>
              <a:t>     </a:t>
            </a:r>
            <a:r>
              <a:rPr lang="zh-CN" altLang="en-US" sz="3200" b="1">
                <a:latin typeface="Arial" panose="020B0604020202020204" pitchFamily="34" charset="0"/>
                <a:cs typeface="Arial" panose="020B0604020202020204" pitchFamily="34" charset="0"/>
                <a:sym typeface="+mn-ea"/>
              </a:rPr>
              <a:t>A→B</a:t>
            </a:r>
            <a:r>
              <a:rPr lang="en-US" altLang="zh-CN" sz="3200" b="1">
                <a:latin typeface="Arial" panose="020B0604020202020204" pitchFamily="34" charset="0"/>
                <a:cs typeface="Arial" panose="020B0604020202020204" pitchFamily="34" charset="0"/>
                <a:sym typeface="+mn-ea"/>
              </a:rPr>
              <a:t> </a:t>
            </a:r>
            <a:r>
              <a:rPr lang="zh-CN" altLang="en-US" sz="3200" b="1">
                <a:latin typeface="Arial" panose="020B0604020202020204" pitchFamily="34" charset="0"/>
                <a:cs typeface="Arial" panose="020B0604020202020204" pitchFamily="34" charset="0"/>
                <a:sym typeface="+mn-ea"/>
              </a:rPr>
              <a:t>⇔</a:t>
            </a:r>
            <a:r>
              <a:rPr lang="en-US" altLang="zh-CN" sz="3200" b="1">
                <a:latin typeface="Arial" panose="020B0604020202020204" pitchFamily="34" charset="0"/>
                <a:cs typeface="Arial" panose="020B0604020202020204" pitchFamily="34" charset="0"/>
                <a:sym typeface="+mn-ea"/>
              </a:rPr>
              <a:t> ¬</a:t>
            </a:r>
            <a:r>
              <a:rPr lang="zh-CN" altLang="en-US" sz="3200" b="1">
                <a:latin typeface="Arial" panose="020B0604020202020204" pitchFamily="34" charset="0"/>
                <a:cs typeface="Arial" panose="020B0604020202020204" pitchFamily="34" charset="0"/>
                <a:sym typeface="+mn-ea"/>
              </a:rPr>
              <a:t>A∨B</a:t>
            </a:r>
            <a:endParaRPr lang="zh-CN" altLang="en-US" sz="3200"/>
          </a:p>
          <a:p>
            <a:pPr marL="457200" indent="-457200">
              <a:buFont typeface="Arial" panose="020B0604020202020204" pitchFamily="34" charset="0"/>
              <a:buChar char="•"/>
            </a:pPr>
            <a:r>
              <a:rPr lang="zh-CN" altLang="en-US" sz="3200" b="1">
                <a:latin typeface="黑体" panose="02010609060101010101" pitchFamily="49" charset="-122"/>
                <a:ea typeface="黑体" panose="02010609060101010101" pitchFamily="49" charset="-122"/>
                <a:sym typeface="+mn-ea"/>
              </a:rPr>
              <a:t>等价等值式</a:t>
            </a:r>
            <a:endParaRPr lang="zh-CN" altLang="en-US" sz="3200"/>
          </a:p>
          <a:p>
            <a:r>
              <a:rPr lang="en-US" altLang="zh-CN" sz="3200" b="1">
                <a:latin typeface="Arial" panose="020B0604020202020204" pitchFamily="34" charset="0"/>
                <a:cs typeface="Arial" panose="020B0604020202020204" pitchFamily="34" charset="0"/>
                <a:sym typeface="+mn-ea"/>
              </a:rPr>
              <a:t>    </a:t>
            </a:r>
            <a:r>
              <a:rPr lang="zh-CN" altLang="en-US" sz="3200" b="1">
                <a:latin typeface="Arial" panose="020B0604020202020204" pitchFamily="34" charset="0"/>
                <a:cs typeface="Arial" panose="020B0604020202020204" pitchFamily="34" charset="0"/>
                <a:sym typeface="+mn-ea"/>
              </a:rPr>
              <a:t>A↔B</a:t>
            </a:r>
            <a:r>
              <a:rPr lang="en-US" altLang="zh-CN" sz="3200" b="1">
                <a:latin typeface="Arial" panose="020B0604020202020204" pitchFamily="34" charset="0"/>
                <a:cs typeface="Arial" panose="020B0604020202020204" pitchFamily="34" charset="0"/>
                <a:sym typeface="+mn-ea"/>
              </a:rPr>
              <a:t> </a:t>
            </a:r>
            <a:r>
              <a:rPr lang="zh-CN" altLang="en-US" sz="3200" b="1">
                <a:latin typeface="Arial" panose="020B0604020202020204" pitchFamily="34" charset="0"/>
                <a:cs typeface="Arial" panose="020B0604020202020204" pitchFamily="34" charset="0"/>
                <a:sym typeface="+mn-ea"/>
              </a:rPr>
              <a:t>⇔</a:t>
            </a:r>
            <a:r>
              <a:rPr lang="en-US" altLang="zh-CN" sz="3200" b="1">
                <a:latin typeface="Arial" panose="020B0604020202020204" pitchFamily="34" charset="0"/>
                <a:cs typeface="Arial" panose="020B0604020202020204" pitchFamily="34" charset="0"/>
                <a:sym typeface="+mn-ea"/>
              </a:rPr>
              <a:t> (</a:t>
            </a:r>
            <a:r>
              <a:rPr lang="zh-CN" altLang="en-US" sz="3200" b="1">
                <a:latin typeface="Arial" panose="020B0604020202020204" pitchFamily="34" charset="0"/>
                <a:cs typeface="Arial" panose="020B0604020202020204" pitchFamily="34" charset="0"/>
                <a:sym typeface="+mn-ea"/>
              </a:rPr>
              <a:t>A→B</a:t>
            </a:r>
            <a:r>
              <a:rPr lang="en-US" altLang="zh-CN" sz="3200" b="1">
                <a:latin typeface="Arial" panose="020B0604020202020204" pitchFamily="34" charset="0"/>
                <a:cs typeface="Arial" panose="020B0604020202020204" pitchFamily="34" charset="0"/>
                <a:sym typeface="+mn-ea"/>
              </a:rPr>
              <a:t>)</a:t>
            </a:r>
            <a:r>
              <a:rPr lang="zh-CN" altLang="en-US" sz="3200" b="1">
                <a:latin typeface="Arial" panose="020B0604020202020204" pitchFamily="34" charset="0"/>
                <a:cs typeface="Arial" panose="020B0604020202020204" pitchFamily="34" charset="0"/>
                <a:sym typeface="+mn-ea"/>
              </a:rPr>
              <a:t>∧</a:t>
            </a:r>
            <a:r>
              <a:rPr lang="en-US" altLang="zh-CN" sz="3200" b="1">
                <a:latin typeface="Arial" panose="020B0604020202020204" pitchFamily="34" charset="0"/>
                <a:cs typeface="Arial" panose="020B0604020202020204" pitchFamily="34" charset="0"/>
                <a:sym typeface="+mn-ea"/>
              </a:rPr>
              <a:t>(</a:t>
            </a:r>
            <a:r>
              <a:rPr lang="zh-CN" altLang="en-US" sz="3200" b="1">
                <a:latin typeface="Arial" panose="020B0604020202020204" pitchFamily="34" charset="0"/>
                <a:cs typeface="Arial" panose="020B0604020202020204" pitchFamily="34" charset="0"/>
                <a:sym typeface="+mn-ea"/>
              </a:rPr>
              <a:t>B→A</a:t>
            </a:r>
            <a:r>
              <a:rPr lang="en-US" altLang="zh-CN" sz="3200" b="1">
                <a:latin typeface="Arial" panose="020B0604020202020204" pitchFamily="34" charset="0"/>
                <a:cs typeface="Arial" panose="020B0604020202020204" pitchFamily="34" charset="0"/>
                <a:sym typeface="+mn-ea"/>
              </a:rPr>
              <a:t>)</a:t>
            </a:r>
            <a:endParaRPr lang="zh-CN" altLang="en-US" sz="3200" b="1">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zh-CN" altLang="en-US" sz="3200" b="1">
                <a:latin typeface="Arial" panose="020B0604020202020204" pitchFamily="34" charset="0"/>
                <a:cs typeface="Arial" panose="020B0604020202020204" pitchFamily="34" charset="0"/>
                <a:sym typeface="+mn-ea"/>
              </a:rPr>
              <a:t>等价否定等值式 </a:t>
            </a:r>
            <a:endParaRPr lang="zh-CN" altLang="en-US" sz="3200" b="1">
              <a:latin typeface="Arial" panose="020B0604020202020204" pitchFamily="34" charset="0"/>
              <a:cs typeface="Arial" panose="020B0604020202020204" pitchFamily="34" charset="0"/>
            </a:endParaRPr>
          </a:p>
          <a:p>
            <a:r>
              <a:rPr lang="zh-CN" altLang="en-US" sz="3200" b="1">
                <a:latin typeface="Arial" panose="020B0604020202020204" pitchFamily="34" charset="0"/>
                <a:cs typeface="Arial" panose="020B0604020202020204" pitchFamily="34" charset="0"/>
                <a:sym typeface="+mn-ea"/>
              </a:rPr>
              <a:t> </a:t>
            </a:r>
            <a:r>
              <a:rPr lang="en-US" altLang="zh-CN" sz="3200" b="1">
                <a:latin typeface="Arial" panose="020B0604020202020204" pitchFamily="34" charset="0"/>
                <a:cs typeface="Arial" panose="020B0604020202020204" pitchFamily="34" charset="0"/>
                <a:sym typeface="+mn-ea"/>
              </a:rPr>
              <a:t>  </a:t>
            </a:r>
            <a:r>
              <a:rPr lang="zh-CN" altLang="en-US" sz="3200" b="1">
                <a:latin typeface="Arial" panose="020B0604020202020204" pitchFamily="34" charset="0"/>
                <a:cs typeface="Arial" panose="020B0604020202020204" pitchFamily="34" charset="0"/>
                <a:sym typeface="+mn-ea"/>
              </a:rPr>
              <a:t> </a:t>
            </a:r>
            <a:r>
              <a:rPr lang="en-US" altLang="zh-CN" sz="3200" b="1">
                <a:latin typeface="Arial" panose="020B0604020202020204" pitchFamily="34" charset="0"/>
                <a:cs typeface="Arial" panose="020B0604020202020204" pitchFamily="34" charset="0"/>
                <a:sym typeface="+mn-ea"/>
              </a:rPr>
              <a:t> </a:t>
            </a:r>
            <a:r>
              <a:rPr lang="zh-CN" altLang="en-US" sz="3200" b="1">
                <a:latin typeface="Arial" panose="020B0604020202020204" pitchFamily="34" charset="0"/>
                <a:cs typeface="Arial" panose="020B0604020202020204" pitchFamily="34" charset="0"/>
                <a:sym typeface="+mn-ea"/>
              </a:rPr>
              <a:t>A ↔ B ⇔ ¬ A ↔ ¬ B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linds(horizontal)">
                                      <p:cBhvr>
                                        <p:cTn id="10" dur="500"/>
                                        <p:tgtEl>
                                          <p:spTgt spid="6">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blinds(horizontal)">
                                      <p:cBhvr>
                                        <p:cTn id="13" dur="500"/>
                                        <p:tgtEl>
                                          <p:spTgt spid="6">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blinds(horizontal)">
                                      <p:cBhvr>
                                        <p:cTn id="16" dur="500"/>
                                        <p:tgtEl>
                                          <p:spTgt spid="6">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blinds(horizontal)">
                                      <p:cBhvr>
                                        <p:cTn id="19" dur="500"/>
                                        <p:tgtEl>
                                          <p:spTgt spid="6">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7">
                                            <p:txEl>
                                              <p:pRg st="0" end="0"/>
                                            </p:txEl>
                                          </p:spTgt>
                                        </p:tgtEl>
                                        <p:attrNameLst>
                                          <p:attrName>style.visibility</p:attrName>
                                        </p:attrNameLst>
                                      </p:cBhvr>
                                      <p:to>
                                        <p:strVal val="visible"/>
                                      </p:to>
                                    </p:set>
                                    <p:animEffect transition="in" filter="blinds(horizontal)">
                                      <p:cBhvr>
                                        <p:cTn id="24" dur="500"/>
                                        <p:tgtEl>
                                          <p:spTgt spid="7">
                                            <p:txEl>
                                              <p:pRg st="0" end="0"/>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blinds(horizontal)">
                                      <p:cBhvr>
                                        <p:cTn id="27" dur="500"/>
                                        <p:tgtEl>
                                          <p:spTgt spid="7">
                                            <p:txEl>
                                              <p:pRg st="1" end="1"/>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7">
                                            <p:txEl>
                                              <p:pRg st="2" end="2"/>
                                            </p:txEl>
                                          </p:spTgt>
                                        </p:tgtEl>
                                        <p:attrNameLst>
                                          <p:attrName>style.visibility</p:attrName>
                                        </p:attrNameLst>
                                      </p:cBhvr>
                                      <p:to>
                                        <p:strVal val="visible"/>
                                      </p:to>
                                    </p:set>
                                    <p:animEffect transition="in" filter="blinds(horizontal)">
                                      <p:cBhvr>
                                        <p:cTn id="30" dur="500"/>
                                        <p:tgtEl>
                                          <p:spTgt spid="7">
                                            <p:txEl>
                                              <p:pRg st="2" end="2"/>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7">
                                            <p:txEl>
                                              <p:pRg st="3" end="3"/>
                                            </p:txEl>
                                          </p:spTgt>
                                        </p:tgtEl>
                                        <p:attrNameLst>
                                          <p:attrName>style.visibility</p:attrName>
                                        </p:attrNameLst>
                                      </p:cBhvr>
                                      <p:to>
                                        <p:strVal val="visible"/>
                                      </p:to>
                                    </p:set>
                                    <p:animEffect transition="in" filter="blinds(horizontal)">
                                      <p:cBhvr>
                                        <p:cTn id="33" dur="500"/>
                                        <p:tgtEl>
                                          <p:spTgt spid="7">
                                            <p:txEl>
                                              <p:pRg st="3" end="3"/>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7">
                                            <p:txEl>
                                              <p:pRg st="4" end="4"/>
                                            </p:txEl>
                                          </p:spTgt>
                                        </p:tgtEl>
                                        <p:attrNameLst>
                                          <p:attrName>style.visibility</p:attrName>
                                        </p:attrNameLst>
                                      </p:cBhvr>
                                      <p:to>
                                        <p:strVal val="visible"/>
                                      </p:to>
                                    </p:set>
                                    <p:animEffect transition="in" filter="blinds(horizontal)">
                                      <p:cBhvr>
                                        <p:cTn id="36" dur="500"/>
                                        <p:tgtEl>
                                          <p:spTgt spid="7">
                                            <p:txEl>
                                              <p:pRg st="4" end="4"/>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7">
                                            <p:txEl>
                                              <p:pRg st="5" end="5"/>
                                            </p:txEl>
                                          </p:spTgt>
                                        </p:tgtEl>
                                        <p:attrNameLst>
                                          <p:attrName>style.visibility</p:attrName>
                                        </p:attrNameLst>
                                      </p:cBhvr>
                                      <p:to>
                                        <p:strVal val="visible"/>
                                      </p:to>
                                    </p:set>
                                    <p:animEffect transition="in" filter="blinds(horizontal)">
                                      <p:cBhvr>
                                        <p:cTn id="39"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a:spLocks noGrp="1"/>
          </p:cNvSpPr>
          <p:nvPr/>
        </p:nvSpPr>
        <p:spPr>
          <a:xfrm>
            <a:off x="838200" y="650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6000" b="1" dirty="0">
                <a:latin typeface="黑体" panose="02010609060101010101" pitchFamily="49" charset="-122"/>
                <a:ea typeface="黑体" panose="02010609060101010101" pitchFamily="49" charset="-122"/>
              </a:rPr>
              <a:t>怎么做</a:t>
            </a:r>
          </a:p>
        </p:txBody>
      </p:sp>
      <p:sp>
        <p:nvSpPr>
          <p:cNvPr id="4" name="文本框 3"/>
          <p:cNvSpPr txBox="1"/>
          <p:nvPr/>
        </p:nvSpPr>
        <p:spPr>
          <a:xfrm>
            <a:off x="1564640" y="1240790"/>
            <a:ext cx="6334760" cy="768350"/>
          </a:xfrm>
          <a:prstGeom prst="rect">
            <a:avLst/>
          </a:prstGeom>
          <a:noFill/>
        </p:spPr>
        <p:txBody>
          <a:bodyPr wrap="square" rtlCol="0" anchor="t">
            <a:spAutoFit/>
          </a:bodyPr>
          <a:lstStyle/>
          <a:p>
            <a:r>
              <a:rPr lang="zh-CN" altLang="en-US" sz="4400" b="1">
                <a:latin typeface="黑体" panose="02010609060101010101" pitchFamily="49" charset="-122"/>
                <a:ea typeface="黑体" panose="02010609060101010101" pitchFamily="49" charset="-122"/>
              </a:rPr>
              <a:t>命题逻辑基本等值式</a:t>
            </a:r>
          </a:p>
        </p:txBody>
      </p:sp>
      <p:sp>
        <p:nvSpPr>
          <p:cNvPr id="7" name="文本框 6"/>
          <p:cNvSpPr txBox="1"/>
          <p:nvPr/>
        </p:nvSpPr>
        <p:spPr>
          <a:xfrm>
            <a:off x="2222500" y="2037715"/>
            <a:ext cx="7538720" cy="4399915"/>
          </a:xfrm>
          <a:prstGeom prst="rect">
            <a:avLst/>
          </a:prstGeom>
          <a:noFill/>
        </p:spPr>
        <p:txBody>
          <a:bodyPr wrap="square" rtlCol="0" anchor="t">
            <a:spAutoFit/>
          </a:bodyPr>
          <a:lstStyle/>
          <a:p>
            <a:pPr marL="285750" indent="-285750">
              <a:buFont typeface="Arial" panose="020B0604020202020204" pitchFamily="34" charset="0"/>
              <a:buChar char="•"/>
            </a:pPr>
            <a:r>
              <a:rPr lang="zh-CN" altLang="en-US" sz="4000" b="1">
                <a:latin typeface="黑体" panose="02010609060101010101" pitchFamily="49" charset="-122"/>
                <a:ea typeface="黑体" panose="02010609060101010101" pitchFamily="49" charset="-122"/>
                <a:cs typeface="黑体" panose="02010609060101010101" pitchFamily="49" charset="-122"/>
              </a:rPr>
              <a:t>假言易位 ( 逆否命题 ) </a:t>
            </a:r>
          </a:p>
          <a:p>
            <a:pPr indent="0">
              <a:buFont typeface="Arial" panose="020B0604020202020204" pitchFamily="34" charset="0"/>
              <a:buNone/>
            </a:pPr>
            <a:r>
              <a:rPr lang="zh-CN" altLang="en-US" sz="4000" b="1">
                <a:latin typeface="黑体" panose="02010609060101010101" pitchFamily="49" charset="-122"/>
                <a:ea typeface="黑体" panose="02010609060101010101" pitchFamily="49" charset="-122"/>
                <a:cs typeface="黑体" panose="02010609060101010101" pitchFamily="49" charset="-122"/>
              </a:rPr>
              <a:t> </a:t>
            </a:r>
            <a:r>
              <a:rPr lang="zh-CN" altLang="en-US" sz="4000" b="1">
                <a:latin typeface="Arial" panose="020B0604020202020204" pitchFamily="34" charset="0"/>
                <a:ea typeface="黑体" panose="02010609060101010101" pitchFamily="49" charset="-122"/>
                <a:cs typeface="Arial" panose="020B0604020202020204" pitchFamily="34" charset="0"/>
              </a:rPr>
              <a:t>A → B ⇔ ¬ B → ¬</a:t>
            </a:r>
            <a:r>
              <a:rPr lang="en-US" altLang="zh-CN" sz="4000" b="1">
                <a:latin typeface="Arial" panose="020B0604020202020204" pitchFamily="34" charset="0"/>
                <a:ea typeface="黑体" panose="02010609060101010101" pitchFamily="49" charset="-122"/>
                <a:cs typeface="Arial" panose="020B0604020202020204" pitchFamily="34" charset="0"/>
              </a:rPr>
              <a:t> </a:t>
            </a:r>
            <a:r>
              <a:rPr lang="zh-CN" altLang="en-US" sz="4000" b="1">
                <a:latin typeface="Arial" panose="020B0604020202020204" pitchFamily="34" charset="0"/>
                <a:ea typeface="黑体" panose="02010609060101010101" pitchFamily="49" charset="-122"/>
                <a:cs typeface="Arial" panose="020B0604020202020204" pitchFamily="34" charset="0"/>
              </a:rPr>
              <a:t>A</a:t>
            </a:r>
            <a:endParaRPr lang="zh-CN" altLang="en-US" sz="4000" b="1">
              <a:latin typeface="黑体" panose="02010609060101010101" pitchFamily="49" charset="-122"/>
              <a:ea typeface="黑体" panose="02010609060101010101" pitchFamily="49" charset="-122"/>
              <a:cs typeface="黑体" panose="02010609060101010101" pitchFamily="49" charset="-122"/>
            </a:endParaRPr>
          </a:p>
          <a:p>
            <a:pPr marL="285750" indent="-285750">
              <a:buFont typeface="Arial" panose="020B0604020202020204" pitchFamily="34" charset="0"/>
              <a:buChar char="•"/>
            </a:pPr>
            <a:r>
              <a:rPr lang="zh-CN" altLang="en-US" sz="4000" b="1">
                <a:latin typeface="黑体" panose="02010609060101010101" pitchFamily="49" charset="-122"/>
                <a:ea typeface="黑体" panose="02010609060101010101" pitchFamily="49" charset="-122"/>
                <a:cs typeface="黑体" panose="02010609060101010101" pitchFamily="49" charset="-122"/>
              </a:rPr>
              <a:t>归谬论 ( 反证法 ) </a:t>
            </a:r>
          </a:p>
          <a:p>
            <a:pPr indent="0">
              <a:buFont typeface="Arial" panose="020B0604020202020204" pitchFamily="34" charset="0"/>
              <a:buNone/>
            </a:pPr>
            <a:r>
              <a:rPr lang="zh-CN" altLang="en-US" sz="4000" b="1">
                <a:latin typeface="黑体" panose="02010609060101010101" pitchFamily="49" charset="-122"/>
                <a:ea typeface="黑体" panose="02010609060101010101" pitchFamily="49" charset="-122"/>
                <a:cs typeface="黑体" panose="02010609060101010101" pitchFamily="49" charset="-122"/>
              </a:rPr>
              <a:t> </a:t>
            </a:r>
            <a:r>
              <a:rPr lang="zh-CN" altLang="en-US" sz="4000" b="1">
                <a:latin typeface="Arial" panose="020B0604020202020204" pitchFamily="34" charset="0"/>
                <a:ea typeface="黑体" panose="02010609060101010101" pitchFamily="49" charset="-122"/>
                <a:cs typeface="Arial" panose="020B0604020202020204" pitchFamily="34" charset="0"/>
              </a:rPr>
              <a:t>( A → B ) ∧ ( A → ¬ B )</a:t>
            </a:r>
            <a:r>
              <a:rPr lang="en-US" altLang="zh-CN" sz="4000" b="1">
                <a:latin typeface="Arial" panose="020B0604020202020204" pitchFamily="34" charset="0"/>
                <a:ea typeface="黑体" panose="02010609060101010101" pitchFamily="49" charset="-122"/>
                <a:cs typeface="Arial" panose="020B0604020202020204" pitchFamily="34" charset="0"/>
              </a:rPr>
              <a:t> </a:t>
            </a:r>
            <a:r>
              <a:rPr lang="zh-CN" altLang="en-US" sz="4000" b="1">
                <a:latin typeface="Arial" panose="020B0604020202020204" pitchFamily="34" charset="0"/>
                <a:ea typeface="黑体" panose="02010609060101010101" pitchFamily="49" charset="-122"/>
                <a:cs typeface="Arial" panose="020B0604020202020204" pitchFamily="34" charset="0"/>
              </a:rPr>
              <a:t>⇔</a:t>
            </a:r>
            <a:r>
              <a:rPr lang="en-US" altLang="zh-CN" sz="4000" b="1">
                <a:latin typeface="Arial" panose="020B0604020202020204" pitchFamily="34" charset="0"/>
                <a:ea typeface="黑体" panose="02010609060101010101" pitchFamily="49" charset="-122"/>
                <a:cs typeface="Arial" panose="020B0604020202020204" pitchFamily="34" charset="0"/>
              </a:rPr>
              <a:t> </a:t>
            </a:r>
            <a:r>
              <a:rPr lang="zh-CN" altLang="en-US" sz="4000" b="1">
                <a:latin typeface="Arial" panose="020B0604020202020204" pitchFamily="34" charset="0"/>
                <a:ea typeface="黑体" panose="02010609060101010101" pitchFamily="49" charset="-122"/>
                <a:cs typeface="Arial" panose="020B0604020202020204" pitchFamily="34" charset="0"/>
              </a:rPr>
              <a:t>¬A</a:t>
            </a:r>
          </a:p>
          <a:p>
            <a:pPr indent="0">
              <a:buFont typeface="Arial" panose="020B0604020202020204" pitchFamily="34" charset="0"/>
              <a:buNone/>
            </a:pPr>
            <a:r>
              <a:rPr lang="zh-CN" altLang="en-US" sz="4000" b="1">
                <a:latin typeface="Arial" panose="020B0604020202020204" pitchFamily="34" charset="0"/>
                <a:ea typeface="黑体" panose="02010609060101010101" pitchFamily="49" charset="-122"/>
                <a:cs typeface="Arial" panose="020B0604020202020204" pitchFamily="34" charset="0"/>
              </a:rPr>
              <a:t> </a:t>
            </a:r>
          </a:p>
          <a:p>
            <a:pPr indent="0">
              <a:buFont typeface="Arial" panose="020B0604020202020204" pitchFamily="34" charset="0"/>
              <a:buNone/>
            </a:pPr>
            <a:r>
              <a:rPr lang="en-US" altLang="zh-CN" sz="4000" b="1">
                <a:latin typeface="Arial" panose="020B0604020202020204" pitchFamily="34" charset="0"/>
                <a:ea typeface="黑体" panose="02010609060101010101" pitchFamily="49" charset="-122"/>
                <a:cs typeface="Arial" panose="020B0604020202020204" pitchFamily="34" charset="0"/>
                <a:sym typeface="+mn-ea"/>
              </a:rPr>
              <a:t> **  </a:t>
            </a:r>
            <a:r>
              <a:rPr lang="zh-CN" altLang="en-US" sz="4000" b="1">
                <a:latin typeface="Arial" panose="020B0604020202020204" pitchFamily="34" charset="0"/>
                <a:ea typeface="黑体" panose="02010609060101010101" pitchFamily="49" charset="-122"/>
                <a:cs typeface="Arial" panose="020B0604020202020204" pitchFamily="34" charset="0"/>
                <a:sym typeface="+mn-ea"/>
              </a:rPr>
              <a:t> A → </a:t>
            </a:r>
            <a:r>
              <a:rPr lang="en-US" altLang="zh-CN" sz="4000" b="1">
                <a:latin typeface="Arial" panose="020B0604020202020204" pitchFamily="34" charset="0"/>
                <a:ea typeface="黑体" panose="02010609060101010101" pitchFamily="49" charset="-122"/>
                <a:cs typeface="Arial" panose="020B0604020202020204" pitchFamily="34" charset="0"/>
                <a:sym typeface="+mn-ea"/>
              </a:rPr>
              <a:t>( </a:t>
            </a:r>
            <a:r>
              <a:rPr lang="zh-CN" altLang="en-US" sz="4000" b="1">
                <a:latin typeface="Arial" panose="020B0604020202020204" pitchFamily="34" charset="0"/>
                <a:ea typeface="黑体" panose="02010609060101010101" pitchFamily="49" charset="-122"/>
                <a:cs typeface="Arial" panose="020B0604020202020204" pitchFamily="34" charset="0"/>
                <a:sym typeface="+mn-ea"/>
              </a:rPr>
              <a:t>B ∧ ¬ B )</a:t>
            </a:r>
            <a:r>
              <a:rPr lang="en-US" altLang="zh-CN" sz="4000" b="1">
                <a:latin typeface="Arial" panose="020B0604020202020204" pitchFamily="34" charset="0"/>
                <a:ea typeface="黑体" panose="02010609060101010101" pitchFamily="49" charset="-122"/>
                <a:cs typeface="Arial" panose="020B0604020202020204" pitchFamily="34" charset="0"/>
                <a:sym typeface="+mn-ea"/>
              </a:rPr>
              <a:t> </a:t>
            </a:r>
            <a:r>
              <a:rPr lang="zh-CN" altLang="en-US" sz="4000" b="1">
                <a:latin typeface="Arial" panose="020B0604020202020204" pitchFamily="34" charset="0"/>
                <a:ea typeface="黑体" panose="02010609060101010101" pitchFamily="49" charset="-122"/>
                <a:cs typeface="Arial" panose="020B0604020202020204" pitchFamily="34" charset="0"/>
                <a:sym typeface="+mn-ea"/>
              </a:rPr>
              <a:t>⇔</a:t>
            </a:r>
            <a:r>
              <a:rPr lang="en-US" altLang="zh-CN" sz="4000" b="1">
                <a:latin typeface="Arial" panose="020B0604020202020204" pitchFamily="34" charset="0"/>
                <a:ea typeface="黑体" panose="02010609060101010101" pitchFamily="49" charset="-122"/>
                <a:cs typeface="Arial" panose="020B0604020202020204" pitchFamily="34" charset="0"/>
                <a:sym typeface="+mn-ea"/>
              </a:rPr>
              <a:t> </a:t>
            </a:r>
            <a:r>
              <a:rPr lang="zh-CN" altLang="en-US" sz="4000" b="1">
                <a:latin typeface="Arial" panose="020B0604020202020204" pitchFamily="34" charset="0"/>
                <a:ea typeface="黑体" panose="02010609060101010101" pitchFamily="49" charset="-122"/>
                <a:cs typeface="Arial" panose="020B0604020202020204" pitchFamily="34" charset="0"/>
                <a:sym typeface="+mn-ea"/>
              </a:rPr>
              <a:t>¬A</a:t>
            </a:r>
            <a:r>
              <a:rPr lang="en-US" altLang="zh-CN" sz="4000" b="1">
                <a:latin typeface="Arial" panose="020B0604020202020204" pitchFamily="34" charset="0"/>
                <a:ea typeface="黑体" panose="02010609060101010101" pitchFamily="49" charset="-122"/>
                <a:cs typeface="Arial" panose="020B0604020202020204" pitchFamily="34" charset="0"/>
                <a:sym typeface="+mn-ea"/>
              </a:rPr>
              <a:t> </a:t>
            </a:r>
          </a:p>
          <a:p>
            <a:pPr indent="0">
              <a:buFont typeface="Arial" panose="020B0604020202020204" pitchFamily="34" charset="0"/>
              <a:buNone/>
            </a:pPr>
            <a:r>
              <a:rPr lang="en-US" altLang="zh-CN" sz="4000" b="1">
                <a:latin typeface="Arial" panose="020B0604020202020204" pitchFamily="34" charset="0"/>
                <a:ea typeface="黑体" panose="02010609060101010101" pitchFamily="49" charset="-122"/>
                <a:cs typeface="Arial" panose="020B0604020202020204" pitchFamily="34" charset="0"/>
                <a:sym typeface="+mn-ea"/>
              </a:rPr>
              <a:t>          (Rules for Falsity)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blinds(horizontal)">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blinds(horizontal)">
                                      <p:cBhvr>
                                        <p:cTn id="15" dur="500"/>
                                        <p:tgtEl>
                                          <p:spTgt spid="7">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blinds(horizontal)">
                                      <p:cBhvr>
                                        <p:cTn id="18" dur="500"/>
                                        <p:tgtEl>
                                          <p:spTgt spid="7">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animEffect transition="in" filter="blinds(horizontal)">
                                      <p:cBhvr>
                                        <p:cTn id="23" dur="500"/>
                                        <p:tgtEl>
                                          <p:spTgt spid="7">
                                            <p:txEl>
                                              <p:pRg st="5" end="5"/>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7">
                                            <p:txEl>
                                              <p:pRg st="6" end="6"/>
                                            </p:txEl>
                                          </p:spTgt>
                                        </p:tgtEl>
                                        <p:attrNameLst>
                                          <p:attrName>style.visibility</p:attrName>
                                        </p:attrNameLst>
                                      </p:cBhvr>
                                      <p:to>
                                        <p:strVal val="visible"/>
                                      </p:to>
                                    </p:set>
                                    <p:animEffect transition="in" filter="blinds(horizontal)">
                                      <p:cBhvr>
                                        <p:cTn id="26"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a:spLocks noGrp="1"/>
          </p:cNvSpPr>
          <p:nvPr/>
        </p:nvSpPr>
        <p:spPr>
          <a:xfrm>
            <a:off x="838200" y="650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6000" b="1" dirty="0">
                <a:latin typeface="黑体" panose="02010609060101010101" pitchFamily="49" charset="-122"/>
                <a:ea typeface="黑体" panose="02010609060101010101" pitchFamily="49" charset="-122"/>
              </a:rPr>
              <a:t>如何做</a:t>
            </a:r>
          </a:p>
        </p:txBody>
      </p:sp>
      <p:sp>
        <p:nvSpPr>
          <p:cNvPr id="4" name="文本框 3"/>
          <p:cNvSpPr txBox="1"/>
          <p:nvPr/>
        </p:nvSpPr>
        <p:spPr>
          <a:xfrm>
            <a:off x="697865" y="1985645"/>
            <a:ext cx="10928350" cy="3169285"/>
          </a:xfrm>
          <a:prstGeom prst="rect">
            <a:avLst/>
          </a:prstGeom>
          <a:noFill/>
        </p:spPr>
        <p:txBody>
          <a:bodyPr wrap="square" rtlCol="0">
            <a:spAutoFit/>
          </a:bodyPr>
          <a:lstStyle/>
          <a:p>
            <a:pPr marL="285750" indent="-285750">
              <a:buFont typeface="Arial" panose="020B0604020202020204" pitchFamily="34" charset="0"/>
              <a:buChar char="•"/>
            </a:pPr>
            <a:r>
              <a:rPr lang="en-US" altLang="zh-CN" sz="4000" b="1" dirty="0">
                <a:latin typeface="Times New Roman" panose="02020603050405020304" pitchFamily="18" charset="0"/>
                <a:ea typeface="宋体" panose="02010600030101010101" pitchFamily="2" charset="-122"/>
                <a:cs typeface="Times New Roman" panose="02020603050405020304" pitchFamily="18" charset="0"/>
                <a:sym typeface="+mn-ea"/>
              </a:rPr>
              <a:t>Coq</a:t>
            </a:r>
            <a:r>
              <a:rPr lang="zh-CN" altLang="en-US" sz="4000" b="1" dirty="0">
                <a:latin typeface="宋体" panose="02010600030101010101" pitchFamily="2" charset="-122"/>
                <a:ea typeface="宋体" panose="02010600030101010101" pitchFamily="2" charset="-122"/>
                <a:cs typeface="宋体" panose="02010600030101010101" pitchFamily="2" charset="-122"/>
                <a:sym typeface="+mn-ea"/>
              </a:rPr>
              <a:t>为我们提供了</a:t>
            </a:r>
            <a:r>
              <a:rPr lang="en-US" altLang="zh-CN" sz="4000" b="1" dirty="0">
                <a:latin typeface="Times New Roman" panose="02020603050405020304" pitchFamily="18" charset="0"/>
                <a:ea typeface="宋体" panose="02010600030101010101" pitchFamily="2" charset="-122"/>
                <a:cs typeface="Times New Roman" panose="02020603050405020304" pitchFamily="18" charset="0"/>
                <a:sym typeface="+mn-ea"/>
              </a:rPr>
              <a:t>intros</a:t>
            </a:r>
            <a:r>
              <a:rPr lang="zh-CN" altLang="en-US" sz="4000" b="1" dirty="0">
                <a:latin typeface="Times New Roman" panose="02020603050405020304" pitchFamily="18" charset="0"/>
                <a:ea typeface="宋体" panose="02010600030101010101" pitchFamily="2" charset="-122"/>
                <a:cs typeface="Times New Roman" panose="02020603050405020304" pitchFamily="18" charset="0"/>
                <a:sym typeface="+mn-ea"/>
              </a:rPr>
              <a:t>、</a:t>
            </a:r>
            <a:r>
              <a:rPr lang="en-US" altLang="zh-CN" sz="4000" b="1" dirty="0">
                <a:latin typeface="Times New Roman" panose="02020603050405020304" pitchFamily="18" charset="0"/>
                <a:ea typeface="宋体" panose="02010600030101010101" pitchFamily="2" charset="-122"/>
                <a:cs typeface="Times New Roman" panose="02020603050405020304" pitchFamily="18" charset="0"/>
                <a:sym typeface="+mn-ea"/>
              </a:rPr>
              <a:t> destruct</a:t>
            </a:r>
            <a:r>
              <a:rPr lang="zh-CN" altLang="en-US" sz="4000" b="1" dirty="0">
                <a:latin typeface="宋体" panose="02010600030101010101" pitchFamily="2" charset="-122"/>
                <a:ea typeface="宋体" panose="02010600030101010101" pitchFamily="2" charset="-122"/>
                <a:cs typeface="宋体" panose="02010600030101010101" pitchFamily="2" charset="-122"/>
                <a:sym typeface="+mn-ea"/>
              </a:rPr>
              <a:t>等证明策略</a:t>
            </a:r>
          </a:p>
          <a:p>
            <a:pPr marL="285750" indent="-285750">
              <a:buFont typeface="Arial" panose="020B0604020202020204" pitchFamily="34" charset="0"/>
              <a:buChar char="•"/>
            </a:pPr>
            <a:endParaRPr lang="en-US" altLang="zh-CN" sz="4000" b="1" dirty="0">
              <a:latin typeface="宋体" panose="02010600030101010101" pitchFamily="2" charset="-122"/>
              <a:ea typeface="宋体" panose="02010600030101010101" pitchFamily="2" charset="-122"/>
              <a:cs typeface="宋体" panose="02010600030101010101" pitchFamily="2" charset="-122"/>
            </a:endParaRPr>
          </a:p>
          <a:p>
            <a:pPr marL="285750" indent="-285750">
              <a:buFont typeface="Arial" panose="020B0604020202020204" pitchFamily="34" charset="0"/>
              <a:buChar char="•"/>
            </a:pPr>
            <a:r>
              <a:rPr lang="en-US" altLang="zh-CN" sz="4000" b="1" dirty="0">
                <a:latin typeface="Times New Roman" panose="02020603050405020304" pitchFamily="18" charset="0"/>
                <a:cs typeface="Times New Roman" panose="02020603050405020304" pitchFamily="18" charset="0"/>
                <a:sym typeface="+mn-ea"/>
              </a:rPr>
              <a:t>Coq</a:t>
            </a:r>
            <a:r>
              <a:rPr lang="zh-CN" altLang="en-US" sz="4000" b="1" dirty="0">
                <a:latin typeface="宋体" panose="02010600030101010101" pitchFamily="2" charset="-122"/>
                <a:ea typeface="宋体" panose="02010600030101010101" pitchFamily="2" charset="-122"/>
                <a:sym typeface="+mn-ea"/>
              </a:rPr>
              <a:t>中提供的每一个证明策略都可以对应于一个或者若干个自然推理系统中的推理规则</a:t>
            </a:r>
            <a:endParaRPr lang="en-US" altLang="zh-CN" sz="4000" dirty="0"/>
          </a:p>
          <a:p>
            <a:pPr marL="285750" indent="-285750">
              <a:buFont typeface="Arial" panose="020B0604020202020204" pitchFamily="34" charset="0"/>
              <a:buChar char="•"/>
            </a:pPr>
            <a:endParaRPr lang="en-US" altLang="zh-CN" sz="4000" b="1" dirty="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blinds(horizontal)">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blinds(horizontal)">
                                      <p:cBhvr>
                                        <p:cTn id="18"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a:spLocks noGrp="1"/>
          </p:cNvSpPr>
          <p:nvPr/>
        </p:nvSpPr>
        <p:spPr>
          <a:xfrm>
            <a:off x="838200" y="650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6000" b="1" dirty="0">
                <a:latin typeface="黑体" panose="02010609060101010101" pitchFamily="49" charset="-122"/>
                <a:ea typeface="黑体" panose="02010609060101010101" pitchFamily="49" charset="-122"/>
              </a:rPr>
              <a:t>如何做</a:t>
            </a:r>
          </a:p>
        </p:txBody>
      </p:sp>
      <p:sp>
        <p:nvSpPr>
          <p:cNvPr id="6" name="文本框 5"/>
          <p:cNvSpPr txBox="1"/>
          <p:nvPr/>
        </p:nvSpPr>
        <p:spPr>
          <a:xfrm>
            <a:off x="1067435" y="1292860"/>
            <a:ext cx="2380615" cy="645160"/>
          </a:xfrm>
          <a:prstGeom prst="rect">
            <a:avLst/>
          </a:prstGeom>
          <a:noFill/>
        </p:spPr>
        <p:txBody>
          <a:bodyPr wrap="square" rtlCol="0">
            <a:spAutoFit/>
          </a:bodyPr>
          <a:lstStyle/>
          <a:p>
            <a:r>
              <a:rPr lang="zh-CN" altLang="en-US" sz="3600" b="1">
                <a:latin typeface="楷体" panose="02010609060101010101" pitchFamily="49" charset="-122"/>
                <a:ea typeface="楷体" panose="02010609060101010101" pitchFamily="49" charset="-122"/>
                <a:cs typeface="楷体" panose="02010609060101010101" pitchFamily="49" charset="-122"/>
              </a:rPr>
              <a:t>例</a:t>
            </a:r>
            <a:r>
              <a:rPr lang="en-US" altLang="zh-CN" sz="3600" b="1">
                <a:latin typeface="楷体" panose="02010609060101010101" pitchFamily="49" charset="-122"/>
                <a:ea typeface="楷体" panose="02010609060101010101" pitchFamily="49" charset="-122"/>
                <a:cs typeface="楷体" panose="02010609060101010101" pitchFamily="49" charset="-122"/>
              </a:rPr>
              <a:t>1</a:t>
            </a:r>
            <a:r>
              <a:rPr lang="zh-CN" altLang="en-US" sz="3600" b="1">
                <a:latin typeface="楷体" panose="02010609060101010101" pitchFamily="49" charset="-122"/>
                <a:ea typeface="楷体" panose="02010609060101010101" pitchFamily="49" charset="-122"/>
                <a:cs typeface="楷体" panose="02010609060101010101" pitchFamily="49" charset="-122"/>
              </a:rPr>
              <a:t>：</a:t>
            </a:r>
          </a:p>
        </p:txBody>
      </p:sp>
      <p:cxnSp>
        <p:nvCxnSpPr>
          <p:cNvPr id="10" name="直接连接符 9"/>
          <p:cNvCxnSpPr/>
          <p:nvPr/>
        </p:nvCxnSpPr>
        <p:spPr>
          <a:xfrm>
            <a:off x="8217535" y="2837180"/>
            <a:ext cx="2650490" cy="0"/>
          </a:xfrm>
          <a:prstGeom prst="line">
            <a:avLst/>
          </a:prstGeom>
          <a:ln w="38100"/>
        </p:spPr>
        <p:style>
          <a:lnRef idx="1">
            <a:schemeClr val="dk1"/>
          </a:lnRef>
          <a:fillRef idx="0">
            <a:schemeClr val="dk1"/>
          </a:fillRef>
          <a:effectRef idx="0">
            <a:schemeClr val="dk1"/>
          </a:effectRef>
          <a:fontRef idx="minor">
            <a:schemeClr val="tx1"/>
          </a:fontRef>
        </p:style>
      </p:cxnSp>
      <p:sp>
        <p:nvSpPr>
          <p:cNvPr id="11" name="文本框 10"/>
          <p:cNvSpPr txBox="1"/>
          <p:nvPr/>
        </p:nvSpPr>
        <p:spPr>
          <a:xfrm>
            <a:off x="9243695" y="2874010"/>
            <a:ext cx="633095" cy="768350"/>
          </a:xfrm>
          <a:prstGeom prst="rect">
            <a:avLst/>
          </a:prstGeom>
          <a:noFill/>
        </p:spPr>
        <p:txBody>
          <a:bodyPr wrap="none" rtlCol="0" anchor="t">
            <a:spAutoFit/>
          </a:bodyPr>
          <a:lstStyle/>
          <a:p>
            <a:r>
              <a:rPr lang="en-US" altLang="zh-CN" sz="4400" b="1">
                <a:latin typeface="Times New Roman" panose="02020603050405020304" pitchFamily="18" charset="0"/>
                <a:cs typeface="Times New Roman" panose="02020603050405020304" pitchFamily="18" charset="0"/>
                <a:sym typeface="+mn-ea"/>
              </a:rPr>
              <a:t>P </a:t>
            </a:r>
          </a:p>
        </p:txBody>
      </p:sp>
      <p:sp>
        <p:nvSpPr>
          <p:cNvPr id="12" name="文本框 11"/>
          <p:cNvSpPr txBox="1"/>
          <p:nvPr/>
        </p:nvSpPr>
        <p:spPr>
          <a:xfrm>
            <a:off x="8643620" y="1987550"/>
            <a:ext cx="2045335" cy="768350"/>
          </a:xfrm>
          <a:prstGeom prst="rect">
            <a:avLst/>
          </a:prstGeom>
          <a:noFill/>
        </p:spPr>
        <p:txBody>
          <a:bodyPr wrap="none" rtlCol="0" anchor="t">
            <a:spAutoFit/>
          </a:bodyPr>
          <a:lstStyle/>
          <a:p>
            <a:r>
              <a:rPr lang="en-US" altLang="zh-CN" sz="4400" b="1">
                <a:latin typeface="Times New Roman" panose="02020603050405020304" pitchFamily="18" charset="0"/>
                <a:cs typeface="Times New Roman" panose="02020603050405020304" pitchFamily="18" charset="0"/>
                <a:sym typeface="+mn-ea"/>
              </a:rPr>
              <a:t>P ∧ Q  </a:t>
            </a:r>
          </a:p>
        </p:txBody>
      </p:sp>
      <p:cxnSp>
        <p:nvCxnSpPr>
          <p:cNvPr id="2" name="直接连接符 1"/>
          <p:cNvCxnSpPr/>
          <p:nvPr/>
        </p:nvCxnSpPr>
        <p:spPr>
          <a:xfrm>
            <a:off x="8217535" y="4872355"/>
            <a:ext cx="2650490" cy="0"/>
          </a:xfrm>
          <a:prstGeom prst="line">
            <a:avLst/>
          </a:prstGeom>
          <a:ln w="38100"/>
        </p:spPr>
        <p:style>
          <a:lnRef idx="1">
            <a:schemeClr val="dk1"/>
          </a:lnRef>
          <a:fillRef idx="0">
            <a:schemeClr val="dk1"/>
          </a:fillRef>
          <a:effectRef idx="0">
            <a:schemeClr val="dk1"/>
          </a:effectRef>
          <a:fontRef idx="minor">
            <a:schemeClr val="tx1"/>
          </a:fontRef>
        </p:style>
      </p:cxnSp>
      <p:sp>
        <p:nvSpPr>
          <p:cNvPr id="3" name="文本框 2"/>
          <p:cNvSpPr txBox="1"/>
          <p:nvPr/>
        </p:nvSpPr>
        <p:spPr>
          <a:xfrm>
            <a:off x="9199245" y="4922520"/>
            <a:ext cx="756920" cy="768350"/>
          </a:xfrm>
          <a:prstGeom prst="rect">
            <a:avLst/>
          </a:prstGeom>
          <a:noFill/>
        </p:spPr>
        <p:txBody>
          <a:bodyPr wrap="none" rtlCol="0" anchor="t">
            <a:spAutoFit/>
          </a:bodyPr>
          <a:lstStyle/>
          <a:p>
            <a:r>
              <a:rPr lang="en-US" altLang="zh-CN" sz="4400" b="1">
                <a:latin typeface="Times New Roman" panose="02020603050405020304" pitchFamily="18" charset="0"/>
                <a:cs typeface="Times New Roman" panose="02020603050405020304" pitchFamily="18" charset="0"/>
                <a:sym typeface="+mn-ea"/>
              </a:rPr>
              <a:t>Q </a:t>
            </a:r>
          </a:p>
        </p:txBody>
      </p:sp>
      <p:sp>
        <p:nvSpPr>
          <p:cNvPr id="4" name="文本框 3"/>
          <p:cNvSpPr txBox="1"/>
          <p:nvPr/>
        </p:nvSpPr>
        <p:spPr>
          <a:xfrm>
            <a:off x="8649335" y="4022725"/>
            <a:ext cx="2045335" cy="768350"/>
          </a:xfrm>
          <a:prstGeom prst="rect">
            <a:avLst/>
          </a:prstGeom>
          <a:noFill/>
        </p:spPr>
        <p:txBody>
          <a:bodyPr wrap="none" rtlCol="0" anchor="t">
            <a:spAutoFit/>
          </a:bodyPr>
          <a:lstStyle/>
          <a:p>
            <a:r>
              <a:rPr lang="en-US" altLang="zh-CN" sz="4400" b="1">
                <a:latin typeface="Times New Roman" panose="02020603050405020304" pitchFamily="18" charset="0"/>
                <a:cs typeface="Times New Roman" panose="02020603050405020304" pitchFamily="18" charset="0"/>
                <a:sym typeface="+mn-ea"/>
              </a:rPr>
              <a:t>P ∧ Q  </a:t>
            </a:r>
          </a:p>
        </p:txBody>
      </p:sp>
      <p:pic>
        <p:nvPicPr>
          <p:cNvPr id="9" name="图片 8"/>
          <p:cNvPicPr>
            <a:picLocks noChangeAspect="1"/>
          </p:cNvPicPr>
          <p:nvPr/>
        </p:nvPicPr>
        <p:blipFill>
          <a:blip r:embed="rId3"/>
          <a:stretch>
            <a:fillRect/>
          </a:stretch>
        </p:blipFill>
        <p:spPr>
          <a:xfrm>
            <a:off x="1016000" y="2024380"/>
            <a:ext cx="6598285" cy="37801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linds(horizontal)">
                                      <p:cBhvr>
                                        <p:cTn id="15" dur="500"/>
                                        <p:tgtEl>
                                          <p:spTgt spid="10"/>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linds(horizontal)">
                                      <p:cBhvr>
                                        <p:cTn id="18" dur="500"/>
                                        <p:tgtEl>
                                          <p:spTgt spid="11"/>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linds(horizontal)">
                                      <p:cBhvr>
                                        <p:cTn id="21" dur="500"/>
                                        <p:tgtEl>
                                          <p:spTgt spid="12"/>
                                        </p:tgtEl>
                                      </p:cBhvr>
                                    </p:animEffect>
                                  </p:childTnLst>
                                </p:cTn>
                              </p:par>
                              <p:par>
                                <p:cTn id="22" presetID="3" presetClass="entr" presetSubtype="10" fill="hold" nodeType="with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blinds(horizontal)">
                                      <p:cBhvr>
                                        <p:cTn id="24" dur="500"/>
                                        <p:tgtEl>
                                          <p:spTgt spid="2"/>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linds(horizontal)">
                                      <p:cBhvr>
                                        <p:cTn id="27" dur="500"/>
                                        <p:tgtEl>
                                          <p:spTgt spid="3"/>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blinds(horizontal)">
                                      <p:cBhvr>
                                        <p:cTn id="3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11" grpId="0"/>
      <p:bldP spid="11" grpId="1"/>
      <p:bldP spid="12" grpId="0"/>
      <p:bldP spid="12" grpId="1"/>
      <p:bldP spid="3" grpId="0"/>
      <p:bldP spid="3" grpId="1"/>
      <p:bldP spid="4" grpId="0"/>
      <p:bldP spid="4"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a:spLocks noGrp="1"/>
          </p:cNvSpPr>
          <p:nvPr/>
        </p:nvSpPr>
        <p:spPr>
          <a:xfrm>
            <a:off x="838200" y="650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6000" b="1" dirty="0">
                <a:latin typeface="黑体" panose="02010609060101010101" pitchFamily="49" charset="-122"/>
                <a:ea typeface="黑体" panose="02010609060101010101" pitchFamily="49" charset="-122"/>
              </a:rPr>
              <a:t>如何做</a:t>
            </a:r>
          </a:p>
        </p:txBody>
      </p:sp>
      <p:sp>
        <p:nvSpPr>
          <p:cNvPr id="6" name="文本框 5"/>
          <p:cNvSpPr txBox="1"/>
          <p:nvPr/>
        </p:nvSpPr>
        <p:spPr>
          <a:xfrm>
            <a:off x="1067435" y="1195705"/>
            <a:ext cx="2380615" cy="645160"/>
          </a:xfrm>
          <a:prstGeom prst="rect">
            <a:avLst/>
          </a:prstGeom>
          <a:noFill/>
        </p:spPr>
        <p:txBody>
          <a:bodyPr wrap="square" rtlCol="0">
            <a:spAutoFit/>
          </a:bodyPr>
          <a:lstStyle/>
          <a:p>
            <a:r>
              <a:rPr lang="zh-CN" altLang="en-US" sz="3600" b="1">
                <a:latin typeface="楷体" panose="02010609060101010101" pitchFamily="49" charset="-122"/>
                <a:ea typeface="楷体" panose="02010609060101010101" pitchFamily="49" charset="-122"/>
                <a:cs typeface="楷体" panose="02010609060101010101" pitchFamily="49" charset="-122"/>
              </a:rPr>
              <a:t>例</a:t>
            </a:r>
            <a:r>
              <a:rPr lang="en-US" altLang="zh-CN" sz="3600" b="1">
                <a:latin typeface="楷体" panose="02010609060101010101" pitchFamily="49" charset="-122"/>
                <a:ea typeface="楷体" panose="02010609060101010101" pitchFamily="49" charset="-122"/>
                <a:cs typeface="楷体" panose="02010609060101010101" pitchFamily="49" charset="-122"/>
              </a:rPr>
              <a:t>2</a:t>
            </a:r>
            <a:r>
              <a:rPr lang="zh-CN" altLang="en-US" sz="3600" b="1">
                <a:latin typeface="楷体" panose="02010609060101010101" pitchFamily="49" charset="-122"/>
                <a:ea typeface="楷体" panose="02010609060101010101" pitchFamily="49" charset="-122"/>
                <a:cs typeface="楷体" panose="02010609060101010101" pitchFamily="49" charset="-122"/>
              </a:rPr>
              <a:t>：</a:t>
            </a:r>
          </a:p>
        </p:txBody>
      </p:sp>
      <p:pic>
        <p:nvPicPr>
          <p:cNvPr id="3" name="图片 2"/>
          <p:cNvPicPr>
            <a:picLocks noChangeAspect="1"/>
          </p:cNvPicPr>
          <p:nvPr/>
        </p:nvPicPr>
        <p:blipFill>
          <a:blip r:embed="rId2"/>
          <a:stretch>
            <a:fillRect/>
          </a:stretch>
        </p:blipFill>
        <p:spPr>
          <a:xfrm>
            <a:off x="872490" y="1875790"/>
            <a:ext cx="10481310" cy="2885440"/>
          </a:xfrm>
          <a:prstGeom prst="rect">
            <a:avLst/>
          </a:prstGeom>
        </p:spPr>
      </p:pic>
      <p:cxnSp>
        <p:nvCxnSpPr>
          <p:cNvPr id="9" name="直接连接符 8"/>
          <p:cNvCxnSpPr/>
          <p:nvPr/>
        </p:nvCxnSpPr>
        <p:spPr>
          <a:xfrm>
            <a:off x="5431790" y="5514340"/>
            <a:ext cx="5926455" cy="0"/>
          </a:xfrm>
          <a:prstGeom prst="line">
            <a:avLst/>
          </a:prstGeom>
          <a:ln w="41275" cmpd="sng"/>
        </p:spPr>
        <p:style>
          <a:lnRef idx="1">
            <a:schemeClr val="dk1"/>
          </a:lnRef>
          <a:fillRef idx="0">
            <a:schemeClr val="dk1"/>
          </a:fillRef>
          <a:effectRef idx="0">
            <a:schemeClr val="dk1"/>
          </a:effectRef>
          <a:fontRef idx="minor">
            <a:schemeClr val="tx1"/>
          </a:fontRef>
        </p:style>
      </p:cxnSp>
      <p:sp>
        <p:nvSpPr>
          <p:cNvPr id="10" name="文本框 9"/>
          <p:cNvSpPr txBox="1"/>
          <p:nvPr/>
        </p:nvSpPr>
        <p:spPr>
          <a:xfrm>
            <a:off x="5597525" y="4761230"/>
            <a:ext cx="5976620" cy="706755"/>
          </a:xfrm>
          <a:prstGeom prst="rect">
            <a:avLst/>
          </a:prstGeom>
          <a:noFill/>
        </p:spPr>
        <p:txBody>
          <a:bodyPr wrap="square" rtlCol="0" anchor="t">
            <a:spAutoFit/>
          </a:bodyPr>
          <a:lstStyle/>
          <a:p>
            <a:r>
              <a:rPr lang="en-US" altLang="zh-CN" sz="4000" b="1">
                <a:latin typeface="Times New Roman" panose="02020603050405020304" pitchFamily="18" charset="0"/>
                <a:cs typeface="Times New Roman" panose="02020603050405020304" pitchFamily="18" charset="0"/>
                <a:sym typeface="+mn-ea"/>
              </a:rPr>
              <a:t>P ∨ Q    P </a:t>
            </a:r>
            <a:r>
              <a:rPr lang="en-US" altLang="zh-CN" sz="4000" b="1" dirty="0">
                <a:latin typeface="Garamond" panose="02020404030301010803" pitchFamily="18" charset="0"/>
                <a:ea typeface="楷体" panose="02010609060101010101" pitchFamily="49" charset="-122"/>
                <a:sym typeface="+mn-ea"/>
              </a:rPr>
              <a:t>→</a:t>
            </a:r>
            <a:r>
              <a:rPr lang="en-US" altLang="zh-CN" sz="4000" b="1">
                <a:latin typeface="Times New Roman" panose="02020603050405020304" pitchFamily="18" charset="0"/>
                <a:cs typeface="Times New Roman" panose="02020603050405020304" pitchFamily="18" charset="0"/>
                <a:sym typeface="+mn-ea"/>
              </a:rPr>
              <a:t> R    Q </a:t>
            </a:r>
            <a:r>
              <a:rPr lang="en-US" altLang="zh-CN" sz="4000" b="1" dirty="0">
                <a:latin typeface="Garamond" panose="02020404030301010803" pitchFamily="18" charset="0"/>
                <a:ea typeface="楷体" panose="02010609060101010101" pitchFamily="49" charset="-122"/>
                <a:sym typeface="+mn-ea"/>
              </a:rPr>
              <a:t>→</a:t>
            </a:r>
            <a:r>
              <a:rPr lang="en-US" altLang="zh-CN" sz="4000" b="1">
                <a:latin typeface="Times New Roman" panose="02020603050405020304" pitchFamily="18" charset="0"/>
                <a:cs typeface="Times New Roman" panose="02020603050405020304" pitchFamily="18" charset="0"/>
                <a:sym typeface="+mn-ea"/>
              </a:rPr>
              <a:t> R</a:t>
            </a:r>
            <a:r>
              <a:rPr lang="zh-CN" altLang="en-US" sz="4000" b="1">
                <a:latin typeface="Times New Roman" panose="02020603050405020304" pitchFamily="18" charset="0"/>
                <a:cs typeface="Times New Roman" panose="02020603050405020304" pitchFamily="18" charset="0"/>
              </a:rPr>
              <a:t> </a:t>
            </a:r>
          </a:p>
        </p:txBody>
      </p:sp>
      <p:sp>
        <p:nvSpPr>
          <p:cNvPr id="11" name="文本框 10"/>
          <p:cNvSpPr txBox="1"/>
          <p:nvPr/>
        </p:nvSpPr>
        <p:spPr>
          <a:xfrm>
            <a:off x="7545705" y="5514340"/>
            <a:ext cx="1793875" cy="706755"/>
          </a:xfrm>
          <a:prstGeom prst="rect">
            <a:avLst/>
          </a:prstGeom>
          <a:noFill/>
        </p:spPr>
        <p:txBody>
          <a:bodyPr wrap="square" rtlCol="0" anchor="t">
            <a:spAutoFit/>
          </a:bodyPr>
          <a:lstStyle/>
          <a:p>
            <a:pPr algn="ctr"/>
            <a:r>
              <a:rPr lang="en-US" altLang="zh-CN" sz="4000" b="1">
                <a:latin typeface="Times New Roman" panose="02020603050405020304" pitchFamily="18" charset="0"/>
                <a:cs typeface="Times New Roman" panose="02020603050405020304" pitchFamily="18" charset="0"/>
                <a:sym typeface="+mn-ea"/>
              </a:rPr>
              <a:t>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linds(horizontal)">
                                      <p:cBhvr>
                                        <p:cTn id="18" dur="500"/>
                                        <p:tgtEl>
                                          <p:spTgt spid="10"/>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linds(horizontal)">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10" grpId="0"/>
      <p:bldP spid="10" grpId="1"/>
      <p:bldP spid="11" grpId="0"/>
      <p:bldP spid="11"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107218"/>
            <a:ext cx="10515600" cy="1325563"/>
          </a:xfrm>
        </p:spPr>
        <p:txBody>
          <a:bodyPr>
            <a:normAutofit/>
          </a:bodyPr>
          <a:lstStyle/>
          <a:p>
            <a:pPr algn="ctr"/>
            <a:r>
              <a:rPr lang="zh-CN" altLang="en-US" sz="6000" b="1" dirty="0">
                <a:latin typeface="黑体" panose="02010609060101010101" pitchFamily="49" charset="-122"/>
                <a:ea typeface="黑体" panose="02010609060101010101" pitchFamily="49" charset="-122"/>
              </a:rPr>
              <a:t>是什么</a:t>
            </a:r>
          </a:p>
        </p:txBody>
      </p:sp>
      <p:sp>
        <p:nvSpPr>
          <p:cNvPr id="3" name="内容占位符 2"/>
          <p:cNvSpPr>
            <a:spLocks noGrp="1"/>
          </p:cNvSpPr>
          <p:nvPr>
            <p:ph idx="1"/>
          </p:nvPr>
        </p:nvSpPr>
        <p:spPr>
          <a:xfrm>
            <a:off x="2928620" y="1894840"/>
            <a:ext cx="6247130" cy="3608070"/>
          </a:xfrm>
        </p:spPr>
        <p:txBody>
          <a:bodyPr>
            <a:noAutofit/>
          </a:bodyPr>
          <a:lstStyle/>
          <a:p>
            <a:pPr marL="0" indent="0">
              <a:buNone/>
            </a:pPr>
            <a:r>
              <a:rPr lang="zh-CN" altLang="en-US" sz="4800" b="1" dirty="0">
                <a:latin typeface="黑体" panose="02010609060101010101" pitchFamily="49" charset="-122"/>
                <a:ea typeface="黑体" panose="02010609060101010101" pitchFamily="49" charset="-122"/>
              </a:rPr>
              <a:t>推理</a:t>
            </a:r>
            <a:r>
              <a:rPr lang="zh-CN" altLang="en-US" sz="4800" b="1" dirty="0">
                <a:latin typeface="黑体" panose="02010609060101010101" pitchFamily="49" charset="-122"/>
                <a:ea typeface="黑体" panose="02010609060101010101" pitchFamily="49" charset="-122"/>
                <a:sym typeface="+mn-ea"/>
              </a:rPr>
              <a:t>系统</a:t>
            </a:r>
          </a:p>
          <a:p>
            <a:pPr marL="0" indent="0">
              <a:buNone/>
            </a:pPr>
            <a:endParaRPr lang="en-US" altLang="zh-CN" sz="4000" b="1" dirty="0">
              <a:latin typeface="楷体" panose="02010609060101010101" pitchFamily="49" charset="-122"/>
              <a:ea typeface="楷体" panose="02010609060101010101" pitchFamily="49" charset="-122"/>
            </a:endParaRPr>
          </a:p>
          <a:p>
            <a:r>
              <a:rPr lang="zh-CN" altLang="en-US" sz="4400" b="1" dirty="0">
                <a:latin typeface="楷体" panose="02010609060101010101" pitchFamily="49" charset="-122"/>
                <a:ea typeface="楷体" panose="02010609060101010101" pitchFamily="49" charset="-122"/>
              </a:rPr>
              <a:t>自然推理</a:t>
            </a:r>
          </a:p>
          <a:p>
            <a:pPr marL="0" indent="0">
              <a:buNone/>
            </a:pPr>
            <a:endParaRPr lang="en-US" altLang="zh-CN" sz="4000" b="1" dirty="0">
              <a:latin typeface="楷体" panose="02010609060101010101" pitchFamily="49" charset="-122"/>
              <a:ea typeface="楷体" panose="02010609060101010101" pitchFamily="49" charset="-122"/>
            </a:endParaRPr>
          </a:p>
          <a:p>
            <a:r>
              <a:rPr lang="zh-CN" altLang="en-US" sz="4400" b="1" dirty="0">
                <a:latin typeface="楷体" panose="02010609060101010101" pitchFamily="49" charset="-122"/>
                <a:ea typeface="楷体" panose="02010609060101010101" pitchFamily="49" charset="-122"/>
              </a:rPr>
              <a:t>公理化推理</a:t>
            </a:r>
          </a:p>
          <a:p>
            <a:pPr marL="0" indent="0">
              <a:buNone/>
            </a:pPr>
            <a:endParaRPr lang="zh-CN" altLang="en-US" sz="4400" b="1" dirty="0">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linds(horizont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a:spLocks noGrp="1"/>
          </p:cNvSpPr>
          <p:nvPr/>
        </p:nvSpPr>
        <p:spPr>
          <a:xfrm>
            <a:off x="838200" y="650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6000" b="1" dirty="0">
                <a:latin typeface="黑体" panose="02010609060101010101" pitchFamily="49" charset="-122"/>
                <a:ea typeface="黑体" panose="02010609060101010101" pitchFamily="49" charset="-122"/>
              </a:rPr>
              <a:t>如何做</a:t>
            </a:r>
          </a:p>
        </p:txBody>
      </p:sp>
      <p:sp>
        <p:nvSpPr>
          <p:cNvPr id="4" name="文本框 3"/>
          <p:cNvSpPr txBox="1"/>
          <p:nvPr/>
        </p:nvSpPr>
        <p:spPr>
          <a:xfrm>
            <a:off x="882650" y="1200785"/>
            <a:ext cx="10240010" cy="5200650"/>
          </a:xfrm>
          <a:prstGeom prst="rect">
            <a:avLst/>
          </a:prstGeom>
          <a:noFill/>
        </p:spPr>
        <p:txBody>
          <a:bodyPr wrap="square" rtlCol="0">
            <a:spAutoFit/>
          </a:bodyPr>
          <a:lstStyle/>
          <a:p>
            <a:r>
              <a:rPr lang="zh-CN" altLang="en-US" sz="3600" b="1">
                <a:latin typeface="宋体" panose="02010600030101010101" pitchFamily="2" charset="-122"/>
                <a:ea typeface="宋体" panose="02010600030101010101" pitchFamily="2" charset="-122"/>
              </a:rPr>
              <a:t>因此，</a:t>
            </a:r>
          </a:p>
          <a:p>
            <a:pPr indent="0">
              <a:buFont typeface="Arial" panose="020B0604020202020204" pitchFamily="34" charset="0"/>
              <a:buNone/>
            </a:pPr>
            <a:r>
              <a:rPr lang="en-US" altLang="zh-CN" sz="3600" b="1">
                <a:latin typeface="Times New Roman" panose="02020603050405020304" pitchFamily="18" charset="0"/>
                <a:ea typeface="宋体" panose="02010600030101010101" pitchFamily="2" charset="-122"/>
                <a:cs typeface="Times New Roman" panose="02020603050405020304" pitchFamily="18" charset="0"/>
              </a:rPr>
              <a:t>Coq</a:t>
            </a:r>
            <a:r>
              <a:rPr lang="zh-CN" altLang="en-US" sz="3600" b="1">
                <a:latin typeface="Times New Roman" panose="02020603050405020304" pitchFamily="18" charset="0"/>
                <a:ea typeface="宋体" panose="02010600030101010101" pitchFamily="2" charset="-122"/>
                <a:cs typeface="Times New Roman" panose="02020603050405020304" pitchFamily="18" charset="0"/>
              </a:rPr>
              <a:t>能够与自然推理系统相对应；</a:t>
            </a:r>
            <a:endParaRPr lang="en-US" altLang="zh-CN" sz="3600" b="1">
              <a:latin typeface="Times New Roman" panose="02020603050405020304" pitchFamily="18" charset="0"/>
              <a:ea typeface="宋体" panose="02010600030101010101" pitchFamily="2" charset="-122"/>
              <a:cs typeface="Times New Roman" panose="02020603050405020304" pitchFamily="18" charset="0"/>
            </a:endParaRPr>
          </a:p>
          <a:p>
            <a:pPr indent="0">
              <a:buFont typeface="Arial" panose="020B0604020202020204" pitchFamily="34" charset="0"/>
              <a:buNone/>
            </a:pPr>
            <a:r>
              <a:rPr lang="en-US" altLang="zh-CN" sz="3600" b="1">
                <a:latin typeface="Times New Roman" panose="02020603050405020304" pitchFamily="18" charset="0"/>
                <a:ea typeface="宋体" panose="02010600030101010101" pitchFamily="2" charset="-122"/>
                <a:cs typeface="Times New Roman" panose="02020603050405020304" pitchFamily="18" charset="0"/>
              </a:rPr>
              <a:t>Coq</a:t>
            </a:r>
            <a:r>
              <a:rPr lang="zh-CN" altLang="en-US" sz="3600" b="1">
                <a:latin typeface="Times New Roman" panose="02020603050405020304" pitchFamily="18" charset="0"/>
                <a:ea typeface="宋体" panose="02010600030101010101" pitchFamily="2" charset="-122"/>
                <a:cs typeface="Times New Roman" panose="02020603050405020304" pitchFamily="18" charset="0"/>
              </a:rPr>
              <a:t>同样满足</a:t>
            </a:r>
            <a:r>
              <a:rPr lang="zh-CN" altLang="en-US" sz="3600" b="1" dirty="0">
                <a:latin typeface="宋体" panose="02010600030101010101" pitchFamily="2" charset="-122"/>
                <a:ea typeface="宋体" panose="02010600030101010101" pitchFamily="2" charset="-122"/>
                <a:sym typeface="+mn-ea"/>
              </a:rPr>
              <a:t>推理系统的性质：</a:t>
            </a:r>
          </a:p>
          <a:p>
            <a:pPr marL="571500" indent="-571500">
              <a:buFont typeface="Arial" panose="020B0604020202020204" pitchFamily="34" charset="0"/>
              <a:buChar char="•"/>
            </a:pPr>
            <a:r>
              <a:rPr lang="en-US" altLang="zh-CN" sz="4400" b="1" dirty="0">
                <a:latin typeface="Times New Roman" panose="02020603050405020304" pitchFamily="18" charset="0"/>
                <a:cs typeface="Times New Roman" panose="02020603050405020304" pitchFamily="18" charset="0"/>
                <a:sym typeface="+mn-ea"/>
              </a:rPr>
              <a:t>Soundness </a:t>
            </a:r>
            <a:r>
              <a:rPr lang="en-US" altLang="zh-CN" sz="4000" b="1" dirty="0">
                <a:latin typeface="Times New Roman" panose="02020603050405020304" pitchFamily="18" charset="0"/>
                <a:cs typeface="Times New Roman" panose="02020603050405020304" pitchFamily="18" charset="0"/>
                <a:sym typeface="+mn-ea"/>
              </a:rPr>
              <a:t> </a:t>
            </a:r>
            <a:endParaRPr lang="en-US" altLang="zh-CN" sz="4000" b="1" dirty="0">
              <a:latin typeface="Times New Roman" panose="02020603050405020304" pitchFamily="18" charset="0"/>
              <a:cs typeface="Times New Roman" panose="02020603050405020304" pitchFamily="18" charset="0"/>
            </a:endParaRPr>
          </a:p>
          <a:p>
            <a:pPr lvl="1" indent="0">
              <a:buFont typeface="Arial" panose="020B0604020202020204" pitchFamily="34" charset="0"/>
              <a:buNone/>
            </a:pPr>
            <a:r>
              <a:rPr lang="zh-CN" altLang="en-US" sz="3200" b="1" dirty="0">
                <a:latin typeface="楷体" panose="02010609060101010101" pitchFamily="49" charset="-122"/>
                <a:ea typeface="楷体" panose="02010609060101010101" pitchFamily="49" charset="-122"/>
                <a:sym typeface="+mn-ea"/>
              </a:rPr>
              <a:t>根据推理规则得到的所有命题都是正确的</a:t>
            </a:r>
          </a:p>
          <a:p>
            <a:pPr lvl="1" indent="0">
              <a:buFont typeface="Arial" panose="020B0604020202020204" pitchFamily="34" charset="0"/>
              <a:buNone/>
            </a:pPr>
            <a:endParaRPr lang="en-US" altLang="zh-CN" sz="3600" b="1" dirty="0"/>
          </a:p>
          <a:p>
            <a:pPr marL="571500" indent="-571500">
              <a:buFont typeface="Arial" panose="020B0604020202020204" pitchFamily="34" charset="0"/>
              <a:buChar char="•"/>
            </a:pPr>
            <a:r>
              <a:rPr lang="en-US" altLang="zh-CN" sz="4400" b="1" dirty="0">
                <a:latin typeface="Times New Roman" panose="02020603050405020304" pitchFamily="18" charset="0"/>
                <a:cs typeface="Times New Roman" panose="02020603050405020304" pitchFamily="18" charset="0"/>
                <a:sym typeface="+mn-ea"/>
              </a:rPr>
              <a:t>Completeness</a:t>
            </a:r>
            <a:endParaRPr lang="en-US" altLang="zh-CN" sz="4400" b="1" dirty="0">
              <a:latin typeface="Times New Roman" panose="02020603050405020304" pitchFamily="18" charset="0"/>
              <a:cs typeface="Times New Roman" panose="02020603050405020304" pitchFamily="18" charset="0"/>
            </a:endParaRPr>
          </a:p>
          <a:p>
            <a:pPr lvl="1" indent="0">
              <a:buFont typeface="Arial" panose="020B0604020202020204" pitchFamily="34" charset="0"/>
              <a:buNone/>
            </a:pPr>
            <a:r>
              <a:rPr lang="zh-CN" altLang="en-US" sz="3200" b="1" dirty="0">
                <a:latin typeface="楷体" panose="02010609060101010101" pitchFamily="49" charset="-122"/>
                <a:ea typeface="楷体" panose="02010609060101010101" pitchFamily="49" charset="-122"/>
                <a:sym typeface="+mn-ea"/>
              </a:rPr>
              <a:t>所有正确的命题都能通过推理规则得到</a:t>
            </a:r>
            <a:endParaRPr lang="zh-CN" altLang="en-US" sz="3200" dirty="0">
              <a:latin typeface="楷体" panose="02010609060101010101" pitchFamily="49" charset="-122"/>
              <a:ea typeface="楷体" panose="02010609060101010101" pitchFamily="49" charset="-122"/>
            </a:endParaRPr>
          </a:p>
          <a:p>
            <a:endParaRPr lang="zh-CN" altLang="en-US" sz="3600" b="1" dirty="0">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blinds(horizontal)">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blinds(horizontal)">
                                      <p:cBhvr>
                                        <p:cTn id="37"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848995" y="1831340"/>
            <a:ext cx="10493375" cy="2518410"/>
          </a:xfrm>
        </p:spPr>
        <p:txBody>
          <a:bodyPr>
            <a:normAutofit/>
          </a:bodyPr>
          <a:lstStyle/>
          <a:p>
            <a:r>
              <a:rPr lang="zh-CN" altLang="en-US" sz="7200" b="1">
                <a:latin typeface="宋体" panose="02010600030101010101" pitchFamily="2" charset="-122"/>
                <a:ea typeface="宋体" panose="02010600030101010101" pitchFamily="2" charset="-122"/>
              </a:rPr>
              <a:t>感谢马骏老师的指导！</a:t>
            </a:r>
            <a:br>
              <a:rPr lang="zh-CN" altLang="en-US" sz="7200" b="1">
                <a:latin typeface="宋体" panose="02010600030101010101" pitchFamily="2" charset="-122"/>
                <a:ea typeface="宋体" panose="02010600030101010101" pitchFamily="2" charset="-122"/>
              </a:rPr>
            </a:br>
            <a:r>
              <a:rPr lang="zh-CN" altLang="en-US" sz="7200" b="1">
                <a:latin typeface="宋体" panose="02010600030101010101" pitchFamily="2" charset="-122"/>
                <a:ea typeface="宋体" panose="02010600030101010101" pitchFamily="2" charset="-122"/>
              </a:rPr>
              <a:t>感</a:t>
            </a:r>
            <a:r>
              <a:rPr lang="zh-CN" altLang="en-US" sz="7200" b="1">
                <a:latin typeface="宋体" panose="02010600030101010101" pitchFamily="2" charset="-122"/>
                <a:ea typeface="宋体" panose="02010600030101010101" pitchFamily="2" charset="-122"/>
                <a:sym typeface="+mn-ea"/>
              </a:rPr>
              <a:t>谢大家的聆听！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1066800" y="1271270"/>
            <a:ext cx="4498975" cy="815340"/>
          </a:xfrm>
        </p:spPr>
        <p:txBody>
          <a:bodyPr/>
          <a:lstStyle/>
          <a:p>
            <a:pPr marL="0" indent="0">
              <a:buNone/>
            </a:pPr>
            <a:r>
              <a:rPr lang="zh-CN" altLang="en-US" sz="4400" b="1">
                <a:latin typeface="黑体" panose="02010609060101010101" pitchFamily="49" charset="-122"/>
                <a:ea typeface="黑体" panose="02010609060101010101" pitchFamily="49" charset="-122"/>
              </a:rPr>
              <a:t>公理化推理</a:t>
            </a:r>
          </a:p>
          <a:p>
            <a:pPr marL="0" indent="0">
              <a:buNone/>
            </a:pPr>
            <a:endParaRPr lang="zh-CN" altLang="en-US" sz="4400" b="1">
              <a:latin typeface="黑体" panose="02010609060101010101" pitchFamily="49" charset="-122"/>
              <a:ea typeface="黑体" panose="02010609060101010101" pitchFamily="49" charset="-122"/>
            </a:endParaRPr>
          </a:p>
        </p:txBody>
      </p:sp>
      <p:sp>
        <p:nvSpPr>
          <p:cNvPr id="5" name="标题 4"/>
          <p:cNvSpPr>
            <a:spLocks noGrp="1"/>
          </p:cNvSpPr>
          <p:nvPr>
            <p:ph type="title"/>
          </p:nvPr>
        </p:nvSpPr>
        <p:spPr>
          <a:xfrm>
            <a:off x="838200" y="0"/>
            <a:ext cx="10515600" cy="1155065"/>
          </a:xfrm>
        </p:spPr>
        <p:txBody>
          <a:bodyPr>
            <a:normAutofit/>
          </a:bodyPr>
          <a:lstStyle/>
          <a:p>
            <a:pPr algn="ctr"/>
            <a:r>
              <a:rPr lang="zh-CN" altLang="en-US" sz="6000" b="1" dirty="0">
                <a:latin typeface="黑体" panose="02010609060101010101" pitchFamily="49" charset="-122"/>
                <a:ea typeface="黑体" panose="02010609060101010101" pitchFamily="49" charset="-122"/>
              </a:rPr>
              <a:t>是什么</a:t>
            </a:r>
          </a:p>
        </p:txBody>
      </p:sp>
      <p:sp>
        <p:nvSpPr>
          <p:cNvPr id="18" name="文本框 17"/>
          <p:cNvSpPr txBox="1"/>
          <p:nvPr/>
        </p:nvSpPr>
        <p:spPr>
          <a:xfrm>
            <a:off x="1066800" y="2054225"/>
            <a:ext cx="7745095" cy="645160"/>
          </a:xfrm>
          <a:prstGeom prst="rect">
            <a:avLst/>
          </a:prstGeom>
          <a:noFill/>
        </p:spPr>
        <p:txBody>
          <a:bodyPr wrap="square" rtlCol="0">
            <a:spAutoFit/>
          </a:bodyPr>
          <a:lstStyle/>
          <a:p>
            <a:pPr indent="0">
              <a:buFont typeface="Arial" panose="020B0604020202020204" pitchFamily="34" charset="0"/>
              <a:buNone/>
            </a:pPr>
            <a:r>
              <a:rPr lang="zh-CN" altLang="en-US" sz="3600" b="1">
                <a:latin typeface="楷体" panose="02010609060101010101" pitchFamily="49" charset="-122"/>
                <a:ea typeface="楷体" panose="02010609060101010101" pitchFamily="49" charset="-122"/>
                <a:sym typeface="+mn-ea"/>
              </a:rPr>
              <a:t>例：（平面上）平行的传递性证明</a:t>
            </a:r>
          </a:p>
        </p:txBody>
      </p:sp>
      <p:sp>
        <p:nvSpPr>
          <p:cNvPr id="6" name="文本框 5"/>
          <p:cNvSpPr txBox="1"/>
          <p:nvPr/>
        </p:nvSpPr>
        <p:spPr>
          <a:xfrm>
            <a:off x="1539240" y="2699385"/>
            <a:ext cx="8632825" cy="583565"/>
          </a:xfrm>
          <a:prstGeom prst="rect">
            <a:avLst/>
          </a:prstGeom>
          <a:noFill/>
        </p:spPr>
        <p:txBody>
          <a:bodyPr wrap="square" rtlCol="0">
            <a:spAutoFit/>
          </a:bodyPr>
          <a:lstStyle/>
          <a:p>
            <a:r>
              <a:rPr lang="zh-CN" altLang="en-US" sz="3200" b="1">
                <a:latin typeface="宋体" panose="02010600030101010101" pitchFamily="2" charset="-122"/>
                <a:ea typeface="宋体" panose="02010600030101010101" pitchFamily="2" charset="-122"/>
              </a:rPr>
              <a:t>已知：在同一平面内，</a:t>
            </a:r>
            <a:r>
              <a:rPr lang="en-US" altLang="zh-CN" sz="3200">
                <a:latin typeface="Times New Roman" panose="02020603050405020304" pitchFamily="18" charset="0"/>
                <a:ea typeface="宋体" panose="02010600030101010101" pitchFamily="2" charset="-122"/>
                <a:cs typeface="Times New Roman" panose="02020603050405020304" pitchFamily="18" charset="0"/>
              </a:rPr>
              <a:t>a//b</a:t>
            </a:r>
            <a:r>
              <a:rPr lang="zh-CN" altLang="en-US" sz="3200" b="1">
                <a:latin typeface="宋体" panose="02010600030101010101" pitchFamily="2" charset="-122"/>
                <a:ea typeface="宋体" panose="02010600030101010101" pitchFamily="2" charset="-122"/>
              </a:rPr>
              <a:t>，</a:t>
            </a:r>
            <a:r>
              <a:rPr lang="en-US" altLang="zh-CN" sz="3200">
                <a:latin typeface="Times New Roman" panose="02020603050405020304" pitchFamily="18" charset="0"/>
                <a:ea typeface="宋体" panose="02010600030101010101" pitchFamily="2" charset="-122"/>
                <a:cs typeface="Times New Roman" panose="02020603050405020304" pitchFamily="18" charset="0"/>
              </a:rPr>
              <a:t>b//c</a:t>
            </a:r>
            <a:r>
              <a:rPr lang="zh-CN" altLang="en-US" sz="3200" b="1">
                <a:latin typeface="宋体" panose="02010600030101010101" pitchFamily="2" charset="-122"/>
                <a:ea typeface="宋体" panose="02010600030101010101" pitchFamily="2" charset="-122"/>
              </a:rPr>
              <a:t>，求证：</a:t>
            </a:r>
            <a:r>
              <a:rPr lang="en-US" altLang="zh-CN" sz="3200">
                <a:latin typeface="Times New Roman" panose="02020603050405020304" pitchFamily="18" charset="0"/>
                <a:ea typeface="宋体" panose="02010600030101010101" pitchFamily="2" charset="-122"/>
                <a:cs typeface="Times New Roman" panose="02020603050405020304" pitchFamily="18" charset="0"/>
              </a:rPr>
              <a:t>a//c</a:t>
            </a:r>
          </a:p>
        </p:txBody>
      </p:sp>
      <p:sp>
        <p:nvSpPr>
          <p:cNvPr id="7" name="文本框 6"/>
          <p:cNvSpPr txBox="1"/>
          <p:nvPr/>
        </p:nvSpPr>
        <p:spPr>
          <a:xfrm>
            <a:off x="1159510" y="3321050"/>
            <a:ext cx="9436735" cy="583565"/>
          </a:xfrm>
          <a:prstGeom prst="rect">
            <a:avLst/>
          </a:prstGeom>
          <a:noFill/>
        </p:spPr>
        <p:txBody>
          <a:bodyPr wrap="square" rtlCol="0">
            <a:spAutoFit/>
          </a:bodyPr>
          <a:lstStyle/>
          <a:p>
            <a:r>
              <a:rPr lang="zh-CN" altLang="en-US" sz="3200" b="1">
                <a:latin typeface="黑体" panose="02010609060101010101" pitchFamily="49" charset="-122"/>
                <a:ea typeface="黑体" panose="02010609060101010101" pitchFamily="49" charset="-122"/>
              </a:rPr>
              <a:t>公理：平面内过直线外一点有且仅有一条平行线</a:t>
            </a:r>
          </a:p>
        </p:txBody>
      </p:sp>
      <p:sp>
        <p:nvSpPr>
          <p:cNvPr id="8" name="文本框 7"/>
          <p:cNvSpPr txBox="1"/>
          <p:nvPr/>
        </p:nvSpPr>
        <p:spPr>
          <a:xfrm>
            <a:off x="567690" y="3942715"/>
            <a:ext cx="11430000" cy="2553335"/>
          </a:xfrm>
          <a:prstGeom prst="rect">
            <a:avLst/>
          </a:prstGeom>
          <a:noFill/>
        </p:spPr>
        <p:txBody>
          <a:bodyPr wrap="square" rtlCol="0">
            <a:spAutoFit/>
          </a:bodyPr>
          <a:lstStyle/>
          <a:p>
            <a:r>
              <a:rPr lang="zh-CN" altLang="en-US" sz="3200" b="1">
                <a:latin typeface="宋体" panose="02010600030101010101" pitchFamily="2" charset="-122"/>
                <a:ea typeface="宋体" panose="02010600030101010101" pitchFamily="2" charset="-122"/>
                <a:cs typeface="宋体" panose="02010600030101010101" pitchFamily="2" charset="-122"/>
              </a:rPr>
              <a:t>证明：</a:t>
            </a:r>
          </a:p>
          <a:p>
            <a:r>
              <a:rPr lang="zh-CN" altLang="en-US" sz="3200" b="1">
                <a:latin typeface="宋体" panose="02010600030101010101" pitchFamily="2" charset="-122"/>
                <a:ea typeface="宋体" panose="02010600030101010101" pitchFamily="2" charset="-122"/>
                <a:cs typeface="宋体" panose="02010600030101010101" pitchFamily="2" charset="-122"/>
              </a:rPr>
              <a:t>假设</a:t>
            </a:r>
            <a:r>
              <a:rPr lang="en-US" altLang="zh-CN" sz="3200" b="1">
                <a:latin typeface="宋体" panose="02010600030101010101" pitchFamily="2" charset="-122"/>
                <a:ea typeface="宋体" panose="02010600030101010101" pitchFamily="2" charset="-122"/>
                <a:cs typeface="宋体" panose="02010600030101010101" pitchFamily="2" charset="-122"/>
              </a:rPr>
              <a:t>a,c</a:t>
            </a:r>
            <a:r>
              <a:rPr lang="zh-CN" altLang="en-US" sz="3200" b="1">
                <a:latin typeface="宋体" panose="02010600030101010101" pitchFamily="2" charset="-122"/>
                <a:ea typeface="宋体" panose="02010600030101010101" pitchFamily="2" charset="-122"/>
                <a:cs typeface="宋体" panose="02010600030101010101" pitchFamily="2" charset="-122"/>
              </a:rPr>
              <a:t>相交于点</a:t>
            </a:r>
            <a:r>
              <a:rPr lang="en-US" altLang="zh-CN" sz="3200" b="1">
                <a:latin typeface="宋体" panose="02010600030101010101" pitchFamily="2" charset="-122"/>
                <a:ea typeface="宋体" panose="02010600030101010101" pitchFamily="2" charset="-122"/>
                <a:cs typeface="宋体" panose="02010600030101010101" pitchFamily="2" charset="-122"/>
              </a:rPr>
              <a:t>P</a:t>
            </a:r>
            <a:r>
              <a:rPr lang="zh-CN" altLang="en-US" sz="3200" b="1">
                <a:latin typeface="宋体" panose="02010600030101010101" pitchFamily="2" charset="-122"/>
                <a:ea typeface="宋体" panose="02010600030101010101" pitchFamily="2" charset="-122"/>
                <a:cs typeface="宋体" panose="02010600030101010101" pitchFamily="2" charset="-122"/>
              </a:rPr>
              <a:t>；</a:t>
            </a:r>
            <a:endParaRPr lang="en-US" altLang="zh-CN" sz="3200" b="1">
              <a:latin typeface="宋体" panose="02010600030101010101" pitchFamily="2" charset="-122"/>
              <a:ea typeface="宋体" panose="02010600030101010101" pitchFamily="2" charset="-122"/>
              <a:cs typeface="宋体" panose="02010600030101010101" pitchFamily="2" charset="-122"/>
            </a:endParaRPr>
          </a:p>
          <a:p>
            <a:r>
              <a:rPr lang="zh-CN" altLang="en-US" sz="3200" b="1">
                <a:latin typeface="宋体" panose="02010600030101010101" pitchFamily="2" charset="-122"/>
                <a:ea typeface="宋体" panose="02010600030101010101" pitchFamily="2" charset="-122"/>
                <a:cs typeface="宋体" panose="02010600030101010101" pitchFamily="2" charset="-122"/>
              </a:rPr>
              <a:t>若</a:t>
            </a:r>
            <a:r>
              <a:rPr lang="en-US" altLang="zh-CN" sz="3200" b="1">
                <a:latin typeface="宋体" panose="02010600030101010101" pitchFamily="2" charset="-122"/>
                <a:ea typeface="宋体" panose="02010600030101010101" pitchFamily="2" charset="-122"/>
                <a:cs typeface="宋体" panose="02010600030101010101" pitchFamily="2" charset="-122"/>
              </a:rPr>
              <a:t>P</a:t>
            </a:r>
            <a:r>
              <a:rPr lang="zh-CN" altLang="en-US" sz="3200" b="1">
                <a:latin typeface="宋体" panose="02010600030101010101" pitchFamily="2" charset="-122"/>
                <a:ea typeface="宋体" panose="02010600030101010101" pitchFamily="2" charset="-122"/>
                <a:cs typeface="宋体" panose="02010600030101010101" pitchFamily="2" charset="-122"/>
              </a:rPr>
              <a:t>在</a:t>
            </a:r>
            <a:r>
              <a:rPr lang="en-US" altLang="zh-CN" sz="3200" b="1">
                <a:latin typeface="宋体" panose="02010600030101010101" pitchFamily="2" charset="-122"/>
                <a:ea typeface="宋体" panose="02010600030101010101" pitchFamily="2" charset="-122"/>
                <a:cs typeface="宋体" panose="02010600030101010101" pitchFamily="2" charset="-122"/>
              </a:rPr>
              <a:t>b</a:t>
            </a:r>
            <a:r>
              <a:rPr lang="zh-CN" altLang="en-US" sz="3200" b="1">
                <a:latin typeface="宋体" panose="02010600030101010101" pitchFamily="2" charset="-122"/>
                <a:ea typeface="宋体" panose="02010600030101010101" pitchFamily="2" charset="-122"/>
                <a:cs typeface="宋体" panose="02010600030101010101" pitchFamily="2" charset="-122"/>
              </a:rPr>
              <a:t>上，则</a:t>
            </a:r>
            <a:r>
              <a:rPr lang="en-US" altLang="zh-CN" sz="3200" b="1">
                <a:latin typeface="宋体" panose="02010600030101010101" pitchFamily="2" charset="-122"/>
                <a:ea typeface="宋体" panose="02010600030101010101" pitchFamily="2" charset="-122"/>
                <a:cs typeface="宋体" panose="02010600030101010101" pitchFamily="2" charset="-122"/>
              </a:rPr>
              <a:t>a,b</a:t>
            </a:r>
            <a:r>
              <a:rPr lang="zh-CN" altLang="en-US" sz="3200" b="1">
                <a:latin typeface="宋体" panose="02010600030101010101" pitchFamily="2" charset="-122"/>
                <a:ea typeface="宋体" panose="02010600030101010101" pitchFamily="2" charset="-122"/>
                <a:cs typeface="宋体" panose="02010600030101010101" pitchFamily="2" charset="-122"/>
              </a:rPr>
              <a:t>相交于</a:t>
            </a:r>
            <a:r>
              <a:rPr lang="en-US" altLang="zh-CN" sz="3200" b="1">
                <a:latin typeface="宋体" panose="02010600030101010101" pitchFamily="2" charset="-122"/>
                <a:ea typeface="宋体" panose="02010600030101010101" pitchFamily="2" charset="-122"/>
                <a:cs typeface="宋体" panose="02010600030101010101" pitchFamily="2" charset="-122"/>
              </a:rPr>
              <a:t>P</a:t>
            </a:r>
            <a:r>
              <a:rPr lang="zh-CN" altLang="en-US" sz="3200" b="1">
                <a:latin typeface="宋体" panose="02010600030101010101" pitchFamily="2" charset="-122"/>
                <a:ea typeface="宋体" panose="02010600030101010101" pitchFamily="2" charset="-122"/>
                <a:cs typeface="宋体" panose="02010600030101010101" pitchFamily="2" charset="-122"/>
              </a:rPr>
              <a:t>，与</a:t>
            </a:r>
            <a:r>
              <a:rPr lang="en-US" altLang="zh-CN" sz="3200" b="1">
                <a:latin typeface="宋体" panose="02010600030101010101" pitchFamily="2" charset="-122"/>
                <a:ea typeface="宋体" panose="02010600030101010101" pitchFamily="2" charset="-122"/>
                <a:cs typeface="宋体" panose="02010600030101010101" pitchFamily="2" charset="-122"/>
              </a:rPr>
              <a:t>a//b</a:t>
            </a:r>
            <a:r>
              <a:rPr lang="zh-CN" altLang="en-US" sz="3200" b="1">
                <a:latin typeface="宋体" panose="02010600030101010101" pitchFamily="2" charset="-122"/>
                <a:ea typeface="宋体" panose="02010600030101010101" pitchFamily="2" charset="-122"/>
                <a:cs typeface="宋体" panose="02010600030101010101" pitchFamily="2" charset="-122"/>
              </a:rPr>
              <a:t>矛盾；</a:t>
            </a:r>
          </a:p>
          <a:p>
            <a:r>
              <a:rPr lang="zh-CN" altLang="en-US" sz="3200" b="1">
                <a:latin typeface="宋体" panose="02010600030101010101" pitchFamily="2" charset="-122"/>
                <a:ea typeface="宋体" panose="02010600030101010101" pitchFamily="2" charset="-122"/>
                <a:cs typeface="宋体" panose="02010600030101010101" pitchFamily="2" charset="-122"/>
              </a:rPr>
              <a:t>若</a:t>
            </a:r>
            <a:r>
              <a:rPr lang="en-US" altLang="zh-CN" sz="3200" b="1">
                <a:latin typeface="宋体" panose="02010600030101010101" pitchFamily="2" charset="-122"/>
                <a:ea typeface="宋体" panose="02010600030101010101" pitchFamily="2" charset="-122"/>
                <a:cs typeface="宋体" panose="02010600030101010101" pitchFamily="2" charset="-122"/>
              </a:rPr>
              <a:t>P</a:t>
            </a:r>
            <a:r>
              <a:rPr lang="zh-CN" altLang="en-US" sz="3200" b="1">
                <a:latin typeface="宋体" panose="02010600030101010101" pitchFamily="2" charset="-122"/>
                <a:ea typeface="宋体" panose="02010600030101010101" pitchFamily="2" charset="-122"/>
                <a:cs typeface="宋体" panose="02010600030101010101" pitchFamily="2" charset="-122"/>
              </a:rPr>
              <a:t>不在</a:t>
            </a:r>
            <a:r>
              <a:rPr lang="en-US" altLang="zh-CN" sz="3200" b="1">
                <a:latin typeface="宋体" panose="02010600030101010101" pitchFamily="2" charset="-122"/>
                <a:ea typeface="宋体" panose="02010600030101010101" pitchFamily="2" charset="-122"/>
                <a:cs typeface="宋体" panose="02010600030101010101" pitchFamily="2" charset="-122"/>
              </a:rPr>
              <a:t>b</a:t>
            </a:r>
            <a:r>
              <a:rPr lang="zh-CN" altLang="en-US" sz="3200" b="1">
                <a:latin typeface="宋体" panose="02010600030101010101" pitchFamily="2" charset="-122"/>
                <a:ea typeface="宋体" panose="02010600030101010101" pitchFamily="2" charset="-122"/>
                <a:cs typeface="宋体" panose="02010600030101010101" pitchFamily="2" charset="-122"/>
              </a:rPr>
              <a:t>上，则过</a:t>
            </a:r>
            <a:r>
              <a:rPr lang="en-US" altLang="zh-CN" sz="3200" b="1">
                <a:latin typeface="宋体" panose="02010600030101010101" pitchFamily="2" charset="-122"/>
                <a:ea typeface="宋体" panose="02010600030101010101" pitchFamily="2" charset="-122"/>
                <a:cs typeface="宋体" panose="02010600030101010101" pitchFamily="2" charset="-122"/>
              </a:rPr>
              <a:t>P</a:t>
            </a:r>
            <a:r>
              <a:rPr lang="zh-CN" altLang="en-US" sz="3200" b="1">
                <a:latin typeface="宋体" panose="02010600030101010101" pitchFamily="2" charset="-122"/>
                <a:ea typeface="宋体" panose="02010600030101010101" pitchFamily="2" charset="-122"/>
                <a:cs typeface="宋体" panose="02010600030101010101" pitchFamily="2" charset="-122"/>
              </a:rPr>
              <a:t>点存在两条直线</a:t>
            </a:r>
            <a:r>
              <a:rPr lang="en-US" altLang="zh-CN" sz="3200" b="1">
                <a:latin typeface="宋体" panose="02010600030101010101" pitchFamily="2" charset="-122"/>
                <a:ea typeface="宋体" panose="02010600030101010101" pitchFamily="2" charset="-122"/>
                <a:cs typeface="宋体" panose="02010600030101010101" pitchFamily="2" charset="-122"/>
              </a:rPr>
              <a:t>a</a:t>
            </a:r>
            <a:r>
              <a:rPr lang="zh-CN" altLang="en-US" sz="3200" b="1">
                <a:latin typeface="宋体" panose="02010600030101010101" pitchFamily="2" charset="-122"/>
                <a:ea typeface="宋体" panose="02010600030101010101" pitchFamily="2" charset="-122"/>
                <a:cs typeface="宋体" panose="02010600030101010101" pitchFamily="2" charset="-122"/>
              </a:rPr>
              <a:t>、</a:t>
            </a:r>
            <a:r>
              <a:rPr lang="en-US" altLang="zh-CN" sz="3200" b="1">
                <a:latin typeface="宋体" panose="02010600030101010101" pitchFamily="2" charset="-122"/>
                <a:ea typeface="宋体" panose="02010600030101010101" pitchFamily="2" charset="-122"/>
                <a:cs typeface="宋体" panose="02010600030101010101" pitchFamily="2" charset="-122"/>
              </a:rPr>
              <a:t>c</a:t>
            </a:r>
            <a:r>
              <a:rPr lang="zh-CN" altLang="en-US" sz="3200" b="1">
                <a:latin typeface="宋体" panose="02010600030101010101" pitchFamily="2" charset="-122"/>
                <a:ea typeface="宋体" panose="02010600030101010101" pitchFamily="2" charset="-122"/>
                <a:cs typeface="宋体" panose="02010600030101010101" pitchFamily="2" charset="-122"/>
              </a:rPr>
              <a:t>与</a:t>
            </a:r>
            <a:r>
              <a:rPr lang="en-US" altLang="zh-CN" sz="3200" b="1">
                <a:latin typeface="宋体" panose="02010600030101010101" pitchFamily="2" charset="-122"/>
                <a:ea typeface="宋体" panose="02010600030101010101" pitchFamily="2" charset="-122"/>
                <a:cs typeface="宋体" panose="02010600030101010101" pitchFamily="2" charset="-122"/>
              </a:rPr>
              <a:t>b</a:t>
            </a:r>
            <a:r>
              <a:rPr lang="zh-CN" altLang="en-US" sz="3200" b="1">
                <a:latin typeface="宋体" panose="02010600030101010101" pitchFamily="2" charset="-122"/>
                <a:ea typeface="宋体" panose="02010600030101010101" pitchFamily="2" charset="-122"/>
                <a:cs typeface="宋体" panose="02010600030101010101" pitchFamily="2" charset="-122"/>
              </a:rPr>
              <a:t>平行，与公理矛盾；</a:t>
            </a:r>
          </a:p>
          <a:p>
            <a:r>
              <a:rPr lang="zh-CN" altLang="en-US" sz="3200" b="1">
                <a:latin typeface="宋体" panose="02010600030101010101" pitchFamily="2" charset="-122"/>
                <a:ea typeface="宋体" panose="02010600030101010101" pitchFamily="2" charset="-122"/>
                <a:cs typeface="宋体" panose="02010600030101010101" pitchFamily="2" charset="-122"/>
              </a:rPr>
              <a:t>所以假设不成立；所以</a:t>
            </a:r>
            <a:r>
              <a:rPr lang="en-US" altLang="zh-CN" sz="3200" b="1">
                <a:latin typeface="宋体" panose="02010600030101010101" pitchFamily="2" charset="-122"/>
                <a:ea typeface="宋体" panose="02010600030101010101" pitchFamily="2" charset="-122"/>
                <a:cs typeface="宋体" panose="02010600030101010101" pitchFamily="2" charset="-122"/>
              </a:rPr>
              <a:t>a//c</a:t>
            </a:r>
            <a:r>
              <a:rPr lang="zh-CN" altLang="en-US" sz="3200" b="1">
                <a:latin typeface="宋体" panose="02010600030101010101" pitchFamily="2" charset="-122"/>
                <a:ea typeface="宋体" panose="02010600030101010101" pitchFamily="2" charset="-122"/>
                <a:cs typeface="宋体" panose="02010600030101010101" pitchFamily="2"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linds(horizontal)">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blinds(horizontal)">
                                      <p:cBhvr>
                                        <p:cTn id="27" dur="5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8">
                                            <p:txEl>
                                              <p:pRg st="1" end="1"/>
                                            </p:txEl>
                                          </p:spTgt>
                                        </p:tgtEl>
                                        <p:attrNameLst>
                                          <p:attrName>style.visibility</p:attrName>
                                        </p:attrNameLst>
                                      </p:cBhvr>
                                      <p:to>
                                        <p:strVal val="visible"/>
                                      </p:to>
                                    </p:set>
                                    <p:animEffect transition="in" filter="blinds(horizontal)">
                                      <p:cBhvr>
                                        <p:cTn id="32" dur="500"/>
                                        <p:tgtEl>
                                          <p:spTgt spid="8">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8">
                                            <p:txEl>
                                              <p:pRg st="2" end="2"/>
                                            </p:txEl>
                                          </p:spTgt>
                                        </p:tgtEl>
                                        <p:attrNameLst>
                                          <p:attrName>style.visibility</p:attrName>
                                        </p:attrNameLst>
                                      </p:cBhvr>
                                      <p:to>
                                        <p:strVal val="visible"/>
                                      </p:to>
                                    </p:set>
                                    <p:animEffect transition="in" filter="blinds(horizontal)">
                                      <p:cBhvr>
                                        <p:cTn id="37" dur="500"/>
                                        <p:tgtEl>
                                          <p:spTgt spid="8">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8">
                                            <p:txEl>
                                              <p:pRg st="3" end="3"/>
                                            </p:txEl>
                                          </p:spTgt>
                                        </p:tgtEl>
                                        <p:attrNameLst>
                                          <p:attrName>style.visibility</p:attrName>
                                        </p:attrNameLst>
                                      </p:cBhvr>
                                      <p:to>
                                        <p:strVal val="visible"/>
                                      </p:to>
                                    </p:set>
                                    <p:animEffect transition="in" filter="blinds(horizontal)">
                                      <p:cBhvr>
                                        <p:cTn id="42" dur="500"/>
                                        <p:tgtEl>
                                          <p:spTgt spid="8">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8">
                                            <p:txEl>
                                              <p:pRg st="4" end="4"/>
                                            </p:txEl>
                                          </p:spTgt>
                                        </p:tgtEl>
                                        <p:attrNameLst>
                                          <p:attrName>style.visibility</p:attrName>
                                        </p:attrNameLst>
                                      </p:cBhvr>
                                      <p:to>
                                        <p:strVal val="visible"/>
                                      </p:to>
                                    </p:set>
                                    <p:animEffect transition="in" filter="blinds(horizontal)">
                                      <p:cBhvr>
                                        <p:cTn id="4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4" grpId="1" build="p"/>
      <p:bldP spid="18" grpId="0"/>
      <p:bldP spid="18" grpId="1"/>
      <p:bldP spid="7" grpId="0"/>
      <p:bldP spid="7"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66800" y="1271270"/>
            <a:ext cx="4498975" cy="815340"/>
          </a:xfrm>
        </p:spPr>
        <p:txBody>
          <a:bodyPr/>
          <a:lstStyle/>
          <a:p>
            <a:pPr marL="0" indent="0">
              <a:buNone/>
            </a:pPr>
            <a:r>
              <a:rPr lang="zh-CN" altLang="en-US" sz="4400" b="1">
                <a:latin typeface="黑体" panose="02010609060101010101" pitchFamily="49" charset="-122"/>
                <a:ea typeface="黑体" panose="02010609060101010101" pitchFamily="49" charset="-122"/>
              </a:rPr>
              <a:t>公理化推理</a:t>
            </a:r>
          </a:p>
          <a:p>
            <a:pPr marL="0" indent="0">
              <a:buNone/>
            </a:pPr>
            <a:endParaRPr lang="zh-CN" altLang="en-US" sz="4400" b="1">
              <a:latin typeface="黑体" panose="02010609060101010101" pitchFamily="49" charset="-122"/>
              <a:ea typeface="黑体" panose="02010609060101010101" pitchFamily="49" charset="-122"/>
            </a:endParaRPr>
          </a:p>
        </p:txBody>
      </p:sp>
      <p:sp>
        <p:nvSpPr>
          <p:cNvPr id="5" name="标题 4"/>
          <p:cNvSpPr>
            <a:spLocks noGrp="1"/>
          </p:cNvSpPr>
          <p:nvPr>
            <p:ph type="title"/>
          </p:nvPr>
        </p:nvSpPr>
        <p:spPr>
          <a:xfrm>
            <a:off x="838200" y="107218"/>
            <a:ext cx="10515600" cy="1325563"/>
          </a:xfrm>
        </p:spPr>
        <p:txBody>
          <a:bodyPr>
            <a:normAutofit/>
          </a:bodyPr>
          <a:lstStyle/>
          <a:p>
            <a:pPr algn="ctr"/>
            <a:r>
              <a:rPr lang="zh-CN" altLang="en-US" sz="6000" b="1" dirty="0">
                <a:latin typeface="黑体" panose="02010609060101010101" pitchFamily="49" charset="-122"/>
                <a:ea typeface="黑体" panose="02010609060101010101" pitchFamily="49" charset="-122"/>
              </a:rPr>
              <a:t>是什么</a:t>
            </a:r>
          </a:p>
        </p:txBody>
      </p:sp>
      <p:sp>
        <p:nvSpPr>
          <p:cNvPr id="6" name="文本框 5"/>
          <p:cNvSpPr txBox="1"/>
          <p:nvPr/>
        </p:nvSpPr>
        <p:spPr>
          <a:xfrm>
            <a:off x="2317750" y="3028950"/>
            <a:ext cx="1243965" cy="583565"/>
          </a:xfrm>
          <a:prstGeom prst="rect">
            <a:avLst/>
          </a:prstGeom>
          <a:noFill/>
        </p:spPr>
        <p:txBody>
          <a:bodyPr wrap="square" rtlCol="0">
            <a:spAutoFit/>
          </a:bodyPr>
          <a:lstStyle/>
          <a:p>
            <a:r>
              <a:rPr lang="zh-CN" altLang="en-US" sz="3200" b="1">
                <a:latin typeface="宋体" panose="02010600030101010101" pitchFamily="2" charset="-122"/>
                <a:ea typeface="宋体" panose="02010600030101010101" pitchFamily="2" charset="-122"/>
              </a:rPr>
              <a:t>公理</a:t>
            </a:r>
          </a:p>
        </p:txBody>
      </p:sp>
      <p:sp>
        <p:nvSpPr>
          <p:cNvPr id="7" name="右箭头 6"/>
          <p:cNvSpPr/>
          <p:nvPr/>
        </p:nvSpPr>
        <p:spPr>
          <a:xfrm>
            <a:off x="3728720" y="3225800"/>
            <a:ext cx="3950970" cy="189865"/>
          </a:xfrm>
          <a:prstGeom prst="rightArrow">
            <a:avLst>
              <a:gd name="adj1" fmla="val 50000"/>
              <a:gd name="adj2" fmla="val 28729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4602480" y="2627630"/>
            <a:ext cx="1870710" cy="583565"/>
          </a:xfrm>
          <a:prstGeom prst="rect">
            <a:avLst/>
          </a:prstGeom>
          <a:noFill/>
        </p:spPr>
        <p:txBody>
          <a:bodyPr wrap="square" rtlCol="0">
            <a:spAutoFit/>
          </a:bodyPr>
          <a:lstStyle/>
          <a:p>
            <a:r>
              <a:rPr lang="zh-CN" altLang="en-US" sz="3200" b="1">
                <a:latin typeface="宋体" panose="02010600030101010101" pitchFamily="2" charset="-122"/>
                <a:ea typeface="宋体" panose="02010600030101010101" pitchFamily="2" charset="-122"/>
              </a:rPr>
              <a:t>推理方法</a:t>
            </a:r>
          </a:p>
        </p:txBody>
      </p:sp>
      <p:sp>
        <p:nvSpPr>
          <p:cNvPr id="9" name="文本框 8"/>
          <p:cNvSpPr txBox="1"/>
          <p:nvPr/>
        </p:nvSpPr>
        <p:spPr>
          <a:xfrm>
            <a:off x="7971790" y="3028950"/>
            <a:ext cx="2452370" cy="583565"/>
          </a:xfrm>
          <a:prstGeom prst="rect">
            <a:avLst/>
          </a:prstGeom>
          <a:noFill/>
        </p:spPr>
        <p:txBody>
          <a:bodyPr wrap="square" rtlCol="0">
            <a:spAutoFit/>
          </a:bodyPr>
          <a:lstStyle/>
          <a:p>
            <a:r>
              <a:rPr lang="zh-CN" altLang="en-US" sz="3200" b="1">
                <a:latin typeface="宋体" panose="02010600030101010101" pitchFamily="2" charset="-122"/>
                <a:ea typeface="宋体" panose="02010600030101010101" pitchFamily="2" charset="-122"/>
              </a:rPr>
              <a:t>定理（结论）</a:t>
            </a:r>
          </a:p>
        </p:txBody>
      </p:sp>
      <p:sp>
        <p:nvSpPr>
          <p:cNvPr id="10" name="下箭头 9"/>
          <p:cNvSpPr/>
          <p:nvPr/>
        </p:nvSpPr>
        <p:spPr>
          <a:xfrm>
            <a:off x="2776855" y="3695700"/>
            <a:ext cx="114935" cy="600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1367155" y="4391025"/>
            <a:ext cx="2961005" cy="829945"/>
          </a:xfrm>
          <a:prstGeom prst="rect">
            <a:avLst/>
          </a:prstGeom>
          <a:noFill/>
        </p:spPr>
        <p:txBody>
          <a:bodyPr wrap="square" rtlCol="0">
            <a:spAutoFit/>
          </a:bodyPr>
          <a:lstStyle/>
          <a:p>
            <a:r>
              <a:rPr lang="zh-CN" altLang="en-US" sz="2400" b="1">
                <a:latin typeface="楷体" panose="02010609060101010101" pitchFamily="49" charset="-122"/>
                <a:ea typeface="楷体" panose="02010609060101010101" pitchFamily="49" charset="-122"/>
                <a:sym typeface="+mn-ea"/>
              </a:rPr>
              <a:t>平面内过直线外一点有且仅有一条平行线</a:t>
            </a:r>
          </a:p>
        </p:txBody>
      </p:sp>
      <p:sp>
        <p:nvSpPr>
          <p:cNvPr id="12" name="文本框 11"/>
          <p:cNvSpPr txBox="1"/>
          <p:nvPr/>
        </p:nvSpPr>
        <p:spPr>
          <a:xfrm>
            <a:off x="3756660" y="3464560"/>
            <a:ext cx="3535045" cy="460375"/>
          </a:xfrm>
          <a:prstGeom prst="rect">
            <a:avLst/>
          </a:prstGeom>
          <a:noFill/>
        </p:spPr>
        <p:txBody>
          <a:bodyPr wrap="square" rtlCol="0">
            <a:spAutoFit/>
          </a:bodyPr>
          <a:lstStyle/>
          <a:p>
            <a:pPr algn="ctr"/>
            <a:r>
              <a:rPr lang="zh-CN" altLang="en-US" sz="2400" b="1">
                <a:latin typeface="楷体" panose="02010609060101010101" pitchFamily="49" charset="-122"/>
                <a:ea typeface="楷体" panose="02010609060101010101" pitchFamily="49" charset="-122"/>
              </a:rPr>
              <a:t>反证法</a:t>
            </a:r>
          </a:p>
        </p:txBody>
      </p:sp>
      <p:sp>
        <p:nvSpPr>
          <p:cNvPr id="14" name="下箭头 13"/>
          <p:cNvSpPr/>
          <p:nvPr/>
        </p:nvSpPr>
        <p:spPr>
          <a:xfrm>
            <a:off x="9033510" y="3695700"/>
            <a:ext cx="114935" cy="600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8091805" y="4479290"/>
            <a:ext cx="2212975" cy="460375"/>
          </a:xfrm>
          <a:prstGeom prst="rect">
            <a:avLst/>
          </a:prstGeom>
          <a:noFill/>
        </p:spPr>
        <p:txBody>
          <a:bodyPr wrap="square" rtlCol="0">
            <a:spAutoFit/>
          </a:bodyPr>
          <a:lstStyle/>
          <a:p>
            <a:r>
              <a:rPr lang="zh-CN" altLang="en-US" sz="2400" b="1">
                <a:latin typeface="楷体" panose="02010609060101010101" pitchFamily="49" charset="-122"/>
                <a:ea typeface="楷体" panose="02010609060101010101" pitchFamily="49" charset="-122"/>
              </a:rPr>
              <a:t>平行的传递性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linds(horizontal)">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linds(horizontal)">
                                      <p:cBhvr>
                                        <p:cTn id="20" dur="500"/>
                                        <p:tgtEl>
                                          <p:spTgt spid="7"/>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linds(horizontal)">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blinds(horizontal)">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linds(horizontal)">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blinds(horizontal)">
                                      <p:cBhvr>
                                        <p:cTn id="38" dur="500"/>
                                        <p:tgtEl>
                                          <p:spTgt spid="14"/>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blinds(horizontal)">
                                      <p:cBhvr>
                                        <p:cTn id="4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P spid="6" grpId="0"/>
      <p:bldP spid="6" grpId="1"/>
      <p:bldP spid="7" grpId="0" bldLvl="0" animBg="1"/>
      <p:bldP spid="7" grpId="1" animBg="1"/>
      <p:bldP spid="8" grpId="0"/>
      <p:bldP spid="8" grpId="1"/>
      <p:bldP spid="9" grpId="0"/>
      <p:bldP spid="9" grpId="1"/>
      <p:bldP spid="10" grpId="0" bldLvl="0" animBg="1"/>
      <p:bldP spid="10" grpId="1" animBg="1"/>
      <p:bldP spid="11" grpId="0"/>
      <p:bldP spid="11" grpId="1"/>
      <p:bldP spid="12" grpId="0"/>
      <p:bldP spid="12" grpId="1"/>
      <p:bldP spid="14" grpId="0" bldLvl="0" animBg="1"/>
      <p:bldP spid="14" grpId="1" animBg="1"/>
      <p:bldP spid="16" grpId="0"/>
      <p:bldP spid="16"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p:cNvSpPr>
            <a:spLocks noGrp="1"/>
          </p:cNvSpPr>
          <p:nvPr/>
        </p:nvSpPr>
        <p:spPr>
          <a:xfrm>
            <a:off x="1852295" y="1377315"/>
            <a:ext cx="5686425" cy="8153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4400" b="1">
                <a:solidFill>
                  <a:schemeClr val="tx1"/>
                </a:solidFill>
                <a:latin typeface="黑体" panose="02010609060101010101" pitchFamily="49" charset="-122"/>
                <a:ea typeface="黑体" panose="02010609060101010101" pitchFamily="49" charset="-122"/>
              </a:rPr>
              <a:t>自然</a:t>
            </a:r>
            <a:r>
              <a:rPr lang="zh-CN" altLang="en-US" sz="4400" b="1">
                <a:latin typeface="黑体" panose="02010609060101010101" pitchFamily="49" charset="-122"/>
                <a:ea typeface="黑体" panose="02010609060101010101" pitchFamily="49" charset="-122"/>
              </a:rPr>
              <a:t>推理</a:t>
            </a:r>
          </a:p>
          <a:p>
            <a:pPr marL="0" indent="0">
              <a:buNone/>
            </a:pPr>
            <a:endParaRPr lang="zh-CN" altLang="en-US" sz="4400" b="1">
              <a:latin typeface="黑体" panose="02010609060101010101" pitchFamily="49" charset="-122"/>
              <a:ea typeface="黑体" panose="02010609060101010101" pitchFamily="49" charset="-122"/>
            </a:endParaRPr>
          </a:p>
        </p:txBody>
      </p:sp>
      <p:sp>
        <p:nvSpPr>
          <p:cNvPr id="5" name="标题 4"/>
          <p:cNvSpPr>
            <a:spLocks noGrp="1"/>
          </p:cNvSpPr>
          <p:nvPr/>
        </p:nvSpPr>
        <p:spPr>
          <a:xfrm>
            <a:off x="838200" y="10721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6000" b="1" dirty="0">
                <a:latin typeface="黑体" panose="02010609060101010101" pitchFamily="49" charset="-122"/>
                <a:ea typeface="黑体" panose="02010609060101010101" pitchFamily="49" charset="-122"/>
              </a:rPr>
              <a:t>是什么</a:t>
            </a:r>
          </a:p>
        </p:txBody>
      </p:sp>
      <p:sp>
        <p:nvSpPr>
          <p:cNvPr id="6" name="文本框 5"/>
          <p:cNvSpPr txBox="1"/>
          <p:nvPr/>
        </p:nvSpPr>
        <p:spPr>
          <a:xfrm>
            <a:off x="1516380" y="2235200"/>
            <a:ext cx="8677910" cy="3907790"/>
          </a:xfrm>
          <a:prstGeom prst="rect">
            <a:avLst/>
          </a:prstGeom>
          <a:noFill/>
        </p:spPr>
        <p:txBody>
          <a:bodyPr wrap="square" rtlCol="0">
            <a:spAutoFit/>
          </a:bodyPr>
          <a:lstStyle/>
          <a:p>
            <a:pPr marL="285750" indent="-285750">
              <a:buFont typeface="Arial" panose="020B0604020202020204" pitchFamily="34" charset="0"/>
              <a:buChar char="•"/>
            </a:pPr>
            <a:r>
              <a:rPr lang="zh-CN" altLang="en-US" sz="3600" b="1">
                <a:latin typeface="宋体" panose="02010600030101010101" pitchFamily="2" charset="-122"/>
                <a:ea typeface="宋体" panose="02010600030101010101" pitchFamily="2" charset="-122"/>
              </a:rPr>
              <a:t>不预设公理，只给定前提</a:t>
            </a:r>
          </a:p>
          <a:p>
            <a:pPr indent="0">
              <a:buFont typeface="Arial" panose="020B0604020202020204" pitchFamily="34" charset="0"/>
              <a:buNone/>
            </a:pPr>
            <a:r>
              <a:rPr lang="zh-CN" altLang="en-US" sz="3600" b="1">
                <a:latin typeface="楷体" panose="02010609060101010101" pitchFamily="49" charset="-122"/>
                <a:ea typeface="楷体" panose="02010609060101010101" pitchFamily="49" charset="-122"/>
              </a:rPr>
              <a:t>公理：真命题</a:t>
            </a:r>
            <a:r>
              <a:rPr lang="en-US" altLang="zh-CN" sz="3600" b="1">
                <a:latin typeface="楷体" panose="02010609060101010101" pitchFamily="49" charset="-122"/>
                <a:ea typeface="楷体" panose="02010609060101010101" pitchFamily="49" charset="-122"/>
              </a:rPr>
              <a:t> </a:t>
            </a:r>
            <a:r>
              <a:rPr lang="en-US" altLang="zh-CN" sz="3600" b="1">
                <a:latin typeface="Times New Roman" panose="02020603050405020304" pitchFamily="18" charset="0"/>
                <a:cs typeface="Times New Roman" panose="02020603050405020304" pitchFamily="18" charset="0"/>
                <a:sym typeface="+mn-ea"/>
              </a:rPr>
              <a:t>⇒</a:t>
            </a:r>
            <a:r>
              <a:rPr lang="en-US" altLang="zh-CN" sz="3600" b="1">
                <a:latin typeface="楷体" panose="02010609060101010101" pitchFamily="49" charset="-122"/>
                <a:ea typeface="楷体" panose="02010609060101010101" pitchFamily="49" charset="-122"/>
              </a:rPr>
              <a:t> </a:t>
            </a:r>
            <a:r>
              <a:rPr lang="zh-CN" altLang="en-US" sz="3600" b="1">
                <a:latin typeface="楷体" panose="02010609060101010101" pitchFamily="49" charset="-122"/>
                <a:ea typeface="楷体" panose="02010609060101010101" pitchFamily="49" charset="-122"/>
              </a:rPr>
              <a:t>结论</a:t>
            </a:r>
          </a:p>
          <a:p>
            <a:pPr indent="0">
              <a:buFont typeface="Arial" panose="020B0604020202020204" pitchFamily="34" charset="0"/>
              <a:buNone/>
            </a:pPr>
            <a:r>
              <a:rPr lang="zh-CN" altLang="en-US" sz="3600" b="1">
                <a:latin typeface="楷体" panose="02010609060101010101" pitchFamily="49" charset="-122"/>
                <a:ea typeface="楷体" panose="02010609060101010101" pitchFamily="49" charset="-122"/>
              </a:rPr>
              <a:t>前提：起点、条件</a:t>
            </a:r>
            <a:r>
              <a:rPr lang="en-US" altLang="zh-CN" sz="3600" b="1">
                <a:latin typeface="楷体" panose="02010609060101010101" pitchFamily="49" charset="-122"/>
                <a:ea typeface="楷体" panose="02010609060101010101" pitchFamily="49" charset="-122"/>
              </a:rPr>
              <a:t> </a:t>
            </a:r>
            <a:r>
              <a:rPr lang="en-US" altLang="zh-CN" sz="3600" b="1">
                <a:latin typeface="Times New Roman" panose="02020603050405020304" pitchFamily="18" charset="0"/>
                <a:cs typeface="Times New Roman" panose="02020603050405020304" pitchFamily="18" charset="0"/>
                <a:sym typeface="+mn-ea"/>
              </a:rPr>
              <a:t>⇒</a:t>
            </a:r>
            <a:r>
              <a:rPr lang="en-US" altLang="zh-CN" sz="3600" b="1">
                <a:latin typeface="楷体" panose="02010609060101010101" pitchFamily="49" charset="-122"/>
                <a:ea typeface="楷体" panose="02010609060101010101" pitchFamily="49" charset="-122"/>
              </a:rPr>
              <a:t> </a:t>
            </a:r>
            <a:r>
              <a:rPr lang="zh-CN" altLang="en-US" sz="3600" b="1">
                <a:latin typeface="楷体" panose="02010609060101010101" pitchFamily="49" charset="-122"/>
                <a:ea typeface="楷体" panose="02010609060101010101" pitchFamily="49" charset="-122"/>
              </a:rPr>
              <a:t>推理过程</a:t>
            </a:r>
          </a:p>
          <a:p>
            <a:pPr indent="0">
              <a:buFont typeface="Arial" panose="020B0604020202020204" pitchFamily="34" charset="0"/>
              <a:buNone/>
            </a:pPr>
            <a:endParaRPr lang="zh-CN" altLang="en-US" sz="3600" b="1">
              <a:latin typeface="宋体" panose="02010600030101010101" pitchFamily="2" charset="-122"/>
              <a:ea typeface="宋体" panose="02010600030101010101" pitchFamily="2" charset="-122"/>
            </a:endParaRPr>
          </a:p>
          <a:p>
            <a:pPr marL="285750" indent="-285750">
              <a:buFont typeface="Arial" panose="020B0604020202020204" pitchFamily="34" charset="0"/>
              <a:buChar char="•"/>
            </a:pPr>
            <a:r>
              <a:rPr lang="zh-CN" altLang="en-US" sz="3600" b="1">
                <a:latin typeface="宋体" panose="02010600030101010101" pitchFamily="2" charset="-122"/>
                <a:ea typeface="宋体" panose="02010600030101010101" pitchFamily="2" charset="-122"/>
              </a:rPr>
              <a:t>自然</a:t>
            </a:r>
          </a:p>
          <a:p>
            <a:pPr indent="0">
              <a:buFont typeface="Arial" panose="020B0604020202020204" pitchFamily="34" charset="0"/>
              <a:buNone/>
            </a:pPr>
            <a:r>
              <a:rPr lang="zh-CN" altLang="en-US" sz="3600" b="1">
                <a:latin typeface="楷体" panose="02010609060101010101" pitchFamily="49" charset="-122"/>
                <a:ea typeface="楷体" panose="02010609060101010101" pitchFamily="49" charset="-122"/>
              </a:rPr>
              <a:t>贴近生活、符合思维</a:t>
            </a:r>
          </a:p>
          <a:p>
            <a:pPr indent="0" algn="l">
              <a:buFont typeface="Arial" panose="020B0604020202020204" pitchFamily="34" charset="0"/>
              <a:buNone/>
            </a:pPr>
            <a:endParaRPr lang="en-US" altLang="zh-CN" sz="3200" b="1">
              <a:latin typeface="楷体" panose="02010609060101010101" pitchFamily="49" charset="-122"/>
              <a:ea typeface="楷体" panose="02010609060101010101" pitchFamily="49" charset="-122"/>
              <a:cs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linds(horizont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linds(horizontal)">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linds(horizontal)">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121285"/>
            <a:ext cx="10515600" cy="1325563"/>
          </a:xfrm>
        </p:spPr>
        <p:txBody>
          <a:bodyPr/>
          <a:lstStyle/>
          <a:p>
            <a:pPr algn="ctr"/>
            <a:r>
              <a:rPr lang="zh-CN" altLang="en-US" sz="6000" b="1" dirty="0">
                <a:latin typeface="黑体" panose="02010609060101010101" pitchFamily="49" charset="-122"/>
                <a:ea typeface="黑体" panose="02010609060101010101" pitchFamily="49" charset="-122"/>
              </a:rPr>
              <a:t>为什么</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646555" y="1613535"/>
            <a:ext cx="9514840" cy="4351655"/>
          </a:xfrm>
        </p:spPr>
        <p:txBody>
          <a:bodyPr>
            <a:normAutofit/>
          </a:bodyPr>
          <a:lstStyle/>
          <a:p>
            <a:r>
              <a:rPr lang="zh-CN" altLang="en-US" sz="4400" b="1" dirty="0">
                <a:latin typeface="黑体" panose="02010609060101010101" pitchFamily="49" charset="-122"/>
                <a:ea typeface="黑体" panose="02010609060101010101" pitchFamily="49" charset="-122"/>
              </a:rPr>
              <a:t>数学语言</a:t>
            </a:r>
            <a:endParaRPr lang="en-US" altLang="zh-CN" sz="4400" b="1" dirty="0">
              <a:latin typeface="黑体" panose="02010609060101010101" pitchFamily="49" charset="-122"/>
              <a:ea typeface="黑体" panose="02010609060101010101" pitchFamily="49" charset="-122"/>
            </a:endParaRPr>
          </a:p>
          <a:p>
            <a:pPr marL="0" indent="0">
              <a:buNone/>
            </a:pPr>
            <a:r>
              <a:rPr lang="zh-CN" altLang="en-US" b="1" dirty="0">
                <a:latin typeface="楷体" panose="02010609060101010101" pitchFamily="49" charset="-122"/>
                <a:ea typeface="楷体" panose="02010609060101010101" pitchFamily="49" charset="-122"/>
              </a:rPr>
              <a:t> </a:t>
            </a:r>
            <a:r>
              <a:rPr lang="zh-CN" altLang="en-US" sz="3600" b="1" dirty="0">
                <a:latin typeface="楷体" panose="02010609060101010101" pitchFamily="49" charset="-122"/>
                <a:ea typeface="楷体" panose="02010609060101010101" pitchFamily="49" charset="-122"/>
              </a:rPr>
              <a:t> </a:t>
            </a:r>
            <a:r>
              <a:rPr lang="en-US" altLang="zh-CN" sz="3600" b="1" dirty="0">
                <a:latin typeface="楷体" panose="02010609060101010101" pitchFamily="49" charset="-122"/>
                <a:ea typeface="楷体" panose="02010609060101010101" pitchFamily="49" charset="-122"/>
              </a:rPr>
              <a:t>  </a:t>
            </a:r>
            <a:endParaRPr lang="en-US" altLang="zh-CN" sz="3200" b="1" dirty="0">
              <a:latin typeface="楷体" panose="02010609060101010101" pitchFamily="49" charset="-122"/>
              <a:ea typeface="楷体" panose="02010609060101010101" pitchFamily="49" charset="-122"/>
            </a:endParaRPr>
          </a:p>
          <a:p>
            <a:pPr marL="0" indent="0">
              <a:buNone/>
            </a:pPr>
            <a:endParaRPr lang="en-US" altLang="zh-CN" sz="3200" b="1" dirty="0">
              <a:latin typeface="楷体" panose="02010609060101010101" pitchFamily="49" charset="-122"/>
              <a:ea typeface="楷体" panose="02010609060101010101" pitchFamily="49" charset="-122"/>
            </a:endParaRPr>
          </a:p>
          <a:p>
            <a:pPr marL="0" indent="0">
              <a:buNone/>
            </a:pPr>
            <a:r>
              <a:rPr lang="zh-CN" altLang="en-US" sz="3600" b="1" dirty="0">
                <a:latin typeface="楷体" panose="02010609060101010101" pitchFamily="49" charset="-122"/>
                <a:ea typeface="楷体" panose="02010609060101010101" pitchFamily="49" charset="-122"/>
              </a:rPr>
              <a:t>例：</a:t>
            </a:r>
            <a:endParaRPr lang="en-US" altLang="zh-CN" sz="3600" b="1" dirty="0">
              <a:latin typeface="楷体" panose="02010609060101010101" pitchFamily="49" charset="-122"/>
              <a:ea typeface="楷体" panose="02010609060101010101" pitchFamily="49" charset="-122"/>
            </a:endParaRPr>
          </a:p>
          <a:p>
            <a:pPr marL="0" indent="0">
              <a:buNone/>
            </a:pPr>
            <a:r>
              <a:rPr lang="en-US" altLang="zh-CN" sz="3600" b="1" dirty="0">
                <a:latin typeface="Garamond" panose="02020404030301010803" pitchFamily="18" charset="0"/>
                <a:ea typeface="楷体" panose="02010609060101010101" pitchFamily="49" charset="-122"/>
              </a:rPr>
              <a:t>  P → </a:t>
            </a:r>
            <a:r>
              <a:rPr lang="en-US" altLang="zh-CN" sz="3600" b="1" dirty="0">
                <a:latin typeface="Garamond" panose="02020404030301010803" pitchFamily="18" charset="0"/>
                <a:ea typeface="楷体" panose="02010609060101010101" pitchFamily="49" charset="-122"/>
                <a:sym typeface="+mn-ea"/>
              </a:rPr>
              <a:t>(</a:t>
            </a:r>
            <a:r>
              <a:rPr lang="en-US" altLang="zh-CN" sz="3600" b="1" dirty="0">
                <a:latin typeface="Garamond" panose="02020404030301010803" pitchFamily="18" charset="0"/>
                <a:ea typeface="楷体" panose="02010609060101010101" pitchFamily="49" charset="-122"/>
              </a:rPr>
              <a:t>(¬Q∨R)∧(R∨Q)</a:t>
            </a:r>
            <a:r>
              <a:rPr kumimoji="0" lang="en-US" altLang="zh-CN" sz="3600" b="1" i="0" u="none" strike="noStrike" kern="1200" cap="none" spc="0" normalizeH="0" baseline="0" noProof="0" dirty="0">
                <a:ln>
                  <a:noFill/>
                </a:ln>
                <a:solidFill>
                  <a:prstClr val="black"/>
                </a:solidFill>
                <a:effectLst/>
                <a:uLnTx/>
                <a:uFillTx/>
                <a:latin typeface="Garamond" panose="02020404030301010803" pitchFamily="18" charset="0"/>
                <a:ea typeface="楷体" panose="02010609060101010101" pitchFamily="49" charset="-122"/>
              </a:rPr>
              <a:t>∨</a:t>
            </a:r>
            <a:r>
              <a:rPr kumimoji="0" lang="en-US" altLang="zh-CN" sz="3600" b="1" i="0" u="none" strike="noStrike" kern="1200" cap="none" spc="0" normalizeH="0" baseline="0" noProof="0" dirty="0">
                <a:ln>
                  <a:noFill/>
                </a:ln>
                <a:solidFill>
                  <a:prstClr val="black"/>
                </a:solidFill>
                <a:effectLst/>
                <a:uLnTx/>
                <a:uFillTx/>
                <a:latin typeface="Garamond" panose="02020404030301010803" pitchFamily="18" charset="0"/>
                <a:ea typeface="楷体" panose="02010609060101010101" pitchFamily="49" charset="-122"/>
                <a:cs typeface="+mn-cs"/>
              </a:rPr>
              <a:t>(¬P</a:t>
            </a:r>
            <a:r>
              <a:rPr lang="en-US" altLang="zh-CN" sz="3600" b="1" dirty="0">
                <a:latin typeface="Garamond" panose="02020404030301010803" pitchFamily="18" charset="0"/>
                <a:ea typeface="楷体" panose="02010609060101010101" pitchFamily="49" charset="-122"/>
              </a:rPr>
              <a:t>∧Q∨¬</a:t>
            </a:r>
            <a:r>
              <a:rPr kumimoji="0" lang="en-US" altLang="zh-CN" sz="3600" b="1" i="0" u="none" strike="noStrike" kern="1200" cap="none" spc="0" normalizeH="0" baseline="0" noProof="0" dirty="0">
                <a:ln>
                  <a:noFill/>
                </a:ln>
                <a:solidFill>
                  <a:prstClr val="black"/>
                </a:solidFill>
                <a:effectLst/>
                <a:uLnTx/>
                <a:uFillTx/>
                <a:latin typeface="Garamond" panose="02020404030301010803" pitchFamily="18" charset="0"/>
                <a:ea typeface="楷体" panose="02010609060101010101" pitchFamily="49" charset="-122"/>
                <a:cs typeface="+mn-cs"/>
              </a:rPr>
              <a:t>R</a:t>
            </a:r>
            <a:r>
              <a:rPr lang="en-US" altLang="zh-CN" sz="3600" b="1" noProof="0" dirty="0">
                <a:ln>
                  <a:noFill/>
                </a:ln>
                <a:solidFill>
                  <a:prstClr val="black"/>
                </a:solidFill>
                <a:effectLst/>
                <a:uLnTx/>
                <a:uFillTx/>
                <a:latin typeface="Garamond" panose="02020404030301010803" pitchFamily="18" charset="0"/>
                <a:ea typeface="楷体" panose="02010609060101010101" pitchFamily="49" charset="-122"/>
                <a:sym typeface="+mn-ea"/>
              </a:rPr>
              <a:t>))</a:t>
            </a:r>
            <a:endParaRPr kumimoji="0" lang="zh-CN" altLang="en-US" sz="3600" b="1" i="0" u="none" strike="noStrike" kern="1200" cap="none" spc="0" normalizeH="0" baseline="0" noProof="0" dirty="0">
              <a:ln>
                <a:noFill/>
              </a:ln>
              <a:solidFill>
                <a:prstClr val="black"/>
              </a:solidFill>
              <a:effectLst/>
              <a:uLnTx/>
              <a:uFillTx/>
              <a:latin typeface="Garamond" panose="02020404030301010803" pitchFamily="18" charset="0"/>
              <a:ea typeface="楷体" panose="02010609060101010101" pitchFamily="49" charset="-122"/>
              <a:cs typeface="+mn-cs"/>
            </a:endParaRPr>
          </a:p>
          <a:p>
            <a:pPr marL="0" indent="0">
              <a:buNone/>
            </a:pPr>
            <a:endParaRPr kumimoji="0" lang="zh-CN" altLang="en-US" sz="3600" b="1" i="0" u="none" strike="noStrike" kern="1200" cap="none" spc="0" normalizeH="0" baseline="0" noProof="0" dirty="0">
              <a:ln>
                <a:noFill/>
              </a:ln>
              <a:solidFill>
                <a:prstClr val="black"/>
              </a:solidFill>
              <a:effectLst/>
              <a:uLnTx/>
              <a:uFillTx/>
              <a:latin typeface="Garamond" panose="02020404030301010803" pitchFamily="18" charset="0"/>
              <a:ea typeface="楷体" panose="02010609060101010101" pitchFamily="49" charset="-122"/>
              <a:cs typeface="+mn-cs"/>
            </a:endParaRPr>
          </a:p>
        </p:txBody>
      </p:sp>
      <p:sp>
        <p:nvSpPr>
          <p:cNvPr id="4" name="文本框 3"/>
          <p:cNvSpPr txBox="1"/>
          <p:nvPr/>
        </p:nvSpPr>
        <p:spPr>
          <a:xfrm>
            <a:off x="3693160" y="2333625"/>
            <a:ext cx="1423670" cy="645160"/>
          </a:xfrm>
          <a:prstGeom prst="rect">
            <a:avLst/>
          </a:prstGeom>
          <a:noFill/>
        </p:spPr>
        <p:txBody>
          <a:bodyPr wrap="square" rtlCol="0">
            <a:spAutoFit/>
          </a:bodyPr>
          <a:lstStyle/>
          <a:p>
            <a:r>
              <a:rPr lang="zh-CN" altLang="en-US" sz="3600" b="1" dirty="0">
                <a:latin typeface="楷体" panose="02010609060101010101" pitchFamily="49" charset="-122"/>
                <a:ea typeface="楷体" panose="02010609060101010101" pitchFamily="49" charset="-122"/>
                <a:sym typeface="+mn-ea"/>
              </a:rPr>
              <a:t>简洁</a:t>
            </a:r>
          </a:p>
        </p:txBody>
      </p:sp>
      <p:sp>
        <p:nvSpPr>
          <p:cNvPr id="5" name="文本框 4"/>
          <p:cNvSpPr txBox="1"/>
          <p:nvPr/>
        </p:nvSpPr>
        <p:spPr>
          <a:xfrm>
            <a:off x="2164080" y="2333625"/>
            <a:ext cx="1423670" cy="645160"/>
          </a:xfrm>
          <a:prstGeom prst="rect">
            <a:avLst/>
          </a:prstGeom>
          <a:noFill/>
        </p:spPr>
        <p:txBody>
          <a:bodyPr wrap="square" rtlCol="0">
            <a:spAutoFit/>
          </a:bodyPr>
          <a:lstStyle/>
          <a:p>
            <a:r>
              <a:rPr lang="zh-CN" altLang="en-US" sz="3600" b="1" dirty="0">
                <a:latin typeface="楷体" panose="02010609060101010101" pitchFamily="49" charset="-122"/>
                <a:ea typeface="楷体" panose="02010609060101010101" pitchFamily="49" charset="-122"/>
                <a:sym typeface="+mn-ea"/>
              </a:rPr>
              <a:t>通用</a:t>
            </a:r>
          </a:p>
        </p:txBody>
      </p:sp>
      <p:sp>
        <p:nvSpPr>
          <p:cNvPr id="6" name="文本框 5"/>
          <p:cNvSpPr txBox="1"/>
          <p:nvPr/>
        </p:nvSpPr>
        <p:spPr>
          <a:xfrm>
            <a:off x="5300345" y="2333625"/>
            <a:ext cx="1423670" cy="645160"/>
          </a:xfrm>
          <a:prstGeom prst="rect">
            <a:avLst/>
          </a:prstGeom>
          <a:noFill/>
        </p:spPr>
        <p:txBody>
          <a:bodyPr wrap="square" rtlCol="0">
            <a:spAutoFit/>
          </a:bodyPr>
          <a:lstStyle/>
          <a:p>
            <a:r>
              <a:rPr lang="zh-CN" altLang="en-US" sz="3600" b="1" dirty="0">
                <a:latin typeface="楷体" panose="02010609060101010101" pitchFamily="49" charset="-122"/>
                <a:ea typeface="楷体" panose="02010609060101010101" pitchFamily="49" charset="-122"/>
                <a:sym typeface="+mn-ea"/>
              </a:rPr>
              <a:t>严谨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linds(horizontal)">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linds(horizontal)">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linds(horizontal)">
                                      <p:cBhvr>
                                        <p:cTn id="28" dur="500"/>
                                        <p:tgtEl>
                                          <p:spTgt spid="3">
                                            <p:txEl>
                                              <p:pRg st="3" end="3"/>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linds(horizontal)">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blinds(horizontal)">
                                      <p:cBhvr>
                                        <p:cTn id="3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P spid="4" grpId="1"/>
      <p:bldP spid="5" grpId="0"/>
      <p:bldP spid="5" grpId="1"/>
      <p:bldP spid="6" grpId="0"/>
      <p:bldP spid="6"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p:cNvSpPr>
            <a:spLocks noGrp="1"/>
          </p:cNvSpPr>
          <p:nvPr/>
        </p:nvSpPr>
        <p:spPr>
          <a:xfrm>
            <a:off x="1337310" y="1268095"/>
            <a:ext cx="5686425" cy="8153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4400" b="1">
                <a:solidFill>
                  <a:schemeClr val="tx1"/>
                </a:solidFill>
                <a:latin typeface="黑体" panose="02010609060101010101" pitchFamily="49" charset="-122"/>
                <a:ea typeface="黑体" panose="02010609060101010101" pitchFamily="49" charset="-122"/>
              </a:rPr>
              <a:t>自然</a:t>
            </a:r>
            <a:r>
              <a:rPr lang="zh-CN" altLang="en-US" sz="4400" b="1">
                <a:latin typeface="黑体" panose="02010609060101010101" pitchFamily="49" charset="-122"/>
                <a:ea typeface="黑体" panose="02010609060101010101" pitchFamily="49" charset="-122"/>
              </a:rPr>
              <a:t>推理的组成</a:t>
            </a:r>
          </a:p>
          <a:p>
            <a:pPr marL="0" indent="0">
              <a:buNone/>
            </a:pPr>
            <a:endParaRPr lang="zh-CN" altLang="en-US" sz="4400" b="1">
              <a:latin typeface="黑体" panose="02010609060101010101" pitchFamily="49" charset="-122"/>
              <a:ea typeface="黑体" panose="02010609060101010101" pitchFamily="49" charset="-122"/>
            </a:endParaRPr>
          </a:p>
        </p:txBody>
      </p:sp>
      <p:sp>
        <p:nvSpPr>
          <p:cNvPr id="6" name="文本框 5"/>
          <p:cNvSpPr txBox="1"/>
          <p:nvPr/>
        </p:nvSpPr>
        <p:spPr>
          <a:xfrm>
            <a:off x="1022350" y="2078990"/>
            <a:ext cx="10748010" cy="3907790"/>
          </a:xfrm>
          <a:prstGeom prst="rect">
            <a:avLst/>
          </a:prstGeom>
          <a:noFill/>
        </p:spPr>
        <p:txBody>
          <a:bodyPr wrap="square" rtlCol="0" anchor="t">
            <a:spAutoFit/>
          </a:bodyPr>
          <a:lstStyle/>
          <a:p>
            <a:pPr indent="0">
              <a:buFont typeface="Arial" panose="020B0604020202020204" pitchFamily="34" charset="0"/>
              <a:buNone/>
            </a:pPr>
            <a:r>
              <a:rPr lang="en-US" altLang="zh-CN" sz="3600" b="1">
                <a:latin typeface="楷体" panose="02010609060101010101" pitchFamily="49" charset="-122"/>
                <a:ea typeface="楷体" panose="02010609060101010101" pitchFamily="49" charset="-122"/>
                <a:sym typeface="+mn-ea"/>
              </a:rPr>
              <a:t>1.</a:t>
            </a:r>
            <a:r>
              <a:rPr lang="zh-CN" altLang="en-US" sz="3600" b="1">
                <a:latin typeface="楷体" panose="02010609060101010101" pitchFamily="49" charset="-122"/>
                <a:ea typeface="楷体" panose="02010609060101010101" pitchFamily="49" charset="-122"/>
                <a:sym typeface="+mn-ea"/>
              </a:rPr>
              <a:t>字母表</a:t>
            </a:r>
          </a:p>
          <a:p>
            <a:pPr indent="0">
              <a:buFont typeface="Arial" panose="020B0604020202020204" pitchFamily="34" charset="0"/>
              <a:buNone/>
            </a:pPr>
            <a:r>
              <a:rPr lang="zh-CN" altLang="en-US" sz="3600" b="1">
                <a:latin typeface="楷体" panose="02010609060101010101" pitchFamily="49" charset="-122"/>
                <a:ea typeface="楷体" panose="02010609060101010101" pitchFamily="49" charset="-122"/>
                <a:sym typeface="+mn-ea"/>
              </a:rPr>
              <a:t>(1) 命题变项符号</a:t>
            </a:r>
            <a:r>
              <a:rPr lang="en-US" altLang="zh-CN" sz="3600">
                <a:latin typeface="Arial" panose="020B0604020202020204" pitchFamily="34" charset="0"/>
                <a:ea typeface="楷体" panose="02010609060101010101" pitchFamily="49" charset="-122"/>
                <a:cs typeface="Arial" panose="020B0604020202020204" pitchFamily="34" charset="0"/>
                <a:sym typeface="+mn-ea"/>
              </a:rPr>
              <a:t>(</a:t>
            </a:r>
            <a:r>
              <a:rPr lang="zh-CN" altLang="en-US" sz="3600">
                <a:latin typeface="Arial" panose="020B0604020202020204" pitchFamily="34" charset="0"/>
                <a:ea typeface="楷体" panose="02010609060101010101" pitchFamily="49" charset="-122"/>
                <a:cs typeface="Arial" panose="020B0604020202020204" pitchFamily="34" charset="0"/>
                <a:sym typeface="+mn-ea"/>
              </a:rPr>
              <a:t>p、q、r</a:t>
            </a:r>
            <a:r>
              <a:rPr lang="en-US" altLang="zh-CN" sz="3600">
                <a:latin typeface="Arial" panose="020B0604020202020204" pitchFamily="34" charset="0"/>
                <a:ea typeface="楷体" panose="02010609060101010101" pitchFamily="49" charset="-122"/>
                <a:cs typeface="Arial" panose="020B0604020202020204" pitchFamily="34" charset="0"/>
                <a:sym typeface="+mn-ea"/>
              </a:rPr>
              <a:t>……)</a:t>
            </a:r>
            <a:endParaRPr lang="en-US" altLang="zh-CN" sz="3600">
              <a:latin typeface="Arial" panose="020B0604020202020204" pitchFamily="34" charset="0"/>
              <a:ea typeface="楷体" panose="02010609060101010101" pitchFamily="49" charset="-122"/>
              <a:cs typeface="Arial" panose="020B0604020202020204" pitchFamily="34" charset="0"/>
            </a:endParaRPr>
          </a:p>
          <a:p>
            <a:pPr indent="0">
              <a:buFont typeface="Arial" panose="020B0604020202020204" pitchFamily="34" charset="0"/>
              <a:buNone/>
            </a:pPr>
            <a:r>
              <a:rPr lang="en-US" altLang="zh-CN" sz="3600" b="1">
                <a:latin typeface="楷体" panose="02010609060101010101" pitchFamily="49" charset="-122"/>
                <a:ea typeface="楷体" panose="02010609060101010101" pitchFamily="49" charset="-122"/>
                <a:cs typeface="楷体" panose="02010609060101010101" pitchFamily="49" charset="-122"/>
                <a:sym typeface="+mn-ea"/>
              </a:rPr>
              <a:t>(2) 联结词符号</a:t>
            </a:r>
            <a:endParaRPr lang="en-US" altLang="zh-CN" sz="3600">
              <a:latin typeface="Arial" panose="020B0604020202020204" pitchFamily="34" charset="0"/>
              <a:ea typeface="楷体" panose="02010609060101010101" pitchFamily="49" charset="-122"/>
              <a:cs typeface="Arial" panose="020B0604020202020204" pitchFamily="34" charset="0"/>
            </a:endParaRPr>
          </a:p>
          <a:p>
            <a:pPr indent="0" algn="l">
              <a:buFont typeface="Arial" panose="020B0604020202020204" pitchFamily="34" charset="0"/>
              <a:buNone/>
            </a:pPr>
            <a:r>
              <a:rPr lang="en-US" altLang="zh-CN" sz="3200" b="1">
                <a:latin typeface="楷体" panose="02010609060101010101" pitchFamily="49" charset="-122"/>
                <a:ea typeface="楷体" panose="02010609060101010101" pitchFamily="49" charset="-122"/>
                <a:cs typeface="楷体" panose="02010609060101010101" pitchFamily="49" charset="-122"/>
                <a:sym typeface="+mn-ea"/>
              </a:rPr>
              <a:t>￢（非） ∧（合取） ∨（析取） </a:t>
            </a:r>
            <a:r>
              <a:rPr lang="en-US" altLang="zh-CN" sz="3200" b="1" dirty="0">
                <a:latin typeface="Garamond" panose="02020404030301010803" pitchFamily="18" charset="0"/>
                <a:ea typeface="楷体" panose="02010609060101010101" pitchFamily="49" charset="-122"/>
                <a:sym typeface="+mn-ea"/>
              </a:rPr>
              <a:t>→</a:t>
            </a:r>
            <a:r>
              <a:rPr lang="en-US" altLang="zh-CN" sz="3200" b="1">
                <a:latin typeface="楷体" panose="02010609060101010101" pitchFamily="49" charset="-122"/>
                <a:ea typeface="楷体" panose="02010609060101010101" pitchFamily="49" charset="-122"/>
                <a:cs typeface="楷体" panose="02010609060101010101" pitchFamily="49" charset="-122"/>
                <a:sym typeface="+mn-ea"/>
              </a:rPr>
              <a:t>（蕴涵） ↔（等值）</a:t>
            </a:r>
          </a:p>
          <a:p>
            <a:pPr indent="0" algn="l">
              <a:buFont typeface="Arial" panose="020B0604020202020204" pitchFamily="34" charset="0"/>
              <a:buNone/>
            </a:pPr>
            <a:r>
              <a:rPr lang="en-US" altLang="zh-CN" sz="3600" b="1">
                <a:latin typeface="楷体" panose="02010609060101010101" pitchFamily="49" charset="-122"/>
                <a:ea typeface="楷体" panose="02010609060101010101" pitchFamily="49" charset="-122"/>
                <a:cs typeface="楷体" panose="02010609060101010101" pitchFamily="49" charset="-122"/>
                <a:sym typeface="+mn-ea"/>
              </a:rPr>
              <a:t>(3) 括号与逗号: （）；，。  </a:t>
            </a:r>
          </a:p>
          <a:p>
            <a:pPr indent="0" algn="l">
              <a:buFont typeface="Arial" panose="020B0604020202020204" pitchFamily="34" charset="0"/>
              <a:buNone/>
            </a:pPr>
            <a:r>
              <a:rPr lang="en-US" altLang="zh-CN" sz="3600" b="1">
                <a:latin typeface="楷体" panose="02010609060101010101" pitchFamily="49" charset="-122"/>
                <a:ea typeface="楷体" panose="02010609060101010101" pitchFamily="49" charset="-122"/>
                <a:cs typeface="楷体" panose="02010609060101010101" pitchFamily="49" charset="-122"/>
                <a:sym typeface="+mn-ea"/>
              </a:rPr>
              <a:t>2. 合式公式集  </a:t>
            </a:r>
          </a:p>
          <a:p>
            <a:pPr indent="0" algn="l">
              <a:buFont typeface="Arial" panose="020B0604020202020204" pitchFamily="34" charset="0"/>
              <a:buNone/>
            </a:pPr>
            <a:r>
              <a:rPr lang="en-US" altLang="zh-CN" sz="3600" b="1">
                <a:latin typeface="楷体" panose="02010609060101010101" pitchFamily="49" charset="-122"/>
                <a:ea typeface="楷体" panose="02010609060101010101" pitchFamily="49" charset="-122"/>
                <a:cs typeface="楷体" panose="02010609060101010101" pitchFamily="49" charset="-122"/>
                <a:sym typeface="+mn-ea"/>
              </a:rPr>
              <a:t>3. 推理规则</a:t>
            </a:r>
          </a:p>
        </p:txBody>
      </p:sp>
      <p:sp>
        <p:nvSpPr>
          <p:cNvPr id="2" name="标题 1"/>
          <p:cNvSpPr>
            <a:spLocks noGrp="1"/>
          </p:cNvSpPr>
          <p:nvPr>
            <p:ph type="title"/>
          </p:nvPr>
        </p:nvSpPr>
        <p:spPr>
          <a:xfrm>
            <a:off x="838200" y="65014"/>
            <a:ext cx="10515600" cy="1325563"/>
          </a:xfrm>
        </p:spPr>
        <p:txBody>
          <a:bodyPr>
            <a:normAutofit/>
          </a:bodyPr>
          <a:lstStyle/>
          <a:p>
            <a:pPr algn="ctr"/>
            <a:r>
              <a:rPr lang="zh-CN" altLang="en-US" sz="6000" b="1" dirty="0">
                <a:latin typeface="黑体" panose="02010609060101010101" pitchFamily="49" charset="-122"/>
                <a:ea typeface="黑体" panose="02010609060101010101" pitchFamily="49" charset="-122"/>
              </a:rPr>
              <a:t>怎么做</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blinds(horizontal)">
                                      <p:cBhvr>
                                        <p:cTn id="18" dur="500"/>
                                        <p:tgtEl>
                                          <p:spTgt spid="6">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animEffect transition="in" filter="blinds(horizontal)">
                                      <p:cBhvr>
                                        <p:cTn id="23" dur="500"/>
                                        <p:tgtEl>
                                          <p:spTgt spid="6">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Effect transition="in" filter="blinds(horizontal)">
                                      <p:cBhvr>
                                        <p:cTn id="28" dur="500"/>
                                        <p:tgtEl>
                                          <p:spTgt spid="6">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6">
                                            <p:txEl>
                                              <p:pRg st="3" end="3"/>
                                            </p:txEl>
                                          </p:spTgt>
                                        </p:tgtEl>
                                        <p:attrNameLst>
                                          <p:attrName>style.visibility</p:attrName>
                                        </p:attrNameLst>
                                      </p:cBhvr>
                                      <p:to>
                                        <p:strVal val="visible"/>
                                      </p:to>
                                    </p:set>
                                    <p:animEffect transition="in" filter="blinds(horizontal)">
                                      <p:cBhvr>
                                        <p:cTn id="33" dur="500"/>
                                        <p:tgtEl>
                                          <p:spTgt spid="6">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6">
                                            <p:txEl>
                                              <p:pRg st="4" end="4"/>
                                            </p:txEl>
                                          </p:spTgt>
                                        </p:tgtEl>
                                        <p:attrNameLst>
                                          <p:attrName>style.visibility</p:attrName>
                                        </p:attrNameLst>
                                      </p:cBhvr>
                                      <p:to>
                                        <p:strVal val="visible"/>
                                      </p:to>
                                    </p:set>
                                    <p:animEffect transition="in" filter="blinds(horizontal)">
                                      <p:cBhvr>
                                        <p:cTn id="38" dur="500"/>
                                        <p:tgtEl>
                                          <p:spTgt spid="6">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6">
                                            <p:txEl>
                                              <p:pRg st="5" end="5"/>
                                            </p:txEl>
                                          </p:spTgt>
                                        </p:tgtEl>
                                        <p:attrNameLst>
                                          <p:attrName>style.visibility</p:attrName>
                                        </p:attrNameLst>
                                      </p:cBhvr>
                                      <p:to>
                                        <p:strVal val="visible"/>
                                      </p:to>
                                    </p:set>
                                    <p:animEffect transition="in" filter="blinds(horizontal)">
                                      <p:cBhvr>
                                        <p:cTn id="43" dur="500"/>
                                        <p:tgtEl>
                                          <p:spTgt spid="6">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6">
                                            <p:txEl>
                                              <p:pRg st="6" end="6"/>
                                            </p:txEl>
                                          </p:spTgt>
                                        </p:tgtEl>
                                        <p:attrNameLst>
                                          <p:attrName>style.visibility</p:attrName>
                                        </p:attrNameLst>
                                      </p:cBhvr>
                                      <p:to>
                                        <p:strVal val="visible"/>
                                      </p:to>
                                    </p:set>
                                    <p:animEffect transition="in" filter="blinds(horizontal)">
                                      <p:cBhvr>
                                        <p:cTn id="48"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2" grpId="0"/>
      <p:bldP spid="2"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p:cNvSpPr>
            <a:spLocks noGrp="1"/>
          </p:cNvSpPr>
          <p:nvPr/>
        </p:nvSpPr>
        <p:spPr>
          <a:xfrm>
            <a:off x="1337310" y="1348105"/>
            <a:ext cx="5686425" cy="8153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4400" b="1">
                <a:latin typeface="黑体" panose="02010609060101010101" pitchFamily="49" charset="-122"/>
                <a:ea typeface="黑体" panose="02010609060101010101" pitchFamily="49" charset="-122"/>
              </a:rPr>
              <a:t>合式公式</a:t>
            </a:r>
          </a:p>
          <a:p>
            <a:pPr marL="0" indent="0">
              <a:buNone/>
            </a:pPr>
            <a:endParaRPr lang="zh-CN" altLang="en-US" sz="4400" b="1">
              <a:latin typeface="黑体" panose="02010609060101010101" pitchFamily="49" charset="-122"/>
              <a:ea typeface="黑体" panose="02010609060101010101" pitchFamily="49" charset="-122"/>
            </a:endParaRPr>
          </a:p>
        </p:txBody>
      </p:sp>
      <p:sp>
        <p:nvSpPr>
          <p:cNvPr id="6" name="文本框 5"/>
          <p:cNvSpPr txBox="1"/>
          <p:nvPr/>
        </p:nvSpPr>
        <p:spPr>
          <a:xfrm>
            <a:off x="746760" y="2448560"/>
            <a:ext cx="11013440" cy="2738120"/>
          </a:xfrm>
          <a:prstGeom prst="rect">
            <a:avLst/>
          </a:prstGeom>
          <a:noFill/>
        </p:spPr>
        <p:txBody>
          <a:bodyPr wrap="square" rtlCol="0" anchor="t">
            <a:spAutoFit/>
          </a:bodyPr>
          <a:lstStyle/>
          <a:p>
            <a:pPr marL="571500" indent="-571500">
              <a:buFont typeface="Arial" panose="020B0604020202020204" pitchFamily="34" charset="0"/>
              <a:buChar char="•"/>
            </a:pPr>
            <a:r>
              <a:rPr lang="zh-CN" altLang="en-US" sz="3600" b="1">
                <a:latin typeface="黑体" panose="02010609060101010101" pitchFamily="49" charset="-122"/>
                <a:ea typeface="黑体" panose="02010609060101010101" pitchFamily="49" charset="-122"/>
              </a:rPr>
              <a:t>原子命题</a:t>
            </a:r>
          </a:p>
          <a:p>
            <a:r>
              <a:rPr lang="zh-CN" altLang="en-US" sz="3200" b="1">
                <a:latin typeface="楷体" panose="02010609060101010101" pitchFamily="49" charset="-122"/>
                <a:ea typeface="楷体" panose="02010609060101010101" pitchFamily="49" charset="-122"/>
              </a:rPr>
              <a:t>不可再分的命题，即不包含任何逻辑联结词的命题</a:t>
            </a:r>
          </a:p>
          <a:p>
            <a:endParaRPr lang="zh-CN" altLang="en-US" sz="3600"/>
          </a:p>
          <a:p>
            <a:pPr marL="571500" indent="-571500">
              <a:buFont typeface="Arial" panose="020B0604020202020204" pitchFamily="34" charset="0"/>
              <a:buChar char="•"/>
            </a:pPr>
            <a:r>
              <a:rPr lang="zh-CN" altLang="en-US" sz="3600" b="1">
                <a:latin typeface="黑体" panose="02010609060101010101" pitchFamily="49" charset="-122"/>
                <a:ea typeface="黑体" panose="02010609060101010101" pitchFamily="49" charset="-122"/>
              </a:rPr>
              <a:t>命题变元</a:t>
            </a:r>
          </a:p>
          <a:p>
            <a:r>
              <a:rPr lang="zh-CN" altLang="en-US" sz="3200" b="1">
                <a:latin typeface="楷体" panose="02010609060101010101" pitchFamily="49" charset="-122"/>
                <a:ea typeface="楷体" panose="02010609060101010101" pitchFamily="49" charset="-122"/>
                <a:cs typeface="楷体" panose="02010609060101010101" pitchFamily="49" charset="-122"/>
              </a:rPr>
              <a:t>公式中没有确定真值的变量，其真值只能在 0,1 两者中选择</a:t>
            </a:r>
          </a:p>
        </p:txBody>
      </p:sp>
      <p:sp>
        <p:nvSpPr>
          <p:cNvPr id="7" name="标题 6"/>
          <p:cNvSpPr>
            <a:spLocks noGrp="1"/>
          </p:cNvSpPr>
          <p:nvPr>
            <p:ph type="title"/>
          </p:nvPr>
        </p:nvSpPr>
        <p:spPr>
          <a:xfrm>
            <a:off x="838200" y="65014"/>
            <a:ext cx="10515600" cy="1325563"/>
          </a:xfrm>
        </p:spPr>
        <p:txBody>
          <a:bodyPr>
            <a:normAutofit/>
          </a:bodyPr>
          <a:lstStyle/>
          <a:p>
            <a:pPr algn="ctr"/>
            <a:r>
              <a:rPr lang="zh-CN" altLang="en-US" sz="6000" b="1" dirty="0">
                <a:latin typeface="黑体" panose="02010609060101010101" pitchFamily="49" charset="-122"/>
                <a:ea typeface="黑体" panose="02010609060101010101" pitchFamily="49" charset="-122"/>
              </a:rPr>
              <a:t>怎么做</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linds(horizont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linds(horizontal)">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1393</Words>
  <Application>Microsoft Office PowerPoint</Application>
  <PresentationFormat>宽屏</PresentationFormat>
  <Paragraphs>264</Paragraphs>
  <Slides>31</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31</vt:i4>
      </vt:variant>
    </vt:vector>
  </HeadingPairs>
  <TitlesOfParts>
    <vt:vector size="39" baseType="lpstr">
      <vt:lpstr>黑体</vt:lpstr>
      <vt:lpstr>楷体</vt:lpstr>
      <vt:lpstr>宋体</vt:lpstr>
      <vt:lpstr>Arial</vt:lpstr>
      <vt:lpstr>Calibri</vt:lpstr>
      <vt:lpstr>Garamond</vt:lpstr>
      <vt:lpstr>Times New Roman</vt:lpstr>
      <vt:lpstr>Office 主题​​</vt:lpstr>
      <vt:lpstr>自然推理系统 ( Natural Deduction System )</vt:lpstr>
      <vt:lpstr>提纲</vt:lpstr>
      <vt:lpstr>是什么</vt:lpstr>
      <vt:lpstr>是什么</vt:lpstr>
      <vt:lpstr>是什么</vt:lpstr>
      <vt:lpstr>PowerPoint 演示文稿</vt:lpstr>
      <vt:lpstr>为什么</vt:lpstr>
      <vt:lpstr>怎么做</vt:lpstr>
      <vt:lpstr>怎么做</vt:lpstr>
      <vt:lpstr>怎么做</vt:lpstr>
      <vt:lpstr>怎么做</vt:lpstr>
      <vt:lpstr>PowerPoint 演示文稿</vt:lpstr>
      <vt:lpstr>PowerPoint 演示文稿</vt:lpstr>
      <vt:lpstr>PowerPoint 演示文稿</vt:lpstr>
      <vt:lpstr>Rules for Conjunction</vt:lpstr>
      <vt:lpstr>Rules for Disjunction</vt:lpstr>
      <vt:lpstr>Rules for Negation</vt:lpstr>
      <vt:lpstr>Rules for Implication</vt:lpstr>
      <vt:lpstr>怎么做</vt:lpstr>
      <vt:lpstr>PowerPoint 演示文稿</vt:lpstr>
      <vt:lpstr>Rules for Falsity</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感谢马骏老师的指导！ 感谢大家的聆听！</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自然推理系统</dc:title>
  <dc:creator>刘 熹橦</dc:creator>
  <cp:lastModifiedBy>lenovo</cp:lastModifiedBy>
  <cp:revision>47</cp:revision>
  <dcterms:created xsi:type="dcterms:W3CDTF">2021-10-07T14:36:00Z</dcterms:created>
  <dcterms:modified xsi:type="dcterms:W3CDTF">2021-10-18T04:02:27Z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2052-11.1.0.10938</vt:lpwstr>
  </property>
  <property fmtid="{D5CDD505-2E9C-101B-9397-08002B2CF9AE}" pid="3" name="ICV">
    <vt:lpwstr>FEDA17C8A7584133942FB8F70CCBDC6D</vt:lpwstr>
  </property>
</Properties>
</file>