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43"/>
    <p:restoredTop sz="94715"/>
  </p:normalViewPr>
  <p:slideViewPr>
    <p:cSldViewPr snapToGrid="0" snapToObjects="1">
      <p:cViewPr>
        <p:scale>
          <a:sx n="142" d="100"/>
          <a:sy n="142" d="100"/>
        </p:scale>
        <p:origin x="-248" y="-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标题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标题的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三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三栏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346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CN" altLang="en-US" dirty="0" smtClean="0"/>
              <a:t>循环群的生成元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dirty="0" smtClean="0"/>
              <a:t>2017/03/01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循环群的非单位元都是生成元吗？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kumimoji="1" lang="zh-CN" altLang="en-US" dirty="0" smtClean="0"/>
              <a:t>以</a:t>
            </a:r>
            <a:r>
              <a:rPr kumimoji="1" lang="en-US" altLang="zh-CN" dirty="0" smtClean="0"/>
              <a:t>(Z</a:t>
            </a:r>
            <a:r>
              <a:rPr kumimoji="1" lang="en-US" altLang="zh-CN" baseline="-25000" dirty="0" smtClean="0"/>
              <a:t>6</a:t>
            </a:r>
            <a:r>
              <a:rPr kumimoji="1" lang="en-US" altLang="zh-CN" dirty="0" smtClean="0"/>
              <a:t>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+)</a:t>
            </a:r>
            <a:r>
              <a:rPr kumimoji="1" lang="zh-CN" altLang="en-US" dirty="0" smtClean="0"/>
              <a:t>为例</a:t>
            </a:r>
            <a:endParaRPr kumimoji="1" lang="en-US" altLang="zh-CN" baseline="-25000" dirty="0"/>
          </a:p>
          <a:p>
            <a:r>
              <a:rPr kumimoji="1" lang="en-US" altLang="zh-CN" dirty="0"/>
              <a:t>1</a:t>
            </a:r>
            <a:r>
              <a:rPr kumimoji="1" lang="en-US" altLang="zh-CN" dirty="0" smtClean="0"/>
              <a:t>·0=0	</a:t>
            </a:r>
            <a:r>
              <a:rPr kumimoji="1" lang="zh-CN" altLang="en-US" dirty="0" smtClean="0"/>
              <a:t>   </a:t>
            </a:r>
            <a:r>
              <a:rPr kumimoji="1" lang="en-US" altLang="zh-CN" dirty="0" smtClean="0"/>
              <a:t>1·1=1</a:t>
            </a:r>
            <a:r>
              <a:rPr kumimoji="1" lang="zh-CN" altLang="en-US" dirty="0" smtClean="0"/>
              <a:t>    </a:t>
            </a:r>
            <a:r>
              <a:rPr kumimoji="1" lang="en-US" altLang="zh-CN" dirty="0" smtClean="0"/>
              <a:t>1·2=2</a:t>
            </a:r>
            <a:r>
              <a:rPr kumimoji="1" lang="zh-CN" altLang="en-US" dirty="0" smtClean="0"/>
              <a:t>    </a:t>
            </a:r>
            <a:r>
              <a:rPr kumimoji="1" lang="en-US" altLang="zh-CN" dirty="0" smtClean="0"/>
              <a:t>1·3=3</a:t>
            </a:r>
            <a:r>
              <a:rPr kumimoji="1" lang="zh-CN" altLang="en-US" dirty="0" smtClean="0"/>
              <a:t>    </a:t>
            </a:r>
            <a:r>
              <a:rPr kumimoji="1" lang="en-US" altLang="zh-CN" dirty="0" smtClean="0"/>
              <a:t>1·4=4</a:t>
            </a:r>
            <a:r>
              <a:rPr kumimoji="1" lang="zh-CN" altLang="en-US" dirty="0" smtClean="0"/>
              <a:t>    </a:t>
            </a:r>
            <a:r>
              <a:rPr kumimoji="1" lang="en-US" altLang="zh-CN" dirty="0" smtClean="0"/>
              <a:t>1·5=5</a:t>
            </a:r>
          </a:p>
          <a:p>
            <a:r>
              <a:rPr kumimoji="1" lang="zh-CN" altLang="en-US" dirty="0" smtClean="0"/>
              <a:t>则</a:t>
            </a:r>
            <a:r>
              <a:rPr kumimoji="1" lang="en-US" altLang="zh-CN" dirty="0" smtClean="0"/>
              <a:t>1</a:t>
            </a:r>
            <a:r>
              <a:rPr kumimoji="1" lang="zh-CN" altLang="en-US" dirty="0" smtClean="0"/>
              <a:t>是生成元</a:t>
            </a:r>
            <a:endParaRPr kumimoji="1" lang="en-US" altLang="zh-CN" dirty="0" smtClean="0"/>
          </a:p>
          <a:p>
            <a:r>
              <a:rPr kumimoji="1" lang="en-US" altLang="zh-CN" dirty="0" smtClean="0"/>
              <a:t>2·0=0</a:t>
            </a:r>
            <a:r>
              <a:rPr kumimoji="1" lang="zh-CN" altLang="en-US" dirty="0" smtClean="0"/>
              <a:t>    </a:t>
            </a:r>
            <a:r>
              <a:rPr kumimoji="1" lang="en-US" altLang="zh-CN" dirty="0" smtClean="0"/>
              <a:t>2·1=2</a:t>
            </a:r>
            <a:r>
              <a:rPr kumimoji="1" lang="zh-CN" altLang="en-US" dirty="0" smtClean="0"/>
              <a:t>    </a:t>
            </a:r>
            <a:r>
              <a:rPr kumimoji="1" lang="en-US" altLang="zh-CN" dirty="0" smtClean="0"/>
              <a:t>2·2=4</a:t>
            </a:r>
            <a:r>
              <a:rPr kumimoji="1" lang="zh-CN" altLang="en-US" dirty="0" smtClean="0"/>
              <a:t>    </a:t>
            </a:r>
            <a:r>
              <a:rPr kumimoji="1" lang="en-US" altLang="zh-CN" dirty="0" smtClean="0"/>
              <a:t>2·3=0</a:t>
            </a:r>
          </a:p>
          <a:p>
            <a:r>
              <a:rPr kumimoji="1" lang="en-US" altLang="zh-CN" dirty="0" smtClean="0"/>
              <a:t>2</a:t>
            </a:r>
            <a:r>
              <a:rPr kumimoji="1" lang="zh-CN" altLang="en-US" dirty="0" smtClean="0"/>
              <a:t>不是生成元</a:t>
            </a:r>
            <a:endParaRPr kumimoji="1" lang="en-US" altLang="zh-CN" dirty="0" smtClean="0"/>
          </a:p>
          <a:p>
            <a:r>
              <a:rPr kumimoji="1" lang="zh-CN" altLang="en-US" dirty="0" smtClean="0"/>
              <a:t>对于</a:t>
            </a:r>
            <a:r>
              <a:rPr kumimoji="1" lang="en-US" altLang="zh-CN" dirty="0"/>
              <a:t>(Z</a:t>
            </a:r>
            <a:r>
              <a:rPr kumimoji="1" lang="en-US" altLang="zh-CN" baseline="-25000" dirty="0"/>
              <a:t>6</a:t>
            </a:r>
            <a:r>
              <a:rPr kumimoji="1" lang="en-US" altLang="zh-CN" dirty="0"/>
              <a:t>,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+)</a:t>
            </a:r>
            <a:r>
              <a:rPr kumimoji="1" lang="zh-CN" altLang="en-US" dirty="0" smtClean="0"/>
              <a:t>，我们发现只有</a:t>
            </a:r>
            <a:r>
              <a:rPr kumimoji="1" lang="en-US" altLang="zh-CN" dirty="0" smtClean="0"/>
              <a:t>1</a:t>
            </a:r>
            <a:r>
              <a:rPr kumimoji="1" lang="zh-CN" altLang="en-US" dirty="0" smtClean="0"/>
              <a:t>和</a:t>
            </a:r>
            <a:r>
              <a:rPr kumimoji="1" lang="en-US" altLang="zh-CN" dirty="0" smtClean="0"/>
              <a:t>5</a:t>
            </a:r>
            <a:r>
              <a:rPr kumimoji="1" lang="zh-CN" altLang="en-US" dirty="0" smtClean="0"/>
              <a:t>是生成元</a:t>
            </a: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0355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循环群与生成元的关系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kumimoji="1" lang="zh-CN" altLang="en-US" dirty="0" smtClean="0"/>
              <a:t>分情况讨论</a:t>
            </a:r>
            <a:endParaRPr kumimoji="1" lang="en-US" altLang="zh-CN" dirty="0" smtClean="0"/>
          </a:p>
          <a:p>
            <a:r>
              <a:rPr kumimoji="1" lang="zh-CN" altLang="en-US" dirty="0" smtClean="0"/>
              <a:t>循环群为有限群</a:t>
            </a:r>
            <a:endParaRPr kumimoji="1" lang="en-US" altLang="zh-CN" dirty="0" smtClean="0"/>
          </a:p>
          <a:p>
            <a:r>
              <a:rPr kumimoji="1" lang="zh-CN" altLang="en-US" dirty="0" smtClean="0"/>
              <a:t>循环群为无限群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有限循环群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kumimoji="1" lang="zh-CN" altLang="en-US" dirty="0" smtClean="0"/>
                  <a:t>引理</a:t>
                </a:r>
                <a:r>
                  <a:rPr kumimoji="1" lang="en-US" altLang="zh-CN" dirty="0" smtClean="0"/>
                  <a:t>1</a:t>
                </a:r>
                <a:r>
                  <a:rPr kumimoji="1" lang="zh-CN" altLang="en-US" dirty="0" smtClean="0"/>
                  <a:t>：对于有限群</a:t>
                </a:r>
                <a14:m>
                  <m:oMath xmlns:m="http://schemas.openxmlformats.org/officeDocument/2006/math">
                    <m:r>
                      <a:rPr kumimoji="1" lang="en-US" altLang="zh-CN" b="0" i="1" smtClean="0">
                        <a:latin typeface="Cambria Math" charset="0"/>
                      </a:rPr>
                      <m:t>𝐺</m:t>
                    </m:r>
                    <m:r>
                      <a:rPr kumimoji="1" lang="en-US" altLang="zh-CN" b="0" i="0" smtClean="0">
                        <a:latin typeface="Cambria Math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kumimoji="1" lang="en-US" altLang="zh-CN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kumimoji="1" lang="en-US" altLang="zh-CN" dirty="0" smtClean="0"/>
                  <a:t>,</a:t>
                </a:r>
                <a:r>
                  <a:rPr kumimoji="1" lang="zh-CN" altLang="en-US" dirty="0" smtClean="0"/>
                  <a:t> 且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1" lang="hr-HR" altLang="zh-CN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charset="0"/>
                          </a:rPr>
                          <m:t>𝑎</m:t>
                        </m:r>
                      </m:e>
                    </m:d>
                    <m:r>
                      <a:rPr kumimoji="1" lang="en-US" altLang="zh-CN" b="0" i="0" smtClean="0">
                        <a:latin typeface="Cambria Math" charset="0"/>
                      </a:rPr>
                      <m:t>=</m:t>
                    </m:r>
                    <m:r>
                      <m:rPr>
                        <m:sty m:val="p"/>
                      </m:rPr>
                      <a:rPr kumimoji="1" lang="en-US" altLang="zh-CN" b="0" i="0" cap="none" smtClean="0">
                        <a:latin typeface="Cambria Math" charset="0"/>
                      </a:rPr>
                      <m:t>n</m:t>
                    </m:r>
                  </m:oMath>
                </a14:m>
                <a:r>
                  <a:rPr kumimoji="1" lang="en-US" altLang="zh-CN" cap="none" dirty="0" smtClean="0"/>
                  <a:t>,</a:t>
                </a:r>
                <a:r>
                  <a:rPr kumimoji="1" lang="zh-CN" altLang="en-US" cap="none" dirty="0" smtClean="0"/>
                  <a:t> 则</a:t>
                </a:r>
                <a14:m>
                  <m:oMath xmlns:m="http://schemas.openxmlformats.org/officeDocument/2006/math">
                    <m:r>
                      <a:rPr kumimoji="1" lang="zh-CN" altLang="en-US" i="1" cap="none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∀</m:t>
                    </m:r>
                    <m:r>
                      <m:rPr>
                        <m:sty m:val="p"/>
                      </m:rPr>
                      <a:rPr kumimoji="1" lang="en-US" altLang="zh-CN" b="0" i="0" cap="none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kumimoji="1" lang="en-US" altLang="zh-CN" b="0" i="1" cap="none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≤</m:t>
                    </m:r>
                    <m:r>
                      <a:rPr kumimoji="1" lang="en-US" altLang="zh-CN" b="0" i="1" cap="none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𝑛</m:t>
                    </m:r>
                  </m:oMath>
                </a14:m>
                <a:r>
                  <a:rPr kumimoji="1" lang="en-US" altLang="zh-CN" cap="none" dirty="0" smtClean="0"/>
                  <a:t>,</a:t>
                </a:r>
                <a:r>
                  <a:rPr kumimoji="1" lang="zh-CN" altLang="en-US" cap="none" dirty="0" smtClean="0"/>
                  <a:t> </a:t>
                </a:r>
                <a14:m>
                  <m:oMath xmlns:m="http://schemas.openxmlformats.org/officeDocument/2006/math">
                    <m:r>
                      <a:rPr kumimoji="1" lang="en-US" altLang="zh-CN" b="0" i="1" smtClean="0">
                        <a:latin typeface="Cambria Math" charset="0"/>
                      </a:rPr>
                      <m:t>𝐺</m:t>
                    </m:r>
                    <m:r>
                      <a:rPr kumimoji="1" lang="en-US" altLang="zh-CN" b="0" i="0" smtClean="0">
                        <a:latin typeface="Cambria Math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kumimoji="1" lang="en-US" altLang="zh-CN" i="1" smtClean="0">
                            <a:latin typeface="Cambria Math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kumimoji="1" lang="en-US" altLang="zh-CN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kumimoji="1" lang="en-US" altLang="zh-CN" b="0" i="1" smtClean="0">
                                <a:latin typeface="Cambria Math" charset="0"/>
                              </a:rPr>
                              <m:t>𝑎</m:t>
                            </m:r>
                          </m:e>
                          <m:sup>
                            <m:r>
                              <a:rPr kumimoji="1" lang="en-US" altLang="zh-CN" b="0" i="1" smtClean="0">
                                <a:latin typeface="Cambria Math" charset="0"/>
                              </a:rPr>
                              <m:t>𝑟</m:t>
                            </m:r>
                          </m:sup>
                        </m:sSup>
                      </m:e>
                    </m:d>
                    <m:r>
                      <a:rPr kumimoji="1" lang="en-US" altLang="zh-CN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⟺</m:t>
                    </m:r>
                    <m:r>
                      <m:rPr>
                        <m:sty m:val="p"/>
                      </m:rPr>
                      <a:rPr kumimoji="1" lang="en-US" altLang="zh-CN" b="0" i="0" cap="none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gcd</m:t>
                    </m:r>
                    <m:d>
                      <m:dPr>
                        <m:ctrlPr>
                          <a:rPr kumimoji="1" lang="en-US" altLang="zh-CN" b="0" i="1" cap="none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𝑛</m:t>
                        </m:r>
                        <m:r>
                          <a:rPr kumimoji="1" lang="en-US" altLang="zh-CN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,</m:t>
                        </m:r>
                        <m:r>
                          <a:rPr kumimoji="1" lang="en-US" altLang="zh-CN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𝑟</m:t>
                        </m:r>
                      </m:e>
                    </m:d>
                    <m:r>
                      <a:rPr kumimoji="1" lang="en-US" altLang="zh-CN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=1</m:t>
                    </m:r>
                  </m:oMath>
                </a14:m>
                <a:r>
                  <a:rPr kumimoji="1" lang="en-US" altLang="zh-CN" cap="none" dirty="0" smtClean="0"/>
                  <a:t>.</a:t>
                </a:r>
              </a:p>
              <a:p>
                <a14:m>
                  <m:oMath xmlns:m="http://schemas.openxmlformats.org/officeDocument/2006/math">
                    <m:r>
                      <a:rPr kumimoji="1" lang="en-US" altLang="zh-CN" i="1" cap="none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⟸</m:t>
                    </m:r>
                    <m:r>
                      <a:rPr kumimoji="1" lang="zh-CN" altLang="en-US" b="0" i="0" cap="none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：</m:t>
                    </m:r>
                  </m:oMath>
                </a14:m>
                <a:r>
                  <a:rPr kumimoji="1" lang="zh-CN" altLang="en-US" cap="none" dirty="0" smtClean="0"/>
                  <a:t>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zh-CN" b="0" i="0" cap="none" dirty="0" smtClean="0">
                        <a:latin typeface="Cambria Math" charset="0"/>
                      </a:rPr>
                      <m:t>gcd</m:t>
                    </m:r>
                    <m:r>
                      <a:rPr kumimoji="1" lang="en-US" altLang="zh-CN" b="0" i="0" cap="none" dirty="0" smtClean="0">
                        <a:latin typeface="Cambria Math" charset="0"/>
                      </a:rPr>
                      <m:t>(</m:t>
                    </m:r>
                    <m:r>
                      <a:rPr kumimoji="1" lang="en-US" altLang="zh-CN" b="0" i="1" cap="none" dirty="0" smtClean="0">
                        <a:latin typeface="Cambria Math" charset="0"/>
                      </a:rPr>
                      <m:t>𝑛</m:t>
                    </m:r>
                    <m:r>
                      <a:rPr kumimoji="1" lang="en-US" altLang="zh-CN" b="0" i="1" cap="none" dirty="0" smtClean="0">
                        <a:latin typeface="Cambria Math" charset="0"/>
                      </a:rPr>
                      <m:t>,</m:t>
                    </m:r>
                    <m:r>
                      <a:rPr kumimoji="1" lang="en-US" altLang="zh-CN" b="0" i="1" cap="none" dirty="0" smtClean="0">
                        <a:latin typeface="Cambria Math" charset="0"/>
                      </a:rPr>
                      <m:t>𝑟</m:t>
                    </m:r>
                    <m:r>
                      <a:rPr kumimoji="1" lang="en-US" altLang="zh-CN" b="0" i="0" cap="none" dirty="0" smtClean="0">
                        <a:latin typeface="Cambria Math" charset="0"/>
                      </a:rPr>
                      <m:t>)</m:t>
                    </m:r>
                    <m:r>
                      <a:rPr kumimoji="1" lang="en-US" altLang="zh-CN" b="0" i="1" cap="none" dirty="0" smtClean="0">
                        <a:latin typeface="Cambria Math" charset="0"/>
                      </a:rPr>
                      <m:t>=1,</m:t>
                    </m:r>
                  </m:oMath>
                </a14:m>
                <a:r>
                  <a:rPr kumimoji="1" lang="zh-CN" altLang="en-US" i="1" cap="none" dirty="0" smtClean="0"/>
                  <a:t> </a:t>
                </a:r>
                <a:r>
                  <a:rPr kumimoji="1" lang="zh-CN" altLang="en-US" cap="none" dirty="0" smtClean="0"/>
                  <a:t>则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zh-CN" b="0" i="1" cap="none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kumimoji="1" lang="en-US" altLang="zh-CN" b="0" i="1" cap="none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∃</m:t>
                        </m:r>
                        <m:r>
                          <a:rPr kumimoji="1" lang="en-US" altLang="zh-CN" b="0" i="1" cap="none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𝑢</m:t>
                        </m:r>
                        <m:r>
                          <a:rPr kumimoji="1" lang="en-US" altLang="zh-CN" b="0" i="1" cap="none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,</m:t>
                        </m:r>
                        <m:r>
                          <a:rPr kumimoji="1" lang="en-US" altLang="zh-CN" b="0" i="1" cap="none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𝑣</m:t>
                        </m:r>
                        <m:r>
                          <a:rPr kumimoji="1" lang="en-US" altLang="zh-CN" b="0" i="1" cap="none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∈</m:t>
                        </m:r>
                        <m:r>
                          <a:rPr kumimoji="1" lang="en-US" altLang="zh-CN" b="0" i="1" cap="none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𝑍</m:t>
                        </m:r>
                      </m:e>
                    </m:d>
                    <m:r>
                      <a:rPr kumimoji="1" lang="en-US" altLang="zh-CN" b="0" i="1" cap="none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,</m:t>
                    </m:r>
                    <m:r>
                      <a:rPr kumimoji="1" lang="zh-CN" altLang="en-US" b="0" i="1" cap="none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kumimoji="1" lang="en-US" altLang="zh-CN" b="0" i="1" cap="none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𝑢𝑟</m:t>
                    </m:r>
                    <m:r>
                      <a:rPr kumimoji="1" lang="en-US" altLang="zh-CN" b="0" i="1" cap="none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r>
                      <a:rPr kumimoji="1" lang="en-US" altLang="zh-CN" b="0" i="1" cap="none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𝑣𝑛</m:t>
                    </m:r>
                    <m:r>
                      <a:rPr kumimoji="1" lang="en-US" altLang="zh-CN" b="0" i="1" cap="none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=1,</m:t>
                    </m:r>
                  </m:oMath>
                </a14:m>
                <a:r>
                  <a:rPr kumimoji="1" lang="zh-CN" altLang="en-US" i="1" cap="none" dirty="0" smtClean="0"/>
                  <a:t> </a:t>
                </a:r>
                <a:r>
                  <a:rPr kumimoji="1" lang="zh-CN" altLang="en-US" cap="none" dirty="0" smtClean="0"/>
                  <a:t>因此</a:t>
                </a:r>
                <a14:m>
                  <m:oMath xmlns:m="http://schemas.openxmlformats.org/officeDocument/2006/math">
                    <m:r>
                      <a:rPr kumimoji="1" lang="en-US" altLang="zh-CN" b="0" i="1" cap="none" dirty="0" smtClean="0">
                        <a:latin typeface="Cambria Math" charset="0"/>
                      </a:rPr>
                      <m:t>𝑎</m:t>
                    </m:r>
                    <m:r>
                      <a:rPr kumimoji="1" lang="en-US" altLang="zh-CN" b="0" i="1" cap="none" dirty="0" smtClean="0"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kumimoji="1" lang="en-US" altLang="zh-CN" b="0" i="1" cap="none" dirty="0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kumimoji="1" lang="en-US" altLang="zh-CN" b="0" i="1" cap="none" dirty="0" smtClean="0">
                            <a:latin typeface="Cambria Math" charset="0"/>
                          </a:rPr>
                          <m:t>𝑎</m:t>
                        </m:r>
                      </m:e>
                      <m:sup>
                        <m:r>
                          <a:rPr kumimoji="1" lang="en-US" altLang="zh-CN" b="0" i="1" cap="none" dirty="0" smtClean="0">
                            <a:latin typeface="Cambria Math" charset="0"/>
                          </a:rPr>
                          <m:t>𝑢𝑟</m:t>
                        </m:r>
                        <m:r>
                          <a:rPr kumimoji="1" lang="en-US" altLang="zh-CN" b="0" i="1" cap="none" dirty="0" smtClean="0">
                            <a:latin typeface="Cambria Math" charset="0"/>
                          </a:rPr>
                          <m:t>+</m:t>
                        </m:r>
                        <m:r>
                          <a:rPr kumimoji="1" lang="en-US" altLang="zh-CN" b="0" i="1" cap="none" dirty="0" smtClean="0">
                            <a:latin typeface="Cambria Math" charset="0"/>
                          </a:rPr>
                          <m:t>𝑣𝑛</m:t>
                        </m:r>
                      </m:sup>
                    </m:sSup>
                    <m:r>
                      <a:rPr kumimoji="1" lang="en-US" altLang="zh-CN" b="0" i="1" cap="none" dirty="0" smtClean="0"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kumimoji="1" lang="en-US" altLang="zh-CN" b="0" i="1" cap="none" dirty="0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kumimoji="1" lang="en-US" altLang="zh-CN" b="0" i="1" cap="none" dirty="0" smtClean="0">
                            <a:latin typeface="Cambria Math" charset="0"/>
                          </a:rPr>
                          <m:t>𝑎</m:t>
                        </m:r>
                      </m:e>
                      <m:sup>
                        <m:r>
                          <a:rPr kumimoji="1" lang="en-US" altLang="zh-CN" b="0" i="1" cap="none" dirty="0" smtClean="0">
                            <a:latin typeface="Cambria Math" charset="0"/>
                          </a:rPr>
                          <m:t>𝑟𝑢</m:t>
                        </m:r>
                      </m:sup>
                    </m:sSup>
                    <m:r>
                      <a:rPr kumimoji="1" lang="en-US" altLang="zh-CN" b="0" i="1" cap="none" dirty="0" smtClean="0">
                        <a:latin typeface="Cambria Math" charset="0"/>
                      </a:rPr>
                      <m:t>,</m:t>
                    </m:r>
                  </m:oMath>
                </a14:m>
                <a:r>
                  <a:rPr kumimoji="1" lang="zh-CN" altLang="en-US" i="1" cap="none" dirty="0" smtClean="0"/>
                  <a:t> </a:t>
                </a:r>
                <a:r>
                  <a:rPr kumimoji="1" lang="zh-CN" altLang="en-US" cap="none" dirty="0" smtClean="0"/>
                  <a:t>因而</a:t>
                </a:r>
                <a14:m>
                  <m:oMath xmlns:m="http://schemas.openxmlformats.org/officeDocument/2006/math">
                    <m:r>
                      <a:rPr kumimoji="1" lang="en-US" altLang="zh-CN" b="0" i="1" cap="none" dirty="0" smtClean="0">
                        <a:latin typeface="Cambria Math" charset="0"/>
                      </a:rPr>
                      <m:t>𝐺</m:t>
                    </m:r>
                  </m:oMath>
                </a14:m>
                <a:r>
                  <a:rPr kumimoji="1" lang="zh-CN" altLang="en-US" cap="none" dirty="0" smtClean="0"/>
                  <a:t>中任意元素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b="0" i="1" cap="none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kumimoji="1" lang="en-US" altLang="zh-CN" b="0" i="1" cap="none" smtClean="0">
                            <a:latin typeface="Cambria Math" charset="0"/>
                          </a:rPr>
                          <m:t>𝑎</m:t>
                        </m:r>
                      </m:e>
                      <m:sup>
                        <m:r>
                          <a:rPr kumimoji="1" lang="en-US" altLang="zh-CN" b="0" i="1" cap="none" smtClean="0">
                            <a:latin typeface="Cambria Math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kumimoji="1" lang="zh-CN" altLang="en-US" cap="none" dirty="0" smtClean="0"/>
                  <a:t>可表示为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i="1" cap="none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kumimoji="1" lang="en-US" altLang="zh-CN" b="0" i="1" cap="none" smtClean="0">
                            <a:latin typeface="Cambria Math" charset="0"/>
                          </a:rPr>
                          <m:t>(</m:t>
                        </m:r>
                        <m:sSup>
                          <m:sSupPr>
                            <m:ctrlPr>
                              <a:rPr kumimoji="1" lang="en-US" altLang="zh-CN" b="0" i="1" cap="none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kumimoji="1" lang="en-US" altLang="zh-CN" b="0" i="1" cap="none" smtClean="0">
                                <a:latin typeface="Cambria Math" charset="0"/>
                              </a:rPr>
                              <m:t>𝑎</m:t>
                            </m:r>
                          </m:e>
                          <m:sup>
                            <m:r>
                              <a:rPr kumimoji="1" lang="en-US" altLang="zh-CN" b="0" i="1" cap="none" smtClean="0">
                                <a:latin typeface="Cambria Math" charset="0"/>
                              </a:rPr>
                              <m:t>𝑟</m:t>
                            </m:r>
                          </m:sup>
                        </m:sSup>
                        <m:r>
                          <a:rPr kumimoji="1" lang="en-US" altLang="zh-CN" b="0" i="1" cap="none" smtClean="0">
                            <a:latin typeface="Cambria Math" charset="0"/>
                          </a:rPr>
                          <m:t>)</m:t>
                        </m:r>
                      </m:e>
                      <m:sup>
                        <m:r>
                          <a:rPr kumimoji="1" lang="en-US" altLang="zh-CN" b="0" i="1" cap="none" smtClean="0">
                            <a:latin typeface="Cambria Math" charset="0"/>
                          </a:rPr>
                          <m:t>𝑢𝑘</m:t>
                        </m:r>
                      </m:sup>
                    </m:sSup>
                    <m:r>
                      <a:rPr kumimoji="1" lang="en-US" altLang="zh-CN" b="0" i="1" cap="none" smtClean="0">
                        <a:latin typeface="Cambria Math" charset="0"/>
                      </a:rPr>
                      <m:t>,</m:t>
                    </m:r>
                    <m:r>
                      <a:rPr kumimoji="1" lang="zh-CN" altLang="en-US" b="0" i="1" cap="none" smtClean="0">
                        <a:latin typeface="Cambria Math" charset="0"/>
                      </a:rPr>
                      <m:t> </m:t>
                    </m:r>
                  </m:oMath>
                </a14:m>
                <a:r>
                  <a:rPr kumimoji="1" lang="zh-CN" altLang="en-US" cap="none" dirty="0" smtClean="0"/>
                  <a:t>故有</a:t>
                </a:r>
                <a14:m>
                  <m:oMath xmlns:m="http://schemas.openxmlformats.org/officeDocument/2006/math">
                    <m:r>
                      <a:rPr kumimoji="1" lang="en-US" altLang="zh-CN" b="0" i="1" cap="none" dirty="0" smtClean="0">
                        <a:latin typeface="Cambria Math" charset="0"/>
                      </a:rPr>
                      <m:t>𝐺</m:t>
                    </m:r>
                    <m:r>
                      <a:rPr kumimoji="1" lang="en-US" altLang="zh-CN" b="0" i="1" cap="none" dirty="0" smtClean="0">
                        <a:latin typeface="Cambria Math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kumimoji="1" lang="en-US" altLang="zh-CN" b="0" i="1" cap="none" dirty="0" smtClean="0">
                            <a:latin typeface="Cambria Math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kumimoji="1" lang="en-US" altLang="zh-CN" b="0" i="1" cap="none" dirty="0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kumimoji="1" lang="en-US" altLang="zh-CN" b="0" i="1" cap="none" dirty="0" smtClean="0">
                                <a:latin typeface="Cambria Math" charset="0"/>
                              </a:rPr>
                              <m:t>𝑎</m:t>
                            </m:r>
                          </m:e>
                          <m:sup>
                            <m:r>
                              <a:rPr kumimoji="1" lang="en-US" altLang="zh-CN" b="0" i="1" cap="none" dirty="0" smtClean="0">
                                <a:latin typeface="Cambria Math" charset="0"/>
                              </a:rPr>
                              <m:t>𝑟</m:t>
                            </m:r>
                          </m:sup>
                        </m:sSup>
                      </m:e>
                    </m:d>
                  </m:oMath>
                </a14:m>
                <a:r>
                  <a:rPr kumimoji="1" lang="zh-CN" altLang="en-US" cap="none" dirty="0" smtClean="0"/>
                  <a:t>；</a:t>
                </a:r>
                <a:endParaRPr kumimoji="1" lang="en-US" altLang="zh-CN" cap="none" dirty="0" smtClean="0"/>
              </a:p>
              <a:p>
                <a14:m>
                  <m:oMath xmlns:m="http://schemas.openxmlformats.org/officeDocument/2006/math">
                    <m:r>
                      <a:rPr kumimoji="1" lang="en-US" altLang="zh-CN" i="1" cap="none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⟹</m:t>
                    </m:r>
                    <m:r>
                      <a:rPr kumimoji="1" lang="zh-CN" altLang="en-US" b="0" i="1" cap="none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：</m:t>
                    </m:r>
                  </m:oMath>
                </a14:m>
                <a:r>
                  <a:rPr kumimoji="1" lang="zh-CN" altLang="en-US" cap="none" dirty="0" smtClean="0"/>
                  <a:t>设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latin typeface="Cambria Math" charset="0"/>
                      </a:rPr>
                      <m:t>𝐺</m:t>
                    </m:r>
                    <m:r>
                      <a:rPr kumimoji="1" lang="en-US" altLang="zh-CN">
                        <a:latin typeface="Cambria Math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kumimoji="1" lang="en-US" altLang="zh-CN" i="1">
                            <a:latin typeface="Cambria Math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kumimoji="1" lang="en-US" altLang="zh-CN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kumimoji="1" lang="en-US" altLang="zh-CN" i="1">
                                <a:latin typeface="Cambria Math" charset="0"/>
                              </a:rPr>
                              <m:t>𝑎</m:t>
                            </m:r>
                          </m:e>
                          <m:sup>
                            <m:r>
                              <a:rPr kumimoji="1" lang="en-US" altLang="zh-CN" i="1">
                                <a:latin typeface="Cambria Math" charset="0"/>
                              </a:rPr>
                              <m:t>𝑟</m:t>
                            </m:r>
                          </m:sup>
                        </m:sSup>
                      </m:e>
                    </m:d>
                    <m:r>
                      <a:rPr kumimoji="1" lang="en-US" altLang="zh-CN" b="0" i="1" smtClean="0">
                        <a:latin typeface="Cambria Math" charset="0"/>
                      </a:rPr>
                      <m:t>,</m:t>
                    </m:r>
                    <m:r>
                      <a:rPr kumimoji="1" lang="zh-CN" altLang="en-US" b="0" i="1" smtClean="0">
                        <a:latin typeface="Cambria Math" charset="0"/>
                      </a:rPr>
                      <m:t> </m:t>
                    </m:r>
                  </m:oMath>
                </a14:m>
                <a:r>
                  <a:rPr kumimoji="1" lang="zh-CN" altLang="en-US" cap="none" dirty="0" smtClean="0"/>
                  <a:t>令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kumimoji="1" lang="en-US" altLang="zh-CN" b="0" i="1" cap="none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1" lang="en-US" altLang="zh-CN" b="0" i="0" cap="none" smtClean="0">
                            <a:latin typeface="Cambria Math" charset="0"/>
                          </a:rPr>
                          <m:t>gcd</m:t>
                        </m:r>
                      </m:fName>
                      <m:e>
                        <m:d>
                          <m:dPr>
                            <m:ctrlPr>
                              <a:rPr kumimoji="1" lang="en-US" altLang="zh-CN" b="0" i="1" cap="none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kumimoji="1" lang="en-US" altLang="zh-CN" b="0" i="1" cap="none" smtClean="0">
                                <a:latin typeface="Cambria Math" charset="0"/>
                              </a:rPr>
                              <m:t>𝑛</m:t>
                            </m:r>
                            <m:r>
                              <a:rPr kumimoji="1" lang="en-US" altLang="zh-CN" b="0" i="1" cap="none" smtClean="0">
                                <a:latin typeface="Cambria Math" charset="0"/>
                              </a:rPr>
                              <m:t>,</m:t>
                            </m:r>
                            <m:r>
                              <a:rPr kumimoji="1" lang="en-US" altLang="zh-CN" b="0" i="1" cap="none" smtClean="0">
                                <a:latin typeface="Cambria Math" charset="0"/>
                              </a:rPr>
                              <m:t>𝑟</m:t>
                            </m:r>
                          </m:e>
                        </m:d>
                      </m:e>
                    </m:func>
                    <m:r>
                      <a:rPr kumimoji="1" lang="en-US" altLang="zh-CN" b="0" i="1" cap="none" smtClean="0">
                        <a:latin typeface="Cambria Math" charset="0"/>
                      </a:rPr>
                      <m:t>=</m:t>
                    </m:r>
                    <m:r>
                      <a:rPr kumimoji="1" lang="en-US" altLang="zh-CN" b="0" i="1" cap="none" smtClean="0">
                        <a:latin typeface="Cambria Math" charset="0"/>
                      </a:rPr>
                      <m:t>𝑑</m:t>
                    </m:r>
                    <m:r>
                      <a:rPr kumimoji="1" lang="en-US" altLang="zh-CN" b="0" i="1" cap="none" smtClean="0">
                        <a:latin typeface="Cambria Math" charset="0"/>
                      </a:rPr>
                      <m:t>, </m:t>
                    </m:r>
                    <m:r>
                      <a:rPr kumimoji="1" lang="en-US" altLang="zh-CN" b="0" i="1" cap="none" smtClean="0">
                        <a:latin typeface="Cambria Math" charset="0"/>
                      </a:rPr>
                      <m:t>𝑟</m:t>
                    </m:r>
                    <m:r>
                      <a:rPr kumimoji="1" lang="en-US" altLang="zh-CN" b="0" i="1" cap="none" smtClean="0">
                        <a:latin typeface="Cambria Math" charset="0"/>
                      </a:rPr>
                      <m:t>=</m:t>
                    </m:r>
                    <m:r>
                      <a:rPr kumimoji="1" lang="en-US" altLang="zh-CN" b="0" i="1" cap="none" smtClean="0">
                        <a:latin typeface="Cambria Math" charset="0"/>
                      </a:rPr>
                      <m:t>𝑑𝑡</m:t>
                    </m:r>
                    <m:r>
                      <a:rPr kumimoji="1" lang="en-US" altLang="zh-CN" b="0" i="1" cap="none" smtClean="0">
                        <a:latin typeface="Cambria Math" charset="0"/>
                      </a:rPr>
                      <m:t>, </m:t>
                    </m:r>
                  </m:oMath>
                </a14:m>
                <a:r>
                  <a:rPr kumimoji="1" lang="zh-CN" altLang="en-US" cap="none" dirty="0" smtClean="0"/>
                  <a:t>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i="1" cap="none" dirty="0" smtClean="0">
                            <a:latin typeface="Cambria Math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kumimoji="1" lang="en-US" altLang="zh-CN" i="1" cap="none" dirty="0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kumimoji="1" lang="en-US" altLang="zh-CN" b="0" i="1" cap="none" dirty="0" smtClean="0">
                                <a:latin typeface="Cambria Math" charset="0"/>
                              </a:rPr>
                              <m:t>(</m:t>
                            </m:r>
                            <m:r>
                              <a:rPr kumimoji="1" lang="en-US" altLang="zh-CN" b="0" i="1" cap="none" dirty="0" smtClean="0">
                                <a:latin typeface="Cambria Math" charset="0"/>
                              </a:rPr>
                              <m:t>𝑎</m:t>
                            </m:r>
                          </m:e>
                          <m:sup>
                            <m:r>
                              <a:rPr kumimoji="1" lang="en-US" altLang="zh-CN" b="0" i="1" cap="none" dirty="0" smtClean="0">
                                <a:latin typeface="Cambria Math" charset="0"/>
                              </a:rPr>
                              <m:t>𝑛</m:t>
                            </m:r>
                          </m:sup>
                        </m:sSup>
                        <m:r>
                          <a:rPr kumimoji="1" lang="en-US" altLang="zh-CN" b="0" i="1" cap="none" dirty="0" smtClean="0">
                            <a:latin typeface="Cambria Math" charset="0"/>
                          </a:rPr>
                          <m:t>)</m:t>
                        </m:r>
                      </m:e>
                      <m:sup>
                        <m:r>
                          <a:rPr kumimoji="1" lang="en-US" altLang="zh-CN" b="0" i="1" cap="none" dirty="0" smtClean="0">
                            <a:latin typeface="Cambria Math" charset="0"/>
                          </a:rPr>
                          <m:t>𝑡</m:t>
                        </m:r>
                      </m:sup>
                    </m:sSup>
                    <m:r>
                      <a:rPr kumimoji="1" lang="en-US" altLang="zh-CN" b="0" i="1" cap="none" dirty="0" smtClean="0"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kumimoji="1" lang="en-US" altLang="zh-CN" b="0" i="1" cap="none" dirty="0" smtClean="0">
                            <a:latin typeface="Cambria Math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kumimoji="1" lang="en-US" altLang="zh-CN" b="0" i="1" cap="none" dirty="0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kumimoji="1" lang="en-US" altLang="zh-CN" b="0" i="1" cap="none" dirty="0" smtClean="0">
                                <a:latin typeface="Cambria Math" charset="0"/>
                              </a:rPr>
                              <m:t>(</m:t>
                            </m:r>
                            <m:r>
                              <a:rPr kumimoji="1" lang="en-US" altLang="zh-CN" b="0" i="1" cap="none" dirty="0" smtClean="0">
                                <a:latin typeface="Cambria Math" charset="0"/>
                              </a:rPr>
                              <m:t>𝑎</m:t>
                            </m:r>
                          </m:e>
                          <m:sup>
                            <m:r>
                              <a:rPr kumimoji="1" lang="en-US" altLang="zh-CN" b="0" i="1" cap="none" dirty="0" smtClean="0">
                                <a:latin typeface="Cambria Math" charset="0"/>
                              </a:rPr>
                              <m:t>𝑛</m:t>
                            </m:r>
                          </m:sup>
                        </m:sSup>
                        <m:r>
                          <a:rPr kumimoji="1" lang="en-US" altLang="zh-CN" b="0" i="1" cap="none" dirty="0" smtClean="0">
                            <a:latin typeface="Cambria Math" charset="0"/>
                          </a:rPr>
                          <m:t>)</m:t>
                        </m:r>
                      </m:e>
                      <m:sup>
                        <m:r>
                          <a:rPr kumimoji="1" lang="en-US" altLang="zh-CN" b="0" i="1" cap="none" dirty="0" smtClean="0">
                            <a:latin typeface="Cambria Math" charset="0"/>
                          </a:rPr>
                          <m:t>𝑟</m:t>
                        </m:r>
                        <m:r>
                          <a:rPr kumimoji="1" lang="en-US" altLang="zh-CN" b="0" i="1" cap="none" dirty="0" smtClean="0">
                            <a:latin typeface="Cambria Math" charset="0"/>
                          </a:rPr>
                          <m:t>/</m:t>
                        </m:r>
                        <m:r>
                          <a:rPr kumimoji="1" lang="en-US" altLang="zh-CN" b="0" i="1" cap="none" dirty="0" smtClean="0">
                            <a:latin typeface="Cambria Math" charset="0"/>
                          </a:rPr>
                          <m:t>𝑑</m:t>
                        </m:r>
                      </m:sup>
                    </m:sSup>
                    <m:r>
                      <a:rPr kumimoji="1" lang="en-US" altLang="zh-CN" b="0" i="1" cap="none" dirty="0" smtClean="0"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kumimoji="1" lang="en-US" altLang="zh-CN" b="0" i="1" cap="none" dirty="0" smtClean="0">
                            <a:latin typeface="Cambria Math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kumimoji="1" lang="en-US" altLang="zh-CN" b="0" i="1" cap="none" dirty="0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kumimoji="1" lang="en-US" altLang="zh-CN" b="0" i="1" cap="none" dirty="0" smtClean="0">
                                <a:latin typeface="Cambria Math" charset="0"/>
                              </a:rPr>
                              <m:t>(</m:t>
                            </m:r>
                            <m:r>
                              <a:rPr kumimoji="1" lang="en-US" altLang="zh-CN" b="0" i="1" cap="none" dirty="0" smtClean="0">
                                <a:latin typeface="Cambria Math" charset="0"/>
                              </a:rPr>
                              <m:t>𝑎</m:t>
                            </m:r>
                          </m:e>
                          <m:sup>
                            <m:r>
                              <a:rPr kumimoji="1" lang="en-US" altLang="zh-CN" b="0" i="1" cap="none" dirty="0" smtClean="0">
                                <a:latin typeface="Cambria Math" charset="0"/>
                              </a:rPr>
                              <m:t>𝑟</m:t>
                            </m:r>
                          </m:sup>
                        </m:sSup>
                        <m:r>
                          <a:rPr kumimoji="1" lang="en-US" altLang="zh-CN" b="0" i="1" cap="none" dirty="0" smtClean="0">
                            <a:latin typeface="Cambria Math" charset="0"/>
                          </a:rPr>
                          <m:t>)</m:t>
                        </m:r>
                      </m:e>
                      <m:sup>
                        <m:r>
                          <a:rPr kumimoji="1" lang="en-US" altLang="zh-CN" b="0" i="1" cap="none" dirty="0" smtClean="0">
                            <a:latin typeface="Cambria Math" charset="0"/>
                          </a:rPr>
                          <m:t>𝑛</m:t>
                        </m:r>
                        <m:r>
                          <a:rPr kumimoji="1" lang="en-US" altLang="zh-CN" b="0" i="1" cap="none" dirty="0" smtClean="0">
                            <a:latin typeface="Cambria Math" charset="0"/>
                          </a:rPr>
                          <m:t>/</m:t>
                        </m:r>
                        <m:r>
                          <a:rPr kumimoji="1" lang="en-US" altLang="zh-CN" b="0" i="1" cap="none" dirty="0" smtClean="0">
                            <a:latin typeface="Cambria Math" charset="0"/>
                          </a:rPr>
                          <m:t>𝑑</m:t>
                        </m:r>
                      </m:sup>
                    </m:sSup>
                    <m:r>
                      <a:rPr kumimoji="1" lang="en-US" altLang="zh-CN" b="0" i="1" cap="none" dirty="0" smtClean="0">
                        <a:latin typeface="Cambria Math" charset="0"/>
                      </a:rPr>
                      <m:t>=</m:t>
                    </m:r>
                    <m:r>
                      <a:rPr kumimoji="1" lang="en-US" altLang="zh-CN" b="0" i="1" cap="none" dirty="0" smtClean="0">
                        <a:latin typeface="Cambria Math" charset="0"/>
                      </a:rPr>
                      <m:t>𝑒</m:t>
                    </m:r>
                    <m:r>
                      <a:rPr kumimoji="1" lang="en-US" altLang="zh-CN" b="0" i="1" cap="none" dirty="0" smtClean="0">
                        <a:latin typeface="Cambria Math" charset="0"/>
                      </a:rPr>
                      <m:t>, </m:t>
                    </m:r>
                  </m:oMath>
                </a14:m>
                <a:r>
                  <a:rPr kumimoji="1" lang="zh-CN" altLang="en-US" cap="none" dirty="0" smtClean="0"/>
                  <a:t>故</a:t>
                </a:r>
                <a14:m>
                  <m:oMath xmlns:m="http://schemas.openxmlformats.org/officeDocument/2006/math">
                    <m:r>
                      <a:rPr kumimoji="1" lang="en-US" altLang="zh-CN" b="0" i="1" cap="none" dirty="0" smtClean="0">
                        <a:latin typeface="Cambria Math" charset="0"/>
                      </a:rPr>
                      <m:t>𝑑</m:t>
                    </m:r>
                    <m:r>
                      <a:rPr kumimoji="1" lang="en-US" altLang="zh-CN" b="0" i="1" cap="none" dirty="0" smtClean="0">
                        <a:latin typeface="Cambria Math" charset="0"/>
                      </a:rPr>
                      <m:t>=1,</m:t>
                    </m:r>
                  </m:oMath>
                </a14:m>
                <a:r>
                  <a:rPr kumimoji="1" lang="zh-CN" altLang="en-US" i="1" cap="none" dirty="0" smtClean="0"/>
                  <a:t> </a:t>
                </a:r>
                <a:r>
                  <a:rPr kumimoji="1" lang="zh-CN" altLang="en-US" cap="none" dirty="0" smtClean="0"/>
                  <a:t>即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zh-CN" cap="none">
                        <a:latin typeface="Cambria Math" charset="0"/>
                        <a:ea typeface="Cambria Math" charset="0"/>
                        <a:cs typeface="Cambria Math" charset="0"/>
                      </a:rPr>
                      <m:t>gcd</m:t>
                    </m:r>
                    <m:d>
                      <m:dPr>
                        <m:ctrlPr>
                          <a:rPr kumimoji="1" lang="en-US" altLang="zh-CN" i="1" cap="none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kumimoji="1" lang="en-US" altLang="zh-CN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𝑛</m:t>
                        </m:r>
                        <m:r>
                          <a:rPr kumimoji="1" lang="en-US" altLang="zh-CN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,</m:t>
                        </m:r>
                        <m:r>
                          <a:rPr kumimoji="1" lang="en-US" altLang="zh-CN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𝑟</m:t>
                        </m:r>
                      </m:e>
                    </m:d>
                    <m:r>
                      <a:rPr kumimoji="1" lang="en-US" altLang="zh-CN">
                        <a:latin typeface="Cambria Math" charset="0"/>
                        <a:ea typeface="Cambria Math" charset="0"/>
                        <a:cs typeface="Cambria Math" charset="0"/>
                      </a:rPr>
                      <m:t>=1</m:t>
                    </m:r>
                  </m:oMath>
                </a14:m>
                <a:r>
                  <a:rPr kumimoji="1" lang="zh-CN" altLang="en-US" cap="none" dirty="0" smtClean="0"/>
                  <a:t>。</a:t>
                </a:r>
                <a:endParaRPr kumimoji="1" lang="en-US" altLang="zh-CN" i="1" cap="none" dirty="0" smtClean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0">
                <a:blip r:embed="rId2"/>
                <a:stretch>
                  <a:fillRect l="-705" t="-534" r="-39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48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有限循环群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kumimoji="1" lang="zh-CN" altLang="en-US" dirty="0" smtClean="0"/>
                  <a:t>定理</a:t>
                </a:r>
                <a:r>
                  <a:rPr kumimoji="1" lang="en-US" altLang="zh-CN" dirty="0"/>
                  <a:t>2</a:t>
                </a:r>
                <a:r>
                  <a:rPr kumimoji="1" lang="zh-CN" altLang="en-US" dirty="0" smtClean="0"/>
                  <a:t>：</a:t>
                </a:r>
                <a14:m>
                  <m:oMath xmlns:m="http://schemas.openxmlformats.org/officeDocument/2006/math">
                    <m:r>
                      <a:rPr kumimoji="1" lang="en-US" altLang="zh-CN" b="0" i="1" smtClean="0">
                        <a:latin typeface="Cambria Math" charset="0"/>
                      </a:rPr>
                      <m:t>𝑛</m:t>
                    </m:r>
                  </m:oMath>
                </a14:m>
                <a:r>
                  <a:rPr kumimoji="1" lang="zh-CN" altLang="en-US" dirty="0" smtClean="0"/>
                  <a:t>阶循环群</a:t>
                </a:r>
                <a14:m>
                  <m:oMath xmlns:m="http://schemas.openxmlformats.org/officeDocument/2006/math">
                    <m:r>
                      <a:rPr kumimoji="1" lang="en-US" altLang="zh-CN" b="0" i="1" dirty="0" smtClean="0">
                        <a:latin typeface="Cambria Math" charset="0"/>
                      </a:rPr>
                      <m:t>𝐺</m:t>
                    </m:r>
                  </m:oMath>
                </a14:m>
                <a:r>
                  <a:rPr kumimoji="1" lang="zh-CN" altLang="en-US" dirty="0" smtClean="0"/>
                  <a:t>的生成元个数等于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1" lang="hr-HR" altLang="zh-CN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charset="0"/>
                          </a:rPr>
                          <m:t>𝑈</m:t>
                        </m:r>
                        <m:r>
                          <a:rPr kumimoji="1" lang="en-US" altLang="zh-CN" b="0" i="1" smtClean="0">
                            <a:latin typeface="Cambria Math" charset="0"/>
                          </a:rPr>
                          <m:t>(</m:t>
                        </m:r>
                        <m:r>
                          <a:rPr kumimoji="1" lang="en-US" altLang="zh-CN" b="0" i="1" smtClean="0">
                            <a:latin typeface="Cambria Math" charset="0"/>
                          </a:rPr>
                          <m:t>𝑛</m:t>
                        </m:r>
                        <m:r>
                          <a:rPr kumimoji="1" lang="en-US" altLang="zh-CN" b="0" i="1" smtClean="0">
                            <a:latin typeface="Cambria Math" charset="0"/>
                          </a:rPr>
                          <m:t>)</m:t>
                        </m:r>
                      </m:e>
                    </m:d>
                  </m:oMath>
                </a14:m>
                <a:endParaRPr kumimoji="1"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0">
                <a:blip r:embed="rId2"/>
                <a:stretch>
                  <a:fillRect l="-705" t="-5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907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无限循环群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kumimoji="1" lang="zh-CN" altLang="en-US" dirty="0" smtClean="0"/>
                  <a:t>引理</a:t>
                </a:r>
                <a:r>
                  <a:rPr kumimoji="1" lang="en-US" altLang="zh-CN" dirty="0"/>
                  <a:t>3</a:t>
                </a:r>
                <a:r>
                  <a:rPr kumimoji="1" lang="zh-CN" altLang="en-US" dirty="0" smtClean="0"/>
                  <a:t>：若</a:t>
                </a:r>
                <a14:m>
                  <m:oMath xmlns:m="http://schemas.openxmlformats.org/officeDocument/2006/math">
                    <m:r>
                      <a:rPr kumimoji="1" lang="en-US" altLang="zh-CN" b="0" i="1" smtClean="0">
                        <a:latin typeface="Cambria Math" charset="0"/>
                      </a:rPr>
                      <m:t>𝑎</m:t>
                    </m:r>
                  </m:oMath>
                </a14:m>
                <a:r>
                  <a:rPr kumimoji="1" lang="zh-CN" altLang="en-US" dirty="0" smtClean="0"/>
                  <a:t>是无限循环群的生成元，则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kumimoji="1" lang="en-US" altLang="zh-CN" b="0" i="1" smtClean="0">
                            <a:latin typeface="Cambria Math" charset="0"/>
                          </a:rPr>
                          <m:t>𝑎</m:t>
                        </m:r>
                      </m:e>
                      <m:sup>
                        <m:r>
                          <a:rPr kumimoji="1" lang="en-US" altLang="zh-CN" b="0" i="1" smtClean="0">
                            <a:latin typeface="Cambria Math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kumimoji="1" lang="zh-CN" altLang="en-US" dirty="0" smtClean="0"/>
                  <a:t>也是该无限循环群的生成元</a:t>
                </a:r>
                <a:endParaRPr kumimoji="1" lang="en-US" altLang="zh-CN" dirty="0" smtClean="0"/>
              </a:p>
              <a:p>
                <a:r>
                  <a:rPr kumimoji="1" lang="zh-CN" altLang="en-US" dirty="0" smtClean="0"/>
                  <a:t>证明：设</a:t>
                </a:r>
                <a14:m>
                  <m:oMath xmlns:m="http://schemas.openxmlformats.org/officeDocument/2006/math">
                    <m:r>
                      <a:rPr kumimoji="1" lang="en-US" altLang="zh-CN" b="0" i="1" smtClean="0">
                        <a:latin typeface="Cambria Math" charset="0"/>
                      </a:rPr>
                      <m:t>𝐺</m:t>
                    </m:r>
                    <m:r>
                      <a:rPr kumimoji="1" lang="en-US" altLang="zh-CN" b="0" i="1" smtClean="0">
                        <a:latin typeface="Cambria Math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kumimoji="1" lang="en-US" altLang="zh-CN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kumimoji="1" lang="en-US" altLang="zh-CN" b="0" i="1" smtClean="0">
                            <a:latin typeface="Cambria Math" charset="0"/>
                          </a:rPr>
                          <m:t>𝑎</m:t>
                        </m:r>
                      </m:e>
                    </m:d>
                    <m:r>
                      <a:rPr kumimoji="1" lang="en-US" altLang="zh-CN" b="0" i="1" smtClean="0">
                        <a:latin typeface="Cambria Math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kumimoji="1" lang="en-US" altLang="zh-CN" b="0" i="1" smtClean="0">
                            <a:latin typeface="Cambria Math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kumimoji="1" lang="en-US" altLang="zh-CN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kumimoji="1" lang="en-US" altLang="zh-CN" b="0" i="1" smtClean="0">
                                <a:latin typeface="Cambria Math" charset="0"/>
                              </a:rPr>
                              <m:t>𝑎</m:t>
                            </m:r>
                          </m:e>
                          <m:sup>
                            <m:r>
                              <a:rPr kumimoji="1" lang="en-US" altLang="zh-CN" b="0" i="1" smtClean="0">
                                <a:latin typeface="Cambria Math" charset="0"/>
                              </a:rPr>
                              <m:t>𝑘</m:t>
                            </m:r>
                          </m:sup>
                        </m:sSup>
                        <m:d>
                          <m:dPr>
                            <m:begChr m:val="|"/>
                            <m:endChr m:val=""/>
                            <m:ctrlPr>
                              <a:rPr kumimoji="1" lang="hr-HR" altLang="zh-CN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kumimoji="1" lang="en-US" altLang="zh-CN" b="0" i="1" smtClean="0">
                                <a:latin typeface="Cambria Math" charset="0"/>
                              </a:rPr>
                              <m:t>𝑎</m:t>
                            </m:r>
                            <m:r>
                              <a:rPr kumimoji="1" lang="en-US" altLang="zh-CN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∈</m:t>
                            </m:r>
                            <m:r>
                              <a:rPr kumimoji="1" lang="en-US" altLang="zh-CN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𝐺</m:t>
                            </m:r>
                            <m:r>
                              <a:rPr kumimoji="1" lang="en-US" altLang="zh-CN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,</m:t>
                            </m:r>
                            <m:r>
                              <a:rPr kumimoji="1" lang="en-US" altLang="zh-CN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𝑘</m:t>
                            </m:r>
                            <m:r>
                              <a:rPr kumimoji="1" lang="en-US" altLang="zh-CN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∈</m:t>
                            </m:r>
                            <m:r>
                              <a:rPr kumimoji="1" lang="en-US" altLang="zh-CN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𝑍</m:t>
                            </m:r>
                          </m:e>
                        </m:d>
                      </m:e>
                    </m:d>
                    <m:r>
                      <a:rPr kumimoji="1" lang="en-US" altLang="zh-CN" b="0" i="1" smtClean="0">
                        <a:latin typeface="Cambria Math" charset="0"/>
                      </a:rPr>
                      <m:t>,</m:t>
                    </m:r>
                    <m:r>
                      <a:rPr kumimoji="1" lang="zh-CN" altLang="en-US" b="0" i="1" smtClean="0">
                        <a:latin typeface="Cambria Math" charset="0"/>
                      </a:rPr>
                      <m:t> </m:t>
                    </m:r>
                    <m:sSup>
                      <m:sSupPr>
                        <m:ctrlPr>
                          <a:rPr kumimoji="1" lang="en-US" altLang="zh-CN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kumimoji="1" lang="en-US" altLang="zh-CN" b="0" i="1" smtClean="0">
                            <a:latin typeface="Cambria Math" charset="0"/>
                          </a:rPr>
                          <m:t>𝑎</m:t>
                        </m:r>
                      </m:e>
                      <m:sup>
                        <m:r>
                          <a:rPr kumimoji="1" lang="en-US" altLang="zh-CN" b="0" i="1" smtClean="0">
                            <a:latin typeface="Cambria Math" charset="0"/>
                          </a:rPr>
                          <m:t>𝑘</m:t>
                        </m:r>
                      </m:sup>
                    </m:sSup>
                    <m:r>
                      <a:rPr kumimoji="1" lang="en-US" altLang="zh-CN" b="0" i="1" smtClean="0"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kumimoji="1" lang="en-US" altLang="zh-CN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kumimoji="1" lang="en-US" altLang="zh-CN" b="0" i="1" smtClean="0">
                            <a:latin typeface="Cambria Math" charset="0"/>
                          </a:rPr>
                          <m:t>(</m:t>
                        </m:r>
                        <m:sSup>
                          <m:sSupPr>
                            <m:ctrlPr>
                              <a:rPr kumimoji="1" lang="en-US" altLang="zh-CN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kumimoji="1" lang="en-US" altLang="zh-CN" b="0" i="1" smtClean="0">
                                <a:latin typeface="Cambria Math" charset="0"/>
                              </a:rPr>
                              <m:t>𝑎</m:t>
                            </m:r>
                          </m:e>
                          <m:sup>
                            <m:r>
                              <a:rPr kumimoji="1" lang="en-US" altLang="zh-CN" b="0" i="1" smtClean="0">
                                <a:latin typeface="Cambria Math" charset="0"/>
                              </a:rPr>
                              <m:t>−1</m:t>
                            </m:r>
                          </m:sup>
                        </m:sSup>
                        <m:r>
                          <a:rPr kumimoji="1" lang="en-US" altLang="zh-CN" b="0" i="1" smtClean="0">
                            <a:latin typeface="Cambria Math" charset="0"/>
                          </a:rPr>
                          <m:t>)</m:t>
                        </m:r>
                      </m:e>
                      <m:sup>
                        <m:r>
                          <a:rPr kumimoji="1" lang="en-US" altLang="zh-CN" b="0" i="1" smtClean="0">
                            <a:latin typeface="Cambria Math" charset="0"/>
                          </a:rPr>
                          <m:t>−</m:t>
                        </m:r>
                        <m:r>
                          <a:rPr kumimoji="1" lang="en-US" altLang="zh-CN" b="0" i="1" smtClean="0">
                            <a:latin typeface="Cambria Math" charset="0"/>
                          </a:rPr>
                          <m:t>𝑘</m:t>
                        </m:r>
                      </m:sup>
                    </m:sSup>
                    <m:r>
                      <a:rPr kumimoji="1" lang="en-US" altLang="zh-CN" b="0" i="1" smtClean="0">
                        <a:latin typeface="Cambria Math" charset="0"/>
                      </a:rPr>
                      <m:t>,</m:t>
                    </m:r>
                    <m:r>
                      <a:rPr kumimoji="1" lang="zh-CN" altLang="en-US" b="0" i="1" smtClean="0">
                        <a:latin typeface="Cambria Math" charset="0"/>
                      </a:rPr>
                      <m:t> </m:t>
                    </m:r>
                    <m:r>
                      <a:rPr kumimoji="1" lang="zh-CN" altLang="en-US" b="0" i="1" smtClean="0">
                        <a:latin typeface="Cambria Math" charset="0"/>
                      </a:rPr>
                      <m:t>令</m:t>
                    </m:r>
                    <m:r>
                      <a:rPr kumimoji="1" lang="en-US" altLang="zh-CN" b="0" i="1" smtClean="0">
                        <a:latin typeface="Cambria Math" charset="0"/>
                      </a:rPr>
                      <m:t>𝑝</m:t>
                    </m:r>
                    <m:r>
                      <a:rPr kumimoji="1" lang="en-US" altLang="zh-CN" b="0" i="1" smtClean="0">
                        <a:latin typeface="Cambria Math" charset="0"/>
                      </a:rPr>
                      <m:t>=−</m:t>
                    </m:r>
                    <m:r>
                      <a:rPr kumimoji="1" lang="en-US" altLang="zh-CN" b="0" i="1" smtClean="0">
                        <a:latin typeface="Cambria Math" charset="0"/>
                      </a:rPr>
                      <m:t>𝑘</m:t>
                    </m:r>
                    <m:r>
                      <a:rPr kumimoji="1" lang="en-US" altLang="zh-CN" b="0" i="1" smtClean="0">
                        <a:latin typeface="Cambria Math" charset="0"/>
                      </a:rPr>
                      <m:t>, 则</m:t>
                    </m:r>
                    <m:r>
                      <a:rPr kumimoji="1" lang="en-US" altLang="zh-CN" b="0" i="1" smtClean="0">
                        <a:latin typeface="Cambria Math" charset="0"/>
                      </a:rPr>
                      <m:t>𝐺</m:t>
                    </m:r>
                    <m:r>
                      <a:rPr kumimoji="1" lang="en-US" altLang="zh-CN" b="0" i="1" smtClean="0">
                        <a:latin typeface="Cambria Math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kumimoji="1" lang="en-US" altLang="zh-CN" b="0" i="1" smtClean="0">
                            <a:latin typeface="Cambria Math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kumimoji="1" lang="en-US" altLang="zh-CN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kumimoji="1" lang="en-US" altLang="zh-CN" b="0" i="1" smtClean="0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kumimoji="1" lang="en-US" altLang="zh-CN" b="0" i="1" smtClean="0">
                                    <a:latin typeface="Cambria Math" charset="0"/>
                                  </a:rPr>
                                  <m:t>(</m:t>
                                </m:r>
                                <m:r>
                                  <a:rPr kumimoji="1" lang="en-US" altLang="zh-CN" b="0" i="1" smtClean="0">
                                    <a:latin typeface="Cambria Math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kumimoji="1" lang="en-US" altLang="zh-CN" b="0" i="1" smtClean="0">
                                    <a:latin typeface="Cambria Math" charset="0"/>
                                  </a:rPr>
                                  <m:t>−1</m:t>
                                </m:r>
                              </m:sup>
                            </m:sSup>
                            <m:r>
                              <a:rPr kumimoji="1" lang="en-US" altLang="zh-CN" b="0" i="1" smtClean="0">
                                <a:latin typeface="Cambria Math" charset="0"/>
                              </a:rPr>
                              <m:t>)</m:t>
                            </m:r>
                          </m:e>
                          <m:sup>
                            <m:r>
                              <a:rPr kumimoji="1" lang="en-US" altLang="zh-CN" b="0" i="1" smtClean="0">
                                <a:latin typeface="Cambria Math" charset="0"/>
                              </a:rPr>
                              <m:t>𝑝</m:t>
                            </m:r>
                          </m:sup>
                        </m:sSup>
                        <m:r>
                          <a:rPr kumimoji="1" lang="en-US" altLang="zh-CN" b="0" i="1" smtClean="0">
                            <a:latin typeface="Cambria Math" charset="0"/>
                          </a:rPr>
                          <m:t>|</m:t>
                        </m:r>
                        <m:r>
                          <a:rPr kumimoji="1" lang="en-US" altLang="zh-CN" b="0" i="1" smtClean="0">
                            <a:latin typeface="Cambria Math" charset="0"/>
                          </a:rPr>
                          <m:t>𝑝</m:t>
                        </m:r>
                        <m:r>
                          <a:rPr kumimoji="1" lang="en-US" altLang="zh-CN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∈</m:t>
                        </m:r>
                        <m:r>
                          <a:rPr kumimoji="1" lang="en-US" altLang="zh-CN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𝑍</m:t>
                        </m:r>
                      </m:e>
                    </m:d>
                    <m:r>
                      <a:rPr kumimoji="1" lang="en-US" altLang="zh-CN" b="0" i="1" smtClean="0">
                        <a:latin typeface="Cambria Math" charset="0"/>
                      </a:rPr>
                      <m:t>,</m:t>
                    </m:r>
                    <m:r>
                      <a:rPr kumimoji="1" lang="zh-CN" altLang="en-US" b="0" i="1" smtClean="0">
                        <a:latin typeface="Cambria Math" charset="0"/>
                      </a:rPr>
                      <m:t> 故</m:t>
                    </m:r>
                    <m:r>
                      <a:rPr kumimoji="1" lang="en-US" altLang="zh-CN" b="0" i="1" smtClean="0">
                        <a:latin typeface="Cambria Math" charset="0"/>
                      </a:rPr>
                      <m:t>𝐺</m:t>
                    </m:r>
                    <m:r>
                      <a:rPr kumimoji="1" lang="en-US" altLang="zh-CN" b="0" i="1" smtClean="0">
                        <a:latin typeface="Cambria Math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kumimoji="1" lang="en-US" altLang="zh-CN" b="0" i="1" smtClean="0">
                            <a:latin typeface="Cambria Math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kumimoji="1" lang="en-US" altLang="zh-CN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kumimoji="1" lang="en-US" altLang="zh-CN" b="0" i="1" smtClean="0">
                                <a:latin typeface="Cambria Math" charset="0"/>
                              </a:rPr>
                              <m:t>𝑎</m:t>
                            </m:r>
                          </m:e>
                          <m:sup>
                            <m:r>
                              <a:rPr kumimoji="1" lang="en-US" altLang="zh-CN" b="0" i="1" smtClean="0">
                                <a:latin typeface="Cambria Math" charset="0"/>
                              </a:rPr>
                              <m:t>−1</m:t>
                            </m:r>
                          </m:sup>
                        </m:sSup>
                      </m:e>
                    </m:d>
                  </m:oMath>
                </a14:m>
                <a:endParaRPr kumimoji="1"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0">
                <a:blip r:embed="rId2"/>
                <a:stretch>
                  <a:fillRect l="-705" t="-534" r="-1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487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无限循环群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kumimoji="1" lang="zh-CN" altLang="en-US" dirty="0" smtClean="0"/>
                  <a:t>定理</a:t>
                </a:r>
                <a:r>
                  <a:rPr kumimoji="1" lang="en-US" altLang="zh-CN" dirty="0" smtClean="0"/>
                  <a:t>4</a:t>
                </a:r>
                <a:r>
                  <a:rPr kumimoji="1" lang="zh-CN" altLang="en-US" dirty="0" smtClean="0"/>
                  <a:t>：无限循环群有且仅有两个生成元</a:t>
                </a:r>
                <a:endParaRPr kumimoji="1" lang="en-US" altLang="zh-CN" dirty="0" smtClean="0"/>
              </a:p>
              <a:p>
                <a:r>
                  <a:rPr kumimoji="1" lang="zh-CN" altLang="en-US" dirty="0" smtClean="0"/>
                  <a:t>证明：</a:t>
                </a:r>
                <a14:m>
                  <m:oMath xmlns:m="http://schemas.openxmlformats.org/officeDocument/2006/math">
                    <m:r>
                      <a:rPr kumimoji="1" lang="zh-CN" altLang="en-US" b="0" i="1" dirty="0" smtClean="0">
                        <a:latin typeface="Cambria Math" charset="0"/>
                      </a:rPr>
                      <m:t>设</m:t>
                    </m:r>
                    <m:r>
                      <a:rPr kumimoji="1" lang="en-US" altLang="zh-CN" b="0" i="1" dirty="0" smtClean="0">
                        <a:latin typeface="Cambria Math" charset="0"/>
                      </a:rPr>
                      <m:t>𝐺</m:t>
                    </m:r>
                    <m:r>
                      <a:rPr kumimoji="1" lang="en-US" altLang="zh-CN" b="0" i="1" dirty="0" smtClean="0">
                        <a:latin typeface="Cambria Math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kumimoji="1" lang="en-US" altLang="zh-CN" b="0" i="1" dirty="0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kumimoji="1" lang="en-US" altLang="zh-CN" b="0" i="1" dirty="0" smtClean="0">
                            <a:latin typeface="Cambria Math" charset="0"/>
                          </a:rPr>
                          <m:t>𝑎</m:t>
                        </m:r>
                      </m:e>
                    </m:d>
                    <m:r>
                      <a:rPr kumimoji="1" lang="en-US" altLang="zh-CN" b="0" i="1" dirty="0" smtClean="0">
                        <a:latin typeface="Cambria Math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kumimoji="1" lang="en-US" altLang="zh-CN" b="0" i="1" dirty="0" smtClean="0">
                            <a:latin typeface="Cambria Math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kumimoji="1" lang="en-US" altLang="zh-CN" b="0" i="1" dirty="0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kumimoji="1" lang="en-US" altLang="zh-CN" b="0" i="1" dirty="0" smtClean="0">
                                <a:latin typeface="Cambria Math" charset="0"/>
                              </a:rPr>
                              <m:t>𝑎</m:t>
                            </m:r>
                          </m:e>
                          <m:sup>
                            <m:r>
                              <a:rPr kumimoji="1" lang="en-US" altLang="zh-CN" b="0" i="1" dirty="0" smtClean="0">
                                <a:latin typeface="Cambria Math" charset="0"/>
                              </a:rPr>
                              <m:t>𝑘</m:t>
                            </m:r>
                          </m:sup>
                        </m:sSup>
                      </m:e>
                      <m:e>
                        <m:r>
                          <a:rPr kumimoji="1" lang="en-US" altLang="zh-CN" b="0" i="1" dirty="0" smtClean="0">
                            <a:latin typeface="Cambria Math" charset="0"/>
                          </a:rPr>
                          <m:t>𝑎</m:t>
                        </m:r>
                        <m:r>
                          <a:rPr kumimoji="1" lang="en-US" altLang="zh-CN" b="0" i="1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∈</m:t>
                        </m:r>
                        <m:r>
                          <a:rPr kumimoji="1" lang="en-US" altLang="zh-CN" b="0" i="1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𝐺</m:t>
                        </m:r>
                        <m:r>
                          <a:rPr kumimoji="1" lang="en-US" altLang="zh-CN" b="0" i="1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,</m:t>
                        </m:r>
                        <m:r>
                          <a:rPr kumimoji="1" lang="en-US" altLang="zh-CN" b="0" i="1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𝑘</m:t>
                        </m:r>
                        <m:r>
                          <a:rPr kumimoji="1" lang="en-US" altLang="zh-CN" b="0" i="1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∈</m:t>
                        </m:r>
                        <m:r>
                          <a:rPr kumimoji="1" lang="en-US" altLang="zh-CN" b="0" i="1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𝑍</m:t>
                        </m:r>
                      </m:e>
                    </m:d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,</m:t>
                    </m:r>
                    <m:r>
                      <a:rPr kumimoji="1" lang="zh-CN" altLang="en-US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若</m:t>
                    </m:r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𝑏</m:t>
                    </m:r>
                    <m:r>
                      <a:rPr kumimoji="1" lang="zh-CN" altLang="en-US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亦为</m:t>
                    </m:r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𝐺</m:t>
                    </m:r>
                    <m:r>
                      <a:rPr kumimoji="1" lang="zh-CN" altLang="en-US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的</m:t>
                    </m:r>
                    <m:r>
                      <a:rPr kumimoji="1" lang="zh-CN" altLang="en-US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生成元</m:t>
                    </m:r>
                    <m:r>
                      <a:rPr kumimoji="1" lang="zh-CN" altLang="en-US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，则∃</m:t>
                    </m:r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𝑚</m:t>
                    </m:r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,</m:t>
                    </m:r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𝑡</m:t>
                    </m:r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𝑍</m:t>
                    </m:r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, </m:t>
                    </m:r>
                    <m:sSup>
                      <m:sSupPr>
                        <m:ctrlPr>
                          <a:rPr kumimoji="1" lang="en-US" altLang="zh-CN" b="0" i="1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r>
                          <a:rPr kumimoji="1" lang="en-US" altLang="zh-CN" b="0" i="1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𝑎</m:t>
                        </m:r>
                      </m:e>
                      <m:sup>
                        <m:r>
                          <a:rPr kumimoji="1" lang="en-US" altLang="zh-CN" b="0" i="1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𝑚</m:t>
                        </m:r>
                      </m:sup>
                    </m:sSup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𝑡</m:t>
                    </m:r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∧</m:t>
                    </m:r>
                    <m:sSup>
                      <m:sSupPr>
                        <m:ctrlPr>
                          <a:rPr kumimoji="1" lang="en-US" altLang="zh-CN" b="0" i="1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r>
                          <a:rPr kumimoji="1" lang="en-US" altLang="zh-CN" b="0" i="1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𝑏</m:t>
                        </m:r>
                      </m:e>
                      <m:sup>
                        <m:r>
                          <a:rPr kumimoji="1" lang="en-US" altLang="zh-CN" b="0" i="1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𝑡</m:t>
                        </m:r>
                      </m:sup>
                    </m:sSup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𝑎</m:t>
                    </m:r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,故</m:t>
                    </m:r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𝑎</m:t>
                    </m:r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sSup>
                      <m:sSupPr>
                        <m:ctrlPr>
                          <a:rPr kumimoji="1" lang="en-US" altLang="zh-CN" b="0" i="1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r>
                          <a:rPr kumimoji="1" lang="en-US" altLang="zh-CN" b="0" i="1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𝑏</m:t>
                        </m:r>
                      </m:e>
                      <m:sup>
                        <m:r>
                          <a:rPr kumimoji="1" lang="en-US" altLang="zh-CN" b="0" i="1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𝑡</m:t>
                        </m:r>
                      </m:sup>
                    </m:sSup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sSup>
                      <m:sSupPr>
                        <m:ctrlPr>
                          <a:rPr kumimoji="1" lang="en-US" altLang="zh-CN" b="0" i="1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kumimoji="1" lang="en-US" altLang="zh-CN" b="0" i="1" dirty="0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pPr>
                          <m:e>
                            <m:r>
                              <a:rPr kumimoji="1" lang="en-US" altLang="zh-CN" b="0" i="1" dirty="0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(</m:t>
                            </m:r>
                            <m:r>
                              <a:rPr kumimoji="1" lang="en-US" altLang="zh-CN" b="0" i="1" dirty="0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𝑎</m:t>
                            </m:r>
                          </m:e>
                          <m:sup>
                            <m:r>
                              <a:rPr kumimoji="1" lang="en-US" altLang="zh-CN" b="0" i="1" dirty="0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𝑚</m:t>
                            </m:r>
                          </m:sup>
                        </m:sSup>
                        <m:r>
                          <a:rPr kumimoji="1" lang="en-US" altLang="zh-CN" b="0" i="1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)</m:t>
                        </m:r>
                      </m:e>
                      <m:sup>
                        <m:r>
                          <a:rPr kumimoji="1" lang="en-US" altLang="zh-CN" b="0" i="1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𝑡</m:t>
                        </m:r>
                      </m:sup>
                    </m:sSup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sSup>
                      <m:sSupPr>
                        <m:ctrlPr>
                          <a:rPr kumimoji="1" lang="en-US" altLang="zh-CN" b="0" i="1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r>
                          <a:rPr kumimoji="1" lang="en-US" altLang="zh-CN" b="0" i="1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𝑎</m:t>
                        </m:r>
                      </m:e>
                      <m:sup>
                        <m:r>
                          <a:rPr kumimoji="1" lang="en-US" altLang="zh-CN" b="0" i="1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𝑚𝑡</m:t>
                        </m:r>
                        <m:r>
                          <a:rPr kumimoji="1" lang="en-US" altLang="zh-CN" b="0" i="1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−1</m:t>
                        </m:r>
                      </m:sup>
                    </m:sSup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𝑒</m:t>
                    </m:r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. ∵</m:t>
                    </m:r>
                    <m:d>
                      <m:dPr>
                        <m:begChr m:val="|"/>
                        <m:endChr m:val="|"/>
                        <m:ctrlPr>
                          <a:rPr kumimoji="1" lang="en-US" altLang="zh-CN" b="0" i="1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kumimoji="1" lang="en-US" altLang="zh-CN" b="0" i="1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𝑎</m:t>
                        </m:r>
                      </m:e>
                    </m:d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=∞,</m:t>
                    </m:r>
                    <m:r>
                      <a:rPr kumimoji="1" lang="zh-CN" altLang="en-US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∴</m:t>
                    </m:r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𝑚𝑡</m:t>
                    </m:r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−1=0 ⇒</m:t>
                    </m:r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𝑚</m:t>
                    </m:r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𝑡</m:t>
                    </m:r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=1⋁</m:t>
                    </m:r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𝑚</m:t>
                    </m:r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𝑡</m:t>
                    </m:r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=−1. ∴</m:t>
                    </m:r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𝑏</m:t>
                    </m:r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𝑎</m:t>
                    </m:r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⋁</m:t>
                    </m:r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𝑏</m:t>
                    </m:r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sSup>
                      <m:sSupPr>
                        <m:ctrlPr>
                          <a:rPr kumimoji="1" lang="en-US" altLang="zh-CN" b="0" i="1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r>
                          <a:rPr kumimoji="1" lang="en-US" altLang="zh-CN" b="0" i="1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𝑎</m:t>
                        </m:r>
                      </m:e>
                      <m:sup>
                        <m:r>
                          <a:rPr kumimoji="1" lang="en-US" altLang="zh-CN" b="0" i="1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−1</m:t>
                        </m:r>
                      </m:sup>
                    </m:sSup>
                    <m:r>
                      <a:rPr kumimoji="1" lang="en-US" altLang="zh-CN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.</m:t>
                    </m:r>
                  </m:oMath>
                </a14:m>
                <a:endParaRPr kumimoji="1"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0">
                <a:blip r:embed="rId2"/>
                <a:stretch>
                  <a:fillRect l="-705" t="-5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782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Q&amp;A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723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水滴">
  <a:themeElements>
    <a:clrScheme name="水滴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731</TotalTime>
  <Words>439</Words>
  <Application>Microsoft Macintosh PowerPoint</Application>
  <PresentationFormat>全屏显示(4:3)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Cambria Math</vt:lpstr>
      <vt:lpstr>Tw Cen MT</vt:lpstr>
      <vt:lpstr>宋体</vt:lpstr>
      <vt:lpstr>Arial</vt:lpstr>
      <vt:lpstr>水滴</vt:lpstr>
      <vt:lpstr>循环群的生成元</vt:lpstr>
      <vt:lpstr>循环群的非单位元都是生成元吗？</vt:lpstr>
      <vt:lpstr>循环群与生成元的关系</vt:lpstr>
      <vt:lpstr>有限循环群</vt:lpstr>
      <vt:lpstr>有限循环群</vt:lpstr>
      <vt:lpstr>无限循环群</vt:lpstr>
      <vt:lpstr>无限循环群</vt:lpstr>
      <vt:lpstr>Q&amp;A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循环群的生成元</dc:title>
  <dc:creator>Nathaniel Wei</dc:creator>
  <cp:lastModifiedBy>Nathaniel Wei</cp:lastModifiedBy>
  <cp:revision>9</cp:revision>
  <dcterms:created xsi:type="dcterms:W3CDTF">2017-02-28T13:52:18Z</dcterms:created>
  <dcterms:modified xsi:type="dcterms:W3CDTF">2017-03-01T02:14:19Z</dcterms:modified>
</cp:coreProperties>
</file>