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heme/theme2.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409" r:id="rId2"/>
    <p:sldId id="410" r:id="rId3"/>
    <p:sldId id="411" r:id="rId4"/>
    <p:sldId id="412" r:id="rId5"/>
    <p:sldId id="416" r:id="rId6"/>
    <p:sldId id="417" r:id="rId7"/>
    <p:sldId id="413" r:id="rId8"/>
    <p:sldId id="414" r:id="rId9"/>
    <p:sldId id="422" r:id="rId10"/>
    <p:sldId id="424" r:id="rId11"/>
    <p:sldId id="431" r:id="rId12"/>
    <p:sldId id="428" r:id="rId13"/>
    <p:sldId id="430" r:id="rId14"/>
    <p:sldId id="429" r:id="rId15"/>
    <p:sldId id="415" r:id="rId16"/>
    <p:sldId id="418" r:id="rId17"/>
    <p:sldId id="438" r:id="rId18"/>
    <p:sldId id="439" r:id="rId19"/>
    <p:sldId id="425"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3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86" d="100"/>
          <a:sy n="86" d="100"/>
        </p:scale>
        <p:origin x="92" y="208"/>
      </p:cViewPr>
      <p:guideLst>
        <p:guide orient="horz" pos="2183"/>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2021/11/2</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2021/11/2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2021/11/2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2021/11/2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2021/11/2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2021/11/2</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2021/11/2</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2021/11/2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2021/11/2</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8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normAutofit fontScale="90000"/>
          </a:bodyPr>
          <a:lstStyle/>
          <a:p>
            <a:r>
              <a:rPr lang="en-US" altLang="zh-CN"/>
              <a:t>11.1OT:</a:t>
            </a:r>
            <a:br>
              <a:rPr lang="en-US" altLang="zh-CN"/>
            </a:br>
            <a:r>
              <a:rPr lang="en-US" altLang="zh-CN"/>
              <a:t>Introduction of</a:t>
            </a:r>
            <a:br>
              <a:rPr lang="en-US" altLang="zh-CN"/>
            </a:br>
            <a:r>
              <a:rPr lang="en-US" altLang="zh-CN"/>
              <a:t>Structured Programming</a:t>
            </a:r>
          </a:p>
        </p:txBody>
      </p:sp>
      <p:sp>
        <p:nvSpPr>
          <p:cNvPr id="3" name="副标题 2"/>
          <p:cNvSpPr>
            <a:spLocks noGrp="1"/>
          </p:cNvSpPr>
          <p:nvPr>
            <p:ph type="subTitle" idx="1"/>
            <p:custDataLst>
              <p:tags r:id="rId3"/>
            </p:custDataLst>
          </p:nvPr>
        </p:nvSpPr>
        <p:spPr>
          <a:xfrm>
            <a:off x="732155" y="3560445"/>
            <a:ext cx="10775315" cy="1472565"/>
          </a:xfrm>
        </p:spPr>
        <p:txBody>
          <a:bodyPr/>
          <a:lstStyle/>
          <a:p>
            <a:r>
              <a:rPr lang="zh-CN" altLang="en-US" i="1"/>
              <a:t>OT, OT, there's never much love when we go OT</a:t>
            </a:r>
            <a:r>
              <a:rPr lang="en-US" altLang="zh-CN" i="1"/>
              <a:t>.</a:t>
            </a:r>
          </a:p>
          <a:p>
            <a:r>
              <a:rPr lang="en-US" altLang="zh-CN" i="1"/>
              <a:t>                                                           --One Dance,Drake,2016</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结构化程序设计的成就</a:t>
            </a:r>
          </a:p>
        </p:txBody>
      </p:sp>
      <p:sp>
        <p:nvSpPr>
          <p:cNvPr id="3" name="内容占位符 2"/>
          <p:cNvSpPr>
            <a:spLocks noGrp="1"/>
          </p:cNvSpPr>
          <p:nvPr>
            <p:ph idx="1"/>
          </p:nvPr>
        </p:nvSpPr>
        <p:spPr/>
        <p:txBody>
          <a:bodyPr/>
          <a:lstStyle/>
          <a:p>
            <a:r>
              <a:rPr lang="en-US" altLang="zh-CN" sz="2800"/>
              <a:t>20</a:t>
            </a:r>
            <a:r>
              <a:rPr sz="2800"/>
              <a:t>世纪末，几乎所有计算机科学家都认为学习并运用结构化程序设计的概念是重要的；</a:t>
            </a:r>
          </a:p>
          <a:p>
            <a:pPr marL="0" indent="0">
              <a:buNone/>
            </a:pPr>
            <a:r>
              <a:rPr sz="2800">
                <a:sym typeface="+mn-ea"/>
              </a:rPr>
              <a:t> （包括问题求解教师团队）</a:t>
            </a:r>
            <a:endParaRPr sz="2800"/>
          </a:p>
          <a:p>
            <a:r>
              <a:rPr sz="2800"/>
              <a:t>高级语言都具备或补足了编程结构（使你能进行结构化程序设计）</a:t>
            </a:r>
          </a:p>
          <a:p>
            <a:pPr marL="0" indent="0">
              <a:buNone/>
            </a:pPr>
            <a:r>
              <a:rPr sz="2800"/>
              <a:t> </a:t>
            </a:r>
          </a:p>
          <a:p>
            <a:pPr marL="0" indent="0">
              <a:buNone/>
            </a:pPr>
            <a:endParaRPr sz="2800"/>
          </a:p>
          <a:p>
            <a:endParaRPr sz="2800"/>
          </a:p>
          <a:p>
            <a:endParaRPr sz="280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程序的正确性来自于构造而非调试。</a:t>
            </a:r>
          </a:p>
        </p:txBody>
      </p:sp>
      <p:sp>
        <p:nvSpPr>
          <p:cNvPr id="3" name="内容占位符 2"/>
          <p:cNvSpPr>
            <a:spLocks noGrp="1"/>
          </p:cNvSpPr>
          <p:nvPr>
            <p:ph idx="1"/>
          </p:nvPr>
        </p:nvSpPr>
        <p:spPr/>
        <p:txBody>
          <a:bodyPr/>
          <a:lstStyle/>
          <a:p>
            <a:r>
              <a:rPr sz="2800">
                <a:sym typeface="+mn-ea"/>
              </a:rPr>
              <a:t>结构化程序设计的伟大在于提出了设计正确程序的思想：</a:t>
            </a:r>
          </a:p>
          <a:p>
            <a:r>
              <a:rPr lang="en-US" altLang="zh-CN" sz="2800">
                <a:sym typeface="+mn-ea"/>
              </a:rPr>
              <a:t>1</a:t>
            </a:r>
            <a:r>
              <a:rPr sz="2800">
                <a:sym typeface="+mn-ea"/>
              </a:rPr>
              <a:t>，自顶向下，逐步求精的程序设计方法</a:t>
            </a:r>
          </a:p>
          <a:p>
            <a:r>
              <a:rPr lang="en-US" altLang="zh-CN" sz="2800">
                <a:sym typeface="+mn-ea"/>
              </a:rPr>
              <a:t>2</a:t>
            </a:r>
            <a:r>
              <a:rPr sz="2800">
                <a:sym typeface="+mn-ea"/>
              </a:rPr>
              <a:t>，贯穿始终的三种基本控制结构</a:t>
            </a:r>
            <a:endParaRPr lang="zh-CN" altLang="en-US" sz="2800"/>
          </a:p>
          <a:p>
            <a:endParaRPr sz="2800">
              <a:sym typeface="+mn-ea"/>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400" y="732860"/>
            <a:ext cx="10969200" cy="705600"/>
          </a:xfrm>
        </p:spPr>
        <p:txBody>
          <a:bodyPr>
            <a:normAutofit fontScale="90000"/>
          </a:bodyPr>
          <a:lstStyle/>
          <a:p>
            <a:r>
              <a:rPr>
                <a:sym typeface="+mn-ea"/>
              </a:rPr>
              <a:t>自顶向下，逐步求精的程序设计方法</a:t>
            </a:r>
            <a:br>
              <a:rPr lang="zh-CN" altLang="en-US"/>
            </a:br>
            <a:endParaRPr lang="zh-CN" altLang="en-US"/>
          </a:p>
        </p:txBody>
      </p:sp>
      <p:sp>
        <p:nvSpPr>
          <p:cNvPr id="3" name="内容占位符 2"/>
          <p:cNvSpPr>
            <a:spLocks noGrp="1"/>
          </p:cNvSpPr>
          <p:nvPr>
            <p:ph idx="1"/>
          </p:nvPr>
        </p:nvSpPr>
        <p:spPr>
          <a:xfrm>
            <a:off x="608330" y="1312545"/>
            <a:ext cx="10968990" cy="4232910"/>
          </a:xfrm>
        </p:spPr>
        <p:txBody>
          <a:bodyPr>
            <a:normAutofit fontScale="87500" lnSpcReduction="20000"/>
          </a:bodyPr>
          <a:lstStyle/>
          <a:p>
            <a:r>
              <a:rPr sz="2800">
                <a:sym typeface="+mn-ea"/>
              </a:rPr>
              <a:t>自顶向下</a:t>
            </a:r>
            <a:r>
              <a:rPr lang="en-US" altLang="zh-CN" sz="2800">
                <a:sym typeface="+mn-ea"/>
              </a:rPr>
              <a:t>:</a:t>
            </a:r>
            <a:endParaRPr lang="zh-CN" altLang="en-US" sz="2800"/>
          </a:p>
          <a:p>
            <a:r>
              <a:rPr sz="2800">
                <a:sym typeface="+mn-ea"/>
              </a:rPr>
              <a:t>程序设计时，应先考虑总体，后考虑细节；</a:t>
            </a:r>
          </a:p>
          <a:p>
            <a:r>
              <a:rPr sz="2800" i="1">
                <a:sym typeface="+mn-ea"/>
              </a:rPr>
              <a:t>（例：饿了，应先考虑怎样填饱肚子（总体问题），而非先排队还是先占座）</a:t>
            </a:r>
            <a:endParaRPr lang="zh-CN" altLang="en-US" sz="2800"/>
          </a:p>
          <a:p>
            <a:r>
              <a:rPr sz="2800">
                <a:sym typeface="+mn-ea"/>
              </a:rPr>
              <a:t>先考虑全局目标，后考虑局部目标。</a:t>
            </a:r>
          </a:p>
          <a:p>
            <a:r>
              <a:rPr sz="2800" i="1">
                <a:sym typeface="+mn-ea"/>
              </a:rPr>
              <a:t>（例：饿了，应先考虑需要食物的量，而非考虑如何比舍友吃的快）</a:t>
            </a:r>
            <a:endParaRPr lang="zh-CN" altLang="en-US" sz="2800"/>
          </a:p>
          <a:p>
            <a:r>
              <a:rPr sz="2800">
                <a:sym typeface="+mn-ea"/>
              </a:rPr>
              <a:t>不要一开始就过多追求众多的细节，先从最上层总目标开始设计，逐步使问题具体化。</a:t>
            </a:r>
            <a:endParaRPr lang="zh-CN" altLang="en-US" sz="2800"/>
          </a:p>
          <a:p>
            <a:endParaRPr lang="zh-CN" altLang="en-US" sz="2800"/>
          </a:p>
          <a:p>
            <a:endParaRPr lang="zh-CN" altLang="en-US" sz="2800"/>
          </a:p>
          <a:p>
            <a:endParaRPr lang="zh-CN" altLang="en-US" sz="28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400" y="191205"/>
            <a:ext cx="10969200" cy="705600"/>
          </a:xfrm>
        </p:spPr>
        <p:txBody>
          <a:bodyPr/>
          <a:lstStyle/>
          <a:p>
            <a:r>
              <a:rPr>
                <a:sym typeface="+mn-ea"/>
              </a:rPr>
              <a:t>自顶向下，逐步求精的程序设计方法</a:t>
            </a:r>
            <a:endParaRPr lang="en-US" altLang="zh-CN"/>
          </a:p>
        </p:txBody>
      </p:sp>
      <p:sp>
        <p:nvSpPr>
          <p:cNvPr id="3" name="内容占位符 2"/>
          <p:cNvSpPr>
            <a:spLocks noGrp="1"/>
          </p:cNvSpPr>
          <p:nvPr>
            <p:ph idx="1"/>
          </p:nvPr>
        </p:nvSpPr>
        <p:spPr>
          <a:xfrm>
            <a:off x="611505" y="896620"/>
            <a:ext cx="10968990" cy="5680710"/>
          </a:xfrm>
        </p:spPr>
        <p:txBody>
          <a:bodyPr>
            <a:normAutofit fontScale="90000"/>
          </a:bodyPr>
          <a:lstStyle/>
          <a:p>
            <a:r>
              <a:rPr sz="2800">
                <a:sym typeface="+mn-ea"/>
              </a:rPr>
              <a:t>逐步细化</a:t>
            </a:r>
            <a:endParaRPr lang="zh-CN" altLang="en-US" sz="2800"/>
          </a:p>
          <a:p>
            <a:r>
              <a:rPr sz="2800">
                <a:sym typeface="+mn-ea"/>
              </a:rPr>
              <a:t>对复杂问题，应设计一些子目标作为过渡，逐步细化。</a:t>
            </a:r>
          </a:p>
          <a:p>
            <a:r>
              <a:rPr sz="2800">
                <a:sym typeface="+mn-ea"/>
              </a:rPr>
              <a:t>（例：你要在</a:t>
            </a:r>
            <a:r>
              <a:rPr lang="en-US" altLang="zh-CN" sz="2800">
                <a:sym typeface="+mn-ea"/>
              </a:rPr>
              <a:t>18:00</a:t>
            </a:r>
            <a:r>
              <a:rPr sz="2800">
                <a:sym typeface="+mn-ea"/>
              </a:rPr>
              <a:t>至</a:t>
            </a:r>
            <a:r>
              <a:rPr lang="en-US" altLang="zh-CN" sz="2800">
                <a:sym typeface="+mn-ea"/>
              </a:rPr>
              <a:t>18:30</a:t>
            </a:r>
            <a:r>
              <a:rPr sz="2800">
                <a:sym typeface="+mn-ea"/>
              </a:rPr>
              <a:t>之间吃完饭</a:t>
            </a:r>
          </a:p>
          <a:p>
            <a:r>
              <a:rPr sz="2800">
                <a:sym typeface="+mn-ea"/>
              </a:rPr>
              <a:t>分解：选择就餐方式：食堂</a:t>
            </a:r>
            <a:r>
              <a:rPr lang="en-US" altLang="zh-CN" sz="2800">
                <a:sym typeface="+mn-ea"/>
              </a:rPr>
              <a:t>/</a:t>
            </a:r>
            <a:r>
              <a:rPr sz="2800">
                <a:sym typeface="+mn-ea"/>
              </a:rPr>
              <a:t>超市</a:t>
            </a:r>
            <a:r>
              <a:rPr lang="en-US" altLang="zh-CN" sz="2800">
                <a:sym typeface="+mn-ea"/>
              </a:rPr>
              <a:t>/</a:t>
            </a:r>
            <a:r>
              <a:rPr sz="2800">
                <a:sym typeface="+mn-ea"/>
              </a:rPr>
              <a:t>便利店</a:t>
            </a:r>
            <a:r>
              <a:rPr lang="en-US" altLang="zh-CN" sz="2800">
                <a:sym typeface="+mn-ea"/>
              </a:rPr>
              <a:t>---</a:t>
            </a:r>
            <a:r>
              <a:rPr sz="2800">
                <a:sym typeface="+mn-ea"/>
              </a:rPr>
              <a:t>选择交通工具</a:t>
            </a:r>
            <a:r>
              <a:rPr lang="en-US" altLang="zh-CN" sz="2800">
                <a:sym typeface="+mn-ea"/>
              </a:rPr>
              <a:t>:</a:t>
            </a:r>
            <a:r>
              <a:rPr sz="2800">
                <a:sym typeface="+mn-ea"/>
              </a:rPr>
              <a:t>步行</a:t>
            </a:r>
            <a:r>
              <a:rPr lang="en-US" altLang="zh-CN" sz="2800">
                <a:sym typeface="+mn-ea"/>
              </a:rPr>
              <a:t>/</a:t>
            </a:r>
            <a:r>
              <a:rPr sz="2800">
                <a:sym typeface="+mn-ea"/>
              </a:rPr>
              <a:t>骑车</a:t>
            </a:r>
            <a:r>
              <a:rPr lang="en-US" altLang="zh-CN" sz="2800">
                <a:sym typeface="+mn-ea"/>
              </a:rPr>
              <a:t>---</a:t>
            </a:r>
            <a:r>
              <a:rPr sz="2800">
                <a:sym typeface="+mn-ea"/>
              </a:rPr>
              <a:t>选择食品</a:t>
            </a:r>
            <a:r>
              <a:rPr lang="en-US" altLang="zh-CN" sz="2800">
                <a:sym typeface="+mn-ea"/>
              </a:rPr>
              <a:t>:</a:t>
            </a:r>
            <a:r>
              <a:rPr sz="2800">
                <a:sym typeface="+mn-ea"/>
              </a:rPr>
              <a:t>面包？便当？打饭？套餐？</a:t>
            </a:r>
            <a:r>
              <a:rPr lang="en-US" altLang="zh-CN" sz="2800">
                <a:sym typeface="+mn-ea"/>
              </a:rPr>
              <a:t>---</a:t>
            </a:r>
            <a:r>
              <a:rPr sz="2800">
                <a:sym typeface="+mn-ea"/>
              </a:rPr>
              <a:t>确立最晚离去时间）</a:t>
            </a:r>
            <a:endParaRPr lang="zh-CN" altLang="en-US" sz="2800"/>
          </a:p>
          <a:p>
            <a:r>
              <a:rPr sz="2800">
                <a:sym typeface="+mn-ea"/>
              </a:rPr>
              <a:t>逐步细化的手段：模块化设计</a:t>
            </a:r>
            <a:endParaRPr lang="zh-CN" altLang="en-US" sz="2800"/>
          </a:p>
          <a:p>
            <a:r>
              <a:rPr sz="2800">
                <a:sym typeface="+mn-ea"/>
              </a:rPr>
              <a:t>一个复杂问题，肯定是由若干稍简单的问题构成。模块化是把程序要解决的总目标分解为子目标，再进一步分解为具体的小目标，把每一个小目标称为一个模块。（方式模块</a:t>
            </a:r>
            <a:r>
              <a:rPr lang="en-US" altLang="zh-CN" sz="2800">
                <a:sym typeface="+mn-ea"/>
              </a:rPr>
              <a:t>---</a:t>
            </a:r>
            <a:r>
              <a:rPr sz="2800">
                <a:sym typeface="+mn-ea"/>
              </a:rPr>
              <a:t>交通模块</a:t>
            </a:r>
            <a:r>
              <a:rPr lang="en-US" altLang="zh-CN" sz="2800">
                <a:sym typeface="+mn-ea"/>
              </a:rPr>
              <a:t>---</a:t>
            </a:r>
            <a:r>
              <a:rPr sz="2800">
                <a:sym typeface="+mn-ea"/>
              </a:rPr>
              <a:t>选择模块</a:t>
            </a:r>
            <a:r>
              <a:rPr lang="en-US" altLang="zh-CN" sz="2800">
                <a:sym typeface="+mn-ea"/>
              </a:rPr>
              <a:t>---</a:t>
            </a:r>
            <a:r>
              <a:rPr sz="2800">
                <a:sym typeface="+mn-ea"/>
              </a:rPr>
              <a:t>时间管理模块）</a:t>
            </a:r>
            <a:endParaRPr lang="zh-CN" altLang="en-US" sz="2800"/>
          </a:p>
          <a:p>
            <a:endParaRPr lang="zh-CN" altLang="en-US" sz="28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贯穿始终的</a:t>
            </a:r>
            <a:r>
              <a:rPr>
                <a:sym typeface="+mn-ea"/>
              </a:rPr>
              <a:t>三种基本控制结构</a:t>
            </a:r>
            <a:endParaRPr lang="zh-CN" altLang="en-US"/>
          </a:p>
        </p:txBody>
      </p:sp>
      <p:sp>
        <p:nvSpPr>
          <p:cNvPr id="3" name="内容占位符 2"/>
          <p:cNvSpPr>
            <a:spLocks noGrp="1"/>
          </p:cNvSpPr>
          <p:nvPr>
            <p:ph idx="1"/>
          </p:nvPr>
        </p:nvSpPr>
        <p:spPr/>
        <p:txBody>
          <a:bodyPr/>
          <a:lstStyle/>
          <a:p>
            <a:r>
              <a:rPr sz="2400">
                <a:sym typeface="+mn-ea"/>
              </a:rPr>
              <a:t>使用三种基本控制结构构造程序</a:t>
            </a:r>
            <a:endParaRPr lang="zh-CN" altLang="en-US" sz="2400"/>
          </a:p>
          <a:p>
            <a:r>
              <a:rPr sz="2400">
                <a:sym typeface="+mn-ea"/>
              </a:rPr>
              <a:t>任何程序都可由顺序、选择、重复三种基本控制结构构造。</a:t>
            </a:r>
            <a:endParaRPr lang="zh-CN" altLang="en-US" sz="2400"/>
          </a:p>
          <a:p>
            <a:r>
              <a:rPr sz="2400">
                <a:sym typeface="+mn-ea"/>
              </a:rPr>
              <a:t>(1)用顺序方式对过程分解，确定各部分的执行顺序。</a:t>
            </a:r>
            <a:endParaRPr lang="zh-CN" altLang="en-US" sz="2400"/>
          </a:p>
          <a:p>
            <a:r>
              <a:rPr sz="2400">
                <a:sym typeface="+mn-ea"/>
              </a:rPr>
              <a:t>(2)用选择方式对过程分解，确定某个部分的执行条件。</a:t>
            </a:r>
            <a:endParaRPr lang="zh-CN" altLang="en-US" sz="2400"/>
          </a:p>
          <a:p>
            <a:r>
              <a:rPr sz="2400">
                <a:sym typeface="+mn-ea"/>
              </a:rPr>
              <a:t>(3)用循环方式对过程分解，确定某个部分进行重复的开始和结束的条件。</a:t>
            </a:r>
            <a:endParaRPr lang="zh-CN" altLang="en-US" sz="2400"/>
          </a:p>
          <a:p>
            <a:r>
              <a:rPr sz="2400">
                <a:sym typeface="+mn-ea"/>
              </a:rPr>
              <a:t>(4)对处理过程仍然模糊的部分反复使用以上分解方法，最终可将所有细节确定下来。</a:t>
            </a:r>
            <a:endParaRPr lang="zh-CN" altLang="en-US" sz="2400"/>
          </a:p>
          <a:p>
            <a:endParaRPr lang="zh-CN" altLang="en-US" sz="240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a:br>
            <a:br>
              <a:rPr lang="en-US" altLang="zh-CN"/>
            </a:br>
            <a:r>
              <a:t>成就的根基：</a:t>
            </a:r>
            <a:br>
              <a:rPr lang="en-US" altLang="zh-CN"/>
            </a:br>
            <a:r>
              <a:rPr lang="en-US" altLang="zh-CN"/>
              <a:t>Structure Programming Thoery</a:t>
            </a:r>
          </a:p>
        </p:txBody>
      </p:sp>
      <p:sp>
        <p:nvSpPr>
          <p:cNvPr id="3" name="内容占位符 2"/>
          <p:cNvSpPr>
            <a:spLocks noGrp="1"/>
          </p:cNvSpPr>
          <p:nvPr>
            <p:ph idx="1"/>
          </p:nvPr>
        </p:nvSpPr>
        <p:spPr>
          <a:xfrm>
            <a:off x="611505" y="2602865"/>
            <a:ext cx="10968990" cy="3529965"/>
          </a:xfrm>
        </p:spPr>
        <p:txBody>
          <a:bodyPr/>
          <a:lstStyle/>
          <a:p>
            <a:r>
              <a:rPr sz="2800"/>
              <a:t>这个理论认为一类控制流程图可以计算出任何可计算函数。</a:t>
            </a:r>
          </a:p>
          <a:p>
            <a:r>
              <a:rPr sz="2800"/>
              <a:t>这类流程图应包含只由三种特殊方式（顺序，循环，选择）写就的子程序</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The GOTO statement considered harmful.</a:t>
            </a:r>
          </a:p>
        </p:txBody>
      </p:sp>
      <p:sp>
        <p:nvSpPr>
          <p:cNvPr id="3" name="内容占位符 2"/>
          <p:cNvSpPr>
            <a:spLocks noGrp="1"/>
          </p:cNvSpPr>
          <p:nvPr>
            <p:ph idx="1"/>
          </p:nvPr>
        </p:nvSpPr>
        <p:spPr/>
        <p:txBody>
          <a:bodyPr/>
          <a:lstStyle/>
          <a:p>
            <a:r>
              <a:t>静态程序对动态过程说：我们之间已经隔了一层可悲的厚障壁了。</a:t>
            </a:r>
          </a:p>
          <a:p>
            <a:r>
              <a:t>静态程序好比河道，而动态过程好比河流，变量则好比河水；</a:t>
            </a:r>
          </a:p>
          <a:p>
            <a:r>
              <a:t>人很容易认识河道，较难认识河水，极难把控河流；</a:t>
            </a:r>
          </a:p>
          <a:p>
            <a:r>
              <a:t>人的目的是构建一条河流，让水从指定的一处（变量的定义域）流到另一处（因变量的值域）。</a:t>
            </a:r>
          </a:p>
          <a:p>
            <a:r>
              <a:t>结构化程序设计旨在构建可见的，清晰的，连贯的水道；</a:t>
            </a:r>
          </a:p>
          <a:p>
            <a:r>
              <a:t>而</a:t>
            </a:r>
            <a:r>
              <a:rPr lang="en-US" altLang="zh-CN"/>
              <a:t>Goto</a:t>
            </a:r>
            <a:r>
              <a:t>，则是人为制造的暗流。它让水流的轨迹复杂而难以把控。</a:t>
            </a:r>
          </a:p>
          <a:p>
            <a:r>
              <a:t>若人难以把控水势，水便会越界，泛滥，河流崩溃（程序出</a:t>
            </a:r>
            <a:r>
              <a:rPr lang="en-US" altLang="zh-CN"/>
              <a:t>bug</a:t>
            </a:r>
            <a:r>
              <a:t>）。</a:t>
            </a:r>
          </a:p>
        </p:txBody>
      </p:sp>
      <p:sp>
        <p:nvSpPr>
          <p:cNvPr id="4" name="文本框 3"/>
          <p:cNvSpPr txBox="1"/>
          <p:nvPr/>
        </p:nvSpPr>
        <p:spPr>
          <a:xfrm>
            <a:off x="885825" y="5078095"/>
            <a:ext cx="10691495" cy="953135"/>
          </a:xfrm>
          <a:prstGeom prst="rect">
            <a:avLst/>
          </a:prstGeom>
          <a:noFill/>
        </p:spPr>
        <p:txBody>
          <a:bodyPr wrap="square" rtlCol="0">
            <a:spAutoFit/>
          </a:bodyPr>
          <a:lstStyle/>
          <a:p>
            <a:r>
              <a:rPr lang="en-US" altLang="zh-CN" sz="2800" b="1">
                <a:latin typeface="黑体" panose="02010609060101010101" charset="-122"/>
                <a:ea typeface="黑体" panose="02010609060101010101" charset="-122"/>
                <a:cs typeface="黑体" panose="02010609060101010101" charset="-122"/>
              </a:rPr>
              <a:t>Goto</a:t>
            </a:r>
            <a:r>
              <a:rPr lang="zh-CN" altLang="en-US" sz="2800" b="1">
                <a:latin typeface="黑体" panose="02010609060101010101" charset="-122"/>
                <a:ea typeface="黑体" panose="02010609060101010101" charset="-122"/>
                <a:cs typeface="黑体" panose="02010609060101010101" charset="-122"/>
              </a:rPr>
              <a:t>与结构化程序设计的争斗，本质上是两者的根基的不同：</a:t>
            </a:r>
          </a:p>
          <a:p>
            <a:r>
              <a:rPr lang="zh-CN" altLang="en-US" sz="2800" b="1">
                <a:latin typeface="黑体" panose="02010609060101010101" charset="-122"/>
                <a:ea typeface="黑体" panose="02010609060101010101" charset="-122"/>
                <a:cs typeface="黑体" panose="02010609060101010101" charset="-122"/>
              </a:rPr>
              <a:t>结构化程序设计的根基是顺序，而</a:t>
            </a:r>
            <a:r>
              <a:rPr lang="en-US" altLang="zh-CN" sz="2800" b="1">
                <a:latin typeface="黑体" panose="02010609060101010101" charset="-122"/>
                <a:ea typeface="黑体" panose="02010609060101010101" charset="-122"/>
                <a:cs typeface="黑体" panose="02010609060101010101" charset="-122"/>
              </a:rPr>
              <a:t>Goto</a:t>
            </a:r>
            <a:r>
              <a:rPr lang="zh-CN" altLang="en-US" sz="2800" b="1">
                <a:latin typeface="黑体" panose="02010609060101010101" charset="-122"/>
                <a:ea typeface="黑体" panose="02010609060101010101" charset="-122"/>
                <a:cs typeface="黑体" panose="02010609060101010101" charset="-122"/>
              </a:rPr>
              <a:t>是乱序。</a:t>
            </a:r>
          </a:p>
        </p:txBody>
      </p:sp>
      <p:sp>
        <p:nvSpPr>
          <p:cNvPr id="5" name="文本框 4"/>
          <p:cNvSpPr txBox="1"/>
          <p:nvPr/>
        </p:nvSpPr>
        <p:spPr>
          <a:xfrm>
            <a:off x="1031240" y="6169025"/>
            <a:ext cx="5057140" cy="368300"/>
          </a:xfrm>
          <a:prstGeom prst="rect">
            <a:avLst/>
          </a:prstGeom>
          <a:noFill/>
        </p:spPr>
        <p:txBody>
          <a:bodyPr wrap="square" rtlCol="0">
            <a:spAutoFit/>
          </a:bodyPr>
          <a:lstStyle/>
          <a:p>
            <a:r>
              <a:rPr lang="zh-CN" altLang="en-US"/>
              <a:t>当然，如果用了能简化程序，可以用。</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结构化程序设计与面向对象的程序设计</a:t>
            </a:r>
          </a:p>
        </p:txBody>
      </p:sp>
      <p:sp>
        <p:nvSpPr>
          <p:cNvPr id="3" name="内容占位符 2"/>
          <p:cNvSpPr>
            <a:spLocks noGrp="1"/>
          </p:cNvSpPr>
          <p:nvPr>
            <p:ph idx="1"/>
          </p:nvPr>
        </p:nvSpPr>
        <p:spPr/>
        <p:txBody>
          <a:bodyPr/>
          <a:lstStyle/>
          <a:p>
            <a:r>
              <a:rPr>
                <a:sym typeface="+mn-ea"/>
              </a:rPr>
              <a:t>前者本质上是面向过程的程序设计；变量与函数的关系；</a:t>
            </a:r>
            <a:r>
              <a:rPr lang="en-US" altLang="zh-CN">
                <a:sym typeface="+mn-ea"/>
              </a:rPr>
              <a:t>“</a:t>
            </a:r>
            <a:r>
              <a:rPr>
                <a:sym typeface="+mn-ea"/>
              </a:rPr>
              <a:t>封装</a:t>
            </a:r>
            <a:r>
              <a:rPr lang="en-US" altLang="zh-CN">
                <a:sym typeface="+mn-ea"/>
              </a:rPr>
              <a:t>” “</a:t>
            </a:r>
            <a:r>
              <a:rPr>
                <a:sym typeface="+mn-ea"/>
              </a:rPr>
              <a:t>复用</a:t>
            </a:r>
            <a:r>
              <a:rPr lang="en-US" altLang="zh-CN">
                <a:sym typeface="+mn-ea"/>
              </a:rPr>
              <a:t>”</a:t>
            </a:r>
          </a:p>
          <a:p>
            <a:endParaRPr>
              <a:sym typeface="+mn-ea"/>
            </a:endParaRPr>
          </a:p>
          <a:p>
            <a:endParaRPr lang="en-US" altLang="zh-CN">
              <a:sym typeface="+mn-ea"/>
            </a:endParaRPr>
          </a:p>
        </p:txBody>
      </p:sp>
      <p:pic>
        <p:nvPicPr>
          <p:cNvPr id="4" name="图片 3" descr="结构化"/>
          <p:cNvPicPr>
            <a:picLocks noChangeAspect="1"/>
          </p:cNvPicPr>
          <p:nvPr/>
        </p:nvPicPr>
        <p:blipFill>
          <a:blip r:embed="rId3"/>
          <a:stretch>
            <a:fillRect/>
          </a:stretch>
        </p:blipFill>
        <p:spPr>
          <a:xfrm>
            <a:off x="0" y="1914525"/>
            <a:ext cx="6244590" cy="4081780"/>
          </a:xfrm>
          <a:prstGeom prst="rect">
            <a:avLst/>
          </a:prstGeom>
        </p:spPr>
      </p:pic>
      <p:pic>
        <p:nvPicPr>
          <p:cNvPr id="6" name="图片 5" descr="面向对象"/>
          <p:cNvPicPr>
            <a:picLocks noChangeAspect="1"/>
          </p:cNvPicPr>
          <p:nvPr/>
        </p:nvPicPr>
        <p:blipFill>
          <a:blip r:embed="rId4"/>
          <a:stretch>
            <a:fillRect/>
          </a:stretch>
        </p:blipFill>
        <p:spPr>
          <a:xfrm>
            <a:off x="6244590" y="1984375"/>
            <a:ext cx="5927725" cy="3730625"/>
          </a:xfrm>
          <a:prstGeom prst="rect">
            <a:avLst/>
          </a:prstGeom>
        </p:spPr>
      </p:pic>
      <p:sp>
        <p:nvSpPr>
          <p:cNvPr id="7" name="文本框 6"/>
          <p:cNvSpPr txBox="1"/>
          <p:nvPr/>
        </p:nvSpPr>
        <p:spPr>
          <a:xfrm>
            <a:off x="2546350" y="5996305"/>
            <a:ext cx="7566660" cy="368300"/>
          </a:xfrm>
          <a:prstGeom prst="rect">
            <a:avLst/>
          </a:prstGeom>
          <a:noFill/>
        </p:spPr>
        <p:txBody>
          <a:bodyPr wrap="square" rtlCol="0">
            <a:spAutoFit/>
          </a:bodyPr>
          <a:lstStyle/>
          <a:p>
            <a:r>
              <a:rPr lang="zh-CN" altLang="en-US"/>
              <a:t>注：左图为结构化程序设计示意图，右图为面向对象的程序设计示意图</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3"/>
          <a:stretch>
            <a:fillRect/>
          </a:stretch>
        </p:blipFill>
        <p:spPr>
          <a:xfrm>
            <a:off x="557530" y="187960"/>
            <a:ext cx="7298690" cy="6273800"/>
          </a:xfrm>
          <a:prstGeom prst="rect">
            <a:avLst/>
          </a:prstGeom>
        </p:spPr>
      </p:pic>
      <p:sp>
        <p:nvSpPr>
          <p:cNvPr id="5" name="文本框 4"/>
          <p:cNvSpPr txBox="1"/>
          <p:nvPr/>
        </p:nvSpPr>
        <p:spPr>
          <a:xfrm>
            <a:off x="2268220" y="951230"/>
            <a:ext cx="5656580" cy="368300"/>
          </a:xfrm>
          <a:prstGeom prst="rect">
            <a:avLst/>
          </a:prstGeom>
          <a:noFill/>
        </p:spPr>
        <p:txBody>
          <a:bodyPr wrap="square" rtlCol="0">
            <a:spAutoFit/>
          </a:bodyPr>
          <a:lstStyle/>
          <a:p>
            <a:r>
              <a:rPr lang="en-US" altLang="zh-CN"/>
              <a:t>w:</a:t>
            </a:r>
            <a:r>
              <a:rPr lang="zh-CN" altLang="en-US"/>
              <a:t>长度；</a:t>
            </a:r>
            <a:r>
              <a:rPr lang="en-US" altLang="zh-CN"/>
              <a:t>h:</a:t>
            </a:r>
            <a:r>
              <a:rPr lang="zh-CN" altLang="en-US"/>
              <a:t>宽</a:t>
            </a:r>
          </a:p>
        </p:txBody>
      </p:sp>
      <p:sp>
        <p:nvSpPr>
          <p:cNvPr id="6" name="文本框 5"/>
          <p:cNvSpPr txBox="1"/>
          <p:nvPr/>
        </p:nvSpPr>
        <p:spPr>
          <a:xfrm>
            <a:off x="3453765" y="1572895"/>
            <a:ext cx="2811145" cy="645160"/>
          </a:xfrm>
          <a:prstGeom prst="rect">
            <a:avLst/>
          </a:prstGeom>
          <a:noFill/>
        </p:spPr>
        <p:txBody>
          <a:bodyPr wrap="square" rtlCol="0">
            <a:spAutoFit/>
          </a:bodyPr>
          <a:lstStyle/>
          <a:p>
            <a:r>
              <a:rPr lang="zh-CN" altLang="en-US"/>
              <a:t>定义面积函数、周长函数</a:t>
            </a:r>
          </a:p>
          <a:p>
            <a:r>
              <a:rPr lang="zh-CN" altLang="en-US"/>
              <a:t>及变量入口（</a:t>
            </a:r>
            <a:r>
              <a:rPr lang="en-US" altLang="zh-CN"/>
              <a:t>Init</a:t>
            </a:r>
            <a:r>
              <a:rPr lang="zh-CN" altLang="en-US"/>
              <a:t>）</a:t>
            </a:r>
          </a:p>
        </p:txBody>
      </p:sp>
      <p:sp>
        <p:nvSpPr>
          <p:cNvPr id="7" name="文本框 6"/>
          <p:cNvSpPr txBox="1"/>
          <p:nvPr/>
        </p:nvSpPr>
        <p:spPr>
          <a:xfrm>
            <a:off x="3343910" y="4324350"/>
            <a:ext cx="2334260" cy="368300"/>
          </a:xfrm>
          <a:prstGeom prst="rect">
            <a:avLst/>
          </a:prstGeom>
          <a:noFill/>
        </p:spPr>
        <p:txBody>
          <a:bodyPr wrap="square" rtlCol="0">
            <a:spAutoFit/>
          </a:bodyPr>
          <a:lstStyle/>
          <a:p>
            <a:r>
              <a:rPr lang="zh-CN" altLang="en-US"/>
              <a:t>调用</a:t>
            </a:r>
            <a:r>
              <a:rPr lang="en-US" altLang="zh-CN"/>
              <a:t>“CRectangle”</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75" y="2877255"/>
            <a:ext cx="10969200" cy="705600"/>
          </a:xfrm>
        </p:spPr>
        <p:txBody>
          <a:bodyPr/>
          <a:lstStyle/>
          <a:p>
            <a:pPr algn="ctr"/>
            <a:r>
              <a:rPr lang="en-US" altLang="zh-CN"/>
              <a:t>THANKS FOR YOUR LISTENING!</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Brief Intro</a:t>
            </a:r>
          </a:p>
        </p:txBody>
      </p:sp>
      <p:sp>
        <p:nvSpPr>
          <p:cNvPr id="3" name="内容占位符 2"/>
          <p:cNvSpPr>
            <a:spLocks noGrp="1"/>
          </p:cNvSpPr>
          <p:nvPr>
            <p:ph idx="1"/>
          </p:nvPr>
        </p:nvSpPr>
        <p:spPr/>
        <p:txBody>
          <a:bodyPr>
            <a:normAutofit/>
          </a:bodyPr>
          <a:lstStyle/>
          <a:p>
            <a:r>
              <a:rPr lang="zh-CN" altLang="en-US" sz="3600"/>
              <a:t> </a:t>
            </a:r>
            <a:r>
              <a:rPr lang="zh-CN" altLang="en-US" sz="2800"/>
              <a:t> 一种编程模式</a:t>
            </a:r>
          </a:p>
          <a:p>
            <a:endParaRPr lang="zh-CN" altLang="en-US" sz="2800"/>
          </a:p>
          <a:p>
            <a:r>
              <a:rPr lang="zh-CN" altLang="en-US" sz="2800"/>
              <a:t>旨在提高程序的清晰度，质量，缩短编程时间</a:t>
            </a:r>
          </a:p>
          <a:p>
            <a:pPr marL="0" indent="0">
              <a:buNone/>
            </a:pPr>
            <a:r>
              <a:rPr lang="zh-CN" altLang="en-US" sz="2800"/>
              <a:t> </a:t>
            </a:r>
          </a:p>
          <a:p>
            <a:r>
              <a:rPr lang="zh-CN" altLang="en-US" sz="2800"/>
              <a:t>以大量使用结构化的流式控制概念为手段</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Elements</a:t>
            </a:r>
          </a:p>
        </p:txBody>
      </p:sp>
      <p:sp>
        <p:nvSpPr>
          <p:cNvPr id="3" name="内容占位符 2"/>
          <p:cNvSpPr>
            <a:spLocks noGrp="1"/>
          </p:cNvSpPr>
          <p:nvPr>
            <p:ph idx="1"/>
          </p:nvPr>
        </p:nvSpPr>
        <p:spPr/>
        <p:txBody>
          <a:bodyPr/>
          <a:lstStyle/>
          <a:p>
            <a:r>
              <a:rPr lang="en-US" altLang="zh-CN" sz="3600"/>
              <a:t>Control Structrues</a:t>
            </a:r>
            <a:r>
              <a:rPr sz="3600"/>
              <a:t>控制结构</a:t>
            </a:r>
            <a:endParaRPr lang="en-US" altLang="zh-CN" sz="3600"/>
          </a:p>
          <a:p>
            <a:r>
              <a:rPr lang="en-US" altLang="zh-CN" sz="3600"/>
              <a:t>Subroutines</a:t>
            </a:r>
            <a:r>
              <a:rPr sz="3600"/>
              <a:t>子程序</a:t>
            </a:r>
            <a:endParaRPr lang="en-US" altLang="zh-CN" sz="3600"/>
          </a:p>
          <a:p>
            <a:r>
              <a:rPr lang="en-US" altLang="zh-CN" sz="3600"/>
              <a:t>Blocks</a:t>
            </a:r>
            <a:r>
              <a:rPr sz="3600"/>
              <a:t>区块</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IMG_20211028_014445"/>
          <p:cNvPicPr>
            <a:picLocks noChangeAspect="1"/>
          </p:cNvPicPr>
          <p:nvPr/>
        </p:nvPicPr>
        <p:blipFill>
          <a:blip r:embed="rId4"/>
          <a:stretch>
            <a:fillRect/>
          </a:stretch>
        </p:blipFill>
        <p:spPr>
          <a:xfrm>
            <a:off x="2831465" y="982980"/>
            <a:ext cx="2412365" cy="3519170"/>
          </a:xfrm>
          <a:prstGeom prst="rect">
            <a:avLst/>
          </a:prstGeom>
        </p:spPr>
      </p:pic>
      <p:sp>
        <p:nvSpPr>
          <p:cNvPr id="2" name="标题 1"/>
          <p:cNvSpPr>
            <a:spLocks noGrp="1"/>
          </p:cNvSpPr>
          <p:nvPr>
            <p:ph type="title"/>
          </p:nvPr>
        </p:nvSpPr>
        <p:spPr/>
        <p:txBody>
          <a:bodyPr/>
          <a:lstStyle/>
          <a:p>
            <a:r>
              <a:rPr lang="en-US" altLang="zh-CN"/>
              <a:t>Control Structures </a:t>
            </a:r>
            <a:r>
              <a:t>控制结构</a:t>
            </a:r>
          </a:p>
        </p:txBody>
      </p:sp>
      <p:sp>
        <p:nvSpPr>
          <p:cNvPr id="3" name="内容占位符 2"/>
          <p:cNvSpPr>
            <a:spLocks noGrp="1"/>
          </p:cNvSpPr>
          <p:nvPr>
            <p:ph idx="1"/>
          </p:nvPr>
        </p:nvSpPr>
        <p:spPr/>
        <p:txBody>
          <a:bodyPr>
            <a:normAutofit/>
          </a:bodyPr>
          <a:lstStyle/>
          <a:p>
            <a:r>
              <a:rPr lang="en-US" altLang="zh-CN" sz="2800"/>
              <a:t>Sequence</a:t>
            </a:r>
          </a:p>
          <a:p>
            <a:pPr marL="0" indent="0">
              <a:buNone/>
            </a:pPr>
            <a:r>
              <a:rPr lang="en-US" altLang="zh-CN" sz="2800"/>
              <a:t> </a:t>
            </a:r>
            <a:r>
              <a:rPr sz="2800"/>
              <a:t>顺序结构</a:t>
            </a:r>
            <a:endParaRPr lang="en-US" altLang="zh-CN" sz="2800"/>
          </a:p>
          <a:p>
            <a:endParaRPr lang="en-US" altLang="zh-CN"/>
          </a:p>
          <a:p>
            <a:endParaRPr lang="en-US" altLang="zh-CN"/>
          </a:p>
          <a:p>
            <a:endParaRPr lang="en-US" altLang="zh-CN"/>
          </a:p>
          <a:p>
            <a:endParaRPr lang="en-US" altLang="zh-CN"/>
          </a:p>
          <a:p>
            <a:r>
              <a:rPr lang="en-US" altLang="zh-CN" sz="2800"/>
              <a:t>Selection</a:t>
            </a:r>
          </a:p>
          <a:p>
            <a:pPr marL="0" indent="0">
              <a:buNone/>
            </a:pPr>
            <a:r>
              <a:rPr sz="2800"/>
              <a:t> 选择结构</a:t>
            </a:r>
            <a:endParaRPr lang="en-US" altLang="zh-CN" sz="2800"/>
          </a:p>
          <a:p>
            <a:endParaRPr lang="en-US" altLang="zh-CN"/>
          </a:p>
          <a:p>
            <a:endParaRPr lang="en-US" altLang="zh-CN"/>
          </a:p>
        </p:txBody>
      </p:sp>
      <p:pic>
        <p:nvPicPr>
          <p:cNvPr id="5" name="图片 4" descr="IMG_20211028_014501"/>
          <p:cNvPicPr>
            <a:picLocks noChangeAspect="1"/>
          </p:cNvPicPr>
          <p:nvPr/>
        </p:nvPicPr>
        <p:blipFill>
          <a:blip r:embed="rId5"/>
          <a:stretch>
            <a:fillRect/>
          </a:stretch>
        </p:blipFill>
        <p:spPr>
          <a:xfrm>
            <a:off x="6091555" y="1316355"/>
            <a:ext cx="2099945" cy="2853055"/>
          </a:xfrm>
          <a:prstGeom prst="rect">
            <a:avLst/>
          </a:prstGeom>
        </p:spPr>
      </p:pic>
      <p:pic>
        <p:nvPicPr>
          <p:cNvPr id="8" name="图片 7" descr="IMG_20211028_014514"/>
          <p:cNvPicPr>
            <a:picLocks noChangeAspect="1"/>
          </p:cNvPicPr>
          <p:nvPr/>
        </p:nvPicPr>
        <p:blipFill>
          <a:blip r:embed="rId6"/>
          <a:stretch>
            <a:fillRect/>
          </a:stretch>
        </p:blipFill>
        <p:spPr>
          <a:xfrm>
            <a:off x="2614295" y="3867785"/>
            <a:ext cx="2846705" cy="2990215"/>
          </a:xfrm>
          <a:prstGeom prst="rect">
            <a:avLst/>
          </a:prstGeom>
        </p:spPr>
      </p:pic>
      <p:pic>
        <p:nvPicPr>
          <p:cNvPr id="9" name="图片 8" descr="IMG_20211028_014530"/>
          <p:cNvPicPr>
            <a:picLocks noChangeAspect="1"/>
          </p:cNvPicPr>
          <p:nvPr>
            <p:custDataLst>
              <p:tags r:id="rId2"/>
            </p:custDataLst>
          </p:nvPr>
        </p:nvPicPr>
        <p:blipFill>
          <a:blip r:embed="rId7"/>
          <a:stretch>
            <a:fillRect/>
          </a:stretch>
        </p:blipFill>
        <p:spPr>
          <a:xfrm>
            <a:off x="5274310" y="3867785"/>
            <a:ext cx="3734435" cy="257937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8400" y="784930"/>
            <a:ext cx="10969200" cy="705600"/>
          </a:xfrm>
        </p:spPr>
        <p:txBody>
          <a:bodyPr>
            <a:normAutofit fontScale="90000"/>
          </a:bodyPr>
          <a:lstStyle/>
          <a:p>
            <a:r>
              <a:rPr lang="en-US" altLang="zh-CN" sz="4000">
                <a:sym typeface="+mn-ea"/>
              </a:rPr>
              <a:t>Control Structures </a:t>
            </a:r>
            <a:r>
              <a:rPr sz="4000">
                <a:sym typeface="+mn-ea"/>
              </a:rPr>
              <a:t>控制结构</a:t>
            </a:r>
            <a:br>
              <a:rPr sz="4000">
                <a:sym typeface="+mn-ea"/>
              </a:rPr>
            </a:br>
            <a:endParaRPr lang="zh-CN" altLang="en-US" sz="4000"/>
          </a:p>
        </p:txBody>
      </p:sp>
      <p:sp>
        <p:nvSpPr>
          <p:cNvPr id="3" name="内容占位符 2"/>
          <p:cNvSpPr>
            <a:spLocks noGrp="1"/>
          </p:cNvSpPr>
          <p:nvPr>
            <p:ph idx="1"/>
          </p:nvPr>
        </p:nvSpPr>
        <p:spPr/>
        <p:txBody>
          <a:bodyPr>
            <a:normAutofit lnSpcReduction="10000"/>
          </a:bodyPr>
          <a:lstStyle/>
          <a:p>
            <a:r>
              <a:rPr lang="en-US" altLang="zh-CN" sz="2800">
                <a:sym typeface="+mn-ea"/>
              </a:rPr>
              <a:t>Iteration</a:t>
            </a:r>
          </a:p>
          <a:p>
            <a:pPr marL="0" indent="0">
              <a:buNone/>
            </a:pPr>
            <a:r>
              <a:rPr sz="2800">
                <a:sym typeface="+mn-ea"/>
              </a:rPr>
              <a:t>循环结构</a:t>
            </a:r>
            <a:endParaRPr lang="en-US" altLang="zh-CN" sz="2800">
              <a:sym typeface="+mn-ea"/>
            </a:endParaRPr>
          </a:p>
          <a:p>
            <a:endParaRPr lang="en-US" altLang="zh-CN" sz="2800">
              <a:sym typeface="+mn-ea"/>
            </a:endParaRPr>
          </a:p>
          <a:p>
            <a:endParaRPr lang="en-US" altLang="zh-CN" sz="2800">
              <a:sym typeface="+mn-ea"/>
            </a:endParaRPr>
          </a:p>
          <a:p>
            <a:endParaRPr lang="en-US" altLang="zh-CN" sz="2800">
              <a:sym typeface="+mn-ea"/>
            </a:endParaRPr>
          </a:p>
          <a:p>
            <a:r>
              <a:rPr lang="en-US" altLang="zh-CN" sz="2800">
                <a:sym typeface="+mn-ea"/>
              </a:rPr>
              <a:t>Recursion</a:t>
            </a:r>
          </a:p>
          <a:p>
            <a:pPr marL="0" indent="0">
              <a:buNone/>
            </a:pPr>
            <a:r>
              <a:rPr sz="2800"/>
              <a:t> 递归结构</a:t>
            </a:r>
          </a:p>
          <a:p>
            <a:endParaRPr lang="zh-CN" altLang="en-US" sz="2800"/>
          </a:p>
        </p:txBody>
      </p:sp>
      <p:pic>
        <p:nvPicPr>
          <p:cNvPr id="10" name="图片 9" descr="IMG_20211028_014544"/>
          <p:cNvPicPr>
            <a:picLocks noChangeAspect="1"/>
          </p:cNvPicPr>
          <p:nvPr>
            <p:custDataLst>
              <p:tags r:id="rId2"/>
            </p:custDataLst>
          </p:nvPr>
        </p:nvPicPr>
        <p:blipFill>
          <a:blip r:embed="rId4"/>
          <a:stretch>
            <a:fillRect/>
          </a:stretch>
        </p:blipFill>
        <p:spPr>
          <a:xfrm>
            <a:off x="2693670" y="1395095"/>
            <a:ext cx="2348230" cy="2487930"/>
          </a:xfrm>
          <a:prstGeom prst="rect">
            <a:avLst/>
          </a:prstGeom>
        </p:spPr>
      </p:pic>
      <p:pic>
        <p:nvPicPr>
          <p:cNvPr id="11" name="图片 10" descr="IMG_20211028_014558"/>
          <p:cNvPicPr>
            <a:picLocks noChangeAspect="1"/>
          </p:cNvPicPr>
          <p:nvPr/>
        </p:nvPicPr>
        <p:blipFill>
          <a:blip r:embed="rId5"/>
          <a:stretch>
            <a:fillRect/>
          </a:stretch>
        </p:blipFill>
        <p:spPr>
          <a:xfrm>
            <a:off x="6290310" y="1315720"/>
            <a:ext cx="2279650" cy="256730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a:t>
            </a:r>
            <a:r>
              <a:t>中的控制结构</a:t>
            </a:r>
          </a:p>
        </p:txBody>
      </p:sp>
      <p:sp>
        <p:nvSpPr>
          <p:cNvPr id="12" name="文本框 11"/>
          <p:cNvSpPr txBox="1"/>
          <p:nvPr/>
        </p:nvSpPr>
        <p:spPr>
          <a:xfrm>
            <a:off x="608330" y="1405255"/>
            <a:ext cx="3592195" cy="2061210"/>
          </a:xfrm>
          <a:prstGeom prst="rect">
            <a:avLst/>
          </a:prstGeom>
          <a:noFill/>
        </p:spPr>
        <p:txBody>
          <a:bodyPr wrap="square" rtlCol="0">
            <a:spAutoFit/>
          </a:bodyPr>
          <a:lstStyle/>
          <a:p>
            <a:r>
              <a:rPr lang="zh-CN" altLang="en-US" sz="3200"/>
              <a:t>顺序结构：</a:t>
            </a:r>
          </a:p>
          <a:p>
            <a:r>
              <a:rPr lang="en-US" altLang="zh-CN" sz="3200"/>
              <a:t>code1;</a:t>
            </a:r>
          </a:p>
          <a:p>
            <a:r>
              <a:rPr lang="en-US" altLang="zh-CN" sz="3200"/>
              <a:t>code2;</a:t>
            </a:r>
          </a:p>
          <a:p>
            <a:r>
              <a:rPr lang="en-US" altLang="zh-CN" sz="3200"/>
              <a:t>code3;</a:t>
            </a:r>
          </a:p>
        </p:txBody>
      </p:sp>
      <p:sp>
        <p:nvSpPr>
          <p:cNvPr id="4" name="文本框 3"/>
          <p:cNvSpPr txBox="1"/>
          <p:nvPr/>
        </p:nvSpPr>
        <p:spPr>
          <a:xfrm>
            <a:off x="608330" y="3466465"/>
            <a:ext cx="2871470" cy="3076575"/>
          </a:xfrm>
          <a:prstGeom prst="rect">
            <a:avLst/>
          </a:prstGeom>
          <a:noFill/>
        </p:spPr>
        <p:txBody>
          <a:bodyPr wrap="square" rtlCol="0">
            <a:spAutoFit/>
          </a:bodyPr>
          <a:lstStyle/>
          <a:p>
            <a:r>
              <a:rPr lang="zh-CN" altLang="en-US" sz="2800"/>
              <a:t>选择结构：</a:t>
            </a:r>
          </a:p>
          <a:p>
            <a:r>
              <a:rPr lang="zh-CN" altLang="en-US" sz="2800">
                <a:sym typeface="+mn-ea"/>
              </a:rPr>
              <a:t>if (/* condition */)</a:t>
            </a:r>
            <a:endParaRPr lang="zh-CN" altLang="en-US" sz="2800"/>
          </a:p>
          <a:p>
            <a:r>
              <a:rPr lang="zh-CN" altLang="en-US" sz="2800">
                <a:sym typeface="+mn-ea"/>
              </a:rPr>
              <a:t>{</a:t>
            </a:r>
            <a:endParaRPr lang="zh-CN" altLang="en-US" sz="2800"/>
          </a:p>
          <a:p>
            <a:r>
              <a:rPr lang="zh-CN" altLang="en-US" sz="2800">
                <a:sym typeface="+mn-ea"/>
              </a:rPr>
              <a:t>    /* code */</a:t>
            </a:r>
            <a:endParaRPr lang="zh-CN" altLang="en-US" sz="2800"/>
          </a:p>
          <a:p>
            <a:r>
              <a:rPr lang="zh-CN" altLang="en-US" sz="2800">
                <a:sym typeface="+mn-ea"/>
              </a:rPr>
              <a:t>}</a:t>
            </a:r>
            <a:endParaRPr lang="zh-CN" altLang="en-US" sz="2800"/>
          </a:p>
          <a:p>
            <a:endParaRPr lang="zh-CN" altLang="en-US"/>
          </a:p>
          <a:p>
            <a:endParaRPr lang="zh-CN" altLang="en-US"/>
          </a:p>
          <a:p>
            <a:endParaRPr lang="zh-CN" altLang="en-US"/>
          </a:p>
        </p:txBody>
      </p:sp>
      <p:sp>
        <p:nvSpPr>
          <p:cNvPr id="5" name="文本框 4"/>
          <p:cNvSpPr txBox="1"/>
          <p:nvPr/>
        </p:nvSpPr>
        <p:spPr>
          <a:xfrm>
            <a:off x="6925310" y="1442085"/>
            <a:ext cx="4785995" cy="4399915"/>
          </a:xfrm>
          <a:prstGeom prst="rect">
            <a:avLst/>
          </a:prstGeom>
          <a:noFill/>
        </p:spPr>
        <p:txBody>
          <a:bodyPr wrap="square" rtlCol="0">
            <a:spAutoFit/>
          </a:bodyPr>
          <a:lstStyle/>
          <a:p>
            <a:r>
              <a:rPr lang="zh-CN" altLang="en-US" sz="2800"/>
              <a:t>循环结构：</a:t>
            </a:r>
          </a:p>
          <a:p>
            <a:r>
              <a:rPr lang="zh-CN" altLang="en-US" sz="2800">
                <a:sym typeface="+mn-ea"/>
              </a:rPr>
              <a:t>for (size_t i = 0; i &lt; count; i++)</a:t>
            </a:r>
            <a:endParaRPr lang="zh-CN" altLang="en-US" sz="2800"/>
          </a:p>
          <a:p>
            <a:r>
              <a:rPr lang="zh-CN" altLang="en-US" sz="2800">
                <a:sym typeface="+mn-ea"/>
              </a:rPr>
              <a:t>{</a:t>
            </a:r>
            <a:endParaRPr lang="zh-CN" altLang="en-US" sz="2800"/>
          </a:p>
          <a:p>
            <a:r>
              <a:rPr lang="zh-CN" altLang="en-US" sz="2800">
                <a:sym typeface="+mn-ea"/>
              </a:rPr>
              <a:t>    /* code */</a:t>
            </a:r>
            <a:endParaRPr lang="zh-CN" altLang="en-US" sz="2800"/>
          </a:p>
          <a:p>
            <a:r>
              <a:rPr lang="zh-CN" altLang="en-US" sz="2800">
                <a:sym typeface="+mn-ea"/>
              </a:rPr>
              <a:t>}</a:t>
            </a:r>
            <a:endParaRPr lang="zh-CN" altLang="en-US" sz="2800"/>
          </a:p>
          <a:p>
            <a:r>
              <a:rPr lang="zh-CN" altLang="en-US" sz="2800">
                <a:sym typeface="+mn-ea"/>
              </a:rPr>
              <a:t>while (/* condition */)</a:t>
            </a:r>
            <a:endParaRPr lang="zh-CN" altLang="en-US" sz="2800"/>
          </a:p>
          <a:p>
            <a:r>
              <a:rPr lang="zh-CN" altLang="en-US" sz="2800">
                <a:sym typeface="+mn-ea"/>
              </a:rPr>
              <a:t>{</a:t>
            </a:r>
            <a:endParaRPr lang="zh-CN" altLang="en-US" sz="2800"/>
          </a:p>
          <a:p>
            <a:r>
              <a:rPr lang="zh-CN" altLang="en-US" sz="2800">
                <a:sym typeface="+mn-ea"/>
              </a:rPr>
              <a:t>    /* code */</a:t>
            </a:r>
            <a:endParaRPr lang="zh-CN" altLang="en-US" sz="2800"/>
          </a:p>
          <a:p>
            <a:r>
              <a:rPr lang="zh-CN" altLang="en-US" sz="2800">
                <a:sym typeface="+mn-ea"/>
              </a:rPr>
              <a:t>}</a:t>
            </a:r>
            <a:endParaRPr lang="zh-CN" altLang="en-US" sz="2800"/>
          </a:p>
          <a:p>
            <a:endParaRPr lang="zh-CN" altLang="en-US" sz="2800"/>
          </a:p>
        </p:txBody>
      </p:sp>
      <p:sp>
        <p:nvSpPr>
          <p:cNvPr id="7" name="文本框 6"/>
          <p:cNvSpPr txBox="1"/>
          <p:nvPr/>
        </p:nvSpPr>
        <p:spPr>
          <a:xfrm>
            <a:off x="3479800" y="1442085"/>
            <a:ext cx="3445510" cy="4399915"/>
          </a:xfrm>
          <a:prstGeom prst="rect">
            <a:avLst/>
          </a:prstGeom>
          <a:noFill/>
        </p:spPr>
        <p:txBody>
          <a:bodyPr wrap="square" rtlCol="0">
            <a:spAutoFit/>
          </a:bodyPr>
          <a:lstStyle/>
          <a:p>
            <a:r>
              <a:rPr lang="zh-CN" altLang="en-US" sz="2800"/>
              <a:t>switch (expression)</a:t>
            </a:r>
          </a:p>
          <a:p>
            <a:r>
              <a:rPr lang="zh-CN" altLang="en-US" sz="2800"/>
              <a:t>{</a:t>
            </a:r>
          </a:p>
          <a:p>
            <a:r>
              <a:rPr lang="zh-CN" altLang="en-US" sz="2800"/>
              <a:t>case /* constant-expression */:</a:t>
            </a:r>
          </a:p>
          <a:p>
            <a:r>
              <a:rPr lang="zh-CN" altLang="en-US" sz="2800"/>
              <a:t>    /* code */</a:t>
            </a:r>
          </a:p>
          <a:p>
            <a:r>
              <a:rPr lang="zh-CN" altLang="en-US" sz="2800"/>
              <a:t>    break;</a:t>
            </a:r>
          </a:p>
          <a:p>
            <a:endParaRPr lang="zh-CN" altLang="en-US" sz="2800"/>
          </a:p>
          <a:p>
            <a:r>
              <a:rPr lang="zh-CN" altLang="en-US" sz="2800"/>
              <a:t>default:</a:t>
            </a:r>
          </a:p>
          <a:p>
            <a:r>
              <a:rPr lang="zh-CN" altLang="en-US" sz="2800"/>
              <a:t>    break;</a:t>
            </a:r>
          </a:p>
          <a:p>
            <a:r>
              <a:rPr lang="zh-CN" altLang="en-US" sz="2800"/>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4" grpId="0"/>
      <p:bldP spid="4" grpId="1"/>
      <p:bldP spid="5" grpId="0"/>
      <p:bldP spid="5" grpId="1"/>
      <p:bldP spid="7" grpId="0"/>
      <p:bldP spid="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Subroutines</a:t>
            </a:r>
            <a:r>
              <a:t>子程序</a:t>
            </a:r>
            <a:r>
              <a:rPr lang="en-US" altLang="zh-CN"/>
              <a:t>/</a:t>
            </a:r>
            <a:r>
              <a:t>子例程</a:t>
            </a:r>
          </a:p>
        </p:txBody>
      </p:sp>
      <p:sp>
        <p:nvSpPr>
          <p:cNvPr id="3" name="内容占位符 2"/>
          <p:cNvSpPr>
            <a:spLocks noGrp="1"/>
          </p:cNvSpPr>
          <p:nvPr>
            <p:ph idx="1"/>
          </p:nvPr>
        </p:nvSpPr>
        <p:spPr/>
        <p:txBody>
          <a:bodyPr/>
          <a:lstStyle/>
          <a:p>
            <a:r>
              <a:rPr sz="2800"/>
              <a:t>程序中被频繁调用的一组指令的封装</a:t>
            </a:r>
          </a:p>
          <a:p>
            <a:r>
              <a:rPr sz="2800"/>
              <a:t>可被单一语句调用</a:t>
            </a:r>
            <a:endParaRPr lang="en-US" altLang="zh-CN" sz="2800"/>
          </a:p>
          <a:p>
            <a:r>
              <a:rPr lang="zh-CN" altLang="en-US" sz="2800"/>
              <a:t>作为一个结构上独立的单元而非语句存在</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Blocks</a:t>
            </a:r>
            <a:r>
              <a:t>区块</a:t>
            </a:r>
          </a:p>
        </p:txBody>
      </p:sp>
      <p:sp>
        <p:nvSpPr>
          <p:cNvPr id="3" name="内容占位符 2"/>
          <p:cNvSpPr>
            <a:spLocks noGrp="1"/>
          </p:cNvSpPr>
          <p:nvPr>
            <p:ph idx="1"/>
          </p:nvPr>
        </p:nvSpPr>
        <p:spPr>
          <a:xfrm>
            <a:off x="696030" y="963985"/>
            <a:ext cx="10969200" cy="4759200"/>
          </a:xfrm>
        </p:spPr>
        <p:txBody>
          <a:bodyPr>
            <a:normAutofit/>
          </a:bodyPr>
          <a:lstStyle/>
          <a:p>
            <a:pPr marL="0" indent="0">
              <a:buNone/>
            </a:pPr>
            <a:endParaRPr lang="zh-CN" altLang="en-US" sz="2800"/>
          </a:p>
          <a:p>
            <a:r>
              <a:rPr lang="zh-CN" altLang="en-US" sz="2800"/>
              <a:t>区块使一组语句被当作单个语句来执行。（闭合结构）</a:t>
            </a:r>
          </a:p>
          <a:p>
            <a:r>
              <a:rPr lang="zh-CN" altLang="en-US" sz="2800"/>
              <a:t>区块里可以有另一个区块。</a:t>
            </a:r>
          </a:p>
          <a:p>
            <a:r>
              <a:rPr lang="zh-CN" altLang="en-US" sz="2800"/>
              <a:t>由区块构建的编程语言中含有正式的给闭合结构的语法。</a:t>
            </a:r>
          </a:p>
          <a:p>
            <a:endParaRPr lang="zh-CN" altLang="en-US" sz="2800"/>
          </a:p>
          <a:p>
            <a:endParaRPr lang="zh-CN" altLang="en-US" sz="2800"/>
          </a:p>
          <a:p>
            <a:endParaRPr lang="zh-CN" altLang="en-US" sz="280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75" y="608400"/>
            <a:ext cx="10969200" cy="705600"/>
          </a:xfrm>
        </p:spPr>
        <p:txBody>
          <a:bodyPr/>
          <a:lstStyle/>
          <a:p>
            <a:r>
              <a:t>再来看看</a:t>
            </a:r>
            <a:r>
              <a:rPr lang="en-US" altLang="zh-CN"/>
              <a:t>C++</a:t>
            </a:r>
            <a:r>
              <a:t>中的控制结构：）</a:t>
            </a:r>
          </a:p>
        </p:txBody>
      </p:sp>
      <p:sp>
        <p:nvSpPr>
          <p:cNvPr id="12" name="文本框 11"/>
          <p:cNvSpPr txBox="1"/>
          <p:nvPr/>
        </p:nvSpPr>
        <p:spPr>
          <a:xfrm>
            <a:off x="608330" y="1405255"/>
            <a:ext cx="3592195" cy="2061210"/>
          </a:xfrm>
          <a:prstGeom prst="rect">
            <a:avLst/>
          </a:prstGeom>
          <a:noFill/>
        </p:spPr>
        <p:txBody>
          <a:bodyPr wrap="square" rtlCol="0">
            <a:spAutoFit/>
          </a:bodyPr>
          <a:lstStyle/>
          <a:p>
            <a:r>
              <a:rPr lang="zh-CN" altLang="en-US" sz="3200"/>
              <a:t>顺序结构：</a:t>
            </a:r>
          </a:p>
          <a:p>
            <a:r>
              <a:rPr lang="en-US" altLang="zh-CN" sz="3200"/>
              <a:t>code1;</a:t>
            </a:r>
          </a:p>
          <a:p>
            <a:r>
              <a:rPr lang="en-US" altLang="zh-CN" sz="3200"/>
              <a:t>code2;</a:t>
            </a:r>
          </a:p>
          <a:p>
            <a:r>
              <a:rPr lang="en-US" altLang="zh-CN" sz="3200"/>
              <a:t>code3;</a:t>
            </a:r>
          </a:p>
        </p:txBody>
      </p:sp>
      <p:sp>
        <p:nvSpPr>
          <p:cNvPr id="4" name="文本框 3"/>
          <p:cNvSpPr txBox="1"/>
          <p:nvPr/>
        </p:nvSpPr>
        <p:spPr>
          <a:xfrm>
            <a:off x="608330" y="3466465"/>
            <a:ext cx="2871470" cy="3076575"/>
          </a:xfrm>
          <a:prstGeom prst="rect">
            <a:avLst/>
          </a:prstGeom>
          <a:noFill/>
        </p:spPr>
        <p:txBody>
          <a:bodyPr wrap="square" rtlCol="0">
            <a:spAutoFit/>
          </a:bodyPr>
          <a:lstStyle/>
          <a:p>
            <a:r>
              <a:rPr lang="zh-CN" altLang="en-US" sz="2800"/>
              <a:t>选择结构：</a:t>
            </a:r>
          </a:p>
          <a:p>
            <a:r>
              <a:rPr lang="zh-CN" altLang="en-US" sz="2800">
                <a:sym typeface="+mn-ea"/>
              </a:rPr>
              <a:t>if (/* condition */)</a:t>
            </a:r>
            <a:endParaRPr lang="zh-CN" altLang="en-US" sz="2800"/>
          </a:p>
          <a:p>
            <a:r>
              <a:rPr lang="zh-CN" altLang="en-US" sz="2800">
                <a:sym typeface="+mn-ea"/>
              </a:rPr>
              <a:t>{</a:t>
            </a:r>
            <a:endParaRPr lang="zh-CN" altLang="en-US" sz="2800"/>
          </a:p>
          <a:p>
            <a:r>
              <a:rPr lang="zh-CN" altLang="en-US" sz="2800">
                <a:sym typeface="+mn-ea"/>
              </a:rPr>
              <a:t>    /* code */</a:t>
            </a:r>
            <a:endParaRPr lang="zh-CN" altLang="en-US" sz="2800"/>
          </a:p>
          <a:p>
            <a:r>
              <a:rPr lang="zh-CN" altLang="en-US" sz="2800">
                <a:sym typeface="+mn-ea"/>
              </a:rPr>
              <a:t>}</a:t>
            </a:r>
            <a:endParaRPr lang="zh-CN" altLang="en-US" sz="2800"/>
          </a:p>
          <a:p>
            <a:endParaRPr lang="zh-CN" altLang="en-US"/>
          </a:p>
          <a:p>
            <a:endParaRPr lang="zh-CN" altLang="en-US"/>
          </a:p>
          <a:p>
            <a:endParaRPr lang="zh-CN" altLang="en-US"/>
          </a:p>
        </p:txBody>
      </p:sp>
      <p:sp>
        <p:nvSpPr>
          <p:cNvPr id="5" name="文本框 4"/>
          <p:cNvSpPr txBox="1"/>
          <p:nvPr/>
        </p:nvSpPr>
        <p:spPr>
          <a:xfrm>
            <a:off x="6925310" y="1442085"/>
            <a:ext cx="4785995" cy="4399915"/>
          </a:xfrm>
          <a:prstGeom prst="rect">
            <a:avLst/>
          </a:prstGeom>
          <a:noFill/>
        </p:spPr>
        <p:txBody>
          <a:bodyPr wrap="square" rtlCol="0">
            <a:spAutoFit/>
          </a:bodyPr>
          <a:lstStyle/>
          <a:p>
            <a:r>
              <a:rPr lang="zh-CN" altLang="en-US" sz="2800"/>
              <a:t>循环结构：</a:t>
            </a:r>
          </a:p>
          <a:p>
            <a:r>
              <a:rPr lang="zh-CN" altLang="en-US" sz="2800">
                <a:sym typeface="+mn-ea"/>
              </a:rPr>
              <a:t>for (size_t i = 0; i &lt; count; i++)</a:t>
            </a:r>
            <a:endParaRPr lang="zh-CN" altLang="en-US" sz="2800"/>
          </a:p>
          <a:p>
            <a:r>
              <a:rPr lang="zh-CN" altLang="en-US" sz="2800">
                <a:sym typeface="+mn-ea"/>
              </a:rPr>
              <a:t>{</a:t>
            </a:r>
            <a:endParaRPr lang="zh-CN" altLang="en-US" sz="2800"/>
          </a:p>
          <a:p>
            <a:r>
              <a:rPr lang="zh-CN" altLang="en-US" sz="2800">
                <a:sym typeface="+mn-ea"/>
              </a:rPr>
              <a:t>    /* code */</a:t>
            </a:r>
            <a:endParaRPr lang="zh-CN" altLang="en-US" sz="2800"/>
          </a:p>
          <a:p>
            <a:r>
              <a:rPr lang="zh-CN" altLang="en-US" sz="2800">
                <a:sym typeface="+mn-ea"/>
              </a:rPr>
              <a:t>}</a:t>
            </a:r>
            <a:endParaRPr lang="zh-CN" altLang="en-US" sz="2800"/>
          </a:p>
          <a:p>
            <a:r>
              <a:rPr lang="zh-CN" altLang="en-US" sz="2800">
                <a:sym typeface="+mn-ea"/>
              </a:rPr>
              <a:t>while (/* condition */)</a:t>
            </a:r>
            <a:endParaRPr lang="zh-CN" altLang="en-US" sz="2800"/>
          </a:p>
          <a:p>
            <a:r>
              <a:rPr lang="zh-CN" altLang="en-US" sz="2800">
                <a:sym typeface="+mn-ea"/>
              </a:rPr>
              <a:t>{</a:t>
            </a:r>
            <a:endParaRPr lang="zh-CN" altLang="en-US" sz="2800"/>
          </a:p>
          <a:p>
            <a:r>
              <a:rPr lang="zh-CN" altLang="en-US" sz="2800">
                <a:sym typeface="+mn-ea"/>
              </a:rPr>
              <a:t>    /* code */</a:t>
            </a:r>
            <a:endParaRPr lang="zh-CN" altLang="en-US" sz="2800"/>
          </a:p>
          <a:p>
            <a:r>
              <a:rPr lang="zh-CN" altLang="en-US" sz="2800">
                <a:sym typeface="+mn-ea"/>
              </a:rPr>
              <a:t>}</a:t>
            </a:r>
            <a:endParaRPr lang="zh-CN" altLang="en-US" sz="2800"/>
          </a:p>
          <a:p>
            <a:endParaRPr lang="zh-CN" altLang="en-US" sz="2800"/>
          </a:p>
        </p:txBody>
      </p:sp>
      <p:sp>
        <p:nvSpPr>
          <p:cNvPr id="7" name="文本框 6"/>
          <p:cNvSpPr txBox="1"/>
          <p:nvPr/>
        </p:nvSpPr>
        <p:spPr>
          <a:xfrm>
            <a:off x="3479800" y="1442085"/>
            <a:ext cx="3445510" cy="4399915"/>
          </a:xfrm>
          <a:prstGeom prst="rect">
            <a:avLst/>
          </a:prstGeom>
          <a:noFill/>
        </p:spPr>
        <p:txBody>
          <a:bodyPr wrap="square" rtlCol="0">
            <a:spAutoFit/>
          </a:bodyPr>
          <a:lstStyle/>
          <a:p>
            <a:r>
              <a:rPr lang="zh-CN" altLang="en-US" sz="2800"/>
              <a:t>switch (expression)</a:t>
            </a:r>
          </a:p>
          <a:p>
            <a:r>
              <a:rPr lang="zh-CN" altLang="en-US" sz="2800"/>
              <a:t>{</a:t>
            </a:r>
          </a:p>
          <a:p>
            <a:r>
              <a:rPr lang="zh-CN" altLang="en-US" sz="2800"/>
              <a:t>case /* constant-expression */:</a:t>
            </a:r>
          </a:p>
          <a:p>
            <a:r>
              <a:rPr lang="zh-CN" altLang="en-US" sz="2800"/>
              <a:t>    /* code */</a:t>
            </a:r>
          </a:p>
          <a:p>
            <a:r>
              <a:rPr lang="zh-CN" altLang="en-US" sz="2800"/>
              <a:t>    break;</a:t>
            </a:r>
          </a:p>
          <a:p>
            <a:endParaRPr lang="zh-CN" altLang="en-US" sz="2800"/>
          </a:p>
          <a:p>
            <a:r>
              <a:rPr lang="zh-CN" altLang="en-US" sz="2800"/>
              <a:t>default:</a:t>
            </a:r>
          </a:p>
          <a:p>
            <a:r>
              <a:rPr lang="zh-CN" altLang="en-US" sz="2800"/>
              <a:t>    break;</a:t>
            </a:r>
          </a:p>
          <a:p>
            <a:r>
              <a:rPr lang="zh-CN" altLang="en-US" sz="2800"/>
              <a:t>}</a:t>
            </a:r>
          </a:p>
        </p:txBody>
      </p:sp>
      <p:sp>
        <p:nvSpPr>
          <p:cNvPr id="9" name="文本框 8"/>
          <p:cNvSpPr txBox="1"/>
          <p:nvPr/>
        </p:nvSpPr>
        <p:spPr>
          <a:xfrm>
            <a:off x="3479800" y="1522095"/>
            <a:ext cx="3168650" cy="368300"/>
          </a:xfrm>
          <a:prstGeom prst="rect">
            <a:avLst/>
          </a:prstGeom>
          <a:solidFill>
            <a:srgbClr val="00B0F0"/>
          </a:solidFill>
        </p:spPr>
        <p:txBody>
          <a:bodyPr wrap="square" rtlCol="0">
            <a:spAutoFit/>
          </a:bodyPr>
          <a:lstStyle/>
          <a:p>
            <a:pPr algn="ctr"/>
            <a:r>
              <a:rPr lang="zh-CN" altLang="en-US"/>
              <a:t>条件</a:t>
            </a:r>
          </a:p>
        </p:txBody>
      </p:sp>
      <p:sp>
        <p:nvSpPr>
          <p:cNvPr id="10" name="文本框 9"/>
          <p:cNvSpPr txBox="1"/>
          <p:nvPr/>
        </p:nvSpPr>
        <p:spPr>
          <a:xfrm>
            <a:off x="608330" y="3969385"/>
            <a:ext cx="2810510" cy="368300"/>
          </a:xfrm>
          <a:prstGeom prst="rect">
            <a:avLst/>
          </a:prstGeom>
          <a:solidFill>
            <a:srgbClr val="00B0F0"/>
          </a:solidFill>
        </p:spPr>
        <p:txBody>
          <a:bodyPr wrap="square" rtlCol="0">
            <a:spAutoFit/>
          </a:bodyPr>
          <a:lstStyle/>
          <a:p>
            <a:pPr algn="ctr"/>
            <a:r>
              <a:rPr lang="zh-CN" altLang="en-US"/>
              <a:t>条件</a:t>
            </a:r>
          </a:p>
        </p:txBody>
      </p:sp>
      <p:sp>
        <p:nvSpPr>
          <p:cNvPr id="11" name="文本框 10"/>
          <p:cNvSpPr txBox="1"/>
          <p:nvPr/>
        </p:nvSpPr>
        <p:spPr>
          <a:xfrm>
            <a:off x="608330" y="4337685"/>
            <a:ext cx="2872105" cy="1198880"/>
          </a:xfrm>
          <a:prstGeom prst="rect">
            <a:avLst/>
          </a:prstGeom>
          <a:solidFill>
            <a:srgbClr val="FFFF00"/>
          </a:solidFill>
        </p:spPr>
        <p:txBody>
          <a:bodyPr wrap="square" rtlCol="0">
            <a:spAutoFit/>
          </a:bodyPr>
          <a:lstStyle/>
          <a:p>
            <a:r>
              <a:rPr lang="zh-CN" altLang="en-US" sz="3600"/>
              <a:t>执行的语句</a:t>
            </a:r>
            <a:r>
              <a:rPr lang="en-US" altLang="zh-CN" sz="3600"/>
              <a:t>/</a:t>
            </a:r>
            <a:r>
              <a:rPr lang="zh-CN" altLang="en-US" sz="3600"/>
              <a:t>区块</a:t>
            </a:r>
          </a:p>
        </p:txBody>
      </p:sp>
      <p:sp>
        <p:nvSpPr>
          <p:cNvPr id="13" name="文本框 12"/>
          <p:cNvSpPr txBox="1"/>
          <p:nvPr/>
        </p:nvSpPr>
        <p:spPr>
          <a:xfrm>
            <a:off x="3481070" y="1890395"/>
            <a:ext cx="3167380" cy="1753235"/>
          </a:xfrm>
          <a:prstGeom prst="rect">
            <a:avLst/>
          </a:prstGeom>
          <a:solidFill>
            <a:srgbClr val="FFFF00"/>
          </a:solidFill>
        </p:spPr>
        <p:txBody>
          <a:bodyPr wrap="square" rtlCol="0">
            <a:spAutoFit/>
          </a:bodyPr>
          <a:lstStyle/>
          <a:p>
            <a:r>
              <a:rPr lang="zh-CN" altLang="en-US" sz="5400"/>
              <a:t>执行的语句</a:t>
            </a:r>
            <a:r>
              <a:rPr lang="en-US" altLang="zh-CN" sz="5400"/>
              <a:t>/</a:t>
            </a:r>
            <a:r>
              <a:rPr lang="zh-CN" altLang="en-US" sz="5400"/>
              <a:t>区块</a:t>
            </a:r>
          </a:p>
        </p:txBody>
      </p:sp>
      <p:sp>
        <p:nvSpPr>
          <p:cNvPr id="14" name="文本框 13"/>
          <p:cNvSpPr txBox="1"/>
          <p:nvPr/>
        </p:nvSpPr>
        <p:spPr>
          <a:xfrm>
            <a:off x="3702685" y="4214495"/>
            <a:ext cx="2722880" cy="1322070"/>
          </a:xfrm>
          <a:prstGeom prst="rect">
            <a:avLst/>
          </a:prstGeom>
          <a:solidFill>
            <a:schemeClr val="accent3">
              <a:lumMod val="60000"/>
              <a:lumOff val="40000"/>
            </a:schemeClr>
          </a:solidFill>
        </p:spPr>
        <p:txBody>
          <a:bodyPr wrap="square" rtlCol="0">
            <a:spAutoFit/>
          </a:bodyPr>
          <a:lstStyle/>
          <a:p>
            <a:r>
              <a:rPr lang="zh-CN" altLang="en-US" sz="4000"/>
              <a:t>语句</a:t>
            </a:r>
            <a:r>
              <a:rPr lang="en-US" altLang="zh-CN" sz="4000"/>
              <a:t>/</a:t>
            </a:r>
            <a:r>
              <a:rPr lang="zh-CN" altLang="en-US" sz="4000"/>
              <a:t>区块的出口</a:t>
            </a:r>
          </a:p>
        </p:txBody>
      </p:sp>
      <p:sp>
        <p:nvSpPr>
          <p:cNvPr id="15" name="文本框 14"/>
          <p:cNvSpPr txBox="1"/>
          <p:nvPr/>
        </p:nvSpPr>
        <p:spPr>
          <a:xfrm>
            <a:off x="6925310" y="1971675"/>
            <a:ext cx="2350135" cy="368300"/>
          </a:xfrm>
          <a:prstGeom prst="rect">
            <a:avLst/>
          </a:prstGeom>
          <a:solidFill>
            <a:srgbClr val="00B0F0"/>
          </a:solidFill>
        </p:spPr>
        <p:txBody>
          <a:bodyPr wrap="square" rtlCol="0">
            <a:spAutoFit/>
          </a:bodyPr>
          <a:lstStyle/>
          <a:p>
            <a:pPr algn="ctr"/>
            <a:r>
              <a:rPr lang="zh-CN" altLang="en-US"/>
              <a:t>条件</a:t>
            </a:r>
          </a:p>
        </p:txBody>
      </p:sp>
      <p:sp>
        <p:nvSpPr>
          <p:cNvPr id="16" name="文本框 15"/>
          <p:cNvSpPr txBox="1"/>
          <p:nvPr/>
        </p:nvSpPr>
        <p:spPr>
          <a:xfrm>
            <a:off x="8557260" y="1864360"/>
            <a:ext cx="3286125" cy="583565"/>
          </a:xfrm>
          <a:prstGeom prst="rect">
            <a:avLst/>
          </a:prstGeom>
          <a:solidFill>
            <a:schemeClr val="accent3">
              <a:lumMod val="60000"/>
              <a:lumOff val="40000"/>
            </a:schemeClr>
          </a:solidFill>
        </p:spPr>
        <p:txBody>
          <a:bodyPr wrap="square" rtlCol="0">
            <a:spAutoFit/>
          </a:bodyPr>
          <a:lstStyle/>
          <a:p>
            <a:r>
              <a:rPr lang="zh-CN" altLang="en-US" sz="3200"/>
              <a:t>语句</a:t>
            </a:r>
            <a:r>
              <a:rPr lang="en-US" altLang="zh-CN" sz="3200"/>
              <a:t>/</a:t>
            </a:r>
            <a:r>
              <a:rPr lang="zh-CN" altLang="en-US" sz="3200"/>
              <a:t>区块的出口</a:t>
            </a:r>
          </a:p>
        </p:txBody>
      </p:sp>
      <p:sp>
        <p:nvSpPr>
          <p:cNvPr id="17" name="文本框 16"/>
          <p:cNvSpPr txBox="1"/>
          <p:nvPr/>
        </p:nvSpPr>
        <p:spPr>
          <a:xfrm>
            <a:off x="7040880" y="2339975"/>
            <a:ext cx="3167380" cy="1322070"/>
          </a:xfrm>
          <a:prstGeom prst="rect">
            <a:avLst/>
          </a:prstGeom>
          <a:solidFill>
            <a:srgbClr val="FFFF00"/>
          </a:solidFill>
        </p:spPr>
        <p:txBody>
          <a:bodyPr wrap="square" rtlCol="0">
            <a:spAutoFit/>
          </a:bodyPr>
          <a:lstStyle/>
          <a:p>
            <a:r>
              <a:rPr lang="zh-CN" altLang="en-US" sz="4000"/>
              <a:t>执行的语句</a:t>
            </a:r>
            <a:r>
              <a:rPr lang="en-US" altLang="zh-CN" sz="4000"/>
              <a:t>/</a:t>
            </a:r>
            <a:r>
              <a:rPr lang="zh-CN" altLang="en-US" sz="4000"/>
              <a:t>区块</a:t>
            </a:r>
          </a:p>
        </p:txBody>
      </p:sp>
      <p:sp>
        <p:nvSpPr>
          <p:cNvPr id="18" name="文本框 17"/>
          <p:cNvSpPr txBox="1"/>
          <p:nvPr/>
        </p:nvSpPr>
        <p:spPr>
          <a:xfrm>
            <a:off x="6993890" y="3662045"/>
            <a:ext cx="3214370" cy="368300"/>
          </a:xfrm>
          <a:prstGeom prst="rect">
            <a:avLst/>
          </a:prstGeom>
          <a:solidFill>
            <a:srgbClr val="00B0F0"/>
          </a:solidFill>
        </p:spPr>
        <p:txBody>
          <a:bodyPr wrap="square" rtlCol="0">
            <a:spAutoFit/>
          </a:bodyPr>
          <a:lstStyle/>
          <a:p>
            <a:pPr algn="ctr"/>
            <a:r>
              <a:rPr lang="zh-CN" altLang="en-US"/>
              <a:t>条件</a:t>
            </a:r>
          </a:p>
        </p:txBody>
      </p:sp>
      <p:sp>
        <p:nvSpPr>
          <p:cNvPr id="20" name="文本框 19"/>
          <p:cNvSpPr txBox="1"/>
          <p:nvPr/>
        </p:nvSpPr>
        <p:spPr>
          <a:xfrm>
            <a:off x="6993890" y="4030345"/>
            <a:ext cx="3167380" cy="1322070"/>
          </a:xfrm>
          <a:prstGeom prst="rect">
            <a:avLst/>
          </a:prstGeom>
          <a:solidFill>
            <a:srgbClr val="FFFF00"/>
          </a:solidFill>
        </p:spPr>
        <p:txBody>
          <a:bodyPr wrap="square" rtlCol="0">
            <a:spAutoFit/>
          </a:bodyPr>
          <a:lstStyle/>
          <a:p>
            <a:r>
              <a:rPr lang="zh-CN" altLang="en-US" sz="4000"/>
              <a:t>执行的语句</a:t>
            </a:r>
            <a:r>
              <a:rPr lang="en-US" altLang="zh-CN" sz="4000"/>
              <a:t>/</a:t>
            </a:r>
            <a:r>
              <a:rPr lang="zh-CN" altLang="en-US" sz="4000"/>
              <a:t>区块</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11" grpId="0" animBg="1"/>
      <p:bldP spid="11"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20" grpId="0" animBg="1"/>
      <p:bldP spid="20"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875,&quot;width&quot;:2715}"/>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875,&quot;width&quot;:1770}"/>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宽屏</PresentationFormat>
  <Paragraphs>162</Paragraphs>
  <Slides>19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黑体</vt:lpstr>
      <vt:lpstr>宋体</vt:lpstr>
      <vt:lpstr>微软雅黑</vt:lpstr>
      <vt:lpstr>Arial</vt:lpstr>
      <vt:lpstr>Calibri</vt:lpstr>
      <vt:lpstr>Wingdings</vt:lpstr>
      <vt:lpstr>Office 主题​​</vt:lpstr>
      <vt:lpstr>11.1OT: Introduction of Structured Programming</vt:lpstr>
      <vt:lpstr>Brief Intro</vt:lpstr>
      <vt:lpstr>Elements</vt:lpstr>
      <vt:lpstr>Control Structures 控制结构</vt:lpstr>
      <vt:lpstr>Control Structures 控制结构 </vt:lpstr>
      <vt:lpstr>C++中的控制结构</vt:lpstr>
      <vt:lpstr>Subroutines子程序/子例程</vt:lpstr>
      <vt:lpstr>Blocks区块</vt:lpstr>
      <vt:lpstr>再来看看C++中的控制结构：）</vt:lpstr>
      <vt:lpstr>结构化程序设计的成就</vt:lpstr>
      <vt:lpstr>程序的正确性来自于构造而非调试。</vt:lpstr>
      <vt:lpstr>自顶向下，逐步求精的程序设计方法 </vt:lpstr>
      <vt:lpstr>自顶向下，逐步求精的程序设计方法</vt:lpstr>
      <vt:lpstr>贯穿始终的三种基本控制结构</vt:lpstr>
      <vt:lpstr>  成就的根基： Structure Programming Thoery</vt:lpstr>
      <vt:lpstr>The GOTO statement considered harmful.</vt:lpstr>
      <vt:lpstr>结构化程序设计与面向对象的程序设计</vt:lpstr>
      <vt:lpstr>PowerPoint 演示文稿</vt:lpstr>
      <vt:lpstr>THANKS FOR YOUR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lenovo</cp:lastModifiedBy>
  <cp:revision>153</cp:revision>
  <dcterms:created xsi:type="dcterms:W3CDTF">2019-06-19T02:08:00Z</dcterms:created>
  <dcterms:modified xsi:type="dcterms:W3CDTF">2021-11-02T02:21:50Z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2052-11.1.0.9914</vt:lpwstr>
  </property>
</Properties>
</file>