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4" r:id="rId3"/>
    <p:sldId id="256" r:id="rId4"/>
    <p:sldId id="273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0" r:id="rId15"/>
    <p:sldId id="267" r:id="rId16"/>
    <p:sldId id="276" r:id="rId17"/>
    <p:sldId id="269" r:id="rId18"/>
    <p:sldId id="271" r:id="rId19"/>
    <p:sldId id="268" r:id="rId20"/>
    <p:sldId id="275" r:id="rId21"/>
    <p:sldId id="272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 snapToGrid="0">
      <p:cViewPr varScale="1">
        <p:scale>
          <a:sx n="93" d="100"/>
          <a:sy n="93" d="100"/>
        </p:scale>
        <p:origin x="84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42EF4F-2AE6-4AFD-A0DF-131919AC6D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743E0FA-2992-4FB5-9EAC-5690D7328E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964F8E8-1949-430A-90F4-E55F3990F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7144-6C88-4033-B75A-3B65ADB36CD9}" type="datetimeFigureOut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7D023E5-EAB2-4A46-B19B-C0123B098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B76E2A6-7410-4B98-A43A-1D8A4A383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13B1-0017-4D41-91C9-93A3D2FA95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9781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37747E-AE17-4354-9B82-3A56FA963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31C3C2C-6747-426A-8E0E-8FDABE1C00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1B80FDF-3E58-41B9-ABF6-91DF6E46F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7144-6C88-4033-B75A-3B65ADB36CD9}" type="datetimeFigureOut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DA765E5-665B-4775-934A-2E0DCC089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D70D3C6-DE74-4688-8EC7-4C878302A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13B1-0017-4D41-91C9-93A3D2FA95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19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3EB3386-3C66-494A-8BCB-65DA79CC86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AC06CE4-48EA-4341-A622-1C4926E39D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3B36EDD-38D6-402A-A0F6-9F0CD5446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7144-6C88-4033-B75A-3B65ADB36CD9}" type="datetimeFigureOut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66AB70C-46BC-4D01-BD7C-3101B0011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75660D5-1E7F-4092-B0AC-A58D8BF66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13B1-0017-4D41-91C9-93A3D2FA95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0167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4FBB02-ED83-43A6-BFB5-F55FBE2BE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5E6CE49-7C32-40A0-A419-80C50D029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834A841-1153-4266-B36D-C8C558C52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7144-6C88-4033-B75A-3B65ADB36CD9}" type="datetimeFigureOut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34F92D3-352D-4251-A393-E9F5F4BFA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FD32A6C-E0D3-451C-8F1F-DBDE5EF3B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13B1-0017-4D41-91C9-93A3D2FA95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576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4CF9B3-64CE-481A-96EB-CC069E756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1307251-3ABA-4600-BD96-F68A8239C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F8FDF52-E005-4969-9EAE-1219F74A3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7144-6C88-4033-B75A-3B65ADB36CD9}" type="datetimeFigureOut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9FF6412-FA03-416B-849E-531907D57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38FAAB5-0A91-4755-B22A-57D99486C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13B1-0017-4D41-91C9-93A3D2FA95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1399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BEB39E-4DED-4A99-BE85-14CF7EEE5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1FD7D44-A5FB-43ED-BEC2-E2FE8B0DB4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998A707-6287-4D54-9E4E-9EDC716761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0548914-BDAC-4890-A6DA-B5270FCC2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7144-6C88-4033-B75A-3B65ADB36CD9}" type="datetimeFigureOut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CD1E8BA-9BC8-41C8-8BE2-0E182F967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5D840D2-F7AC-4E68-9C9F-CA747F4D3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13B1-0017-4D41-91C9-93A3D2FA95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8965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945E0E-FBD8-4BA9-B0E8-5CF6822FC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CA71B77-1128-4E66-8CBB-2C500FB59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AEF0470-46C5-457A-B7D4-C491806A83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D9F52A9-EBDC-4794-A8EF-1D8C7B1180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9A68AF5-7120-47D3-A136-E986425B64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D25A39C-F00A-4F01-B0A6-AED104578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7144-6C88-4033-B75A-3B65ADB36CD9}" type="datetimeFigureOut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7976143-5829-44BF-B831-56977F8BD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9E38372-2D57-4C2B-9642-105B470FB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13B1-0017-4D41-91C9-93A3D2FA95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9021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DE5227-51F7-4379-97A4-A4E3FF120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3552669-E3C2-47FB-86A0-17B8D5D33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7144-6C88-4033-B75A-3B65ADB36CD9}" type="datetimeFigureOut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885CEA8-AB00-4ABF-8EEB-D2A73DE60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1F234A6-2F9D-46B7-B5F3-8650AE3E3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13B1-0017-4D41-91C9-93A3D2FA95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4009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1F8FC46-511A-4449-9FDB-337FBFE75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7144-6C88-4033-B75A-3B65ADB36CD9}" type="datetimeFigureOut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1D5D777-528E-4411-A5FE-8D83B7AED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DAF7D7A-81C7-489A-BA64-02D212C1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13B1-0017-4D41-91C9-93A3D2FA95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2751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FD2B63-DC7C-41F9-A6A8-C4261FFA4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0C5AD06-E032-4C58-B896-22277E509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6FA72F5-CDCD-416E-B18A-019D37EEF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CB6308F-D23A-4D59-A93B-75FB1D28B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7144-6C88-4033-B75A-3B65ADB36CD9}" type="datetimeFigureOut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3B5E19C-8075-4952-8680-486AFE8B4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F637EFD-217C-4A12-89ED-DEA94228E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13B1-0017-4D41-91C9-93A3D2FA95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1560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F923DC-F346-45C4-A34B-8DB4EA2A9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E34E434-9F17-48D6-AE0B-638D9CACBF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2CE50B0-981F-4968-AF8F-7B3EBEE9A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8A4BB84-A32B-4833-A76D-18F988375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7144-6C88-4033-B75A-3B65ADB36CD9}" type="datetimeFigureOut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2A2B1B7-B627-4380-BD37-DD884BCD2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8E879BA-889E-4DF5-A929-5A985D0E8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13B1-0017-4D41-91C9-93A3D2FA95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300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638B304-AA4E-469C-82EC-B50FBE42A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CADBE24-9163-4D43-88D9-024AF45824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EE78208-7529-4137-932A-FC4BEAEC6D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A7144-6C88-4033-B75A-3B65ADB36CD9}" type="datetimeFigureOut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CCD88AE-97EA-48C7-BE61-67D5D4B671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388CA02-DE94-42EF-8DF5-493E17842D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E13B1-0017-4D41-91C9-93A3D2FA95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4367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citeseerx.ist.psu.edu/viewdoc/download?doi=10.1.1.691.5530&amp;rep=rep1&amp;type=pdf" TargetMode="External"/><Relationship Id="rId2" Type="http://schemas.openxmlformats.org/officeDocument/2006/relationships/hyperlink" Target="https://en.wikipedia.org/wiki/Minimum_bottleneck_spanning_tre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4D6437-C27E-437E-9D52-064380759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问题描述 </a:t>
            </a:r>
            <a:r>
              <a:rPr lang="en-US" altLang="zh-CN" dirty="0">
                <a:latin typeface="华文中宋" panose="02010600040101010101" pitchFamily="2" charset="-122"/>
                <a:ea typeface="华文中宋" panose="02010600040101010101" pitchFamily="2" charset="-122"/>
              </a:rPr>
              <a:t>- </a:t>
            </a: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塞尔达想要宝箱！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44091C9-26A8-4D54-9D54-236F50EAE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话说在上次的</a:t>
            </a:r>
            <a:r>
              <a:rPr lang="en-US" altLang="zh-CN" dirty="0">
                <a:latin typeface="华文中宋" panose="02010600040101010101" pitchFamily="2" charset="-122"/>
                <a:ea typeface="华文中宋" panose="02010600040101010101" pitchFamily="2" charset="-122"/>
              </a:rPr>
              <a:t>OJ</a:t>
            </a: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测试中打败了巨龙以后，塞尔达发现巨龙的巢穴是由多个浮空岛组成的：</a:t>
            </a:r>
            <a:endParaRPr lang="en-US" altLang="zh-CN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buFontTx/>
              <a:buChar char="-"/>
            </a:pP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每个岛上都有一个宝箱</a:t>
            </a:r>
            <a:endParaRPr lang="en-US" altLang="zh-CN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buFontTx/>
              <a:buChar char="-"/>
            </a:pP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岛与岛之间距离不等，没有通路</a:t>
            </a:r>
            <a:endParaRPr lang="en-US" altLang="zh-CN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buFontTx/>
              <a:buChar char="-"/>
            </a:pP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塞尔达可以从地面起飞，一次性只能飞过有限的距离就需要回复体力</a:t>
            </a:r>
            <a:endParaRPr lang="en-US" altLang="zh-CN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buFontTx/>
              <a:buChar char="-"/>
            </a:pP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有些岛屿之间天气状况不好，不宜飞行</a:t>
            </a:r>
            <a:endParaRPr lang="en-US" altLang="zh-CN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0" indent="0">
              <a:buNone/>
            </a:pPr>
            <a:endParaRPr lang="en-US" altLang="zh-CN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0" indent="0">
              <a:buNone/>
            </a:pP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贪心的塞尔达想要拿到所有宝箱，你能帮帮他吗？</a:t>
            </a:r>
          </a:p>
        </p:txBody>
      </p:sp>
    </p:spTree>
    <p:extLst>
      <p:ext uri="{BB962C8B-B14F-4D97-AF65-F5344CB8AC3E}">
        <p14:creationId xmlns:p14="http://schemas.microsoft.com/office/powerpoint/2010/main" val="169923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0C1DE6-D06D-4B4E-9952-246E08F916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4700"/>
            <a:ext cx="5539496" cy="5402263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T-e+e</a:t>
            </a:r>
            <a:r>
              <a:rPr lang="en-US" altLang="zh-CN" baseline="-25000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12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也是 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G</a:t>
            </a:r>
            <a:r>
              <a:rPr lang="en-US" altLang="zh-CN" dirty="0">
                <a:latin typeface="华文中宋" panose="02010600040101010101" pitchFamily="2" charset="-122"/>
                <a:ea typeface="华文中宋" panose="02010600040101010101" pitchFamily="2" charset="-122"/>
              </a:rPr>
              <a:t> </a:t>
            </a: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的一个生成树，且 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w(e</a:t>
            </a:r>
            <a:r>
              <a:rPr lang="en-US" altLang="zh-CN" baseline="-25000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12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)&lt;w(e</a:t>
            </a:r>
            <a:r>
              <a:rPr lang="en-US" altLang="zh-CN" baseline="-25000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0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)&lt;w(e)</a:t>
            </a:r>
          </a:p>
          <a:p>
            <a:pPr marL="0" indent="0">
              <a:buNone/>
            </a:pPr>
            <a:endParaRPr lang="en-US" altLang="zh-CN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0" indent="0">
              <a:buNone/>
            </a:pP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故：</a:t>
            </a:r>
            <a:endParaRPr lang="en-US" altLang="zh-CN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w(T-e+e</a:t>
            </a:r>
            <a:r>
              <a:rPr lang="en-US" altLang="zh-CN" baseline="-25000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12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) = w(T) - w(e) + w(e</a:t>
            </a:r>
            <a:r>
              <a:rPr lang="en-US" altLang="zh-CN" baseline="-25000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12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) 	   	&lt; w(T)</a:t>
            </a:r>
          </a:p>
          <a:p>
            <a:pPr marL="0" indent="0">
              <a:buNone/>
            </a:pP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与</a:t>
            </a:r>
            <a:r>
              <a:rPr lang="zh-CN" altLang="en-US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T </a:t>
            </a: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是 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G</a:t>
            </a:r>
            <a:r>
              <a:rPr lang="en-US" altLang="zh-CN" dirty="0">
                <a:latin typeface="华文中宋" panose="02010600040101010101" pitchFamily="2" charset="-122"/>
                <a:ea typeface="华文中宋" panose="02010600040101010101" pitchFamily="2" charset="-122"/>
              </a:rPr>
              <a:t> </a:t>
            </a: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的最小生成树矛盾</a:t>
            </a:r>
          </a:p>
          <a:p>
            <a:pPr marL="0" indent="0">
              <a:buNone/>
            </a:pPr>
            <a:endParaRPr lang="en-US" altLang="zh-CN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0" indent="0">
              <a:buNone/>
            </a:pP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原命题成立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1EC0D5E6-60DF-4E60-9F44-7ABD21FB91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4705" y="365125"/>
            <a:ext cx="4188704" cy="3279775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359AD046-4244-4198-B3B3-51A330D6DB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7636" y="3484053"/>
            <a:ext cx="3598764" cy="3118928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5A673E60-BE33-49A0-934D-677564857C96}"/>
              </a:ext>
            </a:extLst>
          </p:cNvPr>
          <p:cNvSpPr/>
          <p:nvPr/>
        </p:nvSpPr>
        <p:spPr>
          <a:xfrm>
            <a:off x="5778500" y="4775200"/>
            <a:ext cx="203200" cy="203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8394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6819E1C-F37B-4B86-9796-E44A2C901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2000"/>
            <a:ext cx="10515600" cy="5414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dirty="0">
                <a:latin typeface="华文中宋" panose="02010600040101010101" pitchFamily="2" charset="-122"/>
                <a:ea typeface="华文中宋" panose="02010600040101010101" pitchFamily="2" charset="-122"/>
              </a:rPr>
              <a:t>因此，我们当然可以用 </a:t>
            </a:r>
            <a:r>
              <a:rPr lang="en-US" altLang="zh-CN" sz="36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Kruskal </a:t>
            </a:r>
            <a:r>
              <a:rPr lang="en-US" altLang="zh-CN" sz="3600" b="1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(or Prim) </a:t>
            </a:r>
            <a:r>
              <a:rPr lang="zh-CN" altLang="en-US" sz="3600" dirty="0">
                <a:latin typeface="华文中宋" panose="02010600040101010101" pitchFamily="2" charset="-122"/>
                <a:ea typeface="华文中宋" panose="02010600040101010101" pitchFamily="2" charset="-122"/>
              </a:rPr>
              <a:t>算法来构造最小瓶颈生成树！</a:t>
            </a:r>
            <a:endParaRPr lang="en-US" altLang="zh-CN" sz="36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0" indent="0">
              <a:buNone/>
            </a:pPr>
            <a:endParaRPr lang="en-US" altLang="zh-CN" sz="36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0" indent="0">
              <a:buNone/>
            </a:pPr>
            <a:r>
              <a:rPr lang="zh-CN" altLang="en-US" sz="3600" dirty="0">
                <a:latin typeface="华文中宋" panose="02010600040101010101" pitchFamily="2" charset="-122"/>
                <a:ea typeface="华文中宋" panose="02010600040101010101" pitchFamily="2" charset="-122"/>
              </a:rPr>
              <a:t>时间复杂度：</a:t>
            </a:r>
            <a:r>
              <a:rPr lang="en-US" altLang="zh-CN" sz="3600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E lg E</a:t>
            </a:r>
          </a:p>
          <a:p>
            <a:pPr marL="0" indent="0">
              <a:buNone/>
            </a:pPr>
            <a:endParaRPr lang="en-US" altLang="zh-CN" sz="36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0" indent="0">
              <a:buNone/>
            </a:pPr>
            <a:endParaRPr lang="en-US" altLang="zh-CN" sz="36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0" indent="0">
              <a:buNone/>
            </a:pPr>
            <a:r>
              <a:rPr lang="en-US" altLang="zh-CN" sz="3600" dirty="0">
                <a:latin typeface="华文中宋" panose="02010600040101010101" pitchFamily="2" charset="-122"/>
                <a:ea typeface="华文中宋" panose="02010600040101010101" pitchFamily="2" charset="-122"/>
              </a:rPr>
              <a:t>- </a:t>
            </a:r>
            <a:r>
              <a:rPr lang="zh-CN" altLang="en-US" sz="3600" dirty="0">
                <a:latin typeface="华文中宋" panose="02010600040101010101" pitchFamily="2" charset="-122"/>
                <a:ea typeface="华文中宋" panose="02010600040101010101" pitchFamily="2" charset="-122"/>
              </a:rPr>
              <a:t>反之，最小瓶颈生成树不一定是最小生成树</a:t>
            </a:r>
          </a:p>
        </p:txBody>
      </p:sp>
    </p:spTree>
    <p:extLst>
      <p:ext uri="{BB962C8B-B14F-4D97-AF65-F5344CB8AC3E}">
        <p14:creationId xmlns:p14="http://schemas.microsoft.com/office/powerpoint/2010/main" val="3388447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E958498-CC56-4772-9D6A-C9F5C64C4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能不能更快？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D32CC63-E333-420E-AB63-9DCCF3A29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最小瓶颈生成树的数量远多于最小生成树的数量</a:t>
            </a:r>
            <a:endParaRPr lang="en-US" altLang="zh-CN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buFontTx/>
              <a:buChar char="-"/>
            </a:pPr>
            <a:endParaRPr lang="en-US" altLang="zh-CN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buFontTx/>
              <a:buChar char="-"/>
            </a:pP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更好找，更小代价</a:t>
            </a:r>
          </a:p>
        </p:txBody>
      </p:sp>
    </p:spTree>
    <p:extLst>
      <p:ext uri="{BB962C8B-B14F-4D97-AF65-F5344CB8AC3E}">
        <p14:creationId xmlns:p14="http://schemas.microsoft.com/office/powerpoint/2010/main" val="2261044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E958498-CC56-4772-9D6A-C9F5C64C4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800" y="207961"/>
            <a:ext cx="10668000" cy="1325563"/>
          </a:xfrm>
        </p:spPr>
        <p:txBody>
          <a:bodyPr>
            <a:normAutofit/>
          </a:bodyPr>
          <a:lstStyle/>
          <a:p>
            <a:r>
              <a:rPr lang="en-US" altLang="zh-CN" sz="40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Camerini’s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Algorithm for undirected graphs</a:t>
            </a:r>
            <a:endParaRPr lang="zh-CN" altLang="en-US" sz="40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D32CC63-E333-420E-AB63-9DCCF3A29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3524"/>
            <a:ext cx="10515600" cy="5489575"/>
          </a:xfrm>
        </p:spPr>
        <p:txBody>
          <a:bodyPr>
            <a:normAutofit/>
          </a:bodyPr>
          <a:lstStyle/>
          <a:p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将边集按权的大小二分为大集合和小集合</a:t>
            </a:r>
            <a:endParaRPr lang="en-US" altLang="zh-CN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假如小集合就可以构成一个生成树，问题与大集合里的边无关。去掉大集合中的所有边，递归</a:t>
            </a:r>
            <a:endParaRPr lang="en-US" altLang="zh-CN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假如小集合的边不足以构成生成树，显然就要用到大集合里的边。</a:t>
            </a:r>
            <a:endParaRPr lang="en-US" altLang="zh-CN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lvl="1"/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用尽小集合的边，得到一个非连通图</a:t>
            </a:r>
            <a:endParaRPr lang="en-US" altLang="zh-CN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lvl="1"/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任取各个</a:t>
            </a:r>
            <a:r>
              <a:rPr lang="zh-CN" altLang="en-US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component </a:t>
            </a: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的生成树。无论何种取法，不会影响到大集合选边，也就不会影响到瓶颈。得到 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forest</a:t>
            </a:r>
          </a:p>
          <a:p>
            <a:pPr lvl="1"/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将</a:t>
            </a:r>
            <a:r>
              <a:rPr lang="zh-CN" altLang="en-US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forest </a:t>
            </a: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里的每一个 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component</a:t>
            </a:r>
            <a:r>
              <a:rPr lang="en-US" altLang="zh-CN" dirty="0">
                <a:latin typeface="华文中宋" panose="02010600040101010101" pitchFamily="2" charset="-122"/>
                <a:ea typeface="华文中宋" panose="02010600040101010101" pitchFamily="2" charset="-122"/>
              </a:rPr>
              <a:t> </a:t>
            </a: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都合并成一个 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super vertex</a:t>
            </a: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。</a:t>
            </a:r>
            <a:endParaRPr lang="en-US" altLang="zh-CN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lvl="2"/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合并时对于重边，总是保留权最小的</a:t>
            </a:r>
            <a:endParaRPr lang="en-US" altLang="zh-CN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lvl="1"/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递归</a:t>
            </a:r>
            <a:endParaRPr lang="en-US" altLang="zh-CN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lvl="1"/>
            <a:endParaRPr lang="en-US" altLang="zh-CN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直到只剩下两个点，最后一条边即为瓶颈边</a:t>
            </a:r>
            <a:endParaRPr lang="en-US" altLang="zh-CN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lvl="1"/>
            <a:endParaRPr lang="en-US" altLang="zh-CN" dirty="0"/>
          </a:p>
          <a:p>
            <a:pPr marL="914400" lvl="2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4768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merini Algorithm 1.svg">
            <a:extLst>
              <a:ext uri="{FF2B5EF4-FFF2-40B4-BE49-F238E27FC236}">
                <a16:creationId xmlns:a16="http://schemas.microsoft.com/office/drawing/2014/main" id="{DC996925-4AE3-4A79-B2D7-08DA2F0A21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1409700"/>
            <a:ext cx="4807857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amerini Algorithm 2.svg">
            <a:extLst>
              <a:ext uri="{FF2B5EF4-FFF2-40B4-BE49-F238E27FC236}">
                <a16:creationId xmlns:a16="http://schemas.microsoft.com/office/drawing/2014/main" id="{2FD3A46A-27E3-440B-B883-F67189A548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4299" y="1409700"/>
            <a:ext cx="4807857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4757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D32CC63-E333-420E-AB63-9DCCF3A29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2800"/>
            <a:ext cx="10515600" cy="5351463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600" dirty="0">
                <a:latin typeface="华文中宋" panose="02010600040101010101" pitchFamily="2" charset="-122"/>
                <a:ea typeface="华文中宋" panose="02010600040101010101" pitchFamily="2" charset="-122"/>
              </a:rPr>
              <a:t>实际上做了什么？</a:t>
            </a:r>
            <a:endParaRPr lang="en-US" altLang="zh-CN" sz="36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0" indent="0">
              <a:buNone/>
            </a:pPr>
            <a:endParaRPr lang="en-US" altLang="zh-CN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buFontTx/>
              <a:buChar char="-"/>
            </a:pP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每一次都（至少）将边集缩减为之前的一半</a:t>
            </a:r>
            <a:endParaRPr lang="en-US" altLang="zh-CN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buFontTx/>
              <a:buChar char="-"/>
            </a:pP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假如原边集缩减为大的边集（的子集），点集也相应缩减</a:t>
            </a:r>
            <a:endParaRPr lang="en-US" altLang="zh-CN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buFontTx/>
              <a:buChar char="-"/>
            </a:pP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在缩小问题规模的过程中，新图和原图的最小瓶颈生成树，瓶颈保持不变</a:t>
            </a:r>
          </a:p>
        </p:txBody>
      </p:sp>
    </p:spTree>
    <p:extLst>
      <p:ext uri="{BB962C8B-B14F-4D97-AF65-F5344CB8AC3E}">
        <p14:creationId xmlns:p14="http://schemas.microsoft.com/office/powerpoint/2010/main" val="4245637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0BD1DF-DA29-479E-A9DE-F17E137F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更加直观的理解：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CE50D6F-8F81-47F0-8201-DE61D35DE6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抛弃 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forest,</a:t>
            </a:r>
            <a:r>
              <a:rPr lang="zh-CN" altLang="en-US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tree </a:t>
            </a: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等概念，现在生成一个有最小瓶颈的连通生成子图：</a:t>
            </a:r>
            <a:endParaRPr lang="en-US" altLang="zh-CN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0" indent="0">
              <a:buNone/>
            </a:pP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二分查找一个权值，小于这个权值的边全体构成的边不连通，而只要再加入这个权值的边就连通。</a:t>
            </a:r>
            <a:endParaRPr lang="en-US" altLang="zh-CN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0" indent="0">
              <a:buNone/>
            </a:pP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瓶颈即为找到的权值；得到的连通图的任意一个生成树都是 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MBST</a:t>
            </a:r>
          </a:p>
          <a:p>
            <a:pPr marL="0" indent="0">
              <a:buNone/>
            </a:pPr>
            <a:endParaRPr lang="en-US" altLang="zh-CN" dirty="0">
              <a:latin typeface="Times New Roman" panose="02020603050405020304" pitchFamily="18" charset="0"/>
              <a:ea typeface="华文中宋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6429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E958498-CC56-4772-9D6A-C9F5C64C4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是不是一定会剩下两个点？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B95CD344-9840-4483-BA28-FC1EC3D6A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点集要么不变，要么被合并成少于当前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order</a:t>
            </a: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的</a:t>
            </a:r>
            <a:r>
              <a:rPr lang="zh-CN" altLang="en-US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多个点</a:t>
            </a: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。</a:t>
            </a:r>
            <a:endParaRPr lang="en-US" altLang="zh-CN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点集有没有可能一直不变？</a:t>
            </a:r>
            <a:endParaRPr lang="en-US" altLang="zh-CN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lvl="1"/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边集必然会一半一半缩小，直到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&lt;2*(order-1)</a:t>
            </a: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条边，必然不能构成 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spanning tree</a:t>
            </a:r>
            <a:r>
              <a:rPr lang="en-US" altLang="zh-CN" dirty="0">
                <a:latin typeface="华文中宋" panose="02010600040101010101" pitchFamily="2" charset="-122"/>
                <a:ea typeface="华文中宋" panose="02010600040101010101" pitchFamily="2" charset="-122"/>
              </a:rPr>
              <a:t>, </a:t>
            </a: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则点集开始缩小</a:t>
            </a:r>
            <a:endParaRPr lang="en-US" altLang="zh-CN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点集会不会跳过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突然缩减到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？</a:t>
            </a:r>
            <a:endParaRPr lang="en-US" altLang="zh-CN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lvl="1"/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小边集可以构成连通的图，适用第一种情况，点集保持不变</a:t>
            </a:r>
            <a:endParaRPr lang="en-US" altLang="zh-CN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60866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9DBBAECE-FB0F-4DB0-A59E-F8328DBE60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5735"/>
            <a:ext cx="12192000" cy="590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1329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E958498-CC56-4772-9D6A-C9F5C64C4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时间复杂度分析：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D32CC63-E333-420E-AB63-9DCCF3A29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划分集合：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E</a:t>
            </a:r>
          </a:p>
          <a:p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判断小边集是否能构成连通图：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E/2</a:t>
            </a:r>
          </a:p>
          <a:p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（若不连通）合并各个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component</a:t>
            </a:r>
            <a:r>
              <a:rPr lang="en-US" altLang="zh-CN" dirty="0">
                <a:latin typeface="华文中宋" panose="02010600040101010101" pitchFamily="2" charset="-122"/>
                <a:ea typeface="华文中宋" panose="02010600040101010101" pitchFamily="2" charset="-122"/>
              </a:rPr>
              <a:t> </a:t>
            </a: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：使用并查集，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O(E)</a:t>
            </a:r>
          </a:p>
          <a:p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子问题：</a:t>
            </a:r>
            <a:r>
              <a:rPr lang="zh-CN" altLang="en-US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≤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T(E/2)</a:t>
            </a:r>
          </a:p>
          <a:p>
            <a:endParaRPr lang="en-US" altLang="zh-CN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T(E) </a:t>
            </a:r>
            <a:r>
              <a:rPr lang="zh-CN" altLang="en-US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≤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cE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 + T(E/2)  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  T(E) = O(E)</a:t>
            </a:r>
            <a:endParaRPr lang="en-US" altLang="zh-CN" dirty="0">
              <a:latin typeface="Times New Roman" panose="02020603050405020304" pitchFamily="18" charset="0"/>
              <a:ea typeface="华文中宋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98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4D6437-C27E-437E-9D52-064380759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问题描述 </a:t>
            </a:r>
            <a:r>
              <a:rPr lang="en-US" altLang="zh-CN" dirty="0">
                <a:latin typeface="华文中宋" panose="02010600040101010101" pitchFamily="2" charset="-122"/>
                <a:ea typeface="华文中宋" panose="02010600040101010101" pitchFamily="2" charset="-122"/>
              </a:rPr>
              <a:t>- </a:t>
            </a: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要求？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44091C9-26A8-4D54-9D54-236F50EAE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>
              <a:buFontTx/>
              <a:buChar char="-"/>
            </a:pP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每一座岛都能被连通</a:t>
            </a:r>
            <a:endParaRPr lang="en-US" altLang="zh-CN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buFontTx/>
              <a:buChar char="-"/>
            </a:pPr>
            <a:endParaRPr lang="en-US" altLang="zh-CN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buFontTx/>
              <a:buChar char="-"/>
            </a:pP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最长的飞行距离尽量小</a:t>
            </a:r>
            <a:endParaRPr lang="en-US" altLang="zh-CN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buFontTx/>
              <a:buChar char="-"/>
            </a:pPr>
            <a:endParaRPr lang="en-US" altLang="zh-CN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44258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EE9E94-9B6F-4DF0-9B74-654D7358F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</a:rPr>
              <a:t>应用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CACD43C-FBDD-4604-9C3D-5BEA83397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</a:rPr>
              <a:t>在 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OJ</a:t>
            </a:r>
            <a:r>
              <a:rPr lang="en-US" altLang="zh-CN" dirty="0"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</a:rPr>
              <a:t>里卡掉所有的 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Kruskal </a:t>
            </a: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</a:rPr>
              <a:t>算法</a:t>
            </a:r>
            <a:endParaRPr lang="en-US" altLang="zh-CN" dirty="0">
              <a:latin typeface="华文中宋" panose="02010600040101010101" pitchFamily="2" charset="-122"/>
              <a:ea typeface="华文中宋" panose="0201060004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BC1A1CA3-4827-4DDA-9B88-B265B5BC7334}"/>
              </a:ext>
            </a:extLst>
          </p:cNvPr>
          <p:cNvCxnSpPr/>
          <p:nvPr/>
        </p:nvCxnSpPr>
        <p:spPr>
          <a:xfrm>
            <a:off x="838200" y="2057400"/>
            <a:ext cx="53721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22892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D2F326-5FD7-4292-B66C-653CAFB05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参考资料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A8E5AEC-B3CF-4D97-97AA-D35385E1A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hlinkClick r:id="rId2"/>
              </a:rPr>
              <a:t>https://en.wikipedia.org/wiki/Minimum_bottleneck_spanning_tree</a:t>
            </a:r>
            <a:endParaRPr lang="en-US" altLang="zh-CN" dirty="0"/>
          </a:p>
          <a:p>
            <a:r>
              <a:rPr lang="en-US" altLang="zh-CN" dirty="0">
                <a:hlinkClick r:id="rId3"/>
              </a:rPr>
              <a:t>http://citeseerx.ist.psu.edu/viewdoc/download?doi=10.1.1.691.5530&amp;rep=rep1&amp;type=pdf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2681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9FE8F4-E48D-4471-87C1-57524DE57D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最小瓶颈生成树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A25DEAA-5F08-4704-AD6D-43B63FC67C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Minimum Bottleneck Spanning Tree</a:t>
            </a:r>
          </a:p>
          <a:p>
            <a:endParaRPr lang="en-US" altLang="zh-CN" dirty="0">
              <a:latin typeface="Times New Roman" panose="02020603050405020304" pitchFamily="18" charset="0"/>
              <a:ea typeface="华文中宋" panose="02010600040101010101" pitchFamily="2" charset="-122"/>
              <a:cs typeface="Times New Roman" panose="02020603050405020304" pitchFamily="18" charset="0"/>
            </a:endParaRPr>
          </a:p>
          <a:p>
            <a:endParaRPr lang="zh-CN" altLang="en-US" dirty="0">
              <a:latin typeface="Times New Roman" panose="02020603050405020304" pitchFamily="18" charset="0"/>
              <a:ea typeface="华文中宋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9D076B4C-3EC3-4A06-BD64-80AA652CA9D7}"/>
              </a:ext>
            </a:extLst>
          </p:cNvPr>
          <p:cNvSpPr txBox="1"/>
          <p:nvPr/>
        </p:nvSpPr>
        <p:spPr>
          <a:xfrm>
            <a:off x="10064118" y="6096000"/>
            <a:ext cx="1402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Tilnel@2020</a:t>
            </a:r>
          </a:p>
        </p:txBody>
      </p:sp>
    </p:spTree>
    <p:extLst>
      <p:ext uri="{BB962C8B-B14F-4D97-AF65-F5344CB8AC3E}">
        <p14:creationId xmlns:p14="http://schemas.microsoft.com/office/powerpoint/2010/main" val="568587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4D6437-C27E-437E-9D52-064380759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问题描述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44091C9-26A8-4D54-9D54-236F50EAE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在图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G</a:t>
            </a: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中的所有生成树当中 </a:t>
            </a:r>
            <a:r>
              <a:rPr lang="en-US" altLang="zh-CN" dirty="0">
                <a:latin typeface="华文中宋" panose="02010600040101010101" pitchFamily="2" charset="-122"/>
                <a:ea typeface="华文中宋" panose="02010600040101010101" pitchFamily="2" charset="-122"/>
              </a:rPr>
              <a:t>/ </a:t>
            </a: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树上权值最大的边的权 </a:t>
            </a:r>
            <a:r>
              <a:rPr lang="en-US" altLang="zh-CN" dirty="0">
                <a:latin typeface="华文中宋" panose="02010600040101010101" pitchFamily="2" charset="-122"/>
                <a:ea typeface="华文中宋" panose="02010600040101010101" pitchFamily="2" charset="-122"/>
              </a:rPr>
              <a:t>/ </a:t>
            </a: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最小的树</a:t>
            </a:r>
            <a:endParaRPr lang="en-US" altLang="zh-CN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0" indent="0">
              <a:buNone/>
            </a:pPr>
            <a:endParaRPr lang="en-US" altLang="zh-CN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0" indent="0">
              <a:buNone/>
            </a:pPr>
            <a:endParaRPr lang="zh-CN" altLang="en-US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19872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3EE4251-FA09-4DAA-9D5C-D016E7837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6300"/>
            <a:ext cx="10515600" cy="4576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用数学语言表示：</a:t>
            </a:r>
            <a:endParaRPr lang="en-US" altLang="zh-CN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0" indent="0">
              <a:buNone/>
            </a:pPr>
            <a:endParaRPr lang="en-US" altLang="zh-CN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0" indent="0">
              <a:buNone/>
            </a:pPr>
            <a:endParaRPr lang="en-US" altLang="zh-CN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0" indent="0">
              <a:buNone/>
            </a:pPr>
            <a:endParaRPr lang="en-US" altLang="zh-CN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0" indent="0">
              <a:buNone/>
            </a:pPr>
            <a:endParaRPr lang="en-US" altLang="zh-CN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0" indent="0">
              <a:buNone/>
            </a:pPr>
            <a:r>
              <a:rPr lang="en-US" altLang="zh-CN" dirty="0">
                <a:latin typeface="华文中宋" panose="02010600040101010101" pitchFamily="2" charset="-122"/>
                <a:ea typeface="华文中宋" panose="02010600040101010101" pitchFamily="2" charset="-122"/>
              </a:rPr>
              <a:t>- </a:t>
            </a: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对于任意的树 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T</a:t>
            </a: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， 定义 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dirty="0">
                <a:latin typeface="华文中宋" panose="02010600040101010101" pitchFamily="2" charset="-122"/>
                <a:ea typeface="华文中宋" panose="02010600040101010101" pitchFamily="2" charset="-122"/>
              </a:rPr>
              <a:t> </a:t>
            </a: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的瓶颈 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B(T) </a:t>
            </a: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为 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dirty="0">
                <a:latin typeface="华文中宋" panose="02010600040101010101" pitchFamily="2" charset="-122"/>
                <a:ea typeface="华文中宋" panose="02010600040101010101" pitchFamily="2" charset="-122"/>
              </a:rPr>
              <a:t> </a:t>
            </a: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中所有边的最大权值</a:t>
            </a:r>
            <a:endParaRPr lang="en-US" altLang="zh-CN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0" indent="0">
              <a:buNone/>
            </a:pPr>
            <a:r>
              <a:rPr lang="en-US" altLang="zh-CN" dirty="0">
                <a:latin typeface="华文中宋" panose="02010600040101010101" pitchFamily="2" charset="-122"/>
                <a:ea typeface="华文中宋" panose="02010600040101010101" pitchFamily="2" charset="-122"/>
              </a:rPr>
              <a:t>- </a:t>
            </a: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定义：最小瓶颈生成树为在 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G </a:t>
            </a: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的所有生成树当中， 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B(T) </a:t>
            </a: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最小的（某个）生成树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7F43D191-AF9A-43CE-A34E-C7AE1090C4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200" y="1536700"/>
            <a:ext cx="6323810" cy="461905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DDE476E3-BB55-499E-9088-3B5169607A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200" y="2014934"/>
            <a:ext cx="9919048" cy="509524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A53A7F72-0E9F-4931-A427-6BFEF4FC35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3775" y="2623944"/>
            <a:ext cx="5875714" cy="44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734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F8FCBE9-8E49-44E7-8081-2185CBF81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和最小生成树的关系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6FA354-7B20-4B5E-A71C-30B70FD24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解决最小生成树问题的 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Kruskal</a:t>
            </a:r>
            <a:r>
              <a:rPr lang="en-US" altLang="zh-CN" dirty="0">
                <a:latin typeface="华文中宋" panose="02010600040101010101" pitchFamily="2" charset="-122"/>
                <a:ea typeface="华文中宋" panose="02010600040101010101" pitchFamily="2" charset="-122"/>
              </a:rPr>
              <a:t> </a:t>
            </a: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算法，每次贪心地选择最短的可选边</a:t>
            </a:r>
            <a:endParaRPr lang="en-US" altLang="zh-CN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0" indent="0">
              <a:buNone/>
            </a:pPr>
            <a:endParaRPr lang="en-US" altLang="zh-CN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0" indent="0">
              <a:buNone/>
            </a:pPr>
            <a:r>
              <a:rPr lang="en-US" altLang="zh-CN" dirty="0">
                <a:latin typeface="华文中宋" panose="02010600040101010101" pitchFamily="2" charset="-122"/>
                <a:ea typeface="华文中宋" panose="02010600040101010101" pitchFamily="2" charset="-122"/>
              </a:rPr>
              <a:t>- </a:t>
            </a: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看起来也能解决最小瓶颈生成树问题（吗）？</a:t>
            </a:r>
          </a:p>
        </p:txBody>
      </p:sp>
    </p:spTree>
    <p:extLst>
      <p:ext uri="{BB962C8B-B14F-4D97-AF65-F5344CB8AC3E}">
        <p14:creationId xmlns:p14="http://schemas.microsoft.com/office/powerpoint/2010/main" val="399638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CBF97F-93A7-476F-9B93-075CD2408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Theorem</a:t>
            </a:r>
            <a:r>
              <a:rPr lang="en-US" altLang="zh-CN" sz="3200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00" dirty="0">
                <a:latin typeface="华文中宋" panose="02010600040101010101" pitchFamily="2" charset="-122"/>
                <a:ea typeface="华文中宋" panose="02010600040101010101" pitchFamily="2" charset="-122"/>
              </a:rPr>
              <a:t>  </a:t>
            </a:r>
            <a:r>
              <a:rPr lang="zh-CN" altLang="en-US" sz="3200" dirty="0">
                <a:latin typeface="华文中宋" panose="02010600040101010101" pitchFamily="2" charset="-122"/>
                <a:ea typeface="华文中宋" panose="02010600040101010101" pitchFamily="2" charset="-122"/>
              </a:rPr>
              <a:t>无向图的最小生成树一定是最小瓶颈生成树。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B3A13C33-2373-40B1-8626-08F4216A94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1791337"/>
            <a:ext cx="5555526" cy="4139563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4E3F2D3B-DBC9-437A-AA91-44E6DC1106ED}"/>
              </a:ext>
            </a:extLst>
          </p:cNvPr>
          <p:cNvSpPr txBox="1"/>
          <p:nvPr/>
        </p:nvSpPr>
        <p:spPr>
          <a:xfrm>
            <a:off x="838200" y="1486537"/>
            <a:ext cx="55555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Proof: </a:t>
            </a:r>
          </a:p>
          <a:p>
            <a:endParaRPr lang="en-US" altLang="zh-CN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原命题：对于 </a:t>
            </a:r>
            <a:r>
              <a:rPr lang="en-US" altLang="zh-CN" sz="2400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G</a:t>
            </a:r>
            <a:r>
              <a:rPr lang="en-US" altLang="zh-CN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 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的最小生成树 </a:t>
            </a:r>
            <a:r>
              <a:rPr lang="en-US" altLang="zh-CN" sz="2400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 ,</a:t>
            </a:r>
          </a:p>
          <a:p>
            <a:r>
              <a:rPr lang="en-US" altLang="zh-CN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	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有</a:t>
            </a:r>
            <a:r>
              <a:rPr lang="zh-CN" altLang="en-US" sz="2400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T 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是 </a:t>
            </a:r>
            <a:r>
              <a:rPr lang="en-US" altLang="zh-CN" sz="2400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G0</a:t>
            </a:r>
            <a:r>
              <a:rPr lang="en-US" altLang="zh-CN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 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的最小瓶颈生成树</a:t>
            </a:r>
            <a:endParaRPr lang="en-US" altLang="zh-CN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endParaRPr lang="en-US" altLang="zh-CN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假设结论相反，</a:t>
            </a:r>
            <a:r>
              <a:rPr lang="en-US" altLang="zh-CN" sz="2400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 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不是 </a:t>
            </a:r>
            <a:r>
              <a:rPr lang="en-US" altLang="zh-CN" sz="2400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G</a:t>
            </a:r>
            <a:r>
              <a:rPr lang="en-US" altLang="zh-CN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 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的最小瓶颈生成树，那么必然存在不同于</a:t>
            </a:r>
            <a:r>
              <a:rPr lang="zh-CN" altLang="en-US" sz="2400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T 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的最小瓶颈生成树</a:t>
            </a:r>
            <a:r>
              <a:rPr lang="en-US" altLang="zh-CN" sz="2400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400" baseline="-25000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0</a:t>
            </a:r>
          </a:p>
          <a:p>
            <a:endParaRPr lang="en-US" altLang="zh-CN" sz="2400" baseline="-250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75959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BFF2E58-16D6-4C9F-BDB9-14AE8253E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7100"/>
            <a:ext cx="10515600" cy="52498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记 </a:t>
            </a:r>
            <a:r>
              <a:rPr lang="en-US" altLang="zh-CN" sz="2400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 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和 </a:t>
            </a:r>
            <a:r>
              <a:rPr lang="en-US" altLang="zh-CN" sz="2400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400" baseline="-25000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0</a:t>
            </a:r>
            <a:r>
              <a:rPr lang="en-US" altLang="zh-CN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 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的瓶颈边为</a:t>
            </a:r>
            <a:r>
              <a:rPr lang="zh-CN" altLang="en-US" sz="2400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e 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和 </a:t>
            </a:r>
            <a:r>
              <a:rPr lang="en-US" altLang="zh-CN" sz="2400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e</a:t>
            </a:r>
            <a:r>
              <a:rPr lang="en-US" altLang="zh-CN" sz="2400" baseline="-25000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0</a:t>
            </a:r>
            <a:r>
              <a:rPr lang="en-US" altLang="zh-CN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 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，那么，有</a:t>
            </a:r>
            <a:r>
              <a:rPr lang="en-US" altLang="zh-CN" sz="2400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w(e</a:t>
            </a:r>
            <a:r>
              <a:rPr lang="en-US" altLang="zh-CN" sz="2400" baseline="-25000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0</a:t>
            </a:r>
            <a:r>
              <a:rPr lang="en-US" altLang="zh-CN" sz="2400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)&lt;w(e)</a:t>
            </a:r>
            <a:endParaRPr lang="zh-CN" altLang="en-US" sz="2400" dirty="0">
              <a:latin typeface="Times New Roman" panose="02020603050405020304" pitchFamily="18" charset="0"/>
              <a:ea typeface="华文中宋" panose="0201060004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CN" altLang="en-US" sz="2400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E54767C1-D1F3-4318-B735-789282B48B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2485" y="2042507"/>
            <a:ext cx="3771429" cy="3019048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7B534BE3-C47C-4819-8129-8D72BC5235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8481" y="2357614"/>
            <a:ext cx="3695238" cy="28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427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7F6B0C4-8EDE-47DB-ABE6-40DC9D104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2800"/>
            <a:ext cx="10515600" cy="5364163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e</a:t>
            </a:r>
            <a:r>
              <a:rPr lang="en-US" altLang="zh-CN" dirty="0">
                <a:latin typeface="华文中宋" panose="02010600040101010101" pitchFamily="2" charset="-122"/>
                <a:ea typeface="华文中宋" panose="02010600040101010101" pitchFamily="2" charset="-122"/>
              </a:rPr>
              <a:t> </a:t>
            </a: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是 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dirty="0">
                <a:latin typeface="华文中宋" panose="02010600040101010101" pitchFamily="2" charset="-122"/>
                <a:ea typeface="华文中宋" panose="02010600040101010101" pitchFamily="2" charset="-122"/>
              </a:rPr>
              <a:t> </a:t>
            </a: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的一个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bridge</a:t>
            </a: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，因此 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T-e</a:t>
            </a:r>
            <a:r>
              <a:rPr lang="en-US" altLang="zh-CN" dirty="0">
                <a:latin typeface="华文中宋" panose="02010600040101010101" pitchFamily="2" charset="-122"/>
                <a:ea typeface="华文中宋" panose="02010600040101010101" pitchFamily="2" charset="-122"/>
              </a:rPr>
              <a:t> </a:t>
            </a:r>
          </a:p>
          <a:p>
            <a:pPr marL="0" indent="0">
              <a:buNone/>
            </a:pP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可以表示为 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baseline="-25000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和 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baseline="-25000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latin typeface="华文中宋" panose="02010600040101010101" pitchFamily="2" charset="-122"/>
                <a:ea typeface="华文中宋" panose="02010600040101010101" pitchFamily="2" charset="-122"/>
              </a:rPr>
              <a:t> </a:t>
            </a: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组成的 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Forest</a:t>
            </a:r>
          </a:p>
          <a:p>
            <a:pPr marL="0" indent="0">
              <a:buNone/>
            </a:pPr>
            <a:endParaRPr lang="en-US" altLang="zh-CN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0" indent="0">
              <a:buNone/>
            </a:pP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而 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baseline="-25000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0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也是一个生成树，意味着必</a:t>
            </a:r>
            <a:endParaRPr lang="en-US" altLang="zh-CN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0" indent="0">
              <a:buNone/>
            </a:pP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然存在一条边 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e</a:t>
            </a:r>
            <a:r>
              <a:rPr lang="en-US" altLang="zh-CN" baseline="-25000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12</a:t>
            </a: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，能够将 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baseline="-25000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和 </a:t>
            </a:r>
            <a:endParaRPr lang="en-US" altLang="zh-CN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baseline="-25000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连接起来。否则 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baseline="-25000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0</a:t>
            </a:r>
            <a:r>
              <a:rPr lang="en-US" altLang="zh-CN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不连通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8E9BD34E-6FBA-4D64-A003-83F8BA6EAE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8638" y="567771"/>
            <a:ext cx="3279082" cy="2861229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62ABB158-52C5-4798-8DFE-81F3C53C57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8638" y="3593421"/>
            <a:ext cx="3523103" cy="2696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535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990</Words>
  <Application>Microsoft Office PowerPoint</Application>
  <PresentationFormat>宽屏</PresentationFormat>
  <Paragraphs>97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9" baseType="lpstr">
      <vt:lpstr>等线</vt:lpstr>
      <vt:lpstr>等线 Light</vt:lpstr>
      <vt:lpstr>黑体</vt:lpstr>
      <vt:lpstr>华文中宋</vt:lpstr>
      <vt:lpstr>Arial</vt:lpstr>
      <vt:lpstr>Times New Roman</vt:lpstr>
      <vt:lpstr>Wingdings</vt:lpstr>
      <vt:lpstr>Office 主题​​</vt:lpstr>
      <vt:lpstr>问题描述 - 塞尔达想要宝箱！</vt:lpstr>
      <vt:lpstr>问题描述 - 要求？</vt:lpstr>
      <vt:lpstr>最小瓶颈生成树</vt:lpstr>
      <vt:lpstr>问题描述</vt:lpstr>
      <vt:lpstr>PowerPoint 演示文稿</vt:lpstr>
      <vt:lpstr>和最小生成树的关系</vt:lpstr>
      <vt:lpstr>Theorem   无向图的最小生成树一定是最小瓶颈生成树。</vt:lpstr>
      <vt:lpstr>PowerPoint 演示文稿</vt:lpstr>
      <vt:lpstr>PowerPoint 演示文稿</vt:lpstr>
      <vt:lpstr>PowerPoint 演示文稿</vt:lpstr>
      <vt:lpstr>PowerPoint 演示文稿</vt:lpstr>
      <vt:lpstr>能不能更快？</vt:lpstr>
      <vt:lpstr>Camerini’s Algorithm for undirected graphs</vt:lpstr>
      <vt:lpstr>PowerPoint 演示文稿</vt:lpstr>
      <vt:lpstr>PowerPoint 演示文稿</vt:lpstr>
      <vt:lpstr>更加直观的理解：</vt:lpstr>
      <vt:lpstr>是不是一定会剩下两个点？</vt:lpstr>
      <vt:lpstr>PowerPoint 演示文稿</vt:lpstr>
      <vt:lpstr>时间复杂度分析：</vt:lpstr>
      <vt:lpstr>应用</vt:lpstr>
      <vt:lpstr>参考资料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最小瓶颈生成树</dc:title>
  <dc:creator>S Tilnel</dc:creator>
  <cp:lastModifiedBy>S Tilnel</cp:lastModifiedBy>
  <cp:revision>25</cp:revision>
  <dcterms:created xsi:type="dcterms:W3CDTF">2020-10-18T03:14:59Z</dcterms:created>
  <dcterms:modified xsi:type="dcterms:W3CDTF">2020-10-20T16:50:04Z</dcterms:modified>
</cp:coreProperties>
</file>