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56" r:id="rId2"/>
    <p:sldId id="266" r:id="rId3"/>
    <p:sldId id="257" r:id="rId4"/>
    <p:sldId id="276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5" r:id="rId20"/>
    <p:sldId id="283" r:id="rId21"/>
    <p:sldId id="274" r:id="rId22"/>
    <p:sldId id="277" r:id="rId23"/>
    <p:sldId id="278" r:id="rId24"/>
    <p:sldId id="280" r:id="rId25"/>
    <p:sldId id="279" r:id="rId26"/>
    <p:sldId id="281" r:id="rId27"/>
    <p:sldId id="282" r:id="rId28"/>
    <p:sldId id="285" r:id="rId29"/>
    <p:sldId id="286" r:id="rId30"/>
    <p:sldId id="28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371245-B3CB-436F-B332-3F9A347177C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CN" altLang="en-US"/>
        </a:p>
      </dgm:t>
    </dgm:pt>
    <dgm:pt modelId="{D7CEA4A5-BA35-4295-B2C6-E5A541353A0B}">
      <dgm:prSet phldrT="[文本]"/>
      <dgm:spPr/>
      <dgm:t>
        <a:bodyPr/>
        <a:lstStyle/>
        <a:p>
          <a:r>
            <a:rPr lang="zh-CN" altLang="en-US" dirty="0"/>
            <a:t>事物</a:t>
          </a:r>
        </a:p>
      </dgm:t>
    </dgm:pt>
    <dgm:pt modelId="{0A3092B8-D757-4265-BB16-8CFA148595F4}" type="parTrans" cxnId="{2DCBA86E-8662-4CE6-B773-84EBEC478121}">
      <dgm:prSet/>
      <dgm:spPr/>
      <dgm:t>
        <a:bodyPr/>
        <a:lstStyle/>
        <a:p>
          <a:endParaRPr lang="zh-CN" altLang="en-US"/>
        </a:p>
      </dgm:t>
    </dgm:pt>
    <dgm:pt modelId="{31CE353D-BC10-4BA7-8814-F9E80FC76866}" type="sibTrans" cxnId="{2DCBA86E-8662-4CE6-B773-84EBEC478121}">
      <dgm:prSet/>
      <dgm:spPr/>
      <dgm:t>
        <a:bodyPr/>
        <a:lstStyle/>
        <a:p>
          <a:endParaRPr lang="zh-CN" altLang="en-US"/>
        </a:p>
      </dgm:t>
    </dgm:pt>
    <dgm:pt modelId="{DADE83CB-51D3-403D-882E-685D556C2874}">
      <dgm:prSet phldrT="[文本]"/>
      <dgm:spPr/>
      <dgm:t>
        <a:bodyPr/>
        <a:lstStyle/>
        <a:p>
          <a:r>
            <a:rPr lang="zh-CN" altLang="en-US" dirty="0"/>
            <a:t>一方面</a:t>
          </a:r>
        </a:p>
      </dgm:t>
    </dgm:pt>
    <dgm:pt modelId="{D4DFA071-521D-4329-83BD-D6D4CCC83EBC}" type="parTrans" cxnId="{4812C92C-3E76-4D46-ACF3-DC087D027A68}">
      <dgm:prSet/>
      <dgm:spPr/>
      <dgm:t>
        <a:bodyPr/>
        <a:lstStyle/>
        <a:p>
          <a:endParaRPr lang="zh-CN" altLang="en-US"/>
        </a:p>
      </dgm:t>
    </dgm:pt>
    <dgm:pt modelId="{D3B4FBB6-4B15-4279-9C40-969254D77AFE}" type="sibTrans" cxnId="{4812C92C-3E76-4D46-ACF3-DC087D027A68}">
      <dgm:prSet/>
      <dgm:spPr/>
      <dgm:t>
        <a:bodyPr/>
        <a:lstStyle/>
        <a:p>
          <a:endParaRPr lang="zh-CN" altLang="en-US"/>
        </a:p>
      </dgm:t>
    </dgm:pt>
    <dgm:pt modelId="{CB932A78-0D54-439F-90DF-5A272D0BA91E}">
      <dgm:prSet phldrT="[文本]"/>
      <dgm:spPr/>
      <dgm:t>
        <a:bodyPr/>
        <a:lstStyle/>
        <a:p>
          <a:r>
            <a:rPr lang="zh-CN" altLang="en-US" dirty="0"/>
            <a:t>另一方面</a:t>
          </a:r>
        </a:p>
      </dgm:t>
    </dgm:pt>
    <dgm:pt modelId="{7F21AC2B-0B90-4F87-AB21-4BC6D6C987A2}" type="parTrans" cxnId="{6CE10BBE-CB11-4D58-90F4-11729DA58D4E}">
      <dgm:prSet/>
      <dgm:spPr/>
      <dgm:t>
        <a:bodyPr/>
        <a:lstStyle/>
        <a:p>
          <a:endParaRPr lang="zh-CN" altLang="en-US"/>
        </a:p>
      </dgm:t>
    </dgm:pt>
    <dgm:pt modelId="{29321B38-3E44-48CC-ACEB-573C246425C8}" type="sibTrans" cxnId="{6CE10BBE-CB11-4D58-90F4-11729DA58D4E}">
      <dgm:prSet/>
      <dgm:spPr/>
      <dgm:t>
        <a:bodyPr/>
        <a:lstStyle/>
        <a:p>
          <a:endParaRPr lang="zh-CN" altLang="en-US"/>
        </a:p>
      </dgm:t>
    </dgm:pt>
    <dgm:pt modelId="{6AFA826C-960F-492F-9989-3A89388F0238}" type="pres">
      <dgm:prSet presAssocID="{29371245-B3CB-436F-B332-3F9A347177C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74B95C-441A-400D-9BD7-7C956C3D6405}" type="pres">
      <dgm:prSet presAssocID="{D7CEA4A5-BA35-4295-B2C6-E5A541353A0B}" presName="root1" presStyleCnt="0"/>
      <dgm:spPr/>
    </dgm:pt>
    <dgm:pt modelId="{CE489AFB-CF5D-4005-A1C0-EF5B42AD73D8}" type="pres">
      <dgm:prSet presAssocID="{D7CEA4A5-BA35-4295-B2C6-E5A541353A0B}" presName="LevelOneTextNode" presStyleLbl="node0" presStyleIdx="0" presStyleCnt="1" custLinFactNeighborX="-188" custLinFactNeighborY="266">
        <dgm:presLayoutVars>
          <dgm:chPref val="3"/>
        </dgm:presLayoutVars>
      </dgm:prSet>
      <dgm:spPr/>
    </dgm:pt>
    <dgm:pt modelId="{65E66CE7-712E-496D-9D4F-2B655778B9CD}" type="pres">
      <dgm:prSet presAssocID="{D7CEA4A5-BA35-4295-B2C6-E5A541353A0B}" presName="level2hierChild" presStyleCnt="0"/>
      <dgm:spPr/>
    </dgm:pt>
    <dgm:pt modelId="{76920A7A-13A7-43D2-A6B6-F8C2811C5B29}" type="pres">
      <dgm:prSet presAssocID="{D4DFA071-521D-4329-83BD-D6D4CCC83EBC}" presName="conn2-1" presStyleLbl="parChTrans1D2" presStyleIdx="0" presStyleCnt="2"/>
      <dgm:spPr/>
    </dgm:pt>
    <dgm:pt modelId="{419D7915-556D-4444-A9FA-2DCD48E1D254}" type="pres">
      <dgm:prSet presAssocID="{D4DFA071-521D-4329-83BD-D6D4CCC83EBC}" presName="connTx" presStyleLbl="parChTrans1D2" presStyleIdx="0" presStyleCnt="2"/>
      <dgm:spPr/>
    </dgm:pt>
    <dgm:pt modelId="{29734FBA-5405-4C65-B7C3-3595CC238363}" type="pres">
      <dgm:prSet presAssocID="{DADE83CB-51D3-403D-882E-685D556C2874}" presName="root2" presStyleCnt="0"/>
      <dgm:spPr/>
    </dgm:pt>
    <dgm:pt modelId="{D1D42A0C-2535-4194-8F4A-0E4C11D0CDB6}" type="pres">
      <dgm:prSet presAssocID="{DADE83CB-51D3-403D-882E-685D556C2874}" presName="LevelTwoTextNode" presStyleLbl="node2" presStyleIdx="0" presStyleCnt="2">
        <dgm:presLayoutVars>
          <dgm:chPref val="3"/>
        </dgm:presLayoutVars>
      </dgm:prSet>
      <dgm:spPr/>
    </dgm:pt>
    <dgm:pt modelId="{BCE8FB2C-77F3-4CA8-AF85-3637F66E3650}" type="pres">
      <dgm:prSet presAssocID="{DADE83CB-51D3-403D-882E-685D556C2874}" presName="level3hierChild" presStyleCnt="0"/>
      <dgm:spPr/>
    </dgm:pt>
    <dgm:pt modelId="{9A3FFFFA-B486-4C32-AA97-608966863CC8}" type="pres">
      <dgm:prSet presAssocID="{7F21AC2B-0B90-4F87-AB21-4BC6D6C987A2}" presName="conn2-1" presStyleLbl="parChTrans1D2" presStyleIdx="1" presStyleCnt="2"/>
      <dgm:spPr/>
    </dgm:pt>
    <dgm:pt modelId="{228CBE7A-0A11-4BA3-9B62-5E22F07A3AB1}" type="pres">
      <dgm:prSet presAssocID="{7F21AC2B-0B90-4F87-AB21-4BC6D6C987A2}" presName="connTx" presStyleLbl="parChTrans1D2" presStyleIdx="1" presStyleCnt="2"/>
      <dgm:spPr/>
    </dgm:pt>
    <dgm:pt modelId="{DAB9965A-8EB1-4A99-9EB4-54E3B2C45D72}" type="pres">
      <dgm:prSet presAssocID="{CB932A78-0D54-439F-90DF-5A272D0BA91E}" presName="root2" presStyleCnt="0"/>
      <dgm:spPr/>
    </dgm:pt>
    <dgm:pt modelId="{01939277-3ACB-487F-892D-BBEB5D372643}" type="pres">
      <dgm:prSet presAssocID="{CB932A78-0D54-439F-90DF-5A272D0BA91E}" presName="LevelTwoTextNode" presStyleLbl="node2" presStyleIdx="1" presStyleCnt="2">
        <dgm:presLayoutVars>
          <dgm:chPref val="3"/>
        </dgm:presLayoutVars>
      </dgm:prSet>
      <dgm:spPr/>
    </dgm:pt>
    <dgm:pt modelId="{63F0408A-1C2B-42FC-B393-085A1CEA7B59}" type="pres">
      <dgm:prSet presAssocID="{CB932A78-0D54-439F-90DF-5A272D0BA91E}" presName="level3hierChild" presStyleCnt="0"/>
      <dgm:spPr/>
    </dgm:pt>
  </dgm:ptLst>
  <dgm:cxnLst>
    <dgm:cxn modelId="{992CC001-7CFF-4382-A981-E05BEDC81EC6}" type="presOf" srcId="{D4DFA071-521D-4329-83BD-D6D4CCC83EBC}" destId="{419D7915-556D-4444-A9FA-2DCD48E1D254}" srcOrd="1" destOrd="0" presId="urn:microsoft.com/office/officeart/2005/8/layout/hierarchy2"/>
    <dgm:cxn modelId="{4812C92C-3E76-4D46-ACF3-DC087D027A68}" srcId="{D7CEA4A5-BA35-4295-B2C6-E5A541353A0B}" destId="{DADE83CB-51D3-403D-882E-685D556C2874}" srcOrd="0" destOrd="0" parTransId="{D4DFA071-521D-4329-83BD-D6D4CCC83EBC}" sibTransId="{D3B4FBB6-4B15-4279-9C40-969254D77AFE}"/>
    <dgm:cxn modelId="{9A9A8834-3753-485B-B2DB-34D5F3E2B5F0}" type="presOf" srcId="{D4DFA071-521D-4329-83BD-D6D4CCC83EBC}" destId="{76920A7A-13A7-43D2-A6B6-F8C2811C5B29}" srcOrd="0" destOrd="0" presId="urn:microsoft.com/office/officeart/2005/8/layout/hierarchy2"/>
    <dgm:cxn modelId="{A3F66D3E-CD95-4807-BF69-9FA11CB1B66B}" type="presOf" srcId="{DADE83CB-51D3-403D-882E-685D556C2874}" destId="{D1D42A0C-2535-4194-8F4A-0E4C11D0CDB6}" srcOrd="0" destOrd="0" presId="urn:microsoft.com/office/officeart/2005/8/layout/hierarchy2"/>
    <dgm:cxn modelId="{2DCBA86E-8662-4CE6-B773-84EBEC478121}" srcId="{29371245-B3CB-436F-B332-3F9A347177C7}" destId="{D7CEA4A5-BA35-4295-B2C6-E5A541353A0B}" srcOrd="0" destOrd="0" parTransId="{0A3092B8-D757-4265-BB16-8CFA148595F4}" sibTransId="{31CE353D-BC10-4BA7-8814-F9E80FC76866}"/>
    <dgm:cxn modelId="{3BF3697A-1BA9-4A7B-9695-E6A5E46B1F26}" type="presOf" srcId="{CB932A78-0D54-439F-90DF-5A272D0BA91E}" destId="{01939277-3ACB-487F-892D-BBEB5D372643}" srcOrd="0" destOrd="0" presId="urn:microsoft.com/office/officeart/2005/8/layout/hierarchy2"/>
    <dgm:cxn modelId="{ADFCED84-4A9C-4C04-83FC-AB170F06237A}" type="presOf" srcId="{7F21AC2B-0B90-4F87-AB21-4BC6D6C987A2}" destId="{228CBE7A-0A11-4BA3-9B62-5E22F07A3AB1}" srcOrd="1" destOrd="0" presId="urn:microsoft.com/office/officeart/2005/8/layout/hierarchy2"/>
    <dgm:cxn modelId="{9A17C786-FD4D-4E5B-AF1C-1CF2734F2ACB}" type="presOf" srcId="{7F21AC2B-0B90-4F87-AB21-4BC6D6C987A2}" destId="{9A3FFFFA-B486-4C32-AA97-608966863CC8}" srcOrd="0" destOrd="0" presId="urn:microsoft.com/office/officeart/2005/8/layout/hierarchy2"/>
    <dgm:cxn modelId="{2F8E4FAE-E16F-4050-8015-AD5D2F9A0FAA}" type="presOf" srcId="{29371245-B3CB-436F-B332-3F9A347177C7}" destId="{6AFA826C-960F-492F-9989-3A89388F0238}" srcOrd="0" destOrd="0" presId="urn:microsoft.com/office/officeart/2005/8/layout/hierarchy2"/>
    <dgm:cxn modelId="{6CE10BBE-CB11-4D58-90F4-11729DA58D4E}" srcId="{D7CEA4A5-BA35-4295-B2C6-E5A541353A0B}" destId="{CB932A78-0D54-439F-90DF-5A272D0BA91E}" srcOrd="1" destOrd="0" parTransId="{7F21AC2B-0B90-4F87-AB21-4BC6D6C987A2}" sibTransId="{29321B38-3E44-48CC-ACEB-573C246425C8}"/>
    <dgm:cxn modelId="{B50F05C5-70C0-453C-8FF5-9F3809D96862}" type="presOf" srcId="{D7CEA4A5-BA35-4295-B2C6-E5A541353A0B}" destId="{CE489AFB-CF5D-4005-A1C0-EF5B42AD73D8}" srcOrd="0" destOrd="0" presId="urn:microsoft.com/office/officeart/2005/8/layout/hierarchy2"/>
    <dgm:cxn modelId="{2C7BC023-B817-45A8-9425-4186E703BFBE}" type="presParOf" srcId="{6AFA826C-960F-492F-9989-3A89388F0238}" destId="{4574B95C-441A-400D-9BD7-7C956C3D6405}" srcOrd="0" destOrd="0" presId="urn:microsoft.com/office/officeart/2005/8/layout/hierarchy2"/>
    <dgm:cxn modelId="{F1C32C24-BBF4-4A5A-A200-1C414CFC5D66}" type="presParOf" srcId="{4574B95C-441A-400D-9BD7-7C956C3D6405}" destId="{CE489AFB-CF5D-4005-A1C0-EF5B42AD73D8}" srcOrd="0" destOrd="0" presId="urn:microsoft.com/office/officeart/2005/8/layout/hierarchy2"/>
    <dgm:cxn modelId="{278442A5-A027-4D5A-8E37-30FD60A23EFE}" type="presParOf" srcId="{4574B95C-441A-400D-9BD7-7C956C3D6405}" destId="{65E66CE7-712E-496D-9D4F-2B655778B9CD}" srcOrd="1" destOrd="0" presId="urn:microsoft.com/office/officeart/2005/8/layout/hierarchy2"/>
    <dgm:cxn modelId="{83406503-96E7-4EB0-A052-58CEEB554BE0}" type="presParOf" srcId="{65E66CE7-712E-496D-9D4F-2B655778B9CD}" destId="{76920A7A-13A7-43D2-A6B6-F8C2811C5B29}" srcOrd="0" destOrd="0" presId="urn:microsoft.com/office/officeart/2005/8/layout/hierarchy2"/>
    <dgm:cxn modelId="{5C214319-95F4-4632-8033-D0814C944EF1}" type="presParOf" srcId="{76920A7A-13A7-43D2-A6B6-F8C2811C5B29}" destId="{419D7915-556D-4444-A9FA-2DCD48E1D254}" srcOrd="0" destOrd="0" presId="urn:microsoft.com/office/officeart/2005/8/layout/hierarchy2"/>
    <dgm:cxn modelId="{F9E97D58-0A91-4761-A2DA-8954F2EF6E0A}" type="presParOf" srcId="{65E66CE7-712E-496D-9D4F-2B655778B9CD}" destId="{29734FBA-5405-4C65-B7C3-3595CC238363}" srcOrd="1" destOrd="0" presId="urn:microsoft.com/office/officeart/2005/8/layout/hierarchy2"/>
    <dgm:cxn modelId="{20F7068F-82BB-43E5-BCC3-645BD763B40C}" type="presParOf" srcId="{29734FBA-5405-4C65-B7C3-3595CC238363}" destId="{D1D42A0C-2535-4194-8F4A-0E4C11D0CDB6}" srcOrd="0" destOrd="0" presId="urn:microsoft.com/office/officeart/2005/8/layout/hierarchy2"/>
    <dgm:cxn modelId="{143B6699-2BC3-4643-B9D2-5C105F876824}" type="presParOf" srcId="{29734FBA-5405-4C65-B7C3-3595CC238363}" destId="{BCE8FB2C-77F3-4CA8-AF85-3637F66E3650}" srcOrd="1" destOrd="0" presId="urn:microsoft.com/office/officeart/2005/8/layout/hierarchy2"/>
    <dgm:cxn modelId="{9055D50A-90D8-4ED9-9CE9-2CB7C72BB7E4}" type="presParOf" srcId="{65E66CE7-712E-496D-9D4F-2B655778B9CD}" destId="{9A3FFFFA-B486-4C32-AA97-608966863CC8}" srcOrd="2" destOrd="0" presId="urn:microsoft.com/office/officeart/2005/8/layout/hierarchy2"/>
    <dgm:cxn modelId="{9642D6E6-9DE7-4902-9436-1273AB22D95D}" type="presParOf" srcId="{9A3FFFFA-B486-4C32-AA97-608966863CC8}" destId="{228CBE7A-0A11-4BA3-9B62-5E22F07A3AB1}" srcOrd="0" destOrd="0" presId="urn:microsoft.com/office/officeart/2005/8/layout/hierarchy2"/>
    <dgm:cxn modelId="{7F5034CE-018D-4A78-A410-091142D68665}" type="presParOf" srcId="{65E66CE7-712E-496D-9D4F-2B655778B9CD}" destId="{DAB9965A-8EB1-4A99-9EB4-54E3B2C45D72}" srcOrd="3" destOrd="0" presId="urn:microsoft.com/office/officeart/2005/8/layout/hierarchy2"/>
    <dgm:cxn modelId="{A69C0BBA-6CD3-472F-867A-3BF03046C6C1}" type="presParOf" srcId="{DAB9965A-8EB1-4A99-9EB4-54E3B2C45D72}" destId="{01939277-3ACB-487F-892D-BBEB5D372643}" srcOrd="0" destOrd="0" presId="urn:microsoft.com/office/officeart/2005/8/layout/hierarchy2"/>
    <dgm:cxn modelId="{6EE1BE29-8158-4733-A326-AE42D7850BAA}" type="presParOf" srcId="{DAB9965A-8EB1-4A99-9EB4-54E3B2C45D72}" destId="{63F0408A-1C2B-42FC-B393-085A1CEA7B5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89AFB-CF5D-4005-A1C0-EF5B42AD73D8}">
      <dsp:nvSpPr>
        <dsp:cNvPr id="0" name=""/>
        <dsp:cNvSpPr/>
      </dsp:nvSpPr>
      <dsp:spPr>
        <a:xfrm>
          <a:off x="0" y="1868486"/>
          <a:ext cx="3381375" cy="16906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300" kern="1200" dirty="0"/>
            <a:t>事物</a:t>
          </a:r>
        </a:p>
      </dsp:txBody>
      <dsp:txXfrm>
        <a:off x="49519" y="1918005"/>
        <a:ext cx="3282337" cy="1591649"/>
      </dsp:txXfrm>
    </dsp:sp>
    <dsp:sp modelId="{76920A7A-13A7-43D2-A6B6-F8C2811C5B29}">
      <dsp:nvSpPr>
        <dsp:cNvPr id="0" name=""/>
        <dsp:cNvSpPr/>
      </dsp:nvSpPr>
      <dsp:spPr>
        <a:xfrm rot="19457710">
          <a:off x="3224099" y="2197428"/>
          <a:ext cx="1673451" cy="56162"/>
        </a:xfrm>
        <a:custGeom>
          <a:avLst/>
          <a:gdLst/>
          <a:ahLst/>
          <a:cxnLst/>
          <a:rect l="0" t="0" r="0" b="0"/>
          <a:pathLst>
            <a:path>
              <a:moveTo>
                <a:pt x="0" y="28081"/>
              </a:moveTo>
              <a:lnTo>
                <a:pt x="1673451" y="2808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600" kern="1200"/>
        </a:p>
      </dsp:txBody>
      <dsp:txXfrm>
        <a:off x="4018988" y="2183673"/>
        <a:ext cx="83672" cy="83672"/>
      </dsp:txXfrm>
    </dsp:sp>
    <dsp:sp modelId="{D1D42A0C-2535-4194-8F4A-0E4C11D0CDB6}">
      <dsp:nvSpPr>
        <dsp:cNvPr id="0" name=""/>
        <dsp:cNvSpPr/>
      </dsp:nvSpPr>
      <dsp:spPr>
        <a:xfrm>
          <a:off x="4740275" y="891844"/>
          <a:ext cx="3381375" cy="16906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300" kern="1200" dirty="0"/>
            <a:t>一方面</a:t>
          </a:r>
        </a:p>
      </dsp:txBody>
      <dsp:txXfrm>
        <a:off x="4789794" y="941363"/>
        <a:ext cx="3282337" cy="1591649"/>
      </dsp:txXfrm>
    </dsp:sp>
    <dsp:sp modelId="{9A3FFFFA-B486-4C32-AA97-608966863CC8}">
      <dsp:nvSpPr>
        <dsp:cNvPr id="0" name=""/>
        <dsp:cNvSpPr/>
      </dsp:nvSpPr>
      <dsp:spPr>
        <a:xfrm rot="2127239">
          <a:off x="3226716" y="3169573"/>
          <a:ext cx="1668218" cy="56162"/>
        </a:xfrm>
        <a:custGeom>
          <a:avLst/>
          <a:gdLst/>
          <a:ahLst/>
          <a:cxnLst/>
          <a:rect l="0" t="0" r="0" b="0"/>
          <a:pathLst>
            <a:path>
              <a:moveTo>
                <a:pt x="0" y="28081"/>
              </a:moveTo>
              <a:lnTo>
                <a:pt x="1668218" y="2808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600" kern="1200"/>
        </a:p>
      </dsp:txBody>
      <dsp:txXfrm>
        <a:off x="4019119" y="3155949"/>
        <a:ext cx="83410" cy="83410"/>
      </dsp:txXfrm>
    </dsp:sp>
    <dsp:sp modelId="{01939277-3ACB-487F-892D-BBEB5D372643}">
      <dsp:nvSpPr>
        <dsp:cNvPr id="0" name=""/>
        <dsp:cNvSpPr/>
      </dsp:nvSpPr>
      <dsp:spPr>
        <a:xfrm>
          <a:off x="4740275" y="2836135"/>
          <a:ext cx="3381375" cy="16906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300" kern="1200" dirty="0"/>
            <a:t>另一方面</a:t>
          </a:r>
        </a:p>
      </dsp:txBody>
      <dsp:txXfrm>
        <a:off x="4789794" y="2885654"/>
        <a:ext cx="3282337" cy="1591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4339D-A52E-4AD9-8DE9-8B69D37B9D91}" type="datetimeFigureOut">
              <a:rPr lang="zh-CN" altLang="en-US" smtClean="0"/>
              <a:t>2019/10/24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605F0-845A-4112-A7FF-641C3B0E2E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704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605F0-845A-4112-A7FF-641C3B0E2EE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608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10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ikipedia.moesalih.com/Double_counting_(proof_technique)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E9DE0A-EC20-4CB7-B5D3-A5380A1B91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Double   counting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B8067EF-3DBD-4D16-9CA3-A2EDBE56C1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zh-CN" altLang="en-US" dirty="0"/>
              <a:t>周晓</a:t>
            </a:r>
            <a:endParaRPr lang="en-US" altLang="zh-CN" dirty="0"/>
          </a:p>
          <a:p>
            <a:pPr algn="r"/>
            <a:r>
              <a:rPr lang="en-US" altLang="zh-CN" dirty="0"/>
              <a:t>2019.10.24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3824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397111-6080-445F-8381-CDB20AE30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351493"/>
            <a:ext cx="9603275" cy="13482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600" dirty="0"/>
              <a:t>任一个无向图中，奇数度顶点的个数一定为偶数。</a:t>
            </a:r>
            <a:endParaRPr lang="en-US" altLang="zh-CN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AAC1DB9-4B3E-4F54-9262-0D4C7FE04853}"/>
                  </a:ext>
                </a:extLst>
              </p:cNvPr>
              <p:cNvSpPr txBox="1"/>
              <p:nvPr/>
            </p:nvSpPr>
            <p:spPr>
              <a:xfrm>
                <a:off x="1687585" y="2002492"/>
                <a:ext cx="8816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/>
                  <a:t>定理一：设</a:t>
                </a:r>
                <a:r>
                  <a:rPr lang="en-US" altLang="zh-CN" sz="3200" dirty="0"/>
                  <a:t>G=&lt;V,E&gt;</a:t>
                </a:r>
                <a:r>
                  <a:rPr lang="zh-CN" altLang="en-US" sz="3200" dirty="0"/>
                  <a:t>为任意无向图，</a:t>
                </a:r>
                <a:r>
                  <a:rPr lang="en-US" altLang="zh-CN" sz="3200" dirty="0"/>
                  <a:t>V={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320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3200" i="1"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320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3200" i="1">
                        <a:latin typeface="Cambria Math" panose="02040503050406030204" pitchFamily="18" charset="0"/>
                      </a:rPr>
                      <m:t>……</m:t>
                    </m:r>
                  </m:oMath>
                </a14:m>
                <a:r>
                  <a:rPr lang="zh-CN" altLang="en-US" sz="3200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32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3200" dirty="0"/>
                  <a:t>}</a:t>
                </a:r>
                <a:r>
                  <a:rPr lang="zh-CN" altLang="en-US" sz="3200" dirty="0"/>
                  <a:t>，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en-US" sz="3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32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zh-CN" altLang="en-US" sz="3200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32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zh-CN" altLang="en-US" sz="3200" i="1" dirty="0" smtClean="0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3200" dirty="0"/>
                  <a:t>则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zh-CN" altLang="en-US" sz="32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32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CN" sz="3200" dirty="0"/>
                  <a:t>=</a:t>
                </a:r>
                <a14:m>
                  <m:oMath xmlns:m="http://schemas.openxmlformats.org/officeDocument/2006/math">
                    <m:r>
                      <a:rPr lang="zh-CN" altLang="en-US" sz="32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zh-CN" altLang="en-US" sz="32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AAC1DB9-4B3E-4F54-9262-0D4C7FE04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585" y="2002492"/>
                <a:ext cx="8816830" cy="1077218"/>
              </a:xfrm>
              <a:prstGeom prst="rect">
                <a:avLst/>
              </a:prstGeom>
              <a:blipFill>
                <a:blip r:embed="rId2"/>
                <a:stretch>
                  <a:fillRect l="-1798" t="-7910" b="-180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B13B628-E045-4077-A3BA-08295E1EB95D}"/>
                  </a:ext>
                </a:extLst>
              </p:cNvPr>
              <p:cNvSpPr txBox="1"/>
              <p:nvPr/>
            </p:nvSpPr>
            <p:spPr>
              <a:xfrm>
                <a:off x="1494922" y="3429000"/>
                <a:ext cx="900949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/>
                  <a:t>证明（运用算两次）：我们从两个方面来考虑这个问题，第一个从对顶点的度数求和</a:t>
                </a:r>
                <a14:m>
                  <m:oMath xmlns:m="http://schemas.openxmlformats.org/officeDocument/2006/math">
                    <m:r>
                      <a:rPr lang="zh-CN" alt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，</m:t>
                    </m:r>
                    <m:r>
                      <a:rPr lang="zh-CN" alt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即</m:t>
                    </m:r>
                    <m:nary>
                      <m:naryPr>
                        <m:chr m:val="∑"/>
                        <m:ctrlPr>
                          <a:rPr lang="zh-CN" alt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 altLang="zh-CN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zh-CN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altLang="zh-CN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altLang="zh-CN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800" dirty="0"/>
                  <a:t>，即第二个是对每一边的两个事件进行计数，因为每一条边与两个顶点相连，故计数值为</a:t>
                </a:r>
                <a14:m>
                  <m:oMath xmlns:m="http://schemas.openxmlformats.org/officeDocument/2006/math">
                    <m:r>
                      <a:rPr lang="zh-CN" altLang="en-US" sz="28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zh-CN" altLang="en-US" sz="28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zh-CN" altLang="en-US" sz="2800" dirty="0"/>
                  <a:t>。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B13B628-E045-4077-A3BA-08295E1EB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922" y="3429000"/>
                <a:ext cx="9009493" cy="1815882"/>
              </a:xfrm>
              <a:prstGeom prst="rect">
                <a:avLst/>
              </a:prstGeom>
              <a:blipFill>
                <a:blip r:embed="rId3"/>
                <a:stretch>
                  <a:fillRect l="-1353" t="-4040" r="-2165" b="-84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864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FE14363-4628-4352-BBDA-94A9FAA4A7C2}"/>
              </a:ext>
            </a:extLst>
          </p:cNvPr>
          <p:cNvSpPr txBox="1"/>
          <p:nvPr/>
        </p:nvSpPr>
        <p:spPr>
          <a:xfrm>
            <a:off x="10704352" y="184558"/>
            <a:ext cx="1292662" cy="57884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/>
              <a:t>那么关于算两次概念的简要介绍就到此结束了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8BBA6D3-7F4C-4D22-B5C3-9237A574DA76}"/>
              </a:ext>
            </a:extLst>
          </p:cNvPr>
          <p:cNvSpPr txBox="1"/>
          <p:nvPr/>
        </p:nvSpPr>
        <p:spPr>
          <a:xfrm>
            <a:off x="9740962" y="255864"/>
            <a:ext cx="553998" cy="54696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/>
              <a:t>话说你现在是不是觉得算两次挺简单的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E598B14-5AA3-40A5-83FD-505D33D49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035" y="255864"/>
            <a:ext cx="2286000" cy="228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2449C25-F698-46F3-8FDC-1B9605301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452" y="2726422"/>
            <a:ext cx="3193933" cy="292775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B75B2BC-6C99-49E2-80B0-5633C7E005C8}"/>
              </a:ext>
            </a:extLst>
          </p:cNvPr>
          <p:cNvSpPr txBox="1"/>
          <p:nvPr/>
        </p:nvSpPr>
        <p:spPr>
          <a:xfrm>
            <a:off x="4144161" y="377505"/>
            <a:ext cx="5176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其实当我做前面这段</a:t>
            </a:r>
            <a:r>
              <a:rPr lang="en-US" altLang="zh-CN" sz="2400" dirty="0"/>
              <a:t>PPT</a:t>
            </a:r>
            <a:r>
              <a:rPr lang="zh-CN" altLang="en-US" sz="2400" dirty="0"/>
              <a:t>的时候也是这么想的（</a:t>
            </a:r>
            <a:r>
              <a:rPr lang="en-US" altLang="zh-CN" sz="2400" dirty="0" err="1"/>
              <a:t>bushi</a:t>
            </a:r>
            <a:r>
              <a:rPr lang="zh-CN" altLang="en-US" sz="2400" dirty="0"/>
              <a:t>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EE01126-4E2D-40DB-A5C9-38300115BA4C}"/>
              </a:ext>
            </a:extLst>
          </p:cNvPr>
          <p:cNvSpPr txBox="1"/>
          <p:nvPr/>
        </p:nvSpPr>
        <p:spPr>
          <a:xfrm>
            <a:off x="4546806" y="2351782"/>
            <a:ext cx="42783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不过从现在开始才到我们的正题：</a:t>
            </a:r>
            <a:endParaRPr lang="en-US" altLang="zh-CN" sz="3200" b="1" dirty="0"/>
          </a:p>
          <a:p>
            <a:r>
              <a:rPr lang="zh-CN" altLang="en-US" sz="3200" b="1" dirty="0"/>
              <a:t>如何运用算两次来解决较困难题目</a:t>
            </a:r>
            <a:endParaRPr lang="en-US" altLang="zh-CN" sz="3200" b="1" dirty="0"/>
          </a:p>
        </p:txBody>
      </p:sp>
    </p:spTree>
    <p:extLst>
      <p:ext uri="{BB962C8B-B14F-4D97-AF65-F5344CB8AC3E}">
        <p14:creationId xmlns:p14="http://schemas.microsoft.com/office/powerpoint/2010/main" val="348243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9FBA4C2-64B0-4B18-B0C4-A413A93AFA22}"/>
              </a:ext>
            </a:extLst>
          </p:cNvPr>
          <p:cNvSpPr/>
          <p:nvPr/>
        </p:nvSpPr>
        <p:spPr>
          <a:xfrm>
            <a:off x="2905534" y="1687825"/>
            <a:ext cx="608968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9600" dirty="0">
                <a:solidFill>
                  <a:srgbClr val="6892A0">
                    <a:lumMod val="75000"/>
                  </a:srgbClr>
                </a:solidFill>
              </a:rPr>
              <a:t>PART TWO</a:t>
            </a:r>
            <a:endParaRPr lang="zh-CN" altLang="en-US" sz="9600" dirty="0">
              <a:solidFill>
                <a:srgbClr val="6892A0">
                  <a:lumMod val="75000"/>
                </a:srgbClr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7F5F651-5877-4476-AFE1-AAB3A3340CAE}"/>
              </a:ext>
            </a:extLst>
          </p:cNvPr>
          <p:cNvSpPr/>
          <p:nvPr/>
        </p:nvSpPr>
        <p:spPr>
          <a:xfrm>
            <a:off x="3190612" y="3257485"/>
            <a:ext cx="78660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altLang="zh-CN" sz="3600" dirty="0">
                <a:solidFill>
                  <a:prstClr val="black"/>
                </a:solidFill>
              </a:rPr>
              <a:t>----COUNTING TREES</a:t>
            </a:r>
            <a:endParaRPr lang="zh-CN" alt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20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F1229F-A53A-4680-9EEA-1DEB3F26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325461"/>
            <a:ext cx="9603275" cy="52829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/>
              <a:t>What is counting trees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7F14925-5296-4C8E-B923-C4D27B6E0F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16688" y="2040792"/>
                <a:ext cx="9603275" cy="138820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zh-CN" sz="3200" dirty="0"/>
                  <a:t>n</a:t>
                </a:r>
                <a:r>
                  <a:rPr lang="zh-CN" altLang="en-US" sz="3200" dirty="0"/>
                  <a:t>个互异的顶点（即可被标记为</a:t>
                </a:r>
                <a:r>
                  <a:rPr lang="en-US" altLang="zh-CN" sz="3200" dirty="0"/>
                  <a:t>1,2,3……n</a:t>
                </a:r>
                <a:r>
                  <a:rPr lang="zh-CN" altLang="en-US" sz="3200" dirty="0"/>
                  <a:t>）可以形成的不同的树的数目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32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32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3200" dirty="0"/>
                  <a:t>为多少？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7F14925-5296-4C8E-B923-C4D27B6E0F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6688" y="2040792"/>
                <a:ext cx="9603275" cy="1388208"/>
              </a:xfrm>
              <a:blipFill>
                <a:blip r:embed="rId2"/>
                <a:stretch>
                  <a:fillRect l="-1651" t="-2193" r="-762" b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4D9D26FF-F0BD-4655-BBB4-4AA115654263}"/>
              </a:ext>
            </a:extLst>
          </p:cNvPr>
          <p:cNvSpPr txBox="1"/>
          <p:nvPr/>
        </p:nvSpPr>
        <p:spPr>
          <a:xfrm>
            <a:off x="1486391" y="3825380"/>
            <a:ext cx="9219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很明显，我们刚刚讲述的知识太过浅薄以至于我们连题都看不懂，这个时候就需要再补充一些概念了。</a:t>
            </a:r>
          </a:p>
        </p:txBody>
      </p:sp>
    </p:spTree>
    <p:extLst>
      <p:ext uri="{BB962C8B-B14F-4D97-AF65-F5344CB8AC3E}">
        <p14:creationId xmlns:p14="http://schemas.microsoft.com/office/powerpoint/2010/main" val="143895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80EAA8-9F3B-4B93-BB56-5B61F9C26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249960"/>
            <a:ext cx="9603275" cy="603794"/>
          </a:xfrm>
        </p:spPr>
        <p:txBody>
          <a:bodyPr/>
          <a:lstStyle/>
          <a:p>
            <a:pPr algn="ctr"/>
            <a:r>
              <a:rPr lang="zh-CN" altLang="en-US" dirty="0"/>
              <a:t>图论的再一些概念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6AE84B-459D-4E7C-8322-B8FA5821C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132" y="2024122"/>
            <a:ext cx="6937412" cy="3915284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平凡图：只含有一个顶点的图。</a:t>
            </a:r>
            <a:endParaRPr lang="en-US" altLang="zh-CN" sz="3200" dirty="0"/>
          </a:p>
          <a:p>
            <a:r>
              <a:rPr lang="zh-CN" altLang="en-US" sz="3200" dirty="0"/>
              <a:t>树（无向树）：连通、无圈（没有回路）的无向简单图，简称为树。</a:t>
            </a:r>
            <a:endParaRPr lang="en-US" altLang="zh-CN" sz="3200" dirty="0"/>
          </a:p>
          <a:p>
            <a:r>
              <a:rPr lang="zh-CN" altLang="en-US" sz="3200" dirty="0"/>
              <a:t>有向树：若一个有向图去掉边的方向是无向树，则称它为有向树。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233FF0A-D00D-4228-ADC2-DDA796CF1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044" y="1912690"/>
            <a:ext cx="3456264" cy="301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12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C0BAC3-8066-4527-AA28-DB4F51C49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1199626"/>
            <a:ext cx="9603275" cy="553460"/>
          </a:xfrm>
        </p:spPr>
        <p:txBody>
          <a:bodyPr/>
          <a:lstStyle/>
          <a:p>
            <a:pPr algn="ctr"/>
            <a:r>
              <a:rPr lang="zh-CN" altLang="en-US" dirty="0"/>
              <a:t>图论的再一些概念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020C4F-ED43-43D3-9C0E-DA5E364AB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354" y="2015732"/>
            <a:ext cx="5268003" cy="3882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dirty="0"/>
              <a:t>连通图：在图论中，连通图基于连通的概念。在一个无向图 </a:t>
            </a:r>
            <a:r>
              <a:rPr lang="en-US" altLang="zh-CN" sz="2800" dirty="0"/>
              <a:t>G </a:t>
            </a:r>
            <a:r>
              <a:rPr lang="zh-CN" altLang="en-US" sz="2800" dirty="0"/>
              <a:t>中，若从顶点</a:t>
            </a:r>
            <a:r>
              <a:rPr lang="en-US" altLang="zh-CN" sz="2800" dirty="0" err="1"/>
              <a:t>i</a:t>
            </a:r>
            <a:r>
              <a:rPr lang="zh-CN" altLang="en-US" sz="2800" dirty="0"/>
              <a:t>到顶点</a:t>
            </a:r>
            <a:r>
              <a:rPr lang="en-US" altLang="zh-CN" sz="2800" dirty="0"/>
              <a:t>j</a:t>
            </a:r>
            <a:r>
              <a:rPr lang="zh-CN" altLang="en-US" sz="2800" dirty="0"/>
              <a:t>有路径相连（当然从</a:t>
            </a:r>
            <a:r>
              <a:rPr lang="en-US" altLang="zh-CN" sz="2800" dirty="0"/>
              <a:t>j</a:t>
            </a:r>
            <a:r>
              <a:rPr lang="zh-CN" altLang="en-US" sz="2800" dirty="0"/>
              <a:t>到</a:t>
            </a:r>
            <a:r>
              <a:rPr lang="en-US" altLang="zh-CN" sz="2800" dirty="0"/>
              <a:t>i</a:t>
            </a:r>
            <a:r>
              <a:rPr lang="zh-CN" altLang="en-US" sz="2800" dirty="0"/>
              <a:t>也一定有路径），则称</a:t>
            </a:r>
            <a:r>
              <a:rPr lang="en-US" altLang="zh-CN" sz="2800" dirty="0"/>
              <a:t>i</a:t>
            </a:r>
            <a:r>
              <a:rPr lang="zh-CN" altLang="en-US" sz="2800" dirty="0"/>
              <a:t>和</a:t>
            </a:r>
            <a:r>
              <a:rPr lang="en-US" altLang="zh-CN" sz="2800" dirty="0"/>
              <a:t>j</a:t>
            </a:r>
            <a:r>
              <a:rPr lang="zh-CN" altLang="en-US" sz="2800" dirty="0"/>
              <a:t>是连通的。图的连通性是图的基本性质。</a:t>
            </a:r>
          </a:p>
          <a:p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993E87A-4EA5-4223-8BCA-69491E4F5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587" y="2015732"/>
            <a:ext cx="3405930" cy="250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9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9F3126-5CA2-45F1-89BA-5F5B41C30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275127"/>
            <a:ext cx="9603275" cy="578627"/>
          </a:xfrm>
        </p:spPr>
        <p:txBody>
          <a:bodyPr/>
          <a:lstStyle/>
          <a:p>
            <a:pPr algn="ctr"/>
            <a:r>
              <a:rPr lang="zh-CN" altLang="en-US" dirty="0"/>
              <a:t>图论的再一些概念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B09BCE-3097-447B-92E0-DD11F2318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33398"/>
          </a:xfrm>
        </p:spPr>
        <p:txBody>
          <a:bodyPr>
            <a:normAutofit lnSpcReduction="10000"/>
          </a:bodyPr>
          <a:lstStyle/>
          <a:p>
            <a:r>
              <a:rPr lang="zh-CN" altLang="en-US" sz="3200" dirty="0"/>
              <a:t>根树：一棵有向树</a:t>
            </a:r>
            <a:r>
              <a:rPr lang="en-US" altLang="zh-CN" sz="3200" dirty="0"/>
              <a:t>T</a:t>
            </a:r>
            <a:r>
              <a:rPr lang="zh-CN" altLang="en-US" sz="3200" dirty="0"/>
              <a:t>，如果恰有一个顶点的入度为</a:t>
            </a:r>
            <a:r>
              <a:rPr lang="en-US" altLang="zh-CN" sz="3200" dirty="0"/>
              <a:t>0</a:t>
            </a:r>
            <a:r>
              <a:rPr lang="zh-CN" altLang="en-US" sz="3200" dirty="0"/>
              <a:t>，而其余所有顶点的入度为</a:t>
            </a:r>
            <a:r>
              <a:rPr lang="en-US" altLang="zh-CN" sz="3200" dirty="0"/>
              <a:t>1</a:t>
            </a:r>
            <a:r>
              <a:rPr lang="zh-CN" altLang="en-US" sz="3200" dirty="0"/>
              <a:t>，这样的的有向树称为根树。其中入度为</a:t>
            </a:r>
            <a:r>
              <a:rPr lang="en-US" altLang="zh-CN" sz="3200" dirty="0"/>
              <a:t>0</a:t>
            </a:r>
            <a:r>
              <a:rPr lang="zh-CN" altLang="en-US" sz="3200" dirty="0"/>
              <a:t>的点称为树根，出度为</a:t>
            </a:r>
            <a:r>
              <a:rPr lang="en-US" altLang="zh-CN" sz="3200" dirty="0"/>
              <a:t>0</a:t>
            </a:r>
            <a:r>
              <a:rPr lang="zh-CN" altLang="en-US" sz="3200" dirty="0"/>
              <a:t>的点称为树叶。（简单来说，对于一个无向树，确定了树根就确定了一个根树）</a:t>
            </a:r>
            <a:endParaRPr lang="en-US" altLang="zh-CN" sz="3200" dirty="0"/>
          </a:p>
          <a:p>
            <a:r>
              <a:rPr lang="zh-CN" altLang="en-US" sz="3200" dirty="0"/>
              <a:t>森林：由</a:t>
            </a:r>
            <a:r>
              <a:rPr lang="en-US" altLang="zh-CN" sz="3200" dirty="0"/>
              <a:t>m</a:t>
            </a:r>
            <a:r>
              <a:rPr lang="zh-CN" altLang="en-US" sz="3200" dirty="0"/>
              <a:t>（</a:t>
            </a:r>
            <a:r>
              <a:rPr lang="en-US" altLang="zh-CN" sz="3200" dirty="0"/>
              <a:t>m&gt;=0</a:t>
            </a:r>
            <a:r>
              <a:rPr lang="zh-CN" altLang="en-US" sz="3200" dirty="0"/>
              <a:t>）棵互不相交的树的集合称为森林</a:t>
            </a:r>
            <a:endParaRPr lang="en-US" altLang="zh-CN" sz="3200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9F6B5A3-E311-4758-A616-CDCF16A1D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095" y="2582234"/>
            <a:ext cx="3553321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3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7F14925-5296-4C8E-B923-C4D27B6E0F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4362" y="396179"/>
                <a:ext cx="9603275" cy="1331200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3200" dirty="0"/>
                  <a:t>n</a:t>
                </a:r>
                <a:r>
                  <a:rPr lang="zh-CN" altLang="en-US" sz="3200" dirty="0"/>
                  <a:t>个互异的顶点（即可被标记为</a:t>
                </a:r>
                <a:r>
                  <a:rPr lang="en-US" altLang="zh-CN" sz="3200" dirty="0"/>
                  <a:t>1,2,3……n</a:t>
                </a:r>
                <a:r>
                  <a:rPr lang="zh-CN" altLang="en-US" sz="3200" dirty="0"/>
                  <a:t>）可以形成的不同的树的数目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32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sz="32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3200" dirty="0"/>
                  <a:t>为多少？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7F14925-5296-4C8E-B923-C4D27B6E0F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4362" y="396179"/>
                <a:ext cx="9603275" cy="1331200"/>
              </a:xfrm>
              <a:blipFill>
                <a:blip r:embed="rId2"/>
                <a:stretch>
                  <a:fillRect l="-1459" t="-2294" b="-73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09DAFBD1-E668-4450-9558-6D3AEA451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30" y="2130803"/>
            <a:ext cx="6455997" cy="34681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16A3FF3-5FC1-4B2B-AECE-35B73349DCC5}"/>
                  </a:ext>
                </a:extLst>
              </p:cNvPr>
              <p:cNvSpPr txBox="1"/>
              <p:nvPr/>
            </p:nvSpPr>
            <p:spPr>
              <a:xfrm>
                <a:off x="7224027" y="2056887"/>
                <a:ext cx="3405931" cy="3212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/>
                  <a:t>对于</a:t>
                </a:r>
                <a:r>
                  <a:rPr lang="en-US" altLang="zh-CN" sz="2800" dirty="0"/>
                  <a:t>n</a:t>
                </a:r>
                <a:r>
                  <a:rPr lang="zh-CN" altLang="en-US" sz="2800" dirty="0"/>
                  <a:t>较小的情况，我们进行枚举以更好地了解题目</a:t>
                </a:r>
                <a:endParaRPr lang="en-US" altLang="zh-CN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m:rPr>
                              <m:nor/>
                            </m:rPr>
                            <a:rPr lang="zh-CN" altLang="en-US" sz="2800" dirty="0"/>
                            <m:t> 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1−2</m:t>
                          </m:r>
                        </m:sup>
                      </m:sSup>
                      <m:r>
                        <a:rPr lang="en-US" altLang="zh-CN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zh-CN" sz="28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m:rPr>
                              <m:nor/>
                            </m:rPr>
                            <a:rPr lang="zh-CN" altLang="en-US" sz="2800" dirty="0"/>
                            <m:t> 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2−2</m:t>
                          </m:r>
                        </m:sup>
                      </m:sSup>
                      <m:r>
                        <a:rPr lang="en-US" altLang="zh-CN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zh-CN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m:rPr>
                              <m:nor/>
                            </m:rPr>
                            <a:rPr lang="zh-CN" altLang="en-US" sz="2800" dirty="0"/>
                            <m:t> 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3−2</m:t>
                          </m:r>
                        </m:sup>
                      </m:sSup>
                      <m:r>
                        <a:rPr lang="en-US" altLang="zh-CN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altLang="zh-CN" sz="2800" dirty="0"/>
              </a:p>
              <a:p>
                <a:pPr lvl="0"/>
                <a:r>
                  <a:rPr lang="en-US" altLang="zh-CN" sz="2800" dirty="0">
                    <a:solidFill>
                      <a:prstClr val="black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m:rPr>
                            <m:nor/>
                          </m:rPr>
                          <a:rPr lang="zh-CN" altLang="en-US" sz="28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</m:e>
                      <m:sub>
                        <m:r>
                          <a:rPr lang="en-US" altLang="zh-CN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4−2</m:t>
                        </m:r>
                      </m:sup>
                    </m:sSup>
                    <m:r>
                      <a:rPr lang="en-US" altLang="zh-CN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endParaRPr lang="en-US" altLang="zh-CN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16A3FF3-5FC1-4B2B-AECE-35B73349D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027" y="2056887"/>
                <a:ext cx="3405931" cy="3212546"/>
              </a:xfrm>
              <a:prstGeom prst="rect">
                <a:avLst/>
              </a:prstGeom>
              <a:blipFill>
                <a:blip r:embed="rId4"/>
                <a:stretch>
                  <a:fillRect l="-3578" t="-2087" r="-25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48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CA38D9F-766F-4980-BC8B-F76831C85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495D4F0-A330-4AD4-867E-C6F2E795783C}"/>
              </a:ext>
            </a:extLst>
          </p:cNvPr>
          <p:cNvSpPr txBox="1"/>
          <p:nvPr/>
        </p:nvSpPr>
        <p:spPr>
          <a:xfrm>
            <a:off x="444615" y="209725"/>
            <a:ext cx="64091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highlight>
                  <a:srgbClr val="C0C0C0"/>
                </a:highlight>
              </a:rPr>
              <a:t>在电影</a:t>
            </a:r>
            <a:r>
              <a:rPr lang="en-US" altLang="zh-CN" sz="3200" dirty="0">
                <a:highlight>
                  <a:srgbClr val="C0C0C0"/>
                </a:highlight>
              </a:rPr>
              <a:t>《Good Will Hunting》(</a:t>
            </a:r>
            <a:r>
              <a:rPr lang="zh-CN" altLang="en-US" sz="3200" dirty="0">
                <a:highlight>
                  <a:srgbClr val="C0C0C0"/>
                </a:highlight>
              </a:rPr>
              <a:t>心灵捕手</a:t>
            </a:r>
            <a:r>
              <a:rPr lang="en-US" altLang="zh-CN" sz="3200" dirty="0">
                <a:highlight>
                  <a:srgbClr val="C0C0C0"/>
                </a:highlight>
              </a:rPr>
              <a:t>)</a:t>
            </a:r>
            <a:r>
              <a:rPr lang="zh-CN" altLang="en-US" sz="3200" dirty="0">
                <a:highlight>
                  <a:srgbClr val="C0C0C0"/>
                </a:highlight>
              </a:rPr>
              <a:t>中，这道题是一道困扰了获得菲尔兹奖的</a:t>
            </a:r>
            <a:r>
              <a:rPr lang="en-US" altLang="zh-CN" sz="3200" dirty="0">
                <a:highlight>
                  <a:srgbClr val="C0C0C0"/>
                </a:highlight>
              </a:rPr>
              <a:t>MIT</a:t>
            </a:r>
            <a:r>
              <a:rPr lang="zh-CN" altLang="en-US" sz="3200" dirty="0">
                <a:highlight>
                  <a:srgbClr val="C0C0C0"/>
                </a:highlight>
              </a:rPr>
              <a:t>教授两年的题目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607B765-FD79-40B0-AD3E-CF9B7E4137FB}"/>
              </a:ext>
            </a:extLst>
          </p:cNvPr>
          <p:cNvSpPr txBox="1"/>
          <p:nvPr/>
        </p:nvSpPr>
        <p:spPr>
          <a:xfrm>
            <a:off x="7357145" y="363613"/>
            <a:ext cx="4513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highlight>
                  <a:srgbClr val="C0C0C0"/>
                </a:highlight>
              </a:rPr>
              <a:t>这也被称为枚举组合最漂亮的公式之一</a:t>
            </a:r>
          </a:p>
        </p:txBody>
      </p:sp>
    </p:spTree>
    <p:extLst>
      <p:ext uri="{BB962C8B-B14F-4D97-AF65-F5344CB8AC3E}">
        <p14:creationId xmlns:p14="http://schemas.microsoft.com/office/powerpoint/2010/main" val="180714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BA74D94-1591-472D-96E0-8FE811E7AE12}"/>
              </a:ext>
            </a:extLst>
          </p:cNvPr>
          <p:cNvSpPr/>
          <p:nvPr/>
        </p:nvSpPr>
        <p:spPr>
          <a:xfrm>
            <a:off x="4132112" y="2666278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算两次！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138B86A-E8D6-4AC2-A026-FC74E374E5A2}"/>
              </a:ext>
            </a:extLst>
          </p:cNvPr>
          <p:cNvSpPr/>
          <p:nvPr/>
        </p:nvSpPr>
        <p:spPr>
          <a:xfrm>
            <a:off x="4545471" y="643584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双射？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6D15282-98A2-495B-9154-481249FD0A36}"/>
              </a:ext>
            </a:extLst>
          </p:cNvPr>
          <p:cNvSpPr/>
          <p:nvPr/>
        </p:nvSpPr>
        <p:spPr>
          <a:xfrm>
            <a:off x="3640949" y="1654931"/>
            <a:ext cx="4339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数学归纳法？</a:t>
            </a:r>
          </a:p>
        </p:txBody>
      </p:sp>
    </p:spTree>
    <p:extLst>
      <p:ext uri="{BB962C8B-B14F-4D97-AF65-F5344CB8AC3E}">
        <p14:creationId xmlns:p14="http://schemas.microsoft.com/office/powerpoint/2010/main" val="422898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F563D3E-CD3E-4384-9B66-9DD0E15A9EBD}"/>
              </a:ext>
            </a:extLst>
          </p:cNvPr>
          <p:cNvSpPr/>
          <p:nvPr/>
        </p:nvSpPr>
        <p:spPr>
          <a:xfrm>
            <a:off x="3034314" y="1654269"/>
            <a:ext cx="58440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dirty="0">
                <a:solidFill>
                  <a:schemeClr val="accent6">
                    <a:lumMod val="75000"/>
                  </a:schemeClr>
                </a:solidFill>
              </a:rPr>
              <a:t>PART ONE</a:t>
            </a:r>
            <a:endParaRPr lang="zh-CN" altLang="en-US" sz="9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BBABEFB-2A05-4AED-B1E9-58BE8EBDB11C}"/>
              </a:ext>
            </a:extLst>
          </p:cNvPr>
          <p:cNvSpPr txBox="1"/>
          <p:nvPr/>
        </p:nvSpPr>
        <p:spPr>
          <a:xfrm>
            <a:off x="2754533" y="3105834"/>
            <a:ext cx="8414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dirty="0"/>
              <a:t>----WHAT IS DOUBLE COUNTING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939554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5F3E227-9C9A-42D6-AFBF-FEDB51E90642}"/>
              </a:ext>
            </a:extLst>
          </p:cNvPr>
          <p:cNvSpPr txBox="1"/>
          <p:nvPr/>
        </p:nvSpPr>
        <p:spPr>
          <a:xfrm>
            <a:off x="2164360" y="196951"/>
            <a:ext cx="7365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/>
              <a:t>如何思考？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E632547-31CD-4E9F-8060-94CD42F756F5}"/>
              </a:ext>
            </a:extLst>
          </p:cNvPr>
          <p:cNvSpPr txBox="1"/>
          <p:nvPr/>
        </p:nvSpPr>
        <p:spPr>
          <a:xfrm>
            <a:off x="1501630" y="1098957"/>
            <a:ext cx="2088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n</a:t>
            </a:r>
            <a:r>
              <a:rPr lang="zh-CN" altLang="en-US" sz="3600" dirty="0"/>
              <a:t>个顶点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B03C533-0FC9-427C-A018-E4D4CF0DE757}"/>
              </a:ext>
            </a:extLst>
          </p:cNvPr>
          <p:cNvSpPr txBox="1"/>
          <p:nvPr/>
        </p:nvSpPr>
        <p:spPr>
          <a:xfrm>
            <a:off x="6316910" y="1098958"/>
            <a:ext cx="4160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/>
              <a:t>n</a:t>
            </a:r>
            <a:r>
              <a:rPr lang="zh-CN" altLang="en-US" sz="3600" dirty="0"/>
              <a:t>阶根树</a:t>
            </a:r>
            <a:endParaRPr lang="en-US" altLang="zh-CN" sz="3600" dirty="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6007C2F7-A755-4617-810E-5B198DB94065}"/>
              </a:ext>
            </a:extLst>
          </p:cNvPr>
          <p:cNvCxnSpPr>
            <a:cxnSpLocks/>
          </p:cNvCxnSpPr>
          <p:nvPr/>
        </p:nvCxnSpPr>
        <p:spPr>
          <a:xfrm flipV="1">
            <a:off x="3590487" y="1346622"/>
            <a:ext cx="374149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CD891886-65B7-4489-BA55-BCB19AD0FEF5}"/>
              </a:ext>
            </a:extLst>
          </p:cNvPr>
          <p:cNvCxnSpPr/>
          <p:nvPr/>
        </p:nvCxnSpPr>
        <p:spPr>
          <a:xfrm flipH="1">
            <a:off x="3590487" y="1677798"/>
            <a:ext cx="37414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C29A2943-7470-48BF-917E-59B68B5A5318}"/>
              </a:ext>
            </a:extLst>
          </p:cNvPr>
          <p:cNvSpPr txBox="1"/>
          <p:nvPr/>
        </p:nvSpPr>
        <p:spPr>
          <a:xfrm>
            <a:off x="3951215" y="906011"/>
            <a:ext cx="2944535" cy="373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加有向边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C6C7F0F-7EE4-40D4-B6C4-6EEC5E23AAC9}"/>
              </a:ext>
            </a:extLst>
          </p:cNvPr>
          <p:cNvSpPr txBox="1"/>
          <p:nvPr/>
        </p:nvSpPr>
        <p:spPr>
          <a:xfrm>
            <a:off x="4613945" y="1745288"/>
            <a:ext cx="154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去有向边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44CC0EE-25D7-497F-9DFE-62743BC02330}"/>
                  </a:ext>
                </a:extLst>
              </p:cNvPr>
              <p:cNvSpPr txBox="1"/>
              <p:nvPr/>
            </p:nvSpPr>
            <p:spPr>
              <a:xfrm>
                <a:off x="910204" y="2474751"/>
                <a:ext cx="5360565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/>
                  <a:t>在此题中，因为根树是有向的，一个相同的无向图，因为树根的选取，就会产生不同的根树。因为有</a:t>
                </a:r>
                <a:r>
                  <a:rPr lang="en-US" altLang="zh-CN" sz="2800" dirty="0"/>
                  <a:t>n</a:t>
                </a:r>
                <a:r>
                  <a:rPr lang="zh-CN" altLang="en-US" sz="2800" dirty="0"/>
                  <a:t>个顶点，所以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zh-CN" altLang="en-US" sz="28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zh-CN" sz="2800" dirty="0"/>
                  <a:t>=</a:t>
                </a:r>
                <a:r>
                  <a:rPr lang="zh-CN" altLang="en-US" sz="2800" dirty="0"/>
                  <a:t>（</a:t>
                </a:r>
                <a:r>
                  <a:rPr lang="en-US" altLang="zh-CN" sz="2800" dirty="0"/>
                  <a:t>n</a:t>
                </a:r>
                <a:r>
                  <a:rPr lang="zh-CN" altLang="en-US" sz="2800" dirty="0"/>
                  <a:t>阶根树的数量）</a:t>
                </a:r>
                <a:r>
                  <a:rPr lang="en-US" altLang="zh-CN" sz="2800" dirty="0"/>
                  <a:t>/ n</a:t>
                </a:r>
                <a:r>
                  <a:rPr lang="zh-CN" altLang="en-US" sz="2800" dirty="0"/>
                  <a:t>。</a:t>
                </a:r>
                <a:endParaRPr lang="en-US" altLang="zh-CN" sz="28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44CC0EE-25D7-497F-9DFE-62743BC02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204" y="2474751"/>
                <a:ext cx="5360565" cy="2246769"/>
              </a:xfrm>
              <a:prstGeom prst="rect">
                <a:avLst/>
              </a:prstGeom>
              <a:blipFill>
                <a:blip r:embed="rId2"/>
                <a:stretch>
                  <a:fillRect l="-2273" t="-3252" b="-65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218E6C1B-71B2-4622-A390-5A31F400FE02}"/>
              </a:ext>
            </a:extLst>
          </p:cNvPr>
          <p:cNvSpPr txBox="1"/>
          <p:nvPr/>
        </p:nvSpPr>
        <p:spPr>
          <a:xfrm>
            <a:off x="6610525" y="2348917"/>
            <a:ext cx="46055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所以我们算两次的主要思想就是根据上面两个箭头来构造出等式，由此算出答案</a:t>
            </a:r>
          </a:p>
        </p:txBody>
      </p:sp>
    </p:spTree>
    <p:extLst>
      <p:ext uri="{BB962C8B-B14F-4D97-AF65-F5344CB8AC3E}">
        <p14:creationId xmlns:p14="http://schemas.microsoft.com/office/powerpoint/2010/main" val="74953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528C1C-EEBC-4539-B1E1-5A064A57C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258349"/>
            <a:ext cx="9603275" cy="595405"/>
          </a:xfrm>
        </p:spPr>
        <p:txBody>
          <a:bodyPr/>
          <a:lstStyle/>
          <a:p>
            <a:pPr algn="ctr"/>
            <a:r>
              <a:rPr lang="zh-CN" altLang="en-US" dirty="0"/>
              <a:t>一些准备工作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EDC9DED-3581-40C7-A6F7-726126379F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51579" y="1921079"/>
                <a:ext cx="9603275" cy="3850547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3200" dirty="0"/>
                  <a:t>根森林：其中所有树都是根树的森林。</a:t>
                </a:r>
                <a:endParaRPr lang="en-US" altLang="zh-CN" sz="3200" dirty="0"/>
              </a:p>
              <a:p>
                <a:r>
                  <a:rPr lang="zh-CN" altLang="en-US" sz="3200" dirty="0"/>
                  <a:t>令</a:t>
                </a:r>
                <a14:m>
                  <m:oMath xmlns:m="http://schemas.openxmlformats.org/officeDocument/2006/math">
                    <m:r>
                      <a:rPr lang="en-US" altLang="zh-CN" sz="3200" b="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32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zh-CN" altLang="en-US" sz="3200" i="1" dirty="0">
                        <a:latin typeface="Cambria Math" panose="02040503050406030204" pitchFamily="18" charset="0"/>
                      </a:rPr>
                      <m:t>表示</m:t>
                    </m:r>
                  </m:oMath>
                </a14:m>
                <a:r>
                  <a:rPr lang="zh-CN" altLang="en-US" sz="3200" dirty="0"/>
                  <a:t>含</a:t>
                </a:r>
                <a:r>
                  <a:rPr lang="en-US" altLang="zh-CN" sz="3200" dirty="0"/>
                  <a:t>n</a:t>
                </a:r>
                <a:r>
                  <a:rPr lang="zh-CN" altLang="en-US" sz="3200" dirty="0"/>
                  <a:t>个顶点，</a:t>
                </a:r>
                <a:r>
                  <a:rPr lang="en-US" altLang="zh-CN" sz="3200" dirty="0"/>
                  <a:t>k</a:t>
                </a:r>
                <a:r>
                  <a:rPr lang="zh-CN" altLang="en-US" sz="3200" dirty="0"/>
                  <a:t>个根树的所有根森林的集合。则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3200" i="1" dirty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altLang="zh-CN" sz="3200" dirty="0"/>
                  <a:t> </a:t>
                </a:r>
                <a:r>
                  <a:rPr lang="zh-CN" altLang="en-US" sz="3200" dirty="0"/>
                  <a:t>表示含</a:t>
                </a:r>
                <a:r>
                  <a:rPr lang="en-US" altLang="zh-CN" sz="3200" dirty="0"/>
                  <a:t>n</a:t>
                </a:r>
                <a:r>
                  <a:rPr lang="zh-CN" altLang="en-US" sz="3200" dirty="0"/>
                  <a:t>个顶点的所有根树的集合。因为根树为有向树，</a:t>
                </a:r>
                <a:r>
                  <a:rPr lang="en-US" altLang="zh-CN" sz="3200" dirty="0"/>
                  <a:t>n</a:t>
                </a:r>
                <a:r>
                  <a:rPr lang="zh-CN" altLang="en-US" sz="3200" dirty="0"/>
                  <a:t>个顶点均可成为其树根，所以我们有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en-US" sz="32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32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1" i="1" dirty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altLang="zh-CN" sz="3200" b="1" i="1" dirty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CN" sz="3200" b="1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32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3200" b="1" dirty="0"/>
                  <a:t>=n</a:t>
                </a:r>
                <a:r>
                  <a:rPr lang="zh-CN" altLang="en-US" sz="32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32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zh-CN" altLang="en-US" sz="3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zh-CN" altLang="en-US" sz="3200" b="1" dirty="0"/>
                  <a:t>                 </a:t>
                </a:r>
                <a:r>
                  <a:rPr lang="en-US" altLang="zh-CN" sz="3200" b="1" dirty="0"/>
                  <a:t>…(1)</a:t>
                </a:r>
              </a:p>
              <a:p>
                <a:pPr marL="0" indent="0">
                  <a:buNone/>
                </a:pPr>
                <a:endParaRPr lang="zh-CN" altLang="en-US" b="1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EDC9DED-3581-40C7-A6F7-726126379F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1579" y="1921079"/>
                <a:ext cx="9603275" cy="3850547"/>
              </a:xfrm>
              <a:blipFill>
                <a:blip r:embed="rId2"/>
                <a:stretch>
                  <a:fillRect l="-1460" t="-475" r="-13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94541CF1-7569-435D-817E-3E5AEAD83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922" y="306306"/>
            <a:ext cx="9736156" cy="5954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B2891F3-762F-4221-BC72-5BBFFD3AEA03}"/>
                  </a:ext>
                </a:extLst>
              </p:cNvPr>
              <p:cNvSpPr txBox="1"/>
              <p:nvPr/>
            </p:nvSpPr>
            <p:spPr>
              <a:xfrm>
                <a:off x="1728132" y="5296815"/>
                <a:ext cx="8036653" cy="54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zh-CN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zh-CN" alt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即代表</m:t>
                    </m:r>
                  </m:oMath>
                </a14:m>
                <a:r>
                  <a:rPr lang="en-US" altLang="zh-CN" sz="2800" dirty="0">
                    <a:solidFill>
                      <a:srgbClr val="FF0000"/>
                    </a:solidFill>
                  </a:rPr>
                  <a:t>n</a:t>
                </a:r>
                <a:r>
                  <a:rPr lang="zh-CN" altLang="en-US" sz="2800" dirty="0">
                    <a:solidFill>
                      <a:srgbClr val="FF0000"/>
                    </a:solidFill>
                  </a:rPr>
                  <a:t>阶根树，</a:t>
                </a:r>
                <a:r>
                  <a:rPr lang="en-US" altLang="zh-CN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zh-CN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zh-CN" altLang="en-US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即</m:t>
                    </m:r>
                  </m:oMath>
                </a14:m>
                <a:r>
                  <a:rPr lang="zh-CN" altLang="en-US" sz="2800" dirty="0">
                    <a:solidFill>
                      <a:srgbClr val="FF0000"/>
                    </a:solidFill>
                  </a:rPr>
                  <a:t>代表</a:t>
                </a:r>
                <a:r>
                  <a:rPr lang="en-US" altLang="zh-CN" sz="2800" dirty="0">
                    <a:solidFill>
                      <a:srgbClr val="FF0000"/>
                    </a:solidFill>
                  </a:rPr>
                  <a:t>n</a:t>
                </a:r>
                <a:r>
                  <a:rPr lang="zh-CN" altLang="en-US" sz="2800" dirty="0">
                    <a:solidFill>
                      <a:srgbClr val="FF0000"/>
                    </a:solidFill>
                  </a:rPr>
                  <a:t>个顶点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B2891F3-762F-4221-BC72-5BBFFD3AE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132" y="5296815"/>
                <a:ext cx="8036653" cy="542136"/>
              </a:xfrm>
              <a:prstGeom prst="rect">
                <a:avLst/>
              </a:prstGeom>
              <a:blipFill>
                <a:blip r:embed="rId4"/>
                <a:stretch>
                  <a:fillRect t="-12360" b="-280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63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CD3F0B-1908-449E-95FB-5C7AE44B7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275127"/>
            <a:ext cx="9603275" cy="578627"/>
          </a:xfrm>
        </p:spPr>
        <p:txBody>
          <a:bodyPr/>
          <a:lstStyle/>
          <a:p>
            <a:r>
              <a:rPr lang="zh-CN" altLang="en-US" dirty="0"/>
              <a:t>一些准备工作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97B9B9-85B4-4292-BB03-EAA0170DA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78" y="2015733"/>
            <a:ext cx="6526351" cy="1394392"/>
          </a:xfrm>
        </p:spPr>
        <p:txBody>
          <a:bodyPr>
            <a:noAutofit/>
          </a:bodyPr>
          <a:lstStyle/>
          <a:p>
            <a:r>
              <a:rPr lang="zh-CN" altLang="en-US" sz="3600" dirty="0"/>
              <a:t>若根森林</a:t>
            </a:r>
            <a:r>
              <a:rPr lang="en-US" altLang="zh-CN" sz="3600" dirty="0"/>
              <a:t>F</a:t>
            </a:r>
            <a:r>
              <a:rPr lang="zh-CN" altLang="en-US" sz="3600" dirty="0"/>
              <a:t>像有向图一样包含根森林</a:t>
            </a:r>
            <a:r>
              <a:rPr lang="en-US" altLang="zh-CN" sz="3600" dirty="0"/>
              <a:t>F’</a:t>
            </a:r>
            <a:r>
              <a:rPr lang="zh-CN" altLang="en-US" sz="3600" dirty="0"/>
              <a:t>，则称</a:t>
            </a:r>
            <a:r>
              <a:rPr lang="en-US" altLang="zh-CN" sz="3600" dirty="0"/>
              <a:t>F</a:t>
            </a:r>
            <a:r>
              <a:rPr lang="zh-CN" altLang="en-US" sz="3600" dirty="0"/>
              <a:t>包含</a:t>
            </a:r>
            <a:r>
              <a:rPr lang="en-US" altLang="zh-CN" sz="3600" dirty="0"/>
              <a:t>F’</a:t>
            </a:r>
            <a:r>
              <a:rPr lang="zh-CN" altLang="en-US" sz="3600" dirty="0"/>
              <a:t>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500DF60-7055-4714-BB43-E47669C30E30}"/>
              </a:ext>
            </a:extLst>
          </p:cNvPr>
          <p:cNvSpPr txBox="1"/>
          <p:nvPr/>
        </p:nvSpPr>
        <p:spPr>
          <a:xfrm>
            <a:off x="461678" y="3410125"/>
            <a:ext cx="8810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什么意思呢？就相当于从</a:t>
            </a:r>
            <a:r>
              <a:rPr lang="en-US" altLang="zh-CN" sz="2800" dirty="0"/>
              <a:t>F</a:t>
            </a:r>
            <a:r>
              <a:rPr lang="zh-CN" altLang="en-US" sz="2800" dirty="0"/>
              <a:t>中去除一条边。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D36C7D8-D5E7-4B4C-B4BD-1B13335B5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452" y="209725"/>
            <a:ext cx="4629248" cy="568773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83643BE-8C03-4192-91DF-472F47A0849B}"/>
              </a:ext>
            </a:extLst>
          </p:cNvPr>
          <p:cNvSpPr txBox="1"/>
          <p:nvPr/>
        </p:nvSpPr>
        <p:spPr>
          <a:xfrm>
            <a:off x="687897" y="4043494"/>
            <a:ext cx="5092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由此可以看出，若</a:t>
            </a:r>
            <a:r>
              <a:rPr lang="en-US" altLang="zh-CN" sz="3200" dirty="0"/>
              <a:t>F</a:t>
            </a:r>
            <a:r>
              <a:rPr lang="zh-CN" altLang="en-US" sz="3200" dirty="0"/>
              <a:t>包含</a:t>
            </a:r>
            <a:r>
              <a:rPr lang="en-US" altLang="zh-CN" sz="3200" dirty="0"/>
              <a:t>F’,</a:t>
            </a:r>
            <a:r>
              <a:rPr lang="zh-CN" altLang="en-US" sz="3200" dirty="0"/>
              <a:t>则</a:t>
            </a:r>
            <a:r>
              <a:rPr lang="en-US" altLang="zh-CN" sz="3200" dirty="0"/>
              <a:t>F</a:t>
            </a:r>
            <a:r>
              <a:rPr lang="zh-CN" altLang="en-US" sz="3200" dirty="0"/>
              <a:t>比</a:t>
            </a:r>
            <a:r>
              <a:rPr lang="en-US" altLang="zh-CN" sz="3200" dirty="0"/>
              <a:t>F’</a:t>
            </a:r>
            <a:r>
              <a:rPr lang="zh-CN" altLang="en-US" sz="3200" dirty="0"/>
              <a:t>有更少的组成成分（即</a:t>
            </a:r>
            <a:r>
              <a:rPr lang="en-US" altLang="zh-CN" sz="3200" dirty="0"/>
              <a:t>F</a:t>
            </a:r>
            <a:r>
              <a:rPr lang="zh-CN" altLang="en-US" sz="3200" dirty="0"/>
              <a:t>中的根树数目更少）</a:t>
            </a:r>
          </a:p>
        </p:txBody>
      </p:sp>
    </p:spTree>
    <p:extLst>
      <p:ext uri="{BB962C8B-B14F-4D97-AF65-F5344CB8AC3E}">
        <p14:creationId xmlns:p14="http://schemas.microsoft.com/office/powerpoint/2010/main" val="221145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2C1955-463B-44EF-BBD9-C5737536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224793"/>
            <a:ext cx="9603275" cy="628961"/>
          </a:xfrm>
        </p:spPr>
        <p:txBody>
          <a:bodyPr/>
          <a:lstStyle/>
          <a:p>
            <a:pPr algn="ctr"/>
            <a:r>
              <a:rPr lang="zh-CN" altLang="en-US" dirty="0"/>
              <a:t>过程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223D2A6-5F8D-4EF4-915B-A216F81449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zh-CN" altLang="en-US" sz="2400" dirty="0"/>
                  <a:t>记一个序列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400" dirty="0"/>
                  <a:t>，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400" dirty="0"/>
                  <a:t>，</a:t>
                </a:r>
                <a:r>
                  <a:rPr lang="en-US" altLang="zh-CN" sz="2400" dirty="0"/>
                  <a:t> ……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2400" dirty="0"/>
                  <a:t>为一个优序列，如果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 dirty="0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且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/>
                  <a:t>包含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altLang="zh-CN" sz="2400" dirty="0"/>
              </a:p>
              <a:p>
                <a:r>
                  <a:rPr lang="zh-CN" altLang="en-US" sz="2400" dirty="0"/>
                  <a:t>假设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lang="zh-CN" altLang="en-US" sz="2400" dirty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CN" sz="2400" dirty="0"/>
              </a:p>
              <a:p>
                <a:r>
                  <a:rPr lang="zh-CN" altLang="en-US" sz="2400" dirty="0"/>
                  <a:t>记包含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2400" dirty="0"/>
                  <a:t> 的所有根树的数目是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（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）</m:t>
                    </m:r>
                  </m:oMath>
                </a14:m>
                <a:endParaRPr lang="en-US" altLang="zh-CN" sz="2400" dirty="0"/>
              </a:p>
              <a:p>
                <a:r>
                  <a:rPr lang="zh-CN" altLang="en-US" sz="2400" dirty="0"/>
                  <a:t>我们现在想要求的就是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（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 i="1">
                        <a:latin typeface="Cambria Math" panose="02040503050406030204" pitchFamily="18" charset="0"/>
                      </a:rPr>
                      <m:t>）</m:t>
                    </m:r>
                  </m:oMath>
                </a14:m>
                <a:r>
                  <a:rPr lang="en-US" altLang="zh-CN" sz="2400" dirty="0"/>
                  <a:t>(</a:t>
                </a:r>
                <a:r>
                  <a:rPr lang="zh-CN" altLang="en-US" sz="2400" dirty="0"/>
                  <a:t>在这里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2400" dirty="0"/>
                  <a:t>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2400" dirty="0"/>
                  <a:t>指的就是</a:t>
                </a:r>
                <a:r>
                  <a:rPr lang="en-US" altLang="zh-CN" sz="2400" dirty="0"/>
                  <a:t>n</a:t>
                </a:r>
                <a:r>
                  <a:rPr lang="zh-CN" altLang="en-US" sz="2400" dirty="0"/>
                  <a:t>个顶点。此句意即包含</a:t>
                </a:r>
                <a:r>
                  <a:rPr lang="en-US" altLang="zh-CN" sz="2400" dirty="0"/>
                  <a:t>n</a:t>
                </a:r>
                <a:r>
                  <a:rPr lang="zh-CN" altLang="en-US" sz="2400" dirty="0"/>
                  <a:t>个顶点的根树数目</a:t>
                </a:r>
                <a:r>
                  <a:rPr lang="en-US" altLang="zh-CN" sz="2400" dirty="0"/>
                  <a:t>)</a:t>
                </a:r>
              </a:p>
              <a:p>
                <a:r>
                  <a:rPr lang="zh-CN" altLang="en-US" sz="2400" dirty="0"/>
                  <a:t>记结束于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</m:oMath>
                </a14:m>
                <a:r>
                  <a:rPr lang="zh-CN" altLang="en-US" sz="2400" dirty="0"/>
                  <a:t> 的所有优序列的数目为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2400" dirty="0"/>
                  <a:t>（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2400" dirty="0"/>
                  <a:t> ）</a:t>
                </a:r>
                <a:endParaRPr lang="en-US" altLang="zh-CN" sz="24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223D2A6-5F8D-4EF4-915B-A216F81449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6D29700D-C856-4530-A59C-DFAC56E3D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870" y="247614"/>
            <a:ext cx="9742252" cy="597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91C24269-C23F-4C9D-A457-DB1C1B8B7AEB}"/>
                  </a:ext>
                </a:extLst>
              </p:cNvPr>
              <p:cNvSpPr/>
              <p:nvPr/>
            </p:nvSpPr>
            <p:spPr>
              <a:xfrm>
                <a:off x="5034607" y="800984"/>
                <a:ext cx="1927194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dirty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altLang="zh-CN" b="1" i="1" dirty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CN" b="1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b="1" dirty="0"/>
                  <a:t>=n</a:t>
                </a:r>
                <a:r>
                  <a:rPr lang="zh-CN" alt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zh-CN" alt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zh-CN" altLang="en-US" b="1" dirty="0"/>
                  <a:t> </a:t>
                </a:r>
                <a:r>
                  <a:rPr lang="en-US" altLang="zh-CN" b="1" dirty="0"/>
                  <a:t>…(1)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91C24269-C23F-4C9D-A457-DB1C1B8B7A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607" y="800984"/>
                <a:ext cx="1927194" cy="404983"/>
              </a:xfrm>
              <a:prstGeom prst="rect">
                <a:avLst/>
              </a:prstGeom>
              <a:blipFill>
                <a:blip r:embed="rId4"/>
                <a:stretch>
                  <a:fillRect t="-2985" r="-2532" b="-179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78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4B77EA44-BF63-4A38-B0A6-88A6604D5EFF}"/>
                  </a:ext>
                </a:extLst>
              </p:cNvPr>
              <p:cNvSpPr/>
              <p:nvPr/>
            </p:nvSpPr>
            <p:spPr>
              <a:xfrm>
                <a:off x="1013452" y="2522881"/>
                <a:ext cx="266931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3200" dirty="0"/>
                  <a:t>结束于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3200" dirty="0"/>
                  <a:t> 的所有优序列的数目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3200" dirty="0"/>
                  <a:t>（</a:t>
                </a:r>
                <a:r>
                  <a:rPr lang="en-US" altLang="zh-CN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3200" dirty="0"/>
                  <a:t> ）</a:t>
                </a:r>
                <a:endParaRPr lang="en-US" altLang="zh-CN" sz="3200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4B77EA44-BF63-4A38-B0A6-88A6604D5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52" y="2522881"/>
                <a:ext cx="2669315" cy="1569660"/>
              </a:xfrm>
              <a:prstGeom prst="rect">
                <a:avLst/>
              </a:prstGeom>
              <a:blipFill>
                <a:blip r:embed="rId2"/>
                <a:stretch>
                  <a:fillRect l="-5708" t="-4669" r="-21005" b="-124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0AC27FB8-240B-48F5-BAE3-46459633CB9C}"/>
              </a:ext>
            </a:extLst>
          </p:cNvPr>
          <p:cNvCxnSpPr>
            <a:cxnSpLocks/>
          </p:cNvCxnSpPr>
          <p:nvPr/>
        </p:nvCxnSpPr>
        <p:spPr>
          <a:xfrm flipV="1">
            <a:off x="3918517" y="2145025"/>
            <a:ext cx="989901" cy="1319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9BA96B51-58D5-452A-AC83-71D9A0ADCFC4}"/>
              </a:ext>
            </a:extLst>
          </p:cNvPr>
          <p:cNvCxnSpPr>
            <a:cxnSpLocks/>
          </p:cNvCxnSpPr>
          <p:nvPr/>
        </p:nvCxnSpPr>
        <p:spPr>
          <a:xfrm>
            <a:off x="3940247" y="3464545"/>
            <a:ext cx="989901" cy="450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2C50C2AE-2B6F-4B50-8920-F83D558635D5}"/>
              </a:ext>
            </a:extLst>
          </p:cNvPr>
          <p:cNvSpPr txBox="1"/>
          <p:nvPr/>
        </p:nvSpPr>
        <p:spPr>
          <a:xfrm>
            <a:off x="1744910" y="327171"/>
            <a:ext cx="782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如何运用算两次？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BC1442D-499C-4063-90F9-24EFBECB5A16}"/>
                  </a:ext>
                </a:extLst>
              </p:cNvPr>
              <p:cNvSpPr txBox="1"/>
              <p:nvPr/>
            </p:nvSpPr>
            <p:spPr>
              <a:xfrm>
                <a:off x="5112330" y="1825806"/>
                <a:ext cx="60662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/>
                  <a:t>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800" i="1" smtClean="0">
                        <a:latin typeface="Cambria Math" panose="02040503050406030204" pitchFamily="18" charset="0"/>
                      </a:rPr>
                      <m:t>开始</m:t>
                    </m:r>
                  </m:oMath>
                </a14:m>
                <a:r>
                  <a:rPr lang="zh-CN" altLang="en-US" sz="2800" dirty="0"/>
                  <a:t>计算（从</a:t>
                </a:r>
                <a:r>
                  <a:rPr lang="en-US" altLang="zh-CN" sz="2800" dirty="0"/>
                  <a:t>n</a:t>
                </a:r>
                <a:r>
                  <a:rPr lang="zh-CN" altLang="en-US" sz="2800" dirty="0"/>
                  <a:t>阶根树到</a:t>
                </a:r>
                <a:r>
                  <a:rPr lang="en-US" altLang="zh-CN" sz="2800" dirty="0"/>
                  <a:t>n</a:t>
                </a:r>
                <a:r>
                  <a:rPr lang="zh-CN" altLang="en-US" sz="2800" dirty="0"/>
                  <a:t>个顶点）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BC1442D-499C-4063-90F9-24EFBECB5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330" y="1825806"/>
                <a:ext cx="6066218" cy="523220"/>
              </a:xfrm>
              <a:prstGeom prst="rect">
                <a:avLst/>
              </a:prstGeom>
              <a:blipFill>
                <a:blip r:embed="rId3"/>
                <a:stretch>
                  <a:fillRect l="-2111" t="-14118" r="-7940" b="-3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15C18BAB-1C78-455E-A1E4-F042B474E05C}"/>
                  </a:ext>
                </a:extLst>
              </p:cNvPr>
              <p:cNvSpPr/>
              <p:nvPr/>
            </p:nvSpPr>
            <p:spPr>
              <a:xfrm>
                <a:off x="5187627" y="3653492"/>
                <a:ext cx="716935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 dirty="0"/>
                  <a:t>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800" i="1">
                        <a:latin typeface="Cambria Math" panose="02040503050406030204" pitchFamily="18" charset="0"/>
                      </a:rPr>
                      <m:t>开始</m:t>
                    </m:r>
                  </m:oMath>
                </a14:m>
                <a:r>
                  <a:rPr lang="zh-CN" altLang="en-US" sz="2800" dirty="0"/>
                  <a:t>计算（从</a:t>
                </a:r>
                <a:r>
                  <a:rPr lang="en-US" altLang="zh-CN" sz="2800" dirty="0"/>
                  <a:t>n</a:t>
                </a:r>
                <a:r>
                  <a:rPr lang="zh-CN" altLang="en-US" sz="2800" dirty="0"/>
                  <a:t>个顶点到</a:t>
                </a:r>
                <a:r>
                  <a:rPr lang="en-US" altLang="zh-CN" sz="2800" dirty="0"/>
                  <a:t>n</a:t>
                </a:r>
                <a:r>
                  <a:rPr lang="zh-CN" altLang="en-US" sz="2800" dirty="0"/>
                  <a:t>阶根树）</a:t>
                </a: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15C18BAB-1C78-455E-A1E4-F042B474E0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627" y="3653492"/>
                <a:ext cx="7169355" cy="523220"/>
              </a:xfrm>
              <a:prstGeom prst="rect">
                <a:avLst/>
              </a:prstGeom>
              <a:blipFill>
                <a:blip r:embed="rId4"/>
                <a:stretch>
                  <a:fillRect l="-1786" t="-12791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748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3269F26-2CC5-4B72-94AB-FD8DF97FF24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451579" y="1266738"/>
                <a:ext cx="9603275" cy="587016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zh-CN" altLang="en-US" dirty="0"/>
                  <a:t>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开始</m:t>
                    </m:r>
                  </m:oMath>
                </a14:m>
                <a:r>
                  <a:rPr lang="zh-CN" altLang="en-US" dirty="0"/>
                  <a:t>计算（从</a:t>
                </a:r>
                <a:r>
                  <a:rPr lang="en-US" altLang="zh-CN" dirty="0"/>
                  <a:t>n</a:t>
                </a:r>
                <a:r>
                  <a:rPr lang="zh-CN" altLang="en-US" dirty="0"/>
                  <a:t>阶根树到</a:t>
                </a:r>
                <a:r>
                  <a:rPr lang="en-US" altLang="zh-CN" dirty="0"/>
                  <a:t>n</a:t>
                </a:r>
                <a:r>
                  <a:rPr lang="zh-CN" altLang="en-US" dirty="0"/>
                  <a:t>个顶点）</a:t>
                </a:r>
                <a:br>
                  <a:rPr lang="zh-CN" altLang="en-US" dirty="0"/>
                </a:b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3269F26-2CC5-4B72-94AB-FD8DF97FF2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51579" y="1266738"/>
                <a:ext cx="9603275" cy="587016"/>
              </a:xfrm>
              <a:blipFill>
                <a:blip r:embed="rId2"/>
                <a:stretch>
                  <a:fillRect t="-20833" b="-135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6E851A7-E373-403E-ACD7-4E3762D968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dirty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且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包含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r>
                  <a:rPr lang="zh-CN" altLang="en-US" dirty="0"/>
                  <a:t>我们知道，从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zh-CN" altLang="en-US" dirty="0"/>
                  <a:t>，我们只需去掉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中的任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条边</a:t>
                </a:r>
                <a:endParaRPr lang="en-US" altLang="zh-CN" dirty="0"/>
              </a:p>
              <a:p>
                <a:r>
                  <a:rPr lang="zh-CN" altLang="en-US" dirty="0"/>
                  <a:t>故从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我们</m:t>
                    </m:r>
                  </m:oMath>
                </a14:m>
                <a:r>
                  <a:rPr lang="zh-CN" altLang="en-US" dirty="0"/>
                  <a:t>需要去掉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中的任（</a:t>
                </a:r>
                <a:r>
                  <a:rPr lang="en-US" altLang="zh-CN" dirty="0"/>
                  <a:t>n-1</a:t>
                </a:r>
                <a:r>
                  <a:rPr lang="zh-CN" altLang="en-US" dirty="0"/>
                  <a:t>）条边，且去除的顺序也会影响优序列的数目。而这样的根树有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）</m:t>
                    </m:r>
                  </m:oMath>
                </a14:m>
                <a:r>
                  <a:rPr lang="zh-CN" altLang="en-US" dirty="0"/>
                  <a:t>个</a:t>
                </a:r>
                <a:endParaRPr lang="en-US" altLang="zh-CN" dirty="0"/>
              </a:p>
              <a:p>
                <a:r>
                  <a:rPr lang="zh-CN" altLang="en-US" dirty="0"/>
                  <a:t>故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b="1" dirty="0"/>
                  <a:t>（</a:t>
                </a:r>
                <a:r>
                  <a:rPr lang="en-US" altLang="zh-CN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zh-CN" altLang="en-US" b="1" dirty="0"/>
                  <a:t> ）</a:t>
                </a:r>
                <a:r>
                  <a:rPr lang="en-US" altLang="zh-CN" b="1" dirty="0"/>
                  <a:t>=</a:t>
                </a:r>
                <a:r>
                  <a:rPr lang="zh-CN" altLang="en-US" b="1" dirty="0"/>
                  <a:t>（</a:t>
                </a:r>
                <a:r>
                  <a:rPr lang="en-US" altLang="zh-CN" b="1" dirty="0"/>
                  <a:t>n-1</a:t>
                </a:r>
                <a:r>
                  <a:rPr lang="zh-CN" altLang="en-US" b="1" dirty="0"/>
                  <a:t>）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altLang="zh-CN" b="1" dirty="0"/>
                  <a:t>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b="1" i="1">
                        <a:latin typeface="Cambria Math" panose="02040503050406030204" pitchFamily="18" charset="0"/>
                      </a:rPr>
                      <m:t>（</m:t>
                    </m:r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zh-CN" altLang="en-US" b="1" i="1">
                        <a:latin typeface="Cambria Math" panose="02040503050406030204" pitchFamily="18" charset="0"/>
                      </a:rPr>
                      <m:t>）</m:t>
                    </m:r>
                  </m:oMath>
                </a14:m>
                <a:r>
                  <a:rPr lang="en-US" altLang="zh-CN" b="1" dirty="0"/>
                  <a:t>…(2)</a:t>
                </a:r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6E851A7-E373-403E-ACD7-4E3762D968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8534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5B0C310-DE47-4DE9-A243-0F8EDD97632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451579" y="1233182"/>
                <a:ext cx="9603275" cy="620572"/>
              </a:xfrm>
            </p:spPr>
            <p:txBody>
              <a:bodyPr/>
              <a:lstStyle/>
              <a:p>
                <a:pPr algn="ctr"/>
                <a:r>
                  <a:rPr lang="zh-CN" altLang="en-US" dirty="0"/>
                  <a:t>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开始</m:t>
                    </m:r>
                  </m:oMath>
                </a14:m>
                <a:r>
                  <a:rPr lang="zh-CN" altLang="en-US" dirty="0"/>
                  <a:t>（从</a:t>
                </a:r>
                <a:r>
                  <a:rPr lang="en-US" altLang="zh-CN" dirty="0"/>
                  <a:t>n</a:t>
                </a:r>
                <a:r>
                  <a:rPr lang="zh-CN" altLang="en-US" dirty="0"/>
                  <a:t>个顶点到</a:t>
                </a:r>
                <a:r>
                  <a:rPr lang="en-US" altLang="zh-CN" dirty="0"/>
                  <a:t>n</a:t>
                </a:r>
                <a:r>
                  <a:rPr lang="zh-CN" altLang="en-US" dirty="0"/>
                  <a:t>阶根树）</a:t>
                </a: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5B0C310-DE47-4DE9-A243-0F8EDD9763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51579" y="1233182"/>
                <a:ext cx="9603275" cy="620572"/>
              </a:xfrm>
              <a:blipFill>
                <a:blip r:embed="rId2"/>
                <a:stretch>
                  <a:fillRect t="-21569" b="-186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4AFDCD0-9A2E-4DC4-804E-340F79D82A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51579" y="2015733"/>
                <a:ext cx="9603275" cy="1096584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dirty="0"/>
                  <a:t>我们知道，从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，我们需要把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中一个顶点加上一条有向边连至另一顶点</a:t>
                </a:r>
                <a:endParaRPr lang="en-US" altLang="zh-CN" dirty="0"/>
              </a:p>
              <a:p>
                <a:r>
                  <a:rPr lang="zh-CN" altLang="en-US" dirty="0"/>
                  <a:t>因为</a:t>
                </a:r>
                <a:r>
                  <a:rPr lang="en-US" altLang="zh-CN" dirty="0"/>
                  <a:t>n</a:t>
                </a:r>
                <a:r>
                  <a:rPr lang="zh-CN" altLang="en-US" dirty="0"/>
                  <a:t>个顶点均有可能，且所连顶点只能是其他根树的树根，即有</a:t>
                </a:r>
                <a:r>
                  <a:rPr lang="en-US" altLang="zh-CN" dirty="0"/>
                  <a:t>n(n-1)</a:t>
                </a:r>
                <a:r>
                  <a:rPr lang="zh-CN" altLang="en-US" dirty="0"/>
                  <a:t>种取法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4AFDCD0-9A2E-4DC4-804E-340F79D82A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1579" y="2015733"/>
                <a:ext cx="9603275" cy="1096584"/>
              </a:xfrm>
              <a:blipFill>
                <a:blip r:embed="rId3"/>
                <a:stretch>
                  <a:fillRect l="-571" r="-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8CCC8B31-5F19-4036-A3A4-771A9FB74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579" y="3522764"/>
            <a:ext cx="2860345" cy="23883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18B8E7E-21E3-41A0-B665-1217487CDF62}"/>
                  </a:ext>
                </a:extLst>
              </p:cNvPr>
              <p:cNvSpPr txBox="1"/>
              <p:nvPr/>
            </p:nvSpPr>
            <p:spPr>
              <a:xfrm>
                <a:off x="1493378" y="3118996"/>
                <a:ext cx="50082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en-US" altLang="zh-CN" dirty="0"/>
                  <a:t>n=10</a:t>
                </a:r>
                <a:r>
                  <a:rPr lang="zh-CN" altLang="en-US" dirty="0"/>
                  <a:t>为例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18B8E7E-21E3-41A0-B665-1217487CD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378" y="3118996"/>
                <a:ext cx="5008227" cy="369332"/>
              </a:xfrm>
              <a:prstGeom prst="rect">
                <a:avLst/>
              </a:prstGeom>
              <a:blipFill>
                <a:blip r:embed="rId5"/>
                <a:stretch>
                  <a:fillRect l="-1095" t="-11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02BD2C2-0610-48FD-B4C4-BF870999BE99}"/>
                  </a:ext>
                </a:extLst>
              </p:cNvPr>
              <p:cNvSpPr txBox="1"/>
              <p:nvPr/>
            </p:nvSpPr>
            <p:spPr>
              <a:xfrm>
                <a:off x="5385732" y="3522764"/>
                <a:ext cx="5293453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1" smtClean="0">
                            <a:latin typeface="Cambria Math" panose="02040503050406030204" pitchFamily="18" charset="0"/>
                          </a:rPr>
                          <m:t>故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b="1" dirty="0"/>
                  <a:t>（</a:t>
                </a:r>
                <a:r>
                  <a:rPr lang="en-US" altLang="zh-CN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zh-CN" altLang="en-US" b="1" dirty="0"/>
                  <a:t> ）</a:t>
                </a:r>
                <a:r>
                  <a:rPr lang="en-US" altLang="zh-CN" b="1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zh-CN" altLang="en-US" b="1" dirty="0"/>
                  <a:t>（</a:t>
                </a:r>
                <a:r>
                  <a:rPr lang="en-US" altLang="zh-CN" b="1" dirty="0"/>
                  <a:t>n-1</a:t>
                </a:r>
                <a:r>
                  <a:rPr lang="zh-CN" altLang="en-US" b="1" dirty="0"/>
                  <a:t>）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altLang="zh-CN" b="1" dirty="0"/>
                  <a:t> …(3)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02BD2C2-0610-48FD-B4C4-BF870999B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732" y="3522764"/>
                <a:ext cx="5293453" cy="669992"/>
              </a:xfrm>
              <a:prstGeom prst="rect">
                <a:avLst/>
              </a:prstGeom>
              <a:blipFill>
                <a:blip r:embed="rId6"/>
                <a:stretch>
                  <a:fillRect l="-345" t="-5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75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F3D202F5-31E5-40F4-9E9B-0BBD66EF13A8}"/>
                  </a:ext>
                </a:extLst>
              </p:cNvPr>
              <p:cNvSpPr/>
              <p:nvPr/>
            </p:nvSpPr>
            <p:spPr>
              <a:xfrm>
                <a:off x="3967656" y="776339"/>
                <a:ext cx="2899063" cy="578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en-US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800" b="1" dirty="0"/>
                  <a:t>=n</a:t>
                </a:r>
                <a:r>
                  <a:rPr lang="zh-CN" altLang="en-US" sz="2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zh-CN" altLang="en-US" sz="28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zh-CN" altLang="en-US" sz="2800" b="1" dirty="0"/>
                  <a:t> </a:t>
                </a:r>
                <a:r>
                  <a:rPr lang="en-US" altLang="zh-CN" sz="2800" b="1" dirty="0"/>
                  <a:t>…(1)</a:t>
                </a: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F3D202F5-31E5-40F4-9E9B-0BBD66EF13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656" y="776339"/>
                <a:ext cx="2899063" cy="578685"/>
              </a:xfrm>
              <a:prstGeom prst="rect">
                <a:avLst/>
              </a:prstGeom>
              <a:blipFill>
                <a:blip r:embed="rId2"/>
                <a:stretch>
                  <a:fillRect t="-6316" r="-3158" b="-23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71476FE2-1F28-47B7-81E4-6B3AB9760158}"/>
                  </a:ext>
                </a:extLst>
              </p:cNvPr>
              <p:cNvSpPr/>
              <p:nvPr/>
            </p:nvSpPr>
            <p:spPr>
              <a:xfrm>
                <a:off x="2464422" y="1460880"/>
                <a:ext cx="59055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2800" b="1" dirty="0"/>
                  <a:t>（</a:t>
                </a:r>
                <a:r>
                  <a:rPr lang="en-US" altLang="zh-CN" sz="2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zh-CN" altLang="en-US" sz="2800" b="1" dirty="0"/>
                  <a:t> ）</a:t>
                </a:r>
                <a:r>
                  <a:rPr lang="en-US" altLang="zh-CN" sz="2800" b="1" dirty="0"/>
                  <a:t>=</a:t>
                </a:r>
                <a:r>
                  <a:rPr lang="zh-CN" altLang="en-US" sz="2800" b="1" dirty="0"/>
                  <a:t>（</a:t>
                </a:r>
                <a:r>
                  <a:rPr lang="en-US" altLang="zh-CN" sz="2800" b="1" dirty="0"/>
                  <a:t>n-1</a:t>
                </a:r>
                <a:r>
                  <a:rPr lang="zh-CN" altLang="en-US" sz="2800" b="1" dirty="0"/>
                  <a:t>）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altLang="zh-CN" sz="28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800" b="1" i="1">
                        <a:latin typeface="Cambria Math" panose="02040503050406030204" pitchFamily="18" charset="0"/>
                      </a:rPr>
                      <m:t>（</m:t>
                    </m:r>
                    <m:sSub>
                      <m:sSub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zh-CN" altLang="en-US" sz="2800" b="1" i="1">
                        <a:latin typeface="Cambria Math" panose="02040503050406030204" pitchFamily="18" charset="0"/>
                      </a:rPr>
                      <m:t>）</m:t>
                    </m:r>
                  </m:oMath>
                </a14:m>
                <a:r>
                  <a:rPr lang="en-US" altLang="zh-CN" sz="2800" b="1" dirty="0"/>
                  <a:t>…(2)</a:t>
                </a: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71476FE2-1F28-47B7-81E4-6B3AB97601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422" y="1460880"/>
                <a:ext cx="5905527" cy="523220"/>
              </a:xfrm>
              <a:prstGeom prst="rect">
                <a:avLst/>
              </a:prstGeom>
              <a:blipFill>
                <a:blip r:embed="rId3"/>
                <a:stretch>
                  <a:fillRect t="-14118" r="-1032" b="-3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F4E8021D-C469-4AEE-A804-BD5751250A2D}"/>
                  </a:ext>
                </a:extLst>
              </p:cNvPr>
              <p:cNvSpPr/>
              <p:nvPr/>
            </p:nvSpPr>
            <p:spPr>
              <a:xfrm>
                <a:off x="2823495" y="2089956"/>
                <a:ext cx="5187382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2800" b="1" dirty="0"/>
                  <a:t>（</a:t>
                </a:r>
                <a:r>
                  <a:rPr lang="en-US" altLang="zh-CN" sz="2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zh-CN" altLang="en-US" sz="2800" b="1" dirty="0"/>
                  <a:t> ）</a:t>
                </a:r>
                <a:r>
                  <a:rPr lang="en-US" altLang="zh-CN" sz="2800" b="1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zh-CN" altLang="en-US" sz="2800" b="1" dirty="0"/>
                  <a:t>（</a:t>
                </a:r>
                <a:r>
                  <a:rPr lang="en-US" altLang="zh-CN" sz="2800" b="1" dirty="0"/>
                  <a:t>n-1</a:t>
                </a:r>
                <a:r>
                  <a:rPr lang="zh-CN" altLang="en-US" sz="2800" b="1" dirty="0"/>
                  <a:t>）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altLang="zh-CN" sz="2800" b="1" dirty="0"/>
                  <a:t> …(3)</a:t>
                </a: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F4E8021D-C469-4AEE-A804-BD5751250A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495" y="2089956"/>
                <a:ext cx="5187382" cy="532966"/>
              </a:xfrm>
              <a:prstGeom prst="rect">
                <a:avLst/>
              </a:prstGeom>
              <a:blipFill>
                <a:blip r:embed="rId4"/>
                <a:stretch>
                  <a:fillRect t="-11494" r="-1293" b="-321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DE71FD5-BB07-4D0A-8C81-D142704CDC7A}"/>
                  </a:ext>
                </a:extLst>
              </p:cNvPr>
              <p:cNvSpPr txBox="1"/>
              <p:nvPr/>
            </p:nvSpPr>
            <p:spPr>
              <a:xfrm>
                <a:off x="1830894" y="3900567"/>
                <a:ext cx="7172588" cy="1145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/>
                  <a:t>可得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en-US" sz="2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8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altLang="zh-CN" sz="28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800" b="1" i="1">
                        <a:latin typeface="Cambria Math" panose="02040503050406030204" pitchFamily="18" charset="0"/>
                      </a:rPr>
                      <m:t>（</m:t>
                    </m:r>
                    <m:sSub>
                      <m:sSub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b="1" i="1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zh-CN" altLang="en-US" sz="2800" b="1" i="1">
                        <a:latin typeface="Cambria Math" panose="02040503050406030204" pitchFamily="18" charset="0"/>
                      </a:rPr>
                      <m:t>）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800" b="1" i="1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altLang="zh-CN" sz="2800" dirty="0"/>
              </a:p>
              <a:p>
                <a:pPr algn="ctr"/>
                <a:r>
                  <a:rPr lang="zh-CN" altLang="en-US" sz="3600" dirty="0"/>
                  <a:t>故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36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zh-CN" altLang="en-US" sz="36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zh-CN" altLang="en-US" sz="3600" b="1" dirty="0"/>
                  <a:t> </a:t>
                </a:r>
                <a:r>
                  <a:rPr lang="en-US" altLang="zh-CN" sz="3600" b="1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6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3600" b="1" i="1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altLang="zh-CN" sz="3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DE71FD5-BB07-4D0A-8C81-D142704CD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894" y="3900567"/>
                <a:ext cx="7172588" cy="1145250"/>
              </a:xfrm>
              <a:prstGeom prst="rect">
                <a:avLst/>
              </a:prstGeom>
              <a:blipFill>
                <a:blip r:embed="rId5"/>
                <a:stretch>
                  <a:fillRect t="-3191" b="-196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26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5927685-E1BC-464B-A54A-7E6FF2E42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204" y="3199521"/>
            <a:ext cx="8897592" cy="131463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39C2A2A-2B10-474E-A7D1-273DC0B9106A}"/>
              </a:ext>
            </a:extLst>
          </p:cNvPr>
          <p:cNvSpPr txBox="1"/>
          <p:nvPr/>
        </p:nvSpPr>
        <p:spPr>
          <a:xfrm>
            <a:off x="2046914" y="1619075"/>
            <a:ext cx="7600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/>
              <a:t> Jim Pitman </a:t>
            </a:r>
            <a:endParaRPr lang="zh-CN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011708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B9DA7C5-7219-4333-8DF1-7CA9412700BB}"/>
              </a:ext>
            </a:extLst>
          </p:cNvPr>
          <p:cNvSpPr txBox="1"/>
          <p:nvPr/>
        </p:nvSpPr>
        <p:spPr>
          <a:xfrm>
            <a:off x="1040235" y="704675"/>
            <a:ext cx="8690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参考资料：</a:t>
            </a:r>
            <a:endParaRPr lang="en-US" altLang="zh-CN" sz="2400" dirty="0"/>
          </a:p>
          <a:p>
            <a:r>
              <a:rPr lang="en-US" altLang="zh-CN" sz="2400" dirty="0" err="1"/>
              <a:t>Proofs_from_THE_BOOK</a:t>
            </a:r>
            <a:r>
              <a:rPr lang="en-US" altLang="zh-CN" sz="2400" dirty="0"/>
              <a:t>_(Fifth_Edition_2014)</a:t>
            </a:r>
          </a:p>
          <a:p>
            <a:r>
              <a:rPr lang="en-US" altLang="zh-CN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http://wikipedia.moesalih.com/Double_counting_(proof_technique)</a:t>
            </a:r>
            <a:endParaRPr lang="en-US" altLang="zh-CN" sz="2400" dirty="0"/>
          </a:p>
          <a:p>
            <a:r>
              <a:rPr lang="en-US" altLang="zh-CN" sz="2400" dirty="0"/>
              <a:t>Good Will Hunting (1998)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86524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62B139-C300-4995-9EB5-C6646E26E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300" y="1148468"/>
            <a:ext cx="9603275" cy="1049235"/>
          </a:xfrm>
        </p:spPr>
        <p:txBody>
          <a:bodyPr/>
          <a:lstStyle/>
          <a:p>
            <a:pPr algn="ctr"/>
            <a:r>
              <a:rPr lang="en-US" altLang="zh-CN" dirty="0"/>
              <a:t>What is double counting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18FBCC-A0B8-495B-886F-E02441FA4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460" y="1923453"/>
            <a:ext cx="9637115" cy="3450613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将一个量用两种方法分别计算一次，由结果相等构造等式，这种思维方式就是</a:t>
            </a:r>
            <a:r>
              <a:rPr lang="en-US" altLang="zh-CN" sz="4000" dirty="0"/>
              <a:t>double counting</a:t>
            </a:r>
            <a:r>
              <a:rPr lang="zh-CN" altLang="en-US" sz="4000" dirty="0"/>
              <a:t>，我们通常叫做算两次。</a:t>
            </a:r>
          </a:p>
        </p:txBody>
      </p:sp>
    </p:spTree>
    <p:extLst>
      <p:ext uri="{BB962C8B-B14F-4D97-AF65-F5344CB8AC3E}">
        <p14:creationId xmlns:p14="http://schemas.microsoft.com/office/powerpoint/2010/main" val="543123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79283AC-398A-4E0C-87A3-C665AA139062}"/>
              </a:ext>
            </a:extLst>
          </p:cNvPr>
          <p:cNvSpPr txBox="1"/>
          <p:nvPr/>
        </p:nvSpPr>
        <p:spPr>
          <a:xfrm>
            <a:off x="2031534" y="1711354"/>
            <a:ext cx="81289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/>
              <a:t>THANK YOU FOR LISTENING</a:t>
            </a:r>
            <a:endParaRPr lang="zh-CN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302894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B33D2C-4222-4CF9-B2AD-8E145FE60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275127"/>
            <a:ext cx="9603275" cy="578627"/>
          </a:xfrm>
        </p:spPr>
        <p:txBody>
          <a:bodyPr/>
          <a:lstStyle/>
          <a:p>
            <a:pPr algn="ctr"/>
            <a:r>
              <a:rPr lang="zh-CN" altLang="en-US" dirty="0"/>
              <a:t>基本思维过程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D38318CA-6768-4E99-97BC-2D3B8EAA06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2757538"/>
              </p:ext>
            </p:extLst>
          </p:nvPr>
        </p:nvGraphicFramePr>
        <p:xfrm>
          <a:off x="1451579" y="127963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0C42915A-723C-4D80-AB63-332A64D7BC93}"/>
              </a:ext>
            </a:extLst>
          </p:cNvPr>
          <p:cNvSpPr txBox="1"/>
          <p:nvPr/>
        </p:nvSpPr>
        <p:spPr>
          <a:xfrm>
            <a:off x="7586048" y="3825379"/>
            <a:ext cx="677108" cy="3271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200" dirty="0"/>
              <a:t>=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25408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D3BAEF-F73A-471A-8067-595C5F2BA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249960"/>
            <a:ext cx="9603275" cy="603794"/>
          </a:xfrm>
        </p:spPr>
        <p:txBody>
          <a:bodyPr/>
          <a:lstStyle/>
          <a:p>
            <a:pPr algn="ctr"/>
            <a:r>
              <a:rPr lang="zh-CN" altLang="en-US" b="1" dirty="0"/>
              <a:t>几个助于理解的例子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413AF20-0031-4553-A309-B540F2273F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51579" y="2015732"/>
                <a:ext cx="9603275" cy="937193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4000" i="1" dirty="0" smtClean="0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zh-CN" altLang="en-US" sz="4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40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zh-CN" altLang="en-US" sz="4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zh-CN" altLang="en-US" sz="4000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zh-CN" altLang="en-US" sz="4000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4000" i="1" dirty="0">
                        <a:latin typeface="Cambria Math" panose="02040503050406030204" pitchFamily="18" charset="0"/>
                      </a:rPr>
                      <m:t>𝑛</m:t>
                    </m:r>
                    <m:sSubSup>
                      <m:sSubSupPr>
                        <m:ctrlPr>
                          <a:rPr lang="zh-CN" altLang="en-US" sz="4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40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zh-CN" altLang="en-US" sz="40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zh-CN" altLang="en-US" sz="4000" i="0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zh-CN" altLang="en-US" sz="40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zh-CN" altLang="en-US" sz="4000" i="0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zh-CN" altLang="en-US" sz="4000" dirty="0"/>
                  <a:t>（</a:t>
                </a:r>
                <a14:m>
                  <m:oMath xmlns:m="http://schemas.openxmlformats.org/officeDocument/2006/math">
                    <m:r>
                      <a:rPr lang="zh-CN" altLang="en-US" sz="40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zh-CN" altLang="en-US" sz="400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40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zh-CN" altLang="en-US" sz="4000" i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zh-CN" altLang="en-US" sz="400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zh-CN" altLang="en-US" sz="4000" i="1">
                        <a:latin typeface="Cambria Math" panose="02040503050406030204" pitchFamily="18" charset="0"/>
                      </a:rPr>
                      <m:t>且</m:t>
                    </m:r>
                    <m:r>
                      <a:rPr lang="zh-CN" altLang="en-US" sz="40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zh-CN" altLang="en-US" sz="4000" i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zh-CN" altLang="en-US" sz="40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zh-CN" altLang="en-US" sz="4000" i="0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zh-CN" altLang="en-US" sz="4000" dirty="0"/>
                  <a:t>）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413AF20-0031-4553-A309-B540F2273F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1579" y="2015732"/>
                <a:ext cx="9603275" cy="937193"/>
              </a:xfrm>
              <a:blipFill>
                <a:blip r:embed="rId3"/>
                <a:stretch>
                  <a:fillRect t="-1307" b="-13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916AF250-51E0-4B52-9357-A6A98C3341FC}"/>
              </a:ext>
            </a:extLst>
          </p:cNvPr>
          <p:cNvSpPr txBox="1"/>
          <p:nvPr/>
        </p:nvSpPr>
        <p:spPr>
          <a:xfrm>
            <a:off x="1657251" y="3429000"/>
            <a:ext cx="93198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当然，我们用组合数的计算公式是可以很容易的得到这个式子的，但如何使用</a:t>
            </a:r>
            <a:r>
              <a:rPr lang="en-US" altLang="zh-CN" sz="3200" dirty="0"/>
              <a:t>double counting</a:t>
            </a:r>
            <a:r>
              <a:rPr lang="zh-CN" altLang="en-US" sz="3200" dirty="0"/>
              <a:t>呢？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A1D7A3D-642B-40C7-84A2-840DBAC7B7CA}"/>
                  </a:ext>
                </a:extLst>
              </p:cNvPr>
              <p:cNvSpPr txBox="1"/>
              <p:nvPr/>
            </p:nvSpPr>
            <p:spPr>
              <a:xfrm>
                <a:off x="1323624" y="3094873"/>
                <a:ext cx="9731230" cy="2272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/>
                  <a:t>我们构造一个这样的情景：一个班有</a:t>
                </a:r>
                <a:r>
                  <a:rPr lang="en-US" altLang="zh-CN" sz="2800" dirty="0"/>
                  <a:t>n</a:t>
                </a:r>
                <a:r>
                  <a:rPr lang="zh-CN" altLang="en-US" sz="2800" dirty="0"/>
                  <a:t>名同学，其中要选出</a:t>
                </a:r>
                <a:r>
                  <a:rPr lang="en-US" altLang="zh-CN" sz="2800" dirty="0"/>
                  <a:t>k</a:t>
                </a:r>
                <a:r>
                  <a:rPr lang="zh-CN" altLang="en-US" sz="2800" dirty="0"/>
                  <a:t>名班委，再从</a:t>
                </a:r>
                <a:r>
                  <a:rPr lang="en-US" altLang="zh-CN" sz="2800" dirty="0"/>
                  <a:t>k</a:t>
                </a:r>
                <a:r>
                  <a:rPr lang="zh-CN" altLang="en-US" sz="2800" dirty="0"/>
                  <a:t>名班委中选出</a:t>
                </a:r>
                <a:r>
                  <a:rPr lang="en-US" altLang="zh-CN" sz="2800" dirty="0"/>
                  <a:t>1</a:t>
                </a:r>
                <a:r>
                  <a:rPr lang="zh-CN" altLang="en-US" sz="2800" dirty="0"/>
                  <a:t>个班长。如果我们先选班委，再选班长，</a:t>
                </a:r>
                <a14:m>
                  <m:oMath xmlns:m="http://schemas.openxmlformats.org/officeDocument/2006/math">
                    <m:r>
                      <a:rPr lang="zh-CN" altLang="en-US" sz="2800" i="1" dirty="0">
                        <a:latin typeface="Cambria Math" panose="02040503050406030204" pitchFamily="18" charset="0"/>
                      </a:rPr>
                      <m:t>那么</m:t>
                    </m:r>
                    <m:r>
                      <a:rPr lang="zh-CN" altLang="en-US" sz="2800" i="1" dirty="0" smtClean="0">
                        <a:latin typeface="Cambria Math" panose="02040503050406030204" pitchFamily="18" charset="0"/>
                      </a:rPr>
                      <m:t>就是</m:t>
                    </m:r>
                    <m:r>
                      <a:rPr lang="zh-CN" altLang="en-US" sz="2800" i="1" dirty="0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zh-CN" altLang="en-US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8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zh-CN" alt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zh-CN" altLang="en-US" sz="2800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zh-CN" altLang="en-US" sz="2800" dirty="0"/>
                  <a:t>种选法；如果我们先选班长，再选剩下的班委，那么就是</a:t>
                </a:r>
                <a14:m>
                  <m:oMath xmlns:m="http://schemas.openxmlformats.org/officeDocument/2006/math">
                    <m:r>
                      <a:rPr lang="zh-CN" altLang="en-US" sz="2800" i="1" dirty="0">
                        <a:latin typeface="Cambria Math" panose="02040503050406030204" pitchFamily="18" charset="0"/>
                      </a:rPr>
                      <m:t>𝑛</m:t>
                    </m:r>
                    <m:sSubSup>
                      <m:sSubSupPr>
                        <m:ctrlPr>
                          <a:rPr lang="zh-CN" altLang="en-US" sz="2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8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zh-CN" alt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zh-CN" altLang="en-US" sz="2800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zh-CN" altLang="en-US" sz="28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zh-CN" altLang="en-US" sz="2800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zh-CN" altLang="en-US" sz="2800" dirty="0"/>
                  <a:t>种选法，用两种不同的计算方法算一个量，所以算出的两个值当然是相等的。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A1D7A3D-642B-40C7-84A2-840DBAC7B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624" y="3094873"/>
                <a:ext cx="9731230" cy="2272930"/>
              </a:xfrm>
              <a:prstGeom prst="rect">
                <a:avLst/>
              </a:prstGeom>
              <a:blipFill>
                <a:blip r:embed="rId4"/>
                <a:stretch>
                  <a:fillRect l="-1253" t="-3217" r="-627" b="-64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14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04ADBF-D649-435B-9E78-0C2AD6280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283516"/>
            <a:ext cx="9603275" cy="570238"/>
          </a:xfrm>
        </p:spPr>
        <p:txBody>
          <a:bodyPr/>
          <a:lstStyle/>
          <a:p>
            <a:pPr algn="ctr"/>
            <a:r>
              <a:rPr lang="zh-CN" altLang="en-US" b="1" dirty="0"/>
              <a:t>几个助于理解的例子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397111-6080-445F-8381-CDB20AE30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2698881"/>
          </a:xfrm>
        </p:spPr>
        <p:txBody>
          <a:bodyPr>
            <a:normAutofit lnSpcReduction="10000"/>
          </a:bodyPr>
          <a:lstStyle/>
          <a:p>
            <a:r>
              <a:rPr lang="zh-CN" altLang="en-US" sz="5100" dirty="0"/>
              <a:t>在一个有些人握手的聚会里，握了奇数个人的手的人数一定为偶数个。</a:t>
            </a:r>
          </a:p>
          <a:p>
            <a:endParaRPr lang="en-US" altLang="zh-CN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81985D5-86B1-4984-9B30-99F62573452E}"/>
              </a:ext>
            </a:extLst>
          </p:cNvPr>
          <p:cNvSpPr txBox="1"/>
          <p:nvPr/>
        </p:nvSpPr>
        <p:spPr>
          <a:xfrm>
            <a:off x="5679347" y="4040146"/>
            <a:ext cx="6174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/>
              <a:t>如何刻画这个问题？</a:t>
            </a:r>
          </a:p>
        </p:txBody>
      </p:sp>
    </p:spTree>
    <p:extLst>
      <p:ext uri="{BB962C8B-B14F-4D97-AF65-F5344CB8AC3E}">
        <p14:creationId xmlns:p14="http://schemas.microsoft.com/office/powerpoint/2010/main" val="371783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900A1E-F7A7-4ACE-B283-0ADE5B3B9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688" y="1136815"/>
            <a:ext cx="9603275" cy="637350"/>
          </a:xfrm>
        </p:spPr>
        <p:txBody>
          <a:bodyPr/>
          <a:lstStyle/>
          <a:p>
            <a:pPr algn="ctr"/>
            <a:r>
              <a:rPr lang="zh-CN" altLang="en-US" dirty="0"/>
              <a:t>一些图论的基本概念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8A66CD-26E6-420A-907A-7843D19EA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691" y="1971413"/>
            <a:ext cx="4236157" cy="4177717"/>
          </a:xfrm>
        </p:spPr>
        <p:txBody>
          <a:bodyPr>
            <a:normAutofit/>
          </a:bodyPr>
          <a:lstStyle/>
          <a:p>
            <a:r>
              <a:rPr lang="zh-CN" altLang="en-US" dirty="0"/>
              <a:t>图：设</a:t>
            </a:r>
            <a:r>
              <a:rPr lang="en-US" altLang="zh-CN" dirty="0"/>
              <a:t>V</a:t>
            </a:r>
            <a:r>
              <a:rPr lang="zh-CN" altLang="en-US" dirty="0"/>
              <a:t>是一个非空集合，</a:t>
            </a:r>
            <a:r>
              <a:rPr lang="en-US" altLang="zh-CN" dirty="0"/>
              <a:t>E</a:t>
            </a:r>
            <a:r>
              <a:rPr lang="zh-CN" altLang="en-US" dirty="0"/>
              <a:t>是一个</a:t>
            </a:r>
            <a:r>
              <a:rPr lang="en-US" altLang="zh-CN" dirty="0"/>
              <a:t>V</a:t>
            </a:r>
            <a:r>
              <a:rPr lang="zh-CN" altLang="en-US" dirty="0"/>
              <a:t>中元素的无序对构成的多重集，有序对</a:t>
            </a:r>
            <a:r>
              <a:rPr lang="en-US" altLang="zh-CN" dirty="0"/>
              <a:t>G=&lt;V, E&gt;</a:t>
            </a:r>
            <a:r>
              <a:rPr lang="zh-CN" altLang="en-US" dirty="0"/>
              <a:t>称为一个图。其中，</a:t>
            </a:r>
            <a:r>
              <a:rPr lang="en-US" altLang="zh-CN" dirty="0"/>
              <a:t>V</a:t>
            </a:r>
            <a:r>
              <a:rPr lang="zh-CN" altLang="en-US" dirty="0"/>
              <a:t>称为顶点集，其元素称为</a:t>
            </a:r>
            <a:r>
              <a:rPr lang="zh-CN" altLang="en-US" b="1" dirty="0"/>
              <a:t>顶点或点</a:t>
            </a:r>
            <a:r>
              <a:rPr lang="en-US" altLang="zh-CN" dirty="0"/>
              <a:t>(vertex)</a:t>
            </a:r>
            <a:r>
              <a:rPr lang="zh-CN" altLang="en-US" dirty="0"/>
              <a:t>，</a:t>
            </a:r>
            <a:r>
              <a:rPr lang="en-US" altLang="zh-CN" dirty="0"/>
              <a:t>E</a:t>
            </a:r>
            <a:r>
              <a:rPr lang="zh-CN" altLang="en-US" dirty="0"/>
              <a:t>称为边集，其元素为</a:t>
            </a:r>
            <a:r>
              <a:rPr lang="zh-CN" altLang="en-US" b="1" dirty="0"/>
              <a:t>边</a:t>
            </a:r>
            <a:r>
              <a:rPr lang="en-US" altLang="zh-CN" dirty="0"/>
              <a:t>(edge)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58F6BB0-732C-4D3B-B112-7E0B04B35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66363"/>
            <a:ext cx="5027802" cy="293614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0F6EC09-F638-4798-B6E2-E66B153F2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50" y="4333524"/>
            <a:ext cx="55530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6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1608A6-AC28-417D-B452-8EE4F7F7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1283516"/>
            <a:ext cx="9603275" cy="536682"/>
          </a:xfrm>
        </p:spPr>
        <p:txBody>
          <a:bodyPr/>
          <a:lstStyle/>
          <a:p>
            <a:pPr algn="ctr"/>
            <a:r>
              <a:rPr lang="zh-CN" altLang="en-US" dirty="0"/>
              <a:t>一些图论的基本概念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5713C8-96C2-42F2-A279-4468307FF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3841874" cy="3450613"/>
          </a:xfrm>
        </p:spPr>
        <p:txBody>
          <a:bodyPr>
            <a:normAutofit lnSpcReduction="10000"/>
          </a:bodyPr>
          <a:lstStyle/>
          <a:p>
            <a:r>
              <a:rPr lang="zh-CN" altLang="en-US" sz="2400" dirty="0"/>
              <a:t>有向图：如果给图的</a:t>
            </a:r>
            <a:r>
              <a:rPr lang="zh-CN" altLang="en-US" sz="2400" b="1" dirty="0"/>
              <a:t>每条边规定一个方向</a:t>
            </a:r>
            <a:r>
              <a:rPr lang="zh-CN" altLang="en-US" sz="2400" dirty="0"/>
              <a:t>，那么得到的图称为有向图。在有向图中，与一个顶点相关联的边有出边和入边之分。</a:t>
            </a:r>
            <a:endParaRPr lang="en-US" altLang="zh-CN" sz="2400" dirty="0"/>
          </a:p>
          <a:p>
            <a:r>
              <a:rPr lang="zh-CN" altLang="en-US" sz="2400" dirty="0"/>
              <a:t>无向图：如果图的</a:t>
            </a:r>
            <a:r>
              <a:rPr lang="zh-CN" altLang="en-US" sz="2400" b="1" dirty="0"/>
              <a:t>每条边都没有方向</a:t>
            </a:r>
            <a:r>
              <a:rPr lang="zh-CN" altLang="en-US" sz="2400" dirty="0"/>
              <a:t>，则称为无向图</a:t>
            </a:r>
            <a:r>
              <a:rPr lang="zh-CN" altLang="en-US" dirty="0"/>
              <a:t>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516E41A-8A6A-4020-880A-0EACC22C5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454" y="2050045"/>
            <a:ext cx="63500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4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E3E394-1163-4E66-8065-18BDF753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249960"/>
            <a:ext cx="9603275" cy="603794"/>
          </a:xfrm>
        </p:spPr>
        <p:txBody>
          <a:bodyPr/>
          <a:lstStyle/>
          <a:p>
            <a:pPr algn="ctr"/>
            <a:r>
              <a:rPr lang="zh-CN" altLang="en-US" dirty="0"/>
              <a:t>一些图论的基本概念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6638D5-63B8-4065-8745-90F2A60B1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3"/>
            <a:ext cx="5091833" cy="4270209"/>
          </a:xfrm>
        </p:spPr>
        <p:txBody>
          <a:bodyPr>
            <a:noAutofit/>
          </a:bodyPr>
          <a:lstStyle/>
          <a:p>
            <a:r>
              <a:rPr lang="zh-CN" altLang="en-US" sz="2400" dirty="0"/>
              <a:t>度数：一个顶点的度数是指与该顶点相关联的边的条数，顶点</a:t>
            </a:r>
            <a:r>
              <a:rPr lang="en-US" altLang="zh-CN" sz="2400" dirty="0"/>
              <a:t>v</a:t>
            </a:r>
            <a:r>
              <a:rPr lang="zh-CN" altLang="en-US" sz="2400" dirty="0"/>
              <a:t>的度数记作</a:t>
            </a:r>
            <a:r>
              <a:rPr lang="en-US" altLang="zh-CN" sz="2400" dirty="0"/>
              <a:t>d(v)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r>
              <a:rPr lang="zh-CN" altLang="en-US" sz="2400" dirty="0"/>
              <a:t>入度：对于</a:t>
            </a:r>
            <a:r>
              <a:rPr lang="zh-CN" altLang="en-US" sz="2400" b="1" dirty="0"/>
              <a:t>有向图</a:t>
            </a:r>
            <a:r>
              <a:rPr lang="zh-CN" altLang="en-US" sz="2400" dirty="0"/>
              <a:t>来说，一个顶点的入度是指与其关联的各边之中，以其为终点的边数。记为</a:t>
            </a:r>
            <a:r>
              <a:rPr lang="en-US" altLang="zh-CN" sz="2400" dirty="0"/>
              <a:t>d</a:t>
            </a:r>
            <a:r>
              <a:rPr lang="en-US" altLang="zh-CN" sz="2400" baseline="30000" dirty="0"/>
              <a:t>−</a:t>
            </a:r>
            <a:r>
              <a:rPr lang="en-US" altLang="zh-CN" sz="2400" dirty="0"/>
              <a:t>(</a:t>
            </a:r>
            <a:r>
              <a:rPr lang="en-US" altLang="zh-CN" sz="2400" i="1" dirty="0"/>
              <a:t>v</a:t>
            </a:r>
            <a:r>
              <a:rPr lang="en-US" altLang="zh-CN" sz="2400" dirty="0"/>
              <a:t>) 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r>
              <a:rPr lang="zh-CN" altLang="en-US" sz="2400" dirty="0"/>
              <a:t>出度：对于</a:t>
            </a:r>
            <a:r>
              <a:rPr lang="zh-CN" altLang="en-US" sz="2400" b="1" dirty="0"/>
              <a:t>有向图</a:t>
            </a:r>
            <a:r>
              <a:rPr lang="zh-CN" altLang="en-US" sz="2400" dirty="0"/>
              <a:t>来说，一个顶点的出度是指与其关联的各边之中，以其为起点的边数。记为</a:t>
            </a:r>
            <a:r>
              <a:rPr lang="en-US" altLang="zh-CN" sz="2400" dirty="0"/>
              <a:t>d</a:t>
            </a:r>
            <a:r>
              <a:rPr lang="en-US" altLang="zh-CN" sz="2400" baseline="30000" dirty="0"/>
              <a:t>+</a:t>
            </a:r>
            <a:r>
              <a:rPr lang="en-US" altLang="zh-CN" sz="2400" dirty="0"/>
              <a:t>(</a:t>
            </a:r>
            <a:r>
              <a:rPr lang="en-US" altLang="zh-CN" sz="2400" i="1" dirty="0"/>
              <a:t>v</a:t>
            </a:r>
            <a:r>
              <a:rPr lang="en-US" altLang="zh-CN" sz="2400" dirty="0"/>
              <a:t>)</a:t>
            </a:r>
            <a:r>
              <a:rPr lang="zh-CN" altLang="en-US" sz="2400" dirty="0"/>
              <a:t>。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138E119-8E57-440F-AB5F-450094A70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24" y="2701254"/>
            <a:ext cx="2513280" cy="177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3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画廊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TM10001114[[fn=画廊]]</Template>
  <TotalTime>814</TotalTime>
  <Words>1703</Words>
  <Application>Microsoft Office PowerPoint</Application>
  <PresentationFormat>宽屏</PresentationFormat>
  <Paragraphs>109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5" baseType="lpstr">
      <vt:lpstr>等线</vt:lpstr>
      <vt:lpstr>Arial</vt:lpstr>
      <vt:lpstr>Cambria Math</vt:lpstr>
      <vt:lpstr>Gill Sans MT</vt:lpstr>
      <vt:lpstr>画廊</vt:lpstr>
      <vt:lpstr>Double   counting</vt:lpstr>
      <vt:lpstr>PowerPoint 演示文稿</vt:lpstr>
      <vt:lpstr>What is double counting</vt:lpstr>
      <vt:lpstr>基本思维过程</vt:lpstr>
      <vt:lpstr>几个助于理解的例子</vt:lpstr>
      <vt:lpstr>几个助于理解的例子</vt:lpstr>
      <vt:lpstr>一些图论的基本概念</vt:lpstr>
      <vt:lpstr>一些图论的基本概念</vt:lpstr>
      <vt:lpstr>一些图论的基本概念</vt:lpstr>
      <vt:lpstr>PowerPoint 演示文稿</vt:lpstr>
      <vt:lpstr>PowerPoint 演示文稿</vt:lpstr>
      <vt:lpstr>PowerPoint 演示文稿</vt:lpstr>
      <vt:lpstr>What is counting trees</vt:lpstr>
      <vt:lpstr>图论的再一些概念</vt:lpstr>
      <vt:lpstr>图论的再一些概念</vt:lpstr>
      <vt:lpstr>图论的再一些概念</vt:lpstr>
      <vt:lpstr>PowerPoint 演示文稿</vt:lpstr>
      <vt:lpstr>PowerPoint 演示文稿</vt:lpstr>
      <vt:lpstr>PowerPoint 演示文稿</vt:lpstr>
      <vt:lpstr>PowerPoint 演示文稿</vt:lpstr>
      <vt:lpstr>一些准备工作</vt:lpstr>
      <vt:lpstr>一些准备工作</vt:lpstr>
      <vt:lpstr>过程</vt:lpstr>
      <vt:lpstr>PowerPoint 演示文稿</vt:lpstr>
      <vt:lpstr>从F_1 开始计算（从n阶根树到n个顶点） </vt:lpstr>
      <vt:lpstr>从F_n 开始（从n个顶点到n阶根树）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Double   counting</dc:title>
  <dc:creator>zhou xiao</dc:creator>
  <cp:lastModifiedBy>zhou xiao</cp:lastModifiedBy>
  <cp:revision>66</cp:revision>
  <dcterms:created xsi:type="dcterms:W3CDTF">2019-10-20T06:44:18Z</dcterms:created>
  <dcterms:modified xsi:type="dcterms:W3CDTF">2019-10-23T16:34:28Z</dcterms:modified>
</cp:coreProperties>
</file>