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49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304" r:id="rId14"/>
    <p:sldId id="270" r:id="rId15"/>
    <p:sldId id="271" r:id="rId16"/>
    <p:sldId id="272" r:id="rId17"/>
    <p:sldId id="274" r:id="rId18"/>
    <p:sldId id="293" r:id="rId19"/>
    <p:sldId id="294" r:id="rId20"/>
    <p:sldId id="295" r:id="rId21"/>
    <p:sldId id="296" r:id="rId22"/>
    <p:sldId id="297" r:id="rId23"/>
    <p:sldId id="275" r:id="rId24"/>
    <p:sldId id="298" r:id="rId25"/>
    <p:sldId id="299" r:id="rId26"/>
    <p:sldId id="276" r:id="rId27"/>
    <p:sldId id="301" r:id="rId28"/>
    <p:sldId id="277" r:id="rId29"/>
    <p:sldId id="302" r:id="rId30"/>
    <p:sldId id="300" r:id="rId31"/>
    <p:sldId id="278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303" r:id="rId44"/>
    <p:sldId id="279" r:id="rId45"/>
    <p:sldId id="291" r:id="rId46"/>
    <p:sldId id="292" r:id="rId47"/>
    <p:sldId id="273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1AF1FF68-7DBB-49D5-9FF6-F5F8B4EAD3DF}">
          <p14:sldIdLst>
            <p14:sldId id="256"/>
            <p14:sldId id="258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304"/>
            <p14:sldId id="270"/>
            <p14:sldId id="271"/>
            <p14:sldId id="272"/>
            <p14:sldId id="274"/>
            <p14:sldId id="293"/>
            <p14:sldId id="294"/>
            <p14:sldId id="295"/>
            <p14:sldId id="296"/>
            <p14:sldId id="297"/>
            <p14:sldId id="275"/>
            <p14:sldId id="298"/>
            <p14:sldId id="299"/>
            <p14:sldId id="276"/>
            <p14:sldId id="301"/>
            <p14:sldId id="277"/>
            <p14:sldId id="302"/>
            <p14:sldId id="300"/>
            <p14:sldId id="278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303"/>
            <p14:sldId id="279"/>
            <p14:sldId id="291"/>
            <p14:sldId id="292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郑 伯霖" initials="郑" lastIdx="3" clrIdx="0">
    <p:extLst>
      <p:ext uri="{19B8F6BF-5375-455C-9EA6-DF929625EA0E}">
        <p15:presenceInfo xmlns:p15="http://schemas.microsoft.com/office/powerpoint/2012/main" userId="0becfc5acb8dd7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310" autoAdjust="0"/>
  </p:normalViewPr>
  <p:slideViewPr>
    <p:cSldViewPr snapToGrid="0">
      <p:cViewPr varScale="1">
        <p:scale>
          <a:sx n="67" d="100"/>
          <a:sy n="67" d="100"/>
        </p:scale>
        <p:origin x="129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735D2-E6B7-4B4C-8BAE-FA156D34F8C9}" type="datetimeFigureOut">
              <a:rPr lang="zh-CN" altLang="en-US" smtClean="0"/>
              <a:t>2020/4/7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4CCFE-630C-46B9-A554-E00A7E062D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8329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467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887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475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778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485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79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304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294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773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6754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489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4356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这里我们要区分一下</a:t>
            </a:r>
            <a:endParaRPr lang="en-US" altLang="zh-CN" dirty="0"/>
          </a:p>
          <a:p>
            <a:r>
              <a:rPr lang="zh-CN" altLang="en-US" dirty="0"/>
              <a:t>将子句删去说明该子句为真，可以不用考虑</a:t>
            </a:r>
            <a:endParaRPr lang="en-US" altLang="zh-CN" dirty="0"/>
          </a:p>
          <a:p>
            <a:r>
              <a:rPr lang="zh-CN" altLang="en-US" dirty="0"/>
              <a:t>若仅仅是删除子句中赋值为</a:t>
            </a:r>
            <a:r>
              <a:rPr lang="en-US" altLang="zh-CN" dirty="0"/>
              <a:t>FALSE</a:t>
            </a:r>
            <a:r>
              <a:rPr lang="zh-CN" altLang="en-US" dirty="0"/>
              <a:t>的文字，那么最后可能会得到一个空子句，空子句一定为</a:t>
            </a:r>
            <a:r>
              <a:rPr lang="en-US" altLang="zh-CN" dirty="0"/>
              <a:t>FALSE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376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6531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748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4637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8510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4924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2357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2357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5619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061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268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6338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4600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7537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3953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4720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4504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9147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3682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147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610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8951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3039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5898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4138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7665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9386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5867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0055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849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97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641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721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562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4CCFE-630C-46B9-A554-E00A7E062DE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119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3FACDE-DE44-48DD-A772-363EB92396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Sat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FEA0AA6-E459-4F31-A09C-82F888EF6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90188" y="4409694"/>
            <a:ext cx="6801612" cy="1239894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                                                           </a:t>
            </a:r>
            <a:r>
              <a:rPr lang="en-US" altLang="zh-CN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郑伯霖</a:t>
            </a:r>
          </a:p>
        </p:txBody>
      </p:sp>
    </p:spTree>
    <p:extLst>
      <p:ext uri="{BB962C8B-B14F-4D97-AF65-F5344CB8AC3E}">
        <p14:creationId xmlns:p14="http://schemas.microsoft.com/office/powerpoint/2010/main" val="4093150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7DEC53-5A19-46F9-8F8E-9654558B5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3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How?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11462B8-E335-45C6-A3D3-E8D0FF5951AF}"/>
              </a:ext>
            </a:extLst>
          </p:cNvPr>
          <p:cNvSpPr txBox="1"/>
          <p:nvPr/>
        </p:nvSpPr>
        <p:spPr>
          <a:xfrm>
            <a:off x="6502479" y="342899"/>
            <a:ext cx="4647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如何利用规则生成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CNF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布尔公式？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B3CC978-387A-46E1-B7B9-E95EDCD87CCB}"/>
              </a:ext>
            </a:extLst>
          </p:cNvPr>
          <p:cNvSpPr txBox="1"/>
          <p:nvPr/>
        </p:nvSpPr>
        <p:spPr>
          <a:xfrm>
            <a:off x="6502479" y="1494650"/>
            <a:ext cx="4493538" cy="1436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规则：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c)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每一条斜线最多只有一个皇后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DDD36A-4A76-460E-86B2-BFCB171E4D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31" t="20500" r="45250" b="25833"/>
          <a:stretch/>
        </p:blipFill>
        <p:spPr>
          <a:xfrm>
            <a:off x="1737360" y="4087830"/>
            <a:ext cx="2434590" cy="247299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3B657E97-E2FB-4DCE-98CC-1D3721AFD68A}"/>
              </a:ext>
            </a:extLst>
          </p:cNvPr>
          <p:cNvGrpSpPr/>
          <p:nvPr/>
        </p:nvGrpSpPr>
        <p:grpSpPr>
          <a:xfrm>
            <a:off x="7109460" y="3245436"/>
            <a:ext cx="3265170" cy="3315384"/>
            <a:chOff x="6823710" y="3392172"/>
            <a:chExt cx="2312800" cy="2348368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ABDFE0E-6AC7-46B0-8525-21D211416C17}"/>
                </a:ext>
              </a:extLst>
            </p:cNvPr>
            <p:cNvSpPr/>
            <p:nvPr/>
          </p:nvSpPr>
          <p:spPr>
            <a:xfrm>
              <a:off x="6823710" y="5452110"/>
              <a:ext cx="288430" cy="2884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CA3DA013-D423-4623-A4CE-A365650A7B3A}"/>
                </a:ext>
              </a:extLst>
            </p:cNvPr>
            <p:cNvSpPr/>
            <p:nvPr/>
          </p:nvSpPr>
          <p:spPr>
            <a:xfrm>
              <a:off x="7112140" y="5163680"/>
              <a:ext cx="288430" cy="28843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CFFDAAB-1ABA-427A-A6C6-C55093D64908}"/>
                </a:ext>
              </a:extLst>
            </p:cNvPr>
            <p:cNvSpPr/>
            <p:nvPr/>
          </p:nvSpPr>
          <p:spPr>
            <a:xfrm>
              <a:off x="7403250" y="4866500"/>
              <a:ext cx="288430" cy="2884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A777C3A5-B720-48D2-A58F-FB2E8E3CC09B}"/>
                </a:ext>
              </a:extLst>
            </p:cNvPr>
            <p:cNvSpPr/>
            <p:nvPr/>
          </p:nvSpPr>
          <p:spPr>
            <a:xfrm>
              <a:off x="7691680" y="4569320"/>
              <a:ext cx="288430" cy="28843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3D9C1062-733F-4BE6-B6AD-046F3EFC4323}"/>
                </a:ext>
              </a:extLst>
            </p:cNvPr>
            <p:cNvSpPr/>
            <p:nvPr/>
          </p:nvSpPr>
          <p:spPr>
            <a:xfrm>
              <a:off x="7980110" y="4274962"/>
              <a:ext cx="288430" cy="2884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AB788175-5A8C-42E5-83D8-893ABD4324C9}"/>
                </a:ext>
              </a:extLst>
            </p:cNvPr>
            <p:cNvSpPr/>
            <p:nvPr/>
          </p:nvSpPr>
          <p:spPr>
            <a:xfrm>
              <a:off x="8268540" y="3986532"/>
              <a:ext cx="288430" cy="28843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82E5B002-DB27-4064-8794-26C26517336F}"/>
                </a:ext>
              </a:extLst>
            </p:cNvPr>
            <p:cNvSpPr/>
            <p:nvPr/>
          </p:nvSpPr>
          <p:spPr>
            <a:xfrm>
              <a:off x="8559650" y="3689352"/>
              <a:ext cx="288430" cy="2884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35699E7A-ACDE-4616-831C-1FDE8758DB98}"/>
                </a:ext>
              </a:extLst>
            </p:cNvPr>
            <p:cNvSpPr/>
            <p:nvPr/>
          </p:nvSpPr>
          <p:spPr>
            <a:xfrm>
              <a:off x="8848080" y="3392172"/>
              <a:ext cx="288430" cy="28843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5" name="图片 44">
            <a:extLst>
              <a:ext uri="{FF2B5EF4-FFF2-40B4-BE49-F238E27FC236}">
                <a16:creationId xmlns:a16="http://schemas.microsoft.com/office/drawing/2014/main" id="{EA16F95B-265B-4B2E-AF65-8869EFE942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56" t="54288" r="57095" b="40791"/>
          <a:stretch/>
        </p:blipFill>
        <p:spPr>
          <a:xfrm>
            <a:off x="9599081" y="3709808"/>
            <a:ext cx="329496" cy="3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87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7DEC53-5A19-46F9-8F8E-9654558B5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3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Pseudocode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11462B8-E335-45C6-A3D3-E8D0FF5951AF}"/>
              </a:ext>
            </a:extLst>
          </p:cNvPr>
          <p:cNvSpPr txBox="1"/>
          <p:nvPr/>
        </p:nvSpPr>
        <p:spPr>
          <a:xfrm>
            <a:off x="6502479" y="342899"/>
            <a:ext cx="4339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如何利用规则生成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CNF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布尔式？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B3CC978-387A-46E1-B7B9-E95EDCD87CCB}"/>
              </a:ext>
            </a:extLst>
          </p:cNvPr>
          <p:cNvSpPr txBox="1"/>
          <p:nvPr/>
        </p:nvSpPr>
        <p:spPr>
          <a:xfrm>
            <a:off x="6502479" y="596237"/>
            <a:ext cx="4493538" cy="1436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规则：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c)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每一条斜线最多只有一个皇后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36A708B-BCBD-434E-88C3-63E8B20285A5}"/>
              </a:ext>
            </a:extLst>
          </p:cNvPr>
          <p:cNvGrpSpPr/>
          <p:nvPr/>
        </p:nvGrpSpPr>
        <p:grpSpPr>
          <a:xfrm>
            <a:off x="1645920" y="4242436"/>
            <a:ext cx="2274570" cy="2309550"/>
            <a:chOff x="7109460" y="3245436"/>
            <a:chExt cx="3265170" cy="3315384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3B657E97-E2FB-4DCE-98CC-1D3721AFD68A}"/>
                </a:ext>
              </a:extLst>
            </p:cNvPr>
            <p:cNvGrpSpPr/>
            <p:nvPr/>
          </p:nvGrpSpPr>
          <p:grpSpPr>
            <a:xfrm>
              <a:off x="7109460" y="3245436"/>
              <a:ext cx="3265170" cy="3315384"/>
              <a:chOff x="6823710" y="3392172"/>
              <a:chExt cx="2312800" cy="2348368"/>
            </a:xfrm>
          </p:grpSpPr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6ABDFE0E-6AC7-46B0-8525-21D211416C17}"/>
                  </a:ext>
                </a:extLst>
              </p:cNvPr>
              <p:cNvSpPr/>
              <p:nvPr/>
            </p:nvSpPr>
            <p:spPr>
              <a:xfrm>
                <a:off x="6823710" y="5452110"/>
                <a:ext cx="288430" cy="2884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A3DA013-D423-4623-A4CE-A365650A7B3A}"/>
                  </a:ext>
                </a:extLst>
              </p:cNvPr>
              <p:cNvSpPr/>
              <p:nvPr/>
            </p:nvSpPr>
            <p:spPr>
              <a:xfrm>
                <a:off x="7112140" y="5163680"/>
                <a:ext cx="288430" cy="2884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2CFFDAAB-1ABA-427A-A6C6-C55093D64908}"/>
                  </a:ext>
                </a:extLst>
              </p:cNvPr>
              <p:cNvSpPr/>
              <p:nvPr/>
            </p:nvSpPr>
            <p:spPr>
              <a:xfrm>
                <a:off x="7403250" y="4866500"/>
                <a:ext cx="288430" cy="2884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A777C3A5-B720-48D2-A58F-FB2E8E3CC09B}"/>
                  </a:ext>
                </a:extLst>
              </p:cNvPr>
              <p:cNvSpPr/>
              <p:nvPr/>
            </p:nvSpPr>
            <p:spPr>
              <a:xfrm>
                <a:off x="7691680" y="4569320"/>
                <a:ext cx="288430" cy="2884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3D9C1062-733F-4BE6-B6AD-046F3EFC4323}"/>
                  </a:ext>
                </a:extLst>
              </p:cNvPr>
              <p:cNvSpPr/>
              <p:nvPr/>
            </p:nvSpPr>
            <p:spPr>
              <a:xfrm>
                <a:off x="7980110" y="4274962"/>
                <a:ext cx="288430" cy="2884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AB788175-5A8C-42E5-83D8-893ABD4324C9}"/>
                  </a:ext>
                </a:extLst>
              </p:cNvPr>
              <p:cNvSpPr/>
              <p:nvPr/>
            </p:nvSpPr>
            <p:spPr>
              <a:xfrm>
                <a:off x="8268540" y="3986532"/>
                <a:ext cx="288430" cy="2884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82E5B002-DB27-4064-8794-26C26517336F}"/>
                  </a:ext>
                </a:extLst>
              </p:cNvPr>
              <p:cNvSpPr/>
              <p:nvPr/>
            </p:nvSpPr>
            <p:spPr>
              <a:xfrm>
                <a:off x="8559650" y="3689352"/>
                <a:ext cx="288430" cy="2884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35699E7A-ACDE-4616-831C-1FDE8758DB98}"/>
                  </a:ext>
                </a:extLst>
              </p:cNvPr>
              <p:cNvSpPr/>
              <p:nvPr/>
            </p:nvSpPr>
            <p:spPr>
              <a:xfrm>
                <a:off x="8848080" y="3392172"/>
                <a:ext cx="288430" cy="2884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EA16F95B-265B-4B2E-AF65-8869EFE9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956" t="54288" r="57095" b="40791"/>
            <a:stretch/>
          </p:blipFill>
          <p:spPr>
            <a:xfrm>
              <a:off x="9599081" y="3709808"/>
              <a:ext cx="329496" cy="309264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022461B5-18D3-40FF-99D6-C2CE6E30E6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968" t="40500" r="9810" b="27000"/>
          <a:stretch/>
        </p:blipFill>
        <p:spPr>
          <a:xfrm>
            <a:off x="6840043" y="2570169"/>
            <a:ext cx="4698923" cy="340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12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7DEC53-5A19-46F9-8F8E-9654558B5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3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Pseudocode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11462B8-E335-45C6-A3D3-E8D0FF5951AF}"/>
              </a:ext>
            </a:extLst>
          </p:cNvPr>
          <p:cNvSpPr txBox="1"/>
          <p:nvPr/>
        </p:nvSpPr>
        <p:spPr>
          <a:xfrm>
            <a:off x="6502479" y="342899"/>
            <a:ext cx="4339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如何利用规则生成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CNF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布尔式？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B3CC978-387A-46E1-B7B9-E95EDCD87CCB}"/>
              </a:ext>
            </a:extLst>
          </p:cNvPr>
          <p:cNvSpPr txBox="1"/>
          <p:nvPr/>
        </p:nvSpPr>
        <p:spPr>
          <a:xfrm>
            <a:off x="6502479" y="804564"/>
            <a:ext cx="4031873" cy="2175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规则：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）每一行有且只有一个皇后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b)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每一列有且只有一个皇后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0A83B08A-CA5B-4833-B987-36B4F194BB7B}"/>
              </a:ext>
            </a:extLst>
          </p:cNvPr>
          <p:cNvGrpSpPr/>
          <p:nvPr/>
        </p:nvGrpSpPr>
        <p:grpSpPr>
          <a:xfrm>
            <a:off x="1418629" y="4891867"/>
            <a:ext cx="3304461" cy="416117"/>
            <a:chOff x="6502479" y="4676655"/>
            <a:chExt cx="4468897" cy="562750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EE7F6CE7-D1F8-48A4-83B2-713BC59AD2F8}"/>
                </a:ext>
              </a:extLst>
            </p:cNvPr>
            <p:cNvGrpSpPr/>
            <p:nvPr/>
          </p:nvGrpSpPr>
          <p:grpSpPr>
            <a:xfrm>
              <a:off x="6502479" y="4676655"/>
              <a:ext cx="4468897" cy="562750"/>
              <a:chOff x="6972300" y="2804815"/>
              <a:chExt cx="3086100" cy="388620"/>
            </a:xfrm>
          </p:grpSpPr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C9736E49-7420-4A8A-9B62-9C49D325919B}"/>
                  </a:ext>
                </a:extLst>
              </p:cNvPr>
              <p:cNvSpPr/>
              <p:nvPr/>
            </p:nvSpPr>
            <p:spPr>
              <a:xfrm>
                <a:off x="6972300" y="2804815"/>
                <a:ext cx="388620" cy="38862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A0AB5AB0-778F-40A4-9C2F-51C71BF3FD03}"/>
                  </a:ext>
                </a:extLst>
              </p:cNvPr>
              <p:cNvSpPr/>
              <p:nvPr/>
            </p:nvSpPr>
            <p:spPr>
              <a:xfrm>
                <a:off x="7360920" y="2804815"/>
                <a:ext cx="388620" cy="3886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8F76D258-06A8-4969-B6BC-15B64F8B8354}"/>
                  </a:ext>
                </a:extLst>
              </p:cNvPr>
              <p:cNvSpPr/>
              <p:nvPr/>
            </p:nvSpPr>
            <p:spPr>
              <a:xfrm>
                <a:off x="7738110" y="2804815"/>
                <a:ext cx="388620" cy="38862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17CEDF4C-95A4-4DFB-8538-55D713E4C28C}"/>
                  </a:ext>
                </a:extLst>
              </p:cNvPr>
              <p:cNvSpPr/>
              <p:nvPr/>
            </p:nvSpPr>
            <p:spPr>
              <a:xfrm>
                <a:off x="8126730" y="2804815"/>
                <a:ext cx="388620" cy="3886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EBF347C1-0330-4C0D-9E7D-AD3FC7B59C6F}"/>
                  </a:ext>
                </a:extLst>
              </p:cNvPr>
              <p:cNvSpPr/>
              <p:nvPr/>
            </p:nvSpPr>
            <p:spPr>
              <a:xfrm>
                <a:off x="8515350" y="2804815"/>
                <a:ext cx="388620" cy="38862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012C808E-5435-44F0-BBE0-A53DF38A7D42}"/>
                  </a:ext>
                </a:extLst>
              </p:cNvPr>
              <p:cNvSpPr/>
              <p:nvPr/>
            </p:nvSpPr>
            <p:spPr>
              <a:xfrm>
                <a:off x="8903970" y="2804815"/>
                <a:ext cx="388620" cy="3886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9C99F03-45BD-4119-BD32-D40396B93A7E}"/>
                  </a:ext>
                </a:extLst>
              </p:cNvPr>
              <p:cNvSpPr/>
              <p:nvPr/>
            </p:nvSpPr>
            <p:spPr>
              <a:xfrm>
                <a:off x="9281160" y="2804815"/>
                <a:ext cx="388620" cy="38862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3B0C8454-C3F4-4C0A-AAD2-CA8CFF985F4D}"/>
                  </a:ext>
                </a:extLst>
              </p:cNvPr>
              <p:cNvSpPr/>
              <p:nvPr/>
            </p:nvSpPr>
            <p:spPr>
              <a:xfrm>
                <a:off x="9669780" y="2804815"/>
                <a:ext cx="388620" cy="3886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87B4AB10-4F06-4A3F-A8EE-4BF378F410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956" t="54288" r="57095" b="40791"/>
            <a:stretch/>
          </p:blipFill>
          <p:spPr>
            <a:xfrm>
              <a:off x="10462352" y="4726913"/>
              <a:ext cx="492472" cy="462234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EBC1F279-1D30-40D8-91AB-9F59DC48EC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674" t="43456" r="12437" b="16833"/>
          <a:stretch/>
        </p:blipFill>
        <p:spPr>
          <a:xfrm>
            <a:off x="6877814" y="3032957"/>
            <a:ext cx="3809530" cy="371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27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7DEC53-5A19-46F9-8F8E-9654558B5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3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An instance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1EA8407-6942-43E9-A3DD-F0D33AB51D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50" t="22333" r="48063" b="35001"/>
          <a:stretch/>
        </p:blipFill>
        <p:spPr>
          <a:xfrm>
            <a:off x="7189470" y="1897380"/>
            <a:ext cx="3863340" cy="383339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766B602-1DDB-446C-ADA5-5943723A8050}"/>
              </a:ext>
            </a:extLst>
          </p:cNvPr>
          <p:cNvSpPr txBox="1"/>
          <p:nvPr/>
        </p:nvSpPr>
        <p:spPr>
          <a:xfrm>
            <a:off x="8259365" y="89639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八皇后问题</a:t>
            </a:r>
          </a:p>
        </p:txBody>
      </p:sp>
    </p:spTree>
    <p:extLst>
      <p:ext uri="{BB962C8B-B14F-4D97-AF65-F5344CB8AC3E}">
        <p14:creationId xmlns:p14="http://schemas.microsoft.com/office/powerpoint/2010/main" val="3867889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FF5078-2D19-4864-BBE3-EDA094789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EIGHT QUEENS LITE</a:t>
            </a:r>
            <a:endParaRPr lang="zh-CN" altLang="en-US" dirty="0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F7C7E4E2-4F03-4BAC-B1EB-AA39BBE3DB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12" t="17833" r="3907" b="20500"/>
          <a:stretch/>
        </p:blipFill>
        <p:spPr>
          <a:xfrm>
            <a:off x="5339146" y="1371599"/>
            <a:ext cx="6852854" cy="448665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B39EA52-ED57-4E3C-8455-AC34B222F1D9}"/>
              </a:ext>
            </a:extLst>
          </p:cNvPr>
          <p:cNvSpPr txBox="1"/>
          <p:nvPr/>
        </p:nvSpPr>
        <p:spPr>
          <a:xfrm>
            <a:off x="6435090" y="297180"/>
            <a:ext cx="4647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四皇后问题所对应的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CNF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布尔公式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95EC63EE-67B6-4460-8417-C3A536CB457D}"/>
              </a:ext>
            </a:extLst>
          </p:cNvPr>
          <p:cNvGrpSpPr/>
          <p:nvPr/>
        </p:nvGrpSpPr>
        <p:grpSpPr>
          <a:xfrm>
            <a:off x="1513046" y="4066034"/>
            <a:ext cx="2227416" cy="2266938"/>
            <a:chOff x="1513046" y="4066034"/>
            <a:chExt cx="2227416" cy="2266938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7E5A22AC-9B7A-4929-8BFF-1BF7820C7C05}"/>
                </a:ext>
              </a:extLst>
            </p:cNvPr>
            <p:cNvGrpSpPr/>
            <p:nvPr/>
          </p:nvGrpSpPr>
          <p:grpSpPr>
            <a:xfrm>
              <a:off x="1920238" y="4515601"/>
              <a:ext cx="1817372" cy="1817370"/>
              <a:chOff x="7052308" y="2858251"/>
              <a:chExt cx="1551478" cy="1551476"/>
            </a:xfrm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0C78B77F-765A-4EA4-AEA1-65F933539F28}"/>
                  </a:ext>
                </a:extLst>
              </p:cNvPr>
              <p:cNvSpPr/>
              <p:nvPr/>
            </p:nvSpPr>
            <p:spPr>
              <a:xfrm>
                <a:off x="7052310" y="2858251"/>
                <a:ext cx="387869" cy="3878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102FD921-EFCC-4770-BA18-72FED791C9BE}"/>
                  </a:ext>
                </a:extLst>
              </p:cNvPr>
              <p:cNvSpPr/>
              <p:nvPr/>
            </p:nvSpPr>
            <p:spPr>
              <a:xfrm>
                <a:off x="7440179" y="2858251"/>
                <a:ext cx="387869" cy="38786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940E523-C003-4EC2-B1B1-0D28863FBE44}"/>
                  </a:ext>
                </a:extLst>
              </p:cNvPr>
              <p:cNvSpPr/>
              <p:nvPr/>
            </p:nvSpPr>
            <p:spPr>
              <a:xfrm>
                <a:off x="7828048" y="2858251"/>
                <a:ext cx="387869" cy="3878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55F1403B-9CBE-4E76-8869-2B16886DCAB9}"/>
                  </a:ext>
                </a:extLst>
              </p:cNvPr>
              <p:cNvSpPr/>
              <p:nvPr/>
            </p:nvSpPr>
            <p:spPr>
              <a:xfrm>
                <a:off x="8215917" y="2858251"/>
                <a:ext cx="387869" cy="38786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C0FF7804-A022-44A9-BD98-29F090886E99}"/>
                  </a:ext>
                </a:extLst>
              </p:cNvPr>
              <p:cNvSpPr/>
              <p:nvPr/>
            </p:nvSpPr>
            <p:spPr>
              <a:xfrm>
                <a:off x="7440179" y="3246120"/>
                <a:ext cx="387869" cy="3878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4210CEF3-F656-4969-A6F3-A287CAB7B1E9}"/>
                  </a:ext>
                </a:extLst>
              </p:cNvPr>
              <p:cNvSpPr/>
              <p:nvPr/>
            </p:nvSpPr>
            <p:spPr>
              <a:xfrm>
                <a:off x="8215916" y="3246120"/>
                <a:ext cx="387869" cy="3878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C50FBD87-EDAE-4B9C-9E8E-EA9233328C33}"/>
                  </a:ext>
                </a:extLst>
              </p:cNvPr>
              <p:cNvSpPr/>
              <p:nvPr/>
            </p:nvSpPr>
            <p:spPr>
              <a:xfrm>
                <a:off x="7828047" y="3246120"/>
                <a:ext cx="387869" cy="38786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03E16A21-3F75-4805-81E0-4E1820953FA6}"/>
                  </a:ext>
                </a:extLst>
              </p:cNvPr>
              <p:cNvSpPr/>
              <p:nvPr/>
            </p:nvSpPr>
            <p:spPr>
              <a:xfrm>
                <a:off x="7052309" y="3246120"/>
                <a:ext cx="387869" cy="38786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57C51CC0-FC3E-4D3C-B84E-F0C20D81F444}"/>
                  </a:ext>
                </a:extLst>
              </p:cNvPr>
              <p:cNvSpPr/>
              <p:nvPr/>
            </p:nvSpPr>
            <p:spPr>
              <a:xfrm>
                <a:off x="7052309" y="3633989"/>
                <a:ext cx="387869" cy="3878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C2D9247F-8C46-4B14-8552-BEE65A87FB08}"/>
                  </a:ext>
                </a:extLst>
              </p:cNvPr>
              <p:cNvSpPr/>
              <p:nvPr/>
            </p:nvSpPr>
            <p:spPr>
              <a:xfrm>
                <a:off x="7440178" y="3633989"/>
                <a:ext cx="387869" cy="38786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1D118495-D714-4717-A446-B61080881B64}"/>
                  </a:ext>
                </a:extLst>
              </p:cNvPr>
              <p:cNvSpPr/>
              <p:nvPr/>
            </p:nvSpPr>
            <p:spPr>
              <a:xfrm>
                <a:off x="7828047" y="3633989"/>
                <a:ext cx="387869" cy="3878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0E3E5785-CB15-4407-91FB-629E45C8E27C}"/>
                  </a:ext>
                </a:extLst>
              </p:cNvPr>
              <p:cNvSpPr/>
              <p:nvPr/>
            </p:nvSpPr>
            <p:spPr>
              <a:xfrm>
                <a:off x="8215916" y="3633989"/>
                <a:ext cx="387869" cy="38786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E202DBAD-64D9-41C1-97EB-4BC57D8AF495}"/>
                  </a:ext>
                </a:extLst>
              </p:cNvPr>
              <p:cNvSpPr/>
              <p:nvPr/>
            </p:nvSpPr>
            <p:spPr>
              <a:xfrm>
                <a:off x="7440178" y="4021858"/>
                <a:ext cx="387869" cy="3878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14EDAFA3-C930-42AA-985A-12B2FF4C0813}"/>
                  </a:ext>
                </a:extLst>
              </p:cNvPr>
              <p:cNvSpPr/>
              <p:nvPr/>
            </p:nvSpPr>
            <p:spPr>
              <a:xfrm>
                <a:off x="8215915" y="4021858"/>
                <a:ext cx="387869" cy="3878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4DB0D22B-ACEF-41BE-924A-F23F59FA2154}"/>
                  </a:ext>
                </a:extLst>
              </p:cNvPr>
              <p:cNvSpPr/>
              <p:nvPr/>
            </p:nvSpPr>
            <p:spPr>
              <a:xfrm>
                <a:off x="7828046" y="4021858"/>
                <a:ext cx="387869" cy="38786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06917976-F908-4695-A7FD-689AD53F3224}"/>
                  </a:ext>
                </a:extLst>
              </p:cNvPr>
              <p:cNvSpPr/>
              <p:nvPr/>
            </p:nvSpPr>
            <p:spPr>
              <a:xfrm>
                <a:off x="7052308" y="4021858"/>
                <a:ext cx="387869" cy="38786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871391E8-113F-4889-B811-96792CC4AC2E}"/>
                </a:ext>
              </a:extLst>
            </p:cNvPr>
            <p:cNvSpPr txBox="1"/>
            <p:nvPr/>
          </p:nvSpPr>
          <p:spPr>
            <a:xfrm>
              <a:off x="1513046" y="4449315"/>
              <a:ext cx="422910" cy="1883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3462E94-B469-424F-9B7B-A5EA5FE57F06}"/>
                </a:ext>
              </a:extLst>
            </p:cNvPr>
            <p:cNvSpPr txBox="1"/>
            <p:nvPr/>
          </p:nvSpPr>
          <p:spPr>
            <a:xfrm>
              <a:off x="1938811" y="4066034"/>
              <a:ext cx="18016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1    2    3    4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817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FF5298-5923-446C-AB52-E1E1EF4B9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DPLL-Algorithm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2D07CF0-5509-4762-88E6-D9E41AE515C9}"/>
              </a:ext>
            </a:extLst>
          </p:cNvPr>
          <p:cNvSpPr txBox="1"/>
          <p:nvPr/>
        </p:nvSpPr>
        <p:spPr>
          <a:xfrm>
            <a:off x="6210300" y="1120341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Davis-Putnam-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Logemann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-Loveland algorithm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86FC2D0-F8E2-4561-B822-379BC126366D}"/>
              </a:ext>
            </a:extLst>
          </p:cNvPr>
          <p:cNvSpPr txBox="1"/>
          <p:nvPr/>
        </p:nvSpPr>
        <p:spPr>
          <a:xfrm>
            <a:off x="6210300" y="2428318"/>
            <a:ext cx="5981700" cy="3652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基于回溯算法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是一个完备算法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解决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CNF-SAT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问题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DPLL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是当代许多高效的的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SAT-solvers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的基础</a:t>
            </a:r>
          </a:p>
        </p:txBody>
      </p:sp>
    </p:spTree>
    <p:extLst>
      <p:ext uri="{BB962C8B-B14F-4D97-AF65-F5344CB8AC3E}">
        <p14:creationId xmlns:p14="http://schemas.microsoft.com/office/powerpoint/2010/main" val="3956404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FF5298-5923-446C-AB52-E1E1EF4B9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DPLL-Algorithm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2D07CF0-5509-4762-88E6-D9E41AE515C9}"/>
              </a:ext>
            </a:extLst>
          </p:cNvPr>
          <p:cNvSpPr txBox="1"/>
          <p:nvPr/>
        </p:nvSpPr>
        <p:spPr>
          <a:xfrm>
            <a:off x="6244590" y="1223211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DPLL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包含的主要步骤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86FC2D0-F8E2-4561-B822-379BC126366D}"/>
              </a:ext>
            </a:extLst>
          </p:cNvPr>
          <p:cNvSpPr txBox="1"/>
          <p:nvPr/>
        </p:nvSpPr>
        <p:spPr>
          <a:xfrm>
            <a:off x="6502868" y="2341201"/>
            <a:ext cx="5981700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变量决策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赋值化简过程 （又称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BCP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回溯过程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D0F9584-FCB7-4364-81EA-072D9A8C133C}"/>
              </a:ext>
            </a:extLst>
          </p:cNvPr>
          <p:cNvSpPr txBox="1"/>
          <p:nvPr/>
        </p:nvSpPr>
        <p:spPr>
          <a:xfrm>
            <a:off x="6783003" y="6354879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BCP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Boolean Constraint Propagation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17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FF5298-5923-446C-AB52-E1E1EF4B9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DPLL-Algorithm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2D07CF0-5509-4762-88E6-D9E41AE515C9}"/>
              </a:ext>
            </a:extLst>
          </p:cNvPr>
          <p:cNvSpPr txBox="1"/>
          <p:nvPr/>
        </p:nvSpPr>
        <p:spPr>
          <a:xfrm>
            <a:off x="5955030" y="762638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DPLL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算法所应用到的规则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86FC2D0-F8E2-4561-B822-379BC126366D}"/>
              </a:ext>
            </a:extLst>
          </p:cNvPr>
          <p:cNvSpPr txBox="1"/>
          <p:nvPr/>
        </p:nvSpPr>
        <p:spPr>
          <a:xfrm>
            <a:off x="5593080" y="1809646"/>
            <a:ext cx="6819900" cy="441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lphaLcParenR"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Rule for the Elimination of One-Literal Clauses           			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单文字子句消去规则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lphaLcParenR"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Affirmative-Negative Rule                                       				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纯文字消去规则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lphaLcParenR"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Rule for Eliminating Atomic Formulas</a:t>
            </a:r>
          </a:p>
          <a:p>
            <a:pPr>
              <a:lnSpc>
                <a:spcPct val="20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				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原子公式消去规则</a:t>
            </a:r>
          </a:p>
        </p:txBody>
      </p:sp>
    </p:spTree>
    <p:extLst>
      <p:ext uri="{BB962C8B-B14F-4D97-AF65-F5344CB8AC3E}">
        <p14:creationId xmlns:p14="http://schemas.microsoft.com/office/powerpoint/2010/main" val="1460319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FF5298-5923-446C-AB52-E1E1EF4B9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RULES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86FC2D0-F8E2-4561-B822-379BC126366D}"/>
              </a:ext>
            </a:extLst>
          </p:cNvPr>
          <p:cNvSpPr txBox="1"/>
          <p:nvPr/>
        </p:nvSpPr>
        <p:spPr>
          <a:xfrm>
            <a:off x="6096000" y="95146"/>
            <a:ext cx="6819900" cy="145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Rule for the Elimination of One-Literal Clauses</a:t>
            </a:r>
          </a:p>
          <a:p>
            <a:pPr>
              <a:lnSpc>
                <a:spcPct val="20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		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单文字子句消去规则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1DA8479-0642-4660-A63F-2502874E3FC1}"/>
              </a:ext>
            </a:extLst>
          </p:cNvPr>
          <p:cNvSpPr txBox="1"/>
          <p:nvPr/>
        </p:nvSpPr>
        <p:spPr>
          <a:xfrm>
            <a:off x="6096000" y="2023911"/>
            <a:ext cx="6231156" cy="943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如果一个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CNF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布尔公式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包含单文字子句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与！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，则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为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FALSE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61F1DD8-E908-4DD0-9A68-013B79F3B3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78" t="29512" r="15132" b="60468"/>
          <a:stretch/>
        </p:blipFill>
        <p:spPr>
          <a:xfrm>
            <a:off x="6283088" y="3740415"/>
            <a:ext cx="5856979" cy="107221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F8C15A9-8027-4A0B-810C-461E713439E1}"/>
              </a:ext>
            </a:extLst>
          </p:cNvPr>
          <p:cNvSpPr/>
          <p:nvPr/>
        </p:nvSpPr>
        <p:spPr>
          <a:xfrm>
            <a:off x="7539789" y="4112002"/>
            <a:ext cx="855651" cy="4118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53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FF5298-5923-446C-AB52-E1E1EF4B9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RULES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86FC2D0-F8E2-4561-B822-379BC126366D}"/>
              </a:ext>
            </a:extLst>
          </p:cNvPr>
          <p:cNvSpPr txBox="1"/>
          <p:nvPr/>
        </p:nvSpPr>
        <p:spPr>
          <a:xfrm>
            <a:off x="6096000" y="95146"/>
            <a:ext cx="6819900" cy="145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Rule for the Elimination of One-Literal Clauses</a:t>
            </a:r>
          </a:p>
          <a:p>
            <a:pPr>
              <a:lnSpc>
                <a:spcPct val="20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		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单文字子句消去规则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1DA8479-0642-4660-A63F-2502874E3FC1}"/>
              </a:ext>
            </a:extLst>
          </p:cNvPr>
          <p:cNvSpPr txBox="1"/>
          <p:nvPr/>
        </p:nvSpPr>
        <p:spPr>
          <a:xfrm>
            <a:off x="6096000" y="1811640"/>
            <a:ext cx="6231156" cy="1405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b)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如果（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）不成立且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包含单文字子句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，那么将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赋          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值为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TRUE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。且可以将所有含有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的子句删去，将所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有！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删去，得到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F’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8C35679-8A81-4BA3-8DC2-33F0C02F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98" t="29286" r="11340" b="60952"/>
          <a:stretch/>
        </p:blipFill>
        <p:spPr>
          <a:xfrm>
            <a:off x="6212160" y="4163786"/>
            <a:ext cx="5979840" cy="89807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2861B65-CCDE-44DA-ACDA-69A161A34D83}"/>
              </a:ext>
            </a:extLst>
          </p:cNvPr>
          <p:cNvSpPr/>
          <p:nvPr/>
        </p:nvSpPr>
        <p:spPr>
          <a:xfrm>
            <a:off x="6939643" y="4400602"/>
            <a:ext cx="263841" cy="4244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96C339D-2506-432D-A6E5-7CE04B6D4108}"/>
              </a:ext>
            </a:extLst>
          </p:cNvPr>
          <p:cNvSpPr/>
          <p:nvPr/>
        </p:nvSpPr>
        <p:spPr>
          <a:xfrm>
            <a:off x="10031185" y="4400602"/>
            <a:ext cx="1464129" cy="4244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8DB2ADC-E004-4F5E-8580-5729FCCA3B39}"/>
              </a:ext>
            </a:extLst>
          </p:cNvPr>
          <p:cNvSpPr/>
          <p:nvPr/>
        </p:nvSpPr>
        <p:spPr>
          <a:xfrm>
            <a:off x="7419906" y="4441373"/>
            <a:ext cx="511061" cy="4244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84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CB4882-F79D-4124-817E-82759AD95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74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content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41706BF-CBA5-4EF6-9B28-203778F0797B}"/>
              </a:ext>
            </a:extLst>
          </p:cNvPr>
          <p:cNvSpPr txBox="1"/>
          <p:nvPr/>
        </p:nvSpPr>
        <p:spPr>
          <a:xfrm>
            <a:off x="7254600" y="863168"/>
            <a:ext cx="4150658" cy="5131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SAT?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Concepts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Instance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DPLL Algorithm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Solving Problem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521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FF5298-5923-446C-AB52-E1E1EF4B9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RULES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86FC2D0-F8E2-4561-B822-379BC126366D}"/>
              </a:ext>
            </a:extLst>
          </p:cNvPr>
          <p:cNvSpPr txBox="1"/>
          <p:nvPr/>
        </p:nvSpPr>
        <p:spPr>
          <a:xfrm>
            <a:off x="6096000" y="95146"/>
            <a:ext cx="6819900" cy="145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Rule for the Elimination of One-Literal Clauses</a:t>
            </a:r>
          </a:p>
          <a:p>
            <a:pPr>
              <a:lnSpc>
                <a:spcPct val="20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		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单文字子句消去规则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1DA8479-0642-4660-A63F-2502874E3FC1}"/>
              </a:ext>
            </a:extLst>
          </p:cNvPr>
          <p:cNvSpPr txBox="1"/>
          <p:nvPr/>
        </p:nvSpPr>
        <p:spPr>
          <a:xfrm>
            <a:off x="6096000" y="1811640"/>
            <a:ext cx="6231156" cy="1405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b)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如果（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）不成立且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包含单文字子句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，那么将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赋          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值为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TRUE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。且可以将所有含有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的子句删去，将所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有！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删去，得到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F’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A124E35-BAC8-4AF7-A2E3-4B04525848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4524" r="2098" b="58322"/>
          <a:stretch/>
        </p:blipFill>
        <p:spPr>
          <a:xfrm>
            <a:off x="6096000" y="3999748"/>
            <a:ext cx="6034578" cy="50693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6B6BCE-DFBF-4BF7-8241-CA7E3C7C42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563" t="74444" r="17500" b="15833"/>
          <a:stretch/>
        </p:blipFill>
        <p:spPr>
          <a:xfrm>
            <a:off x="6889737" y="3925285"/>
            <a:ext cx="4451871" cy="116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3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FF5298-5923-446C-AB52-E1E1EF4B9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RULES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86FC2D0-F8E2-4561-B822-379BC126366D}"/>
              </a:ext>
            </a:extLst>
          </p:cNvPr>
          <p:cNvSpPr txBox="1"/>
          <p:nvPr/>
        </p:nvSpPr>
        <p:spPr>
          <a:xfrm>
            <a:off x="6096000" y="95146"/>
            <a:ext cx="6819900" cy="145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Rule for the Elimination of One-Literal Clauses</a:t>
            </a:r>
          </a:p>
          <a:p>
            <a:pPr>
              <a:lnSpc>
                <a:spcPct val="20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		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单文字子句消去规则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1DA8479-0642-4660-A63F-2502874E3FC1}"/>
              </a:ext>
            </a:extLst>
          </p:cNvPr>
          <p:cNvSpPr txBox="1"/>
          <p:nvPr/>
        </p:nvSpPr>
        <p:spPr>
          <a:xfrm>
            <a:off x="6096000" y="2023911"/>
            <a:ext cx="6231156" cy="2790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b)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如果（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）不成立且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包含单文字子句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，那么将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赋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值为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TRUE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。且可以将所有含有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的子句删去，将所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有！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删去，得到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F’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c)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如果（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）不成立且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包含单文字子句！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，那么将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 	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赋值为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FALSE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。且将所有含有！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的子句删去，将所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删去，得到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F’</a:t>
            </a:r>
          </a:p>
        </p:txBody>
      </p:sp>
    </p:spTree>
    <p:extLst>
      <p:ext uri="{BB962C8B-B14F-4D97-AF65-F5344CB8AC3E}">
        <p14:creationId xmlns:p14="http://schemas.microsoft.com/office/powerpoint/2010/main" val="2573443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FF5298-5923-446C-AB52-E1E1EF4B9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RULES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86FC2D0-F8E2-4561-B822-379BC126366D}"/>
              </a:ext>
            </a:extLst>
          </p:cNvPr>
          <p:cNvSpPr txBox="1"/>
          <p:nvPr/>
        </p:nvSpPr>
        <p:spPr>
          <a:xfrm>
            <a:off x="6096000" y="95146"/>
            <a:ext cx="6819900" cy="145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Rule for the Elimination of One-Literal Clauses</a:t>
            </a:r>
          </a:p>
          <a:p>
            <a:pPr>
              <a:lnSpc>
                <a:spcPct val="20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		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单文字子句消去规则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1DA8479-0642-4660-A63F-2502874E3FC1}"/>
              </a:ext>
            </a:extLst>
          </p:cNvPr>
          <p:cNvSpPr txBox="1"/>
          <p:nvPr/>
        </p:nvSpPr>
        <p:spPr>
          <a:xfrm>
            <a:off x="6096000" y="2023911"/>
            <a:ext cx="6231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d)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在（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）、（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）中若得到的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F’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为空，那么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可满足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+mj-lt"/>
              <a:buAutoNum type="alphaLcParenR"/>
            </a:pP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C82DA7A-67C7-4147-818A-9DE065F3C7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812" t="76111" r="15156" b="15556"/>
          <a:stretch/>
        </p:blipFill>
        <p:spPr>
          <a:xfrm>
            <a:off x="6820520" y="3733800"/>
            <a:ext cx="4792077" cy="8309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7696545-093B-4480-898A-8EBEEB4D93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203" t="75833" r="10156" b="15000"/>
          <a:stretch/>
        </p:blipFill>
        <p:spPr>
          <a:xfrm>
            <a:off x="6259024" y="3733800"/>
            <a:ext cx="5905108" cy="8309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631AB84-FA38-4346-AD5B-0F76C95F61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783" t="76667" r="24704" b="15965"/>
          <a:stretch/>
        </p:blipFill>
        <p:spPr>
          <a:xfrm>
            <a:off x="8290761" y="3733800"/>
            <a:ext cx="1215189" cy="77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FF5298-5923-446C-AB52-E1E1EF4B9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RULES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86FC2D0-F8E2-4561-B822-379BC126366D}"/>
              </a:ext>
            </a:extLst>
          </p:cNvPr>
          <p:cNvSpPr txBox="1"/>
          <p:nvPr/>
        </p:nvSpPr>
        <p:spPr>
          <a:xfrm>
            <a:off x="6096000" y="95146"/>
            <a:ext cx="6819900" cy="145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Rule for the Elimination of One-Literal Clauses</a:t>
            </a:r>
          </a:p>
          <a:p>
            <a:pPr>
              <a:lnSpc>
                <a:spcPct val="20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		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单文字子句消去规则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1DA8479-0642-4660-A63F-2502874E3FC1}"/>
              </a:ext>
            </a:extLst>
          </p:cNvPr>
          <p:cNvSpPr txBox="1"/>
          <p:nvPr/>
        </p:nvSpPr>
        <p:spPr>
          <a:xfrm>
            <a:off x="6096000" y="2023911"/>
            <a:ext cx="62311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如果一个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CNF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布尔公式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包含单文字子句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与！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，则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为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FALSE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如果（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）不成立且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包含单文字子句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，那么将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赋值为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TRUE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。且可以将所有含有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的子句删去，将所有！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删去，得到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F’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如果（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）不成立且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包含单文字子句！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，那么将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赋值为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FALSE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。且将所有含有！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的子句删去，将所有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删去，得到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F’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在（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）、（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）中若得到的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F’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为空，那么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可满足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+mj-lt"/>
              <a:buAutoNum type="alphaLcParenR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7699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FF5298-5923-446C-AB52-E1E1EF4B9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RULES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86FC2D0-F8E2-4561-B822-379BC126366D}"/>
              </a:ext>
            </a:extLst>
          </p:cNvPr>
          <p:cNvSpPr txBox="1"/>
          <p:nvPr/>
        </p:nvSpPr>
        <p:spPr>
          <a:xfrm>
            <a:off x="6475998" y="95146"/>
            <a:ext cx="5471160" cy="145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Affirmative-Negative Rule</a:t>
            </a:r>
          </a:p>
          <a:p>
            <a:pPr algn="ctr">
              <a:lnSpc>
                <a:spcPct val="20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纯文字消去规则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1DA8479-0642-4660-A63F-2502874E3FC1}"/>
              </a:ext>
            </a:extLst>
          </p:cNvPr>
          <p:cNvSpPr txBox="1"/>
          <p:nvPr/>
        </p:nvSpPr>
        <p:spPr>
          <a:xfrm>
            <a:off x="6096000" y="2023911"/>
            <a:ext cx="6231156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如果一个文字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在布尔公式中只以肯定的形式出现，那么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赋值为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TRUE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，并将所有包含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的子句删去，得到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F’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548E3A1-CDE2-46C1-9B89-4A5377A2B6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16" t="74722" r="21094" b="15000"/>
          <a:stretch/>
        </p:blipFill>
        <p:spPr>
          <a:xfrm>
            <a:off x="6423472" y="4171950"/>
            <a:ext cx="5523686" cy="12382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A80C43-6DCB-4CAD-8B51-6B2E41B0F1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73333" r="16719" b="14445"/>
          <a:stretch/>
        </p:blipFill>
        <p:spPr>
          <a:xfrm>
            <a:off x="6096000" y="4171950"/>
            <a:ext cx="5994251" cy="12382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9CEDCE-5C07-4D81-8FEC-4314226B94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44" t="75556" r="29375" b="16450"/>
          <a:stretch/>
        </p:blipFill>
        <p:spPr>
          <a:xfrm>
            <a:off x="8145908" y="4171949"/>
            <a:ext cx="1894433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2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FF5298-5923-446C-AB52-E1E1EF4B9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RULES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86FC2D0-F8E2-4561-B822-379BC126366D}"/>
              </a:ext>
            </a:extLst>
          </p:cNvPr>
          <p:cNvSpPr txBox="1"/>
          <p:nvPr/>
        </p:nvSpPr>
        <p:spPr>
          <a:xfrm>
            <a:off x="6475998" y="95146"/>
            <a:ext cx="5471160" cy="145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Affirmative-Negative Rule</a:t>
            </a:r>
          </a:p>
          <a:p>
            <a:pPr algn="ctr">
              <a:lnSpc>
                <a:spcPct val="20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纯文字消去规则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1DA8479-0642-4660-A63F-2502874E3FC1}"/>
              </a:ext>
            </a:extLst>
          </p:cNvPr>
          <p:cNvSpPr txBox="1"/>
          <p:nvPr/>
        </p:nvSpPr>
        <p:spPr>
          <a:xfrm>
            <a:off x="6096000" y="2023911"/>
            <a:ext cx="6231156" cy="367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如果一个文字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在布尔公式中只以肯定的形式出现，那么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赋值为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TRUE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，并将所有包含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的子句删去，得到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F’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如果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在布尔公式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中只以否定的形式出现，那么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赋值为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FALSE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，并将所有包含！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的子句删去，得到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F’</a:t>
            </a:r>
          </a:p>
        </p:txBody>
      </p:sp>
    </p:spTree>
    <p:extLst>
      <p:ext uri="{BB962C8B-B14F-4D97-AF65-F5344CB8AC3E}">
        <p14:creationId xmlns:p14="http://schemas.microsoft.com/office/powerpoint/2010/main" val="3934290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FF5298-5923-446C-AB52-E1E1EF4B9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RULES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86FC2D0-F8E2-4561-B822-379BC126366D}"/>
              </a:ext>
            </a:extLst>
          </p:cNvPr>
          <p:cNvSpPr txBox="1"/>
          <p:nvPr/>
        </p:nvSpPr>
        <p:spPr>
          <a:xfrm>
            <a:off x="6475998" y="95146"/>
            <a:ext cx="5471160" cy="145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Affirmative-Negative Rule</a:t>
            </a:r>
          </a:p>
          <a:p>
            <a:pPr algn="ctr">
              <a:lnSpc>
                <a:spcPct val="20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纯文字消去规则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1DA8479-0642-4660-A63F-2502874E3FC1}"/>
              </a:ext>
            </a:extLst>
          </p:cNvPr>
          <p:cNvSpPr txBox="1"/>
          <p:nvPr/>
        </p:nvSpPr>
        <p:spPr>
          <a:xfrm>
            <a:off x="6096000" y="2023911"/>
            <a:ext cx="6231156" cy="597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c) F’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不可满足 </a:t>
            </a:r>
            <a:r>
              <a:rPr lang="en-US" altLang="zh-CN" sz="2000" dirty="0" err="1">
                <a:latin typeface="黑体" panose="02010609060101010101" pitchFamily="49" charset="-122"/>
                <a:ea typeface="黑体" panose="02010609060101010101" pitchFamily="49" charset="-122"/>
              </a:rPr>
              <a:t>iff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. F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不可满足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41D66B9-0DDF-463F-AB4E-F3A0621BA0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44" t="75556" r="29375" b="16450"/>
          <a:stretch/>
        </p:blipFill>
        <p:spPr>
          <a:xfrm>
            <a:off x="8047597" y="4096501"/>
            <a:ext cx="1894433" cy="1028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78AD943-CBF1-4A5F-AF27-EF2419198B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116" t="74722" r="21094" b="15000"/>
          <a:stretch/>
        </p:blipFill>
        <p:spPr>
          <a:xfrm>
            <a:off x="6232971" y="2858251"/>
            <a:ext cx="5523686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63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FF5298-5923-446C-AB52-E1E1EF4B9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RULES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86FC2D0-F8E2-4561-B822-379BC126366D}"/>
              </a:ext>
            </a:extLst>
          </p:cNvPr>
          <p:cNvSpPr txBox="1"/>
          <p:nvPr/>
        </p:nvSpPr>
        <p:spPr>
          <a:xfrm>
            <a:off x="6475998" y="95146"/>
            <a:ext cx="5471160" cy="145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Affirmative-Negative Rule</a:t>
            </a:r>
          </a:p>
          <a:p>
            <a:pPr algn="ctr">
              <a:lnSpc>
                <a:spcPct val="20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纯文字消去规则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1DA8479-0642-4660-A63F-2502874E3FC1}"/>
              </a:ext>
            </a:extLst>
          </p:cNvPr>
          <p:cNvSpPr txBox="1"/>
          <p:nvPr/>
        </p:nvSpPr>
        <p:spPr>
          <a:xfrm>
            <a:off x="6096000" y="2023911"/>
            <a:ext cx="6231156" cy="4290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如果一个文字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在布尔公式中只以肯定的形式出现，那么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赋值为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TRUE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，并将所有包含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的子句删去，得到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F’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如果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在布尔公式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中只以否定的形式出现，那么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赋值为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FALSE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，并将所有包含！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的子句删去，得到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F’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F’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不可满足 </a:t>
            </a:r>
            <a:r>
              <a:rPr lang="en-US" altLang="zh-CN" sz="2000" dirty="0" err="1">
                <a:latin typeface="黑体" panose="02010609060101010101" pitchFamily="49" charset="-122"/>
                <a:ea typeface="黑体" panose="02010609060101010101" pitchFamily="49" charset="-122"/>
              </a:rPr>
              <a:t>iff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. F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不可满足</a:t>
            </a:r>
          </a:p>
        </p:txBody>
      </p:sp>
    </p:spTree>
    <p:extLst>
      <p:ext uri="{BB962C8B-B14F-4D97-AF65-F5344CB8AC3E}">
        <p14:creationId xmlns:p14="http://schemas.microsoft.com/office/powerpoint/2010/main" val="2431487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FF5298-5923-446C-AB52-E1E1EF4B9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RULES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86FC2D0-F8E2-4561-B822-379BC126366D}"/>
              </a:ext>
            </a:extLst>
          </p:cNvPr>
          <p:cNvSpPr txBox="1"/>
          <p:nvPr/>
        </p:nvSpPr>
        <p:spPr>
          <a:xfrm>
            <a:off x="6475998" y="118006"/>
            <a:ext cx="5471160" cy="145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Rule for Eliminating Atomic Formulas</a:t>
            </a:r>
          </a:p>
          <a:p>
            <a:pPr algn="ctr">
              <a:lnSpc>
                <a:spcPct val="20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原子公式消去规则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1DA8479-0642-4660-A63F-2502874E3FC1}"/>
              </a:ext>
            </a:extLst>
          </p:cNvPr>
          <p:cNvSpPr txBox="1"/>
          <p:nvPr/>
        </p:nvSpPr>
        <p:spPr>
          <a:xfrm>
            <a:off x="6096000" y="2371517"/>
            <a:ext cx="6231156" cy="2914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对于一个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CNF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布尔公式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F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，总可以得到下面的式子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400" dirty="0" err="1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en-US" altLang="zh-CN" sz="2400" dirty="0" err="1">
                <a:latin typeface="黑体" panose="02010609060101010101" pitchFamily="49" charset="-122"/>
                <a:ea typeface="黑体" panose="02010609060101010101" pitchFamily="49" charset="-122"/>
                <a:sym typeface="Symbol" panose="05050102010706020507" pitchFamily="18" charset="2"/>
              </a:rPr>
              <a:t></a:t>
            </a:r>
            <a:r>
              <a:rPr lang="en-US" altLang="zh-CN" sz="2400" dirty="0" err="1">
                <a:latin typeface="黑体" panose="02010609060101010101" pitchFamily="49" charset="-122"/>
                <a:ea typeface="黑体" panose="02010609060101010101" pitchFamily="49" charset="-122"/>
              </a:rPr>
              <a:t>p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sym typeface="Symbol" panose="05050102010706020507" pitchFamily="18" charset="2"/>
              </a:rPr>
              <a:t>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sym typeface="Symbol" panose="05050102010706020507" pitchFamily="18" charset="2"/>
              </a:rPr>
              <a:t> 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sym typeface="Symbol" panose="05050102010706020507" pitchFamily="18" charset="2"/>
              </a:rPr>
              <a:t>！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p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sym typeface="Symbol" panose="05050102010706020507" pitchFamily="18" charset="2"/>
              </a:rPr>
              <a:t>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R</a:t>
            </a:r>
          </a:p>
          <a:p>
            <a:pPr>
              <a:lnSpc>
                <a:spcPct val="20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其中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R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与文字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R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无关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2256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FF5298-5923-446C-AB52-E1E1EF4B9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RULES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86FC2D0-F8E2-4561-B822-379BC126366D}"/>
              </a:ext>
            </a:extLst>
          </p:cNvPr>
          <p:cNvSpPr txBox="1"/>
          <p:nvPr/>
        </p:nvSpPr>
        <p:spPr>
          <a:xfrm>
            <a:off x="6475998" y="118006"/>
            <a:ext cx="5471160" cy="145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Rule for Eliminating Atomic Formulas</a:t>
            </a:r>
          </a:p>
          <a:p>
            <a:pPr algn="ctr">
              <a:lnSpc>
                <a:spcPct val="20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原子公式消去规则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F492C1C-F8EE-4BA8-BB96-BA425E5FB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81" t="39411" r="8349" b="37711"/>
          <a:stretch/>
        </p:blipFill>
        <p:spPr>
          <a:xfrm>
            <a:off x="6096000" y="2870283"/>
            <a:ext cx="5947611" cy="179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06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76B076-257F-4F0B-94C7-7911AD191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 is sat?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FB7C9A1-B7A1-47F6-9633-FD025D3CB6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75" t="18333" r="41875" b="65022"/>
          <a:stretch/>
        </p:blipFill>
        <p:spPr>
          <a:xfrm>
            <a:off x="1522604" y="3840480"/>
            <a:ext cx="3050792" cy="16002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1A6E30A-B6DE-4E74-A766-7641926AB625}"/>
              </a:ext>
            </a:extLst>
          </p:cNvPr>
          <p:cNvSpPr txBox="1"/>
          <p:nvPr/>
        </p:nvSpPr>
        <p:spPr>
          <a:xfrm>
            <a:off x="6096001" y="720334"/>
            <a:ext cx="6096000" cy="2914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Boolean satisfiability problem (SAT)</a:t>
            </a:r>
          </a:p>
          <a:p>
            <a:pPr algn="ctr">
              <a:lnSpc>
                <a:spcPct val="20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布尔可满足性问题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即对给定的布尔公式，是否可以通过对变量赋值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TRUE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或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FALSE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使得该布尔公式为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TRUE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122E2B6-3E86-48C8-AF48-CA13DCD587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141" t="45417" r="31406" b="49028"/>
          <a:stretch/>
        </p:blipFill>
        <p:spPr>
          <a:xfrm>
            <a:off x="8366006" y="3947613"/>
            <a:ext cx="1276351" cy="8956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1FC4E6-219B-4109-A2F1-AD69885273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424" t="46210" r="27569" b="50000"/>
          <a:stretch/>
        </p:blipFill>
        <p:spPr>
          <a:xfrm>
            <a:off x="8562001" y="5190608"/>
            <a:ext cx="1068927" cy="56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68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FF5298-5923-446C-AB52-E1E1EF4B9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RULES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86FC2D0-F8E2-4561-B822-379BC126366D}"/>
              </a:ext>
            </a:extLst>
          </p:cNvPr>
          <p:cNvSpPr txBox="1"/>
          <p:nvPr/>
        </p:nvSpPr>
        <p:spPr>
          <a:xfrm>
            <a:off x="6475998" y="118006"/>
            <a:ext cx="5471160" cy="145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Rule for Eliminating Atomic Formulas</a:t>
            </a:r>
          </a:p>
          <a:p>
            <a:pPr algn="ctr">
              <a:lnSpc>
                <a:spcPct val="20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原子公式消去规则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1DA8479-0642-4660-A63F-2502874E3FC1}"/>
              </a:ext>
            </a:extLst>
          </p:cNvPr>
          <p:cNvSpPr txBox="1"/>
          <p:nvPr/>
        </p:nvSpPr>
        <p:spPr>
          <a:xfrm>
            <a:off x="6096000" y="2069631"/>
            <a:ext cx="6231156" cy="366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对于一个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CNF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布尔公式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F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，总可以得到下面的式子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400" dirty="0" err="1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en-US" altLang="zh-CN" sz="2400" dirty="0" err="1">
                <a:latin typeface="黑体" panose="02010609060101010101" pitchFamily="49" charset="-122"/>
                <a:ea typeface="黑体" panose="02010609060101010101" pitchFamily="49" charset="-122"/>
                <a:sym typeface="Symbol" panose="05050102010706020507" pitchFamily="18" charset="2"/>
              </a:rPr>
              <a:t></a:t>
            </a:r>
            <a:r>
              <a:rPr lang="en-US" altLang="zh-CN" sz="2400" dirty="0" err="1">
                <a:latin typeface="黑体" panose="02010609060101010101" pitchFamily="49" charset="-122"/>
                <a:ea typeface="黑体" panose="02010609060101010101" pitchFamily="49" charset="-122"/>
              </a:rPr>
              <a:t>p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sym typeface="Symbol" panose="05050102010706020507" pitchFamily="18" charset="2"/>
              </a:rPr>
              <a:t>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sym typeface="Symbol" panose="05050102010706020507" pitchFamily="18" charset="2"/>
              </a:rPr>
              <a:t> 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sym typeface="Symbol" panose="05050102010706020507" pitchFamily="18" charset="2"/>
              </a:rPr>
              <a:t>！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p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sym typeface="Symbol" panose="05050102010706020507" pitchFamily="18" charset="2"/>
              </a:rPr>
              <a:t>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R</a:t>
            </a:r>
          </a:p>
          <a:p>
            <a:pPr>
              <a:lnSpc>
                <a:spcPct val="20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其中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R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与文字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R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无关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那么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F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不可满足 </a:t>
            </a:r>
            <a:r>
              <a:rPr lang="en-US" altLang="zh-CN" sz="2400" dirty="0" err="1">
                <a:latin typeface="黑体" panose="02010609060101010101" pitchFamily="49" charset="-122"/>
                <a:ea typeface="黑体" panose="02010609060101010101" pitchFamily="49" charset="-122"/>
              </a:rPr>
              <a:t>iff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sym typeface="Symbol" panose="05050102010706020507" pitchFamily="18" charset="2"/>
              </a:rPr>
              <a:t>  B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sym typeface="Symbol" panose="05050102010706020507" pitchFamily="18" charset="2"/>
              </a:rPr>
              <a:t>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R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不可满足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3895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3B724D-C977-4843-B553-8F83E6FA9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822" y="2758178"/>
            <a:ext cx="4486656" cy="1141497"/>
          </a:xfrm>
        </p:spPr>
        <p:txBody>
          <a:bodyPr/>
          <a:lstStyle/>
          <a:p>
            <a:r>
              <a:rPr lang="en-US" altLang="zh-CN" dirty="0"/>
              <a:t>Pseudocode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36834F6-B9FF-4BE6-B506-8B63DA7871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57" t="14833" r="20031" b="24334"/>
          <a:stretch/>
        </p:blipFill>
        <p:spPr>
          <a:xfrm>
            <a:off x="6669024" y="68262"/>
            <a:ext cx="4972050" cy="672147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93E69B6D-D63F-4475-AC17-DA383F0E88EF}"/>
              </a:ext>
            </a:extLst>
          </p:cNvPr>
          <p:cNvSpPr/>
          <p:nvPr/>
        </p:nvSpPr>
        <p:spPr>
          <a:xfrm>
            <a:off x="8115300" y="662940"/>
            <a:ext cx="2514600" cy="2857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3DC97D2-3B20-4CE9-929C-0F8001246A81}"/>
              </a:ext>
            </a:extLst>
          </p:cNvPr>
          <p:cNvSpPr/>
          <p:nvPr/>
        </p:nvSpPr>
        <p:spPr>
          <a:xfrm>
            <a:off x="8199120" y="3286125"/>
            <a:ext cx="1824990" cy="2857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F053D39-3345-4EB1-A19B-B2571D38546F}"/>
              </a:ext>
            </a:extLst>
          </p:cNvPr>
          <p:cNvSpPr/>
          <p:nvPr/>
        </p:nvSpPr>
        <p:spPr>
          <a:xfrm>
            <a:off x="8199120" y="4318635"/>
            <a:ext cx="1927860" cy="2857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37392BB-01C1-4CD8-86FC-634FFDCF88C6}"/>
              </a:ext>
            </a:extLst>
          </p:cNvPr>
          <p:cNvSpPr/>
          <p:nvPr/>
        </p:nvSpPr>
        <p:spPr>
          <a:xfrm>
            <a:off x="7837170" y="4836795"/>
            <a:ext cx="1927860" cy="2857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4220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A00899-A9A9-4B82-9BDC-E6634DBAD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382" y="457951"/>
            <a:ext cx="4486656" cy="1141497"/>
          </a:xfrm>
        </p:spPr>
        <p:txBody>
          <a:bodyPr/>
          <a:lstStyle/>
          <a:p>
            <a:r>
              <a:rPr lang="en-US" altLang="zh-CN" dirty="0"/>
              <a:t>SOLVING PROBLEM</a:t>
            </a:r>
            <a:endParaRPr lang="zh-CN" altLang="en-US" dirty="0"/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19772520-E512-4894-9691-DB47EFF4FBEC}"/>
              </a:ext>
            </a:extLst>
          </p:cNvPr>
          <p:cNvGrpSpPr/>
          <p:nvPr/>
        </p:nvGrpSpPr>
        <p:grpSpPr>
          <a:xfrm>
            <a:off x="1893194" y="2937510"/>
            <a:ext cx="2241032" cy="2241032"/>
            <a:chOff x="6694934" y="376438"/>
            <a:chExt cx="960120" cy="960120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770E2A16-4930-401C-AA3A-3F24E83B576C}"/>
                </a:ext>
              </a:extLst>
            </p:cNvPr>
            <p:cNvSpPr/>
            <p:nvPr/>
          </p:nvSpPr>
          <p:spPr>
            <a:xfrm>
              <a:off x="6694934" y="376438"/>
              <a:ext cx="240030" cy="2400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8B43A091-485D-4860-9075-E5E5E6C6F798}"/>
                </a:ext>
              </a:extLst>
            </p:cNvPr>
            <p:cNvSpPr/>
            <p:nvPr/>
          </p:nvSpPr>
          <p:spPr>
            <a:xfrm>
              <a:off x="6934964" y="376438"/>
              <a:ext cx="240030" cy="2400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9CABF69D-6222-4C38-8699-E7162BD039B6}"/>
                </a:ext>
              </a:extLst>
            </p:cNvPr>
            <p:cNvSpPr/>
            <p:nvPr/>
          </p:nvSpPr>
          <p:spPr>
            <a:xfrm>
              <a:off x="7174994" y="376438"/>
              <a:ext cx="240030" cy="2400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2C182AF5-7331-456D-B827-A1B6A2598D60}"/>
                </a:ext>
              </a:extLst>
            </p:cNvPr>
            <p:cNvSpPr/>
            <p:nvPr/>
          </p:nvSpPr>
          <p:spPr>
            <a:xfrm>
              <a:off x="7415024" y="376438"/>
              <a:ext cx="240030" cy="2400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0E6CB04B-1147-4146-8DC0-8EF38209495A}"/>
                </a:ext>
              </a:extLst>
            </p:cNvPr>
            <p:cNvSpPr/>
            <p:nvPr/>
          </p:nvSpPr>
          <p:spPr>
            <a:xfrm>
              <a:off x="6694934" y="616468"/>
              <a:ext cx="240030" cy="2400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DEA463E1-8397-4D82-801D-8A8E4918474E}"/>
                </a:ext>
              </a:extLst>
            </p:cNvPr>
            <p:cNvSpPr/>
            <p:nvPr/>
          </p:nvSpPr>
          <p:spPr>
            <a:xfrm>
              <a:off x="6934964" y="616468"/>
              <a:ext cx="240030" cy="2400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9ACBD42-F92F-41E0-AC08-2681485D232D}"/>
                </a:ext>
              </a:extLst>
            </p:cNvPr>
            <p:cNvSpPr/>
            <p:nvPr/>
          </p:nvSpPr>
          <p:spPr>
            <a:xfrm>
              <a:off x="7174994" y="616468"/>
              <a:ext cx="240030" cy="2400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B9C93015-D416-4DA3-92F4-5AE8E7E4C8B4}"/>
                </a:ext>
              </a:extLst>
            </p:cNvPr>
            <p:cNvSpPr/>
            <p:nvPr/>
          </p:nvSpPr>
          <p:spPr>
            <a:xfrm>
              <a:off x="7415024" y="616468"/>
              <a:ext cx="240030" cy="2400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A63D917D-1DA0-41A5-8C27-05F90A5E562E}"/>
                </a:ext>
              </a:extLst>
            </p:cNvPr>
            <p:cNvSpPr/>
            <p:nvPr/>
          </p:nvSpPr>
          <p:spPr>
            <a:xfrm>
              <a:off x="6694934" y="856498"/>
              <a:ext cx="240030" cy="2400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E751676C-1A88-4053-84DE-5B93E4B39F8A}"/>
                </a:ext>
              </a:extLst>
            </p:cNvPr>
            <p:cNvSpPr/>
            <p:nvPr/>
          </p:nvSpPr>
          <p:spPr>
            <a:xfrm>
              <a:off x="6934964" y="856498"/>
              <a:ext cx="240030" cy="2400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33F20324-2A91-4D9B-8048-0E427E68AE42}"/>
                </a:ext>
              </a:extLst>
            </p:cNvPr>
            <p:cNvSpPr/>
            <p:nvPr/>
          </p:nvSpPr>
          <p:spPr>
            <a:xfrm>
              <a:off x="7174994" y="856498"/>
              <a:ext cx="240030" cy="2400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92F791C8-5FF5-4B7C-B0AF-F77FEBD8729B}"/>
                </a:ext>
              </a:extLst>
            </p:cNvPr>
            <p:cNvSpPr/>
            <p:nvPr/>
          </p:nvSpPr>
          <p:spPr>
            <a:xfrm>
              <a:off x="7415024" y="856498"/>
              <a:ext cx="240030" cy="2400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6E02C6A5-523D-4F25-A9AD-1990DBD94E71}"/>
                </a:ext>
              </a:extLst>
            </p:cNvPr>
            <p:cNvSpPr/>
            <p:nvPr/>
          </p:nvSpPr>
          <p:spPr>
            <a:xfrm>
              <a:off x="6694934" y="1096528"/>
              <a:ext cx="240030" cy="2400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169B56DE-9C16-482F-ACC4-B4358D8969FF}"/>
                </a:ext>
              </a:extLst>
            </p:cNvPr>
            <p:cNvSpPr/>
            <p:nvPr/>
          </p:nvSpPr>
          <p:spPr>
            <a:xfrm>
              <a:off x="6934964" y="1096528"/>
              <a:ext cx="240030" cy="2400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0B4E8F7A-7A64-4051-A2E5-6E239153250D}"/>
                </a:ext>
              </a:extLst>
            </p:cNvPr>
            <p:cNvSpPr/>
            <p:nvPr/>
          </p:nvSpPr>
          <p:spPr>
            <a:xfrm>
              <a:off x="7174994" y="1096528"/>
              <a:ext cx="240030" cy="2400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F2077F77-3A16-4E91-BB83-0947402843D6}"/>
                </a:ext>
              </a:extLst>
            </p:cNvPr>
            <p:cNvSpPr/>
            <p:nvPr/>
          </p:nvSpPr>
          <p:spPr>
            <a:xfrm>
              <a:off x="7415024" y="1096528"/>
              <a:ext cx="240030" cy="2400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2AC9E961-90A9-46A0-BF76-A2DEA190FFF1}"/>
              </a:ext>
            </a:extLst>
          </p:cNvPr>
          <p:cNvGrpSpPr/>
          <p:nvPr/>
        </p:nvGrpSpPr>
        <p:grpSpPr>
          <a:xfrm>
            <a:off x="6096000" y="310233"/>
            <a:ext cx="5953151" cy="4094285"/>
            <a:chOff x="6096000" y="310233"/>
            <a:chExt cx="5953151" cy="4094285"/>
          </a:xfrm>
        </p:grpSpPr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CA314904-8CC5-41FB-A672-D98A86503520}"/>
                </a:ext>
              </a:extLst>
            </p:cNvPr>
            <p:cNvSpPr txBox="1"/>
            <p:nvPr/>
          </p:nvSpPr>
          <p:spPr>
            <a:xfrm>
              <a:off x="6240780" y="310233"/>
              <a:ext cx="2646878" cy="1436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选取策略？</a:t>
              </a:r>
              <a:endPara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按字符出现的次数</a:t>
              </a:r>
            </a:p>
          </p:txBody>
        </p:sp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E53DB1E-8AC8-4FF1-9A6E-DF1EBFFEA9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727" t="53334" r="13093" b="34833"/>
            <a:stretch/>
          </p:blipFill>
          <p:spPr>
            <a:xfrm>
              <a:off x="6096000" y="3338726"/>
              <a:ext cx="5953151" cy="1065792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0F2F6C7B-9761-441E-BE8F-A645BD3D84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112" t="17833" r="3907" b="20500"/>
          <a:stretch/>
        </p:blipFill>
        <p:spPr>
          <a:xfrm>
            <a:off x="5339146" y="1095400"/>
            <a:ext cx="6852854" cy="448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2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A00899-A9A9-4B82-9BDC-E6634DBAD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382" y="457951"/>
            <a:ext cx="4486656" cy="1141497"/>
          </a:xfrm>
        </p:spPr>
        <p:txBody>
          <a:bodyPr/>
          <a:lstStyle/>
          <a:p>
            <a:r>
              <a:rPr lang="en-US" altLang="zh-CN" dirty="0"/>
              <a:t>SOLVING PROBLEM</a:t>
            </a:r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70E2A16-4930-401C-AA3A-3F24E83B576C}"/>
              </a:ext>
            </a:extLst>
          </p:cNvPr>
          <p:cNvSpPr/>
          <p:nvPr/>
        </p:nvSpPr>
        <p:spPr>
          <a:xfrm>
            <a:off x="1893194" y="2937510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B43A091-485D-4860-9075-E5E5E6C6F798}"/>
              </a:ext>
            </a:extLst>
          </p:cNvPr>
          <p:cNvSpPr/>
          <p:nvPr/>
        </p:nvSpPr>
        <p:spPr>
          <a:xfrm>
            <a:off x="2453452" y="2937510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CABF69D-6222-4C38-8699-E7162BD039B6}"/>
              </a:ext>
            </a:extLst>
          </p:cNvPr>
          <p:cNvSpPr/>
          <p:nvPr/>
        </p:nvSpPr>
        <p:spPr>
          <a:xfrm>
            <a:off x="3013710" y="2937510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C182AF5-7331-456D-B827-A1B6A2598D60}"/>
              </a:ext>
            </a:extLst>
          </p:cNvPr>
          <p:cNvSpPr/>
          <p:nvPr/>
        </p:nvSpPr>
        <p:spPr>
          <a:xfrm>
            <a:off x="3573968" y="2937510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E6CB04B-1147-4146-8DC0-8EF38209495A}"/>
              </a:ext>
            </a:extLst>
          </p:cNvPr>
          <p:cNvSpPr/>
          <p:nvPr/>
        </p:nvSpPr>
        <p:spPr>
          <a:xfrm>
            <a:off x="1893194" y="3497768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EA463E1-8397-4D82-801D-8A8E4918474E}"/>
              </a:ext>
            </a:extLst>
          </p:cNvPr>
          <p:cNvSpPr/>
          <p:nvPr/>
        </p:nvSpPr>
        <p:spPr>
          <a:xfrm>
            <a:off x="2453452" y="3497768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9ACBD42-F92F-41E0-AC08-2681485D232D}"/>
              </a:ext>
            </a:extLst>
          </p:cNvPr>
          <p:cNvSpPr/>
          <p:nvPr/>
        </p:nvSpPr>
        <p:spPr>
          <a:xfrm>
            <a:off x="3013710" y="3497768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9C93015-D416-4DA3-92F4-5AE8E7E4C8B4}"/>
              </a:ext>
            </a:extLst>
          </p:cNvPr>
          <p:cNvSpPr/>
          <p:nvPr/>
        </p:nvSpPr>
        <p:spPr>
          <a:xfrm>
            <a:off x="3573968" y="3497768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63D917D-1DA0-41A5-8C27-05F90A5E562E}"/>
              </a:ext>
            </a:extLst>
          </p:cNvPr>
          <p:cNvSpPr/>
          <p:nvPr/>
        </p:nvSpPr>
        <p:spPr>
          <a:xfrm>
            <a:off x="1893194" y="4058026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751676C-1A88-4053-84DE-5B93E4B39F8A}"/>
              </a:ext>
            </a:extLst>
          </p:cNvPr>
          <p:cNvSpPr/>
          <p:nvPr/>
        </p:nvSpPr>
        <p:spPr>
          <a:xfrm>
            <a:off x="2453452" y="4058026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3F20324-2A91-4D9B-8048-0E427E68AE42}"/>
              </a:ext>
            </a:extLst>
          </p:cNvPr>
          <p:cNvSpPr/>
          <p:nvPr/>
        </p:nvSpPr>
        <p:spPr>
          <a:xfrm>
            <a:off x="3013710" y="4058026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92F791C8-5FF5-4B7C-B0AF-F77FEBD8729B}"/>
              </a:ext>
            </a:extLst>
          </p:cNvPr>
          <p:cNvSpPr/>
          <p:nvPr/>
        </p:nvSpPr>
        <p:spPr>
          <a:xfrm>
            <a:off x="3573968" y="4058026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E02C6A5-523D-4F25-A9AD-1990DBD94E71}"/>
              </a:ext>
            </a:extLst>
          </p:cNvPr>
          <p:cNvSpPr/>
          <p:nvPr/>
        </p:nvSpPr>
        <p:spPr>
          <a:xfrm>
            <a:off x="1893194" y="4618284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169B56DE-9C16-482F-ACC4-B4358D8969FF}"/>
              </a:ext>
            </a:extLst>
          </p:cNvPr>
          <p:cNvSpPr/>
          <p:nvPr/>
        </p:nvSpPr>
        <p:spPr>
          <a:xfrm>
            <a:off x="2453452" y="4618284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0B4E8F7A-7A64-4051-A2E5-6E239153250D}"/>
              </a:ext>
            </a:extLst>
          </p:cNvPr>
          <p:cNvSpPr/>
          <p:nvPr/>
        </p:nvSpPr>
        <p:spPr>
          <a:xfrm>
            <a:off x="3013710" y="4618284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2077F77-3A16-4E91-BB83-0947402843D6}"/>
              </a:ext>
            </a:extLst>
          </p:cNvPr>
          <p:cNvSpPr/>
          <p:nvPr/>
        </p:nvSpPr>
        <p:spPr>
          <a:xfrm>
            <a:off x="3573968" y="4618284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14DC1B7-3A87-44AC-B0C9-458296CC07D4}"/>
              </a:ext>
            </a:extLst>
          </p:cNvPr>
          <p:cNvSpPr txBox="1"/>
          <p:nvPr/>
        </p:nvSpPr>
        <p:spPr>
          <a:xfrm>
            <a:off x="6275070" y="227118"/>
            <a:ext cx="6032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红色代表不放，白色代表未知，绿色代表放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EC7A674-CBE3-4BF1-BDC7-F0D5CA904BF2}"/>
                  </a:ext>
                </a:extLst>
              </p:cNvPr>
              <p:cNvSpPr txBox="1"/>
              <p:nvPr/>
            </p:nvSpPr>
            <p:spPr>
              <a:xfrm>
                <a:off x="6275070" y="797866"/>
                <a:ext cx="34395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先选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zh-CN" altLang="en-US" sz="2400" i="1">
                        <a:latin typeface="Cambria Math" panose="02040503050406030204" pitchFamily="18" charset="0"/>
                      </a:rPr>
                      <m:t>赋值</m:t>
                    </m:r>
                  </m:oMath>
                </a14:m>
                <a:r>
                  <a:rPr lang="en-US" altLang="zh-CN" sz="2400" b="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FALSE</a:t>
                </a:r>
                <a:r>
                  <a:rPr lang="zh-CN" altLang="en-US" sz="2400" b="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，化简</a:t>
                </a:r>
                <a:endParaRPr lang="en-US" altLang="zh-CN" sz="2400" b="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EC7A674-CBE3-4BF1-BDC7-F0D5CA904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070" y="797866"/>
                <a:ext cx="3439596" cy="461665"/>
              </a:xfrm>
              <a:prstGeom prst="rect">
                <a:avLst/>
              </a:prstGeom>
              <a:blipFill>
                <a:blip r:embed="rId3"/>
                <a:stretch>
                  <a:fillRect l="-2655" t="-14474" r="-1770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310EF1D6-689B-4A21-B706-A752FF996D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44" t="18366" r="2781" b="21000"/>
          <a:stretch/>
        </p:blipFill>
        <p:spPr>
          <a:xfrm>
            <a:off x="5575850" y="1792426"/>
            <a:ext cx="6616150" cy="426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27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A00899-A9A9-4B82-9BDC-E6634DBAD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382" y="457951"/>
            <a:ext cx="4486656" cy="1141497"/>
          </a:xfrm>
        </p:spPr>
        <p:txBody>
          <a:bodyPr/>
          <a:lstStyle/>
          <a:p>
            <a:r>
              <a:rPr lang="en-US" altLang="zh-CN" dirty="0"/>
              <a:t>SOLVING PROBLEM</a:t>
            </a:r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70E2A16-4930-401C-AA3A-3F24E83B576C}"/>
              </a:ext>
            </a:extLst>
          </p:cNvPr>
          <p:cNvSpPr/>
          <p:nvPr/>
        </p:nvSpPr>
        <p:spPr>
          <a:xfrm>
            <a:off x="1893194" y="2937510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B43A091-485D-4860-9075-E5E5E6C6F798}"/>
              </a:ext>
            </a:extLst>
          </p:cNvPr>
          <p:cNvSpPr/>
          <p:nvPr/>
        </p:nvSpPr>
        <p:spPr>
          <a:xfrm>
            <a:off x="2453452" y="2937510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CABF69D-6222-4C38-8699-E7162BD039B6}"/>
              </a:ext>
            </a:extLst>
          </p:cNvPr>
          <p:cNvSpPr/>
          <p:nvPr/>
        </p:nvSpPr>
        <p:spPr>
          <a:xfrm>
            <a:off x="3013710" y="2937510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C182AF5-7331-456D-B827-A1B6A2598D60}"/>
              </a:ext>
            </a:extLst>
          </p:cNvPr>
          <p:cNvSpPr/>
          <p:nvPr/>
        </p:nvSpPr>
        <p:spPr>
          <a:xfrm>
            <a:off x="3573968" y="2937510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E6CB04B-1147-4146-8DC0-8EF38209495A}"/>
              </a:ext>
            </a:extLst>
          </p:cNvPr>
          <p:cNvSpPr/>
          <p:nvPr/>
        </p:nvSpPr>
        <p:spPr>
          <a:xfrm>
            <a:off x="1893194" y="3497768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EA463E1-8397-4D82-801D-8A8E4918474E}"/>
              </a:ext>
            </a:extLst>
          </p:cNvPr>
          <p:cNvSpPr/>
          <p:nvPr/>
        </p:nvSpPr>
        <p:spPr>
          <a:xfrm>
            <a:off x="2453452" y="3497768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9ACBD42-F92F-41E0-AC08-2681485D232D}"/>
              </a:ext>
            </a:extLst>
          </p:cNvPr>
          <p:cNvSpPr/>
          <p:nvPr/>
        </p:nvSpPr>
        <p:spPr>
          <a:xfrm>
            <a:off x="3013710" y="3497768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9C93015-D416-4DA3-92F4-5AE8E7E4C8B4}"/>
              </a:ext>
            </a:extLst>
          </p:cNvPr>
          <p:cNvSpPr/>
          <p:nvPr/>
        </p:nvSpPr>
        <p:spPr>
          <a:xfrm>
            <a:off x="3573968" y="3497768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63D917D-1DA0-41A5-8C27-05F90A5E562E}"/>
              </a:ext>
            </a:extLst>
          </p:cNvPr>
          <p:cNvSpPr/>
          <p:nvPr/>
        </p:nvSpPr>
        <p:spPr>
          <a:xfrm>
            <a:off x="1893194" y="4058026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751676C-1A88-4053-84DE-5B93E4B39F8A}"/>
              </a:ext>
            </a:extLst>
          </p:cNvPr>
          <p:cNvSpPr/>
          <p:nvPr/>
        </p:nvSpPr>
        <p:spPr>
          <a:xfrm>
            <a:off x="2453452" y="4058026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3F20324-2A91-4D9B-8048-0E427E68AE42}"/>
              </a:ext>
            </a:extLst>
          </p:cNvPr>
          <p:cNvSpPr/>
          <p:nvPr/>
        </p:nvSpPr>
        <p:spPr>
          <a:xfrm>
            <a:off x="3013710" y="4058026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92F791C8-5FF5-4B7C-B0AF-F77FEBD8729B}"/>
              </a:ext>
            </a:extLst>
          </p:cNvPr>
          <p:cNvSpPr/>
          <p:nvPr/>
        </p:nvSpPr>
        <p:spPr>
          <a:xfrm>
            <a:off x="3573968" y="4058026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E02C6A5-523D-4F25-A9AD-1990DBD94E71}"/>
              </a:ext>
            </a:extLst>
          </p:cNvPr>
          <p:cNvSpPr/>
          <p:nvPr/>
        </p:nvSpPr>
        <p:spPr>
          <a:xfrm>
            <a:off x="1893194" y="4618284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169B56DE-9C16-482F-ACC4-B4358D8969FF}"/>
              </a:ext>
            </a:extLst>
          </p:cNvPr>
          <p:cNvSpPr/>
          <p:nvPr/>
        </p:nvSpPr>
        <p:spPr>
          <a:xfrm>
            <a:off x="2453452" y="4618284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0B4E8F7A-7A64-4051-A2E5-6E239153250D}"/>
              </a:ext>
            </a:extLst>
          </p:cNvPr>
          <p:cNvSpPr/>
          <p:nvPr/>
        </p:nvSpPr>
        <p:spPr>
          <a:xfrm>
            <a:off x="3013710" y="4618284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2077F77-3A16-4E91-BB83-0947402843D6}"/>
              </a:ext>
            </a:extLst>
          </p:cNvPr>
          <p:cNvSpPr/>
          <p:nvPr/>
        </p:nvSpPr>
        <p:spPr>
          <a:xfrm>
            <a:off x="3573968" y="4618284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14DC1B7-3A87-44AC-B0C9-458296CC07D4}"/>
              </a:ext>
            </a:extLst>
          </p:cNvPr>
          <p:cNvSpPr txBox="1"/>
          <p:nvPr/>
        </p:nvSpPr>
        <p:spPr>
          <a:xfrm>
            <a:off x="6275070" y="227118"/>
            <a:ext cx="6032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红色代表不放，白色代表未知，绿色代表放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EC7A674-CBE3-4BF1-BDC7-F0D5CA904BF2}"/>
                  </a:ext>
                </a:extLst>
              </p:cNvPr>
              <p:cNvSpPr txBox="1"/>
              <p:nvPr/>
            </p:nvSpPr>
            <p:spPr>
              <a:xfrm>
                <a:off x="6275070" y="797866"/>
                <a:ext cx="35300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再选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zh-CN" altLang="en-US" sz="2400" i="1">
                        <a:latin typeface="Cambria Math" panose="02040503050406030204" pitchFamily="18" charset="0"/>
                      </a:rPr>
                      <m:t>赋值</m:t>
                    </m:r>
                  </m:oMath>
                </a14:m>
                <a:r>
                  <a:rPr lang="en-US" altLang="zh-CN" sz="2400" b="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FALSE</a:t>
                </a:r>
                <a:r>
                  <a:rPr lang="zh-CN" altLang="en-US" sz="2400" b="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，化简</a:t>
                </a:r>
                <a:endParaRPr lang="en-US" altLang="zh-CN" sz="2400" b="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EC7A674-CBE3-4BF1-BDC7-F0D5CA904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070" y="797866"/>
                <a:ext cx="3530069" cy="461665"/>
              </a:xfrm>
              <a:prstGeom prst="rect">
                <a:avLst/>
              </a:prstGeom>
              <a:blipFill>
                <a:blip r:embed="rId3"/>
                <a:stretch>
                  <a:fillRect l="-2591" t="-14474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E1F4FA1F-E12A-4C22-8104-DC5C0F7A44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656" t="24833" r="3438" b="20166"/>
          <a:stretch/>
        </p:blipFill>
        <p:spPr>
          <a:xfrm>
            <a:off x="5710640" y="1783080"/>
            <a:ext cx="6481360" cy="418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179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A00899-A9A9-4B82-9BDC-E6634DBAD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382" y="457951"/>
            <a:ext cx="4486656" cy="1141497"/>
          </a:xfrm>
        </p:spPr>
        <p:txBody>
          <a:bodyPr/>
          <a:lstStyle/>
          <a:p>
            <a:r>
              <a:rPr lang="en-US" altLang="zh-CN" dirty="0"/>
              <a:t>SOLVING PROBLEM</a:t>
            </a:r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70E2A16-4930-401C-AA3A-3F24E83B576C}"/>
              </a:ext>
            </a:extLst>
          </p:cNvPr>
          <p:cNvSpPr/>
          <p:nvPr/>
        </p:nvSpPr>
        <p:spPr>
          <a:xfrm>
            <a:off x="1893194" y="2937510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B43A091-485D-4860-9075-E5E5E6C6F798}"/>
              </a:ext>
            </a:extLst>
          </p:cNvPr>
          <p:cNvSpPr/>
          <p:nvPr/>
        </p:nvSpPr>
        <p:spPr>
          <a:xfrm>
            <a:off x="2453452" y="2937510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CABF69D-6222-4C38-8699-E7162BD039B6}"/>
              </a:ext>
            </a:extLst>
          </p:cNvPr>
          <p:cNvSpPr/>
          <p:nvPr/>
        </p:nvSpPr>
        <p:spPr>
          <a:xfrm>
            <a:off x="3013710" y="2937510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C182AF5-7331-456D-B827-A1B6A2598D60}"/>
              </a:ext>
            </a:extLst>
          </p:cNvPr>
          <p:cNvSpPr/>
          <p:nvPr/>
        </p:nvSpPr>
        <p:spPr>
          <a:xfrm>
            <a:off x="3573968" y="2937510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E6CB04B-1147-4146-8DC0-8EF38209495A}"/>
              </a:ext>
            </a:extLst>
          </p:cNvPr>
          <p:cNvSpPr/>
          <p:nvPr/>
        </p:nvSpPr>
        <p:spPr>
          <a:xfrm>
            <a:off x="1893194" y="3497768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EA463E1-8397-4D82-801D-8A8E4918474E}"/>
              </a:ext>
            </a:extLst>
          </p:cNvPr>
          <p:cNvSpPr/>
          <p:nvPr/>
        </p:nvSpPr>
        <p:spPr>
          <a:xfrm>
            <a:off x="2453452" y="3497768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9ACBD42-F92F-41E0-AC08-2681485D232D}"/>
              </a:ext>
            </a:extLst>
          </p:cNvPr>
          <p:cNvSpPr/>
          <p:nvPr/>
        </p:nvSpPr>
        <p:spPr>
          <a:xfrm>
            <a:off x="3013710" y="3497768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9C93015-D416-4DA3-92F4-5AE8E7E4C8B4}"/>
              </a:ext>
            </a:extLst>
          </p:cNvPr>
          <p:cNvSpPr/>
          <p:nvPr/>
        </p:nvSpPr>
        <p:spPr>
          <a:xfrm>
            <a:off x="3573968" y="3497768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63D917D-1DA0-41A5-8C27-05F90A5E562E}"/>
              </a:ext>
            </a:extLst>
          </p:cNvPr>
          <p:cNvSpPr/>
          <p:nvPr/>
        </p:nvSpPr>
        <p:spPr>
          <a:xfrm>
            <a:off x="1893194" y="4058026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751676C-1A88-4053-84DE-5B93E4B39F8A}"/>
              </a:ext>
            </a:extLst>
          </p:cNvPr>
          <p:cNvSpPr/>
          <p:nvPr/>
        </p:nvSpPr>
        <p:spPr>
          <a:xfrm>
            <a:off x="2453452" y="4058026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3F20324-2A91-4D9B-8048-0E427E68AE42}"/>
              </a:ext>
            </a:extLst>
          </p:cNvPr>
          <p:cNvSpPr/>
          <p:nvPr/>
        </p:nvSpPr>
        <p:spPr>
          <a:xfrm>
            <a:off x="3013710" y="4058026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92F791C8-5FF5-4B7C-B0AF-F77FEBD8729B}"/>
              </a:ext>
            </a:extLst>
          </p:cNvPr>
          <p:cNvSpPr/>
          <p:nvPr/>
        </p:nvSpPr>
        <p:spPr>
          <a:xfrm>
            <a:off x="3573968" y="4058026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E02C6A5-523D-4F25-A9AD-1990DBD94E71}"/>
              </a:ext>
            </a:extLst>
          </p:cNvPr>
          <p:cNvSpPr/>
          <p:nvPr/>
        </p:nvSpPr>
        <p:spPr>
          <a:xfrm>
            <a:off x="1893194" y="4618284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169B56DE-9C16-482F-ACC4-B4358D8969FF}"/>
              </a:ext>
            </a:extLst>
          </p:cNvPr>
          <p:cNvSpPr/>
          <p:nvPr/>
        </p:nvSpPr>
        <p:spPr>
          <a:xfrm>
            <a:off x="2453452" y="4618284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0B4E8F7A-7A64-4051-A2E5-6E239153250D}"/>
              </a:ext>
            </a:extLst>
          </p:cNvPr>
          <p:cNvSpPr/>
          <p:nvPr/>
        </p:nvSpPr>
        <p:spPr>
          <a:xfrm>
            <a:off x="3013710" y="4618284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2077F77-3A16-4E91-BB83-0947402843D6}"/>
              </a:ext>
            </a:extLst>
          </p:cNvPr>
          <p:cNvSpPr/>
          <p:nvPr/>
        </p:nvSpPr>
        <p:spPr>
          <a:xfrm>
            <a:off x="3573968" y="4618284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14DC1B7-3A87-44AC-B0C9-458296CC07D4}"/>
              </a:ext>
            </a:extLst>
          </p:cNvPr>
          <p:cNvSpPr txBox="1"/>
          <p:nvPr/>
        </p:nvSpPr>
        <p:spPr>
          <a:xfrm>
            <a:off x="6275070" y="227118"/>
            <a:ext cx="6032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红色代表不放，白色代表未知，绿色代表放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EC7A674-CBE3-4BF1-BDC7-F0D5CA904BF2}"/>
                  </a:ext>
                </a:extLst>
              </p:cNvPr>
              <p:cNvSpPr txBox="1"/>
              <p:nvPr/>
            </p:nvSpPr>
            <p:spPr>
              <a:xfrm>
                <a:off x="6275070" y="797866"/>
                <a:ext cx="35300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再选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zh-CN" altLang="en-US" sz="2400" i="1">
                        <a:latin typeface="Cambria Math" panose="02040503050406030204" pitchFamily="18" charset="0"/>
                      </a:rPr>
                      <m:t>赋值</m:t>
                    </m:r>
                  </m:oMath>
                </a14:m>
                <a:r>
                  <a:rPr lang="en-US" altLang="zh-CN" sz="2400" b="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FALSE</a:t>
                </a:r>
                <a:r>
                  <a:rPr lang="zh-CN" altLang="en-US" sz="2400" b="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，化简</a:t>
                </a:r>
                <a:endParaRPr lang="en-US" altLang="zh-CN" sz="2400" b="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EC7A674-CBE3-4BF1-BDC7-F0D5CA904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070" y="797866"/>
                <a:ext cx="3530069" cy="461665"/>
              </a:xfrm>
              <a:prstGeom prst="rect">
                <a:avLst/>
              </a:prstGeom>
              <a:blipFill>
                <a:blip r:embed="rId3"/>
                <a:stretch>
                  <a:fillRect l="-2591" t="-14474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FD3DF320-94EC-45AE-832C-E205AEB4B7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687" t="21167" r="5407" b="22500"/>
          <a:stretch/>
        </p:blipFill>
        <p:spPr>
          <a:xfrm>
            <a:off x="5722573" y="1704552"/>
            <a:ext cx="6584918" cy="435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21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A00899-A9A9-4B82-9BDC-E6634DBAD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382" y="457951"/>
            <a:ext cx="4486656" cy="1141497"/>
          </a:xfrm>
        </p:spPr>
        <p:txBody>
          <a:bodyPr/>
          <a:lstStyle/>
          <a:p>
            <a:r>
              <a:rPr lang="en-US" altLang="zh-CN" dirty="0"/>
              <a:t>SOLVING PROBLEM</a:t>
            </a:r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70E2A16-4930-401C-AA3A-3F24E83B576C}"/>
              </a:ext>
            </a:extLst>
          </p:cNvPr>
          <p:cNvSpPr/>
          <p:nvPr/>
        </p:nvSpPr>
        <p:spPr>
          <a:xfrm>
            <a:off x="1893194" y="2937510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B43A091-485D-4860-9075-E5E5E6C6F798}"/>
              </a:ext>
            </a:extLst>
          </p:cNvPr>
          <p:cNvSpPr/>
          <p:nvPr/>
        </p:nvSpPr>
        <p:spPr>
          <a:xfrm>
            <a:off x="2453452" y="2937510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CABF69D-6222-4C38-8699-E7162BD039B6}"/>
              </a:ext>
            </a:extLst>
          </p:cNvPr>
          <p:cNvSpPr/>
          <p:nvPr/>
        </p:nvSpPr>
        <p:spPr>
          <a:xfrm>
            <a:off x="3013710" y="2937510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C182AF5-7331-456D-B827-A1B6A2598D60}"/>
              </a:ext>
            </a:extLst>
          </p:cNvPr>
          <p:cNvSpPr/>
          <p:nvPr/>
        </p:nvSpPr>
        <p:spPr>
          <a:xfrm>
            <a:off x="3573968" y="2937510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E6CB04B-1147-4146-8DC0-8EF38209495A}"/>
              </a:ext>
            </a:extLst>
          </p:cNvPr>
          <p:cNvSpPr/>
          <p:nvPr/>
        </p:nvSpPr>
        <p:spPr>
          <a:xfrm>
            <a:off x="1893194" y="3497768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EA463E1-8397-4D82-801D-8A8E4918474E}"/>
              </a:ext>
            </a:extLst>
          </p:cNvPr>
          <p:cNvSpPr/>
          <p:nvPr/>
        </p:nvSpPr>
        <p:spPr>
          <a:xfrm>
            <a:off x="2453452" y="3497768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9ACBD42-F92F-41E0-AC08-2681485D232D}"/>
              </a:ext>
            </a:extLst>
          </p:cNvPr>
          <p:cNvSpPr/>
          <p:nvPr/>
        </p:nvSpPr>
        <p:spPr>
          <a:xfrm>
            <a:off x="3013710" y="3497768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9C93015-D416-4DA3-92F4-5AE8E7E4C8B4}"/>
              </a:ext>
            </a:extLst>
          </p:cNvPr>
          <p:cNvSpPr/>
          <p:nvPr/>
        </p:nvSpPr>
        <p:spPr>
          <a:xfrm>
            <a:off x="3573968" y="3497768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63D917D-1DA0-41A5-8C27-05F90A5E562E}"/>
              </a:ext>
            </a:extLst>
          </p:cNvPr>
          <p:cNvSpPr/>
          <p:nvPr/>
        </p:nvSpPr>
        <p:spPr>
          <a:xfrm>
            <a:off x="1893194" y="4058026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751676C-1A88-4053-84DE-5B93E4B39F8A}"/>
              </a:ext>
            </a:extLst>
          </p:cNvPr>
          <p:cNvSpPr/>
          <p:nvPr/>
        </p:nvSpPr>
        <p:spPr>
          <a:xfrm>
            <a:off x="2453452" y="4058026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3F20324-2A91-4D9B-8048-0E427E68AE42}"/>
              </a:ext>
            </a:extLst>
          </p:cNvPr>
          <p:cNvSpPr/>
          <p:nvPr/>
        </p:nvSpPr>
        <p:spPr>
          <a:xfrm>
            <a:off x="3013710" y="4058026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92F791C8-5FF5-4B7C-B0AF-F77FEBD8729B}"/>
              </a:ext>
            </a:extLst>
          </p:cNvPr>
          <p:cNvSpPr/>
          <p:nvPr/>
        </p:nvSpPr>
        <p:spPr>
          <a:xfrm>
            <a:off x="3573968" y="4058026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E02C6A5-523D-4F25-A9AD-1990DBD94E71}"/>
              </a:ext>
            </a:extLst>
          </p:cNvPr>
          <p:cNvSpPr/>
          <p:nvPr/>
        </p:nvSpPr>
        <p:spPr>
          <a:xfrm>
            <a:off x="1893194" y="4618284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169B56DE-9C16-482F-ACC4-B4358D8969FF}"/>
              </a:ext>
            </a:extLst>
          </p:cNvPr>
          <p:cNvSpPr/>
          <p:nvPr/>
        </p:nvSpPr>
        <p:spPr>
          <a:xfrm>
            <a:off x="2453452" y="4618284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0B4E8F7A-7A64-4051-A2E5-6E239153250D}"/>
              </a:ext>
            </a:extLst>
          </p:cNvPr>
          <p:cNvSpPr/>
          <p:nvPr/>
        </p:nvSpPr>
        <p:spPr>
          <a:xfrm>
            <a:off x="3013710" y="4618284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2077F77-3A16-4E91-BB83-0947402843D6}"/>
              </a:ext>
            </a:extLst>
          </p:cNvPr>
          <p:cNvSpPr/>
          <p:nvPr/>
        </p:nvSpPr>
        <p:spPr>
          <a:xfrm>
            <a:off x="3573968" y="4618284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14DC1B7-3A87-44AC-B0C9-458296CC07D4}"/>
              </a:ext>
            </a:extLst>
          </p:cNvPr>
          <p:cNvSpPr txBox="1"/>
          <p:nvPr/>
        </p:nvSpPr>
        <p:spPr>
          <a:xfrm>
            <a:off x="6275070" y="227118"/>
            <a:ext cx="6032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红色代表不放，白色代表未知，绿色代表放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EC7A674-CBE3-4BF1-BDC7-F0D5CA904BF2}"/>
                  </a:ext>
                </a:extLst>
              </p:cNvPr>
              <p:cNvSpPr txBox="1"/>
              <p:nvPr/>
            </p:nvSpPr>
            <p:spPr>
              <a:xfrm>
                <a:off x="6275070" y="797866"/>
                <a:ext cx="35300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再选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zh-CN" altLang="en-US" sz="2400" i="1">
                        <a:latin typeface="Cambria Math" panose="02040503050406030204" pitchFamily="18" charset="0"/>
                      </a:rPr>
                      <m:t>赋值</m:t>
                    </m:r>
                  </m:oMath>
                </a14:m>
                <a:r>
                  <a:rPr lang="en-US" altLang="zh-CN" sz="2400" b="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FALSE</a:t>
                </a:r>
                <a:r>
                  <a:rPr lang="zh-CN" altLang="en-US" sz="2400" b="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，化简</a:t>
                </a:r>
                <a:endParaRPr lang="en-US" altLang="zh-CN" sz="2400" b="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EC7A674-CBE3-4BF1-BDC7-F0D5CA904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070" y="797866"/>
                <a:ext cx="3530069" cy="461665"/>
              </a:xfrm>
              <a:prstGeom prst="rect">
                <a:avLst/>
              </a:prstGeom>
              <a:blipFill>
                <a:blip r:embed="rId3"/>
                <a:stretch>
                  <a:fillRect l="-2591" t="-14474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402599F7-95B7-486B-9A4E-B590D40C65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688" t="26500" r="4843" b="17000"/>
          <a:stretch/>
        </p:blipFill>
        <p:spPr>
          <a:xfrm>
            <a:off x="5567995" y="1740346"/>
            <a:ext cx="662400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25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A00899-A9A9-4B82-9BDC-E6634DBAD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382" y="457951"/>
            <a:ext cx="4486656" cy="1141497"/>
          </a:xfrm>
        </p:spPr>
        <p:txBody>
          <a:bodyPr/>
          <a:lstStyle/>
          <a:p>
            <a:r>
              <a:rPr lang="en-US" altLang="zh-CN" dirty="0"/>
              <a:t>SOLVING PROBLEM</a:t>
            </a:r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70E2A16-4930-401C-AA3A-3F24E83B576C}"/>
              </a:ext>
            </a:extLst>
          </p:cNvPr>
          <p:cNvSpPr/>
          <p:nvPr/>
        </p:nvSpPr>
        <p:spPr>
          <a:xfrm>
            <a:off x="1893194" y="2937510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B43A091-485D-4860-9075-E5E5E6C6F798}"/>
              </a:ext>
            </a:extLst>
          </p:cNvPr>
          <p:cNvSpPr/>
          <p:nvPr/>
        </p:nvSpPr>
        <p:spPr>
          <a:xfrm>
            <a:off x="2453452" y="2937510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CABF69D-6222-4C38-8699-E7162BD039B6}"/>
              </a:ext>
            </a:extLst>
          </p:cNvPr>
          <p:cNvSpPr/>
          <p:nvPr/>
        </p:nvSpPr>
        <p:spPr>
          <a:xfrm>
            <a:off x="3013710" y="2937510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C182AF5-7331-456D-B827-A1B6A2598D60}"/>
              </a:ext>
            </a:extLst>
          </p:cNvPr>
          <p:cNvSpPr/>
          <p:nvPr/>
        </p:nvSpPr>
        <p:spPr>
          <a:xfrm>
            <a:off x="3573968" y="2937510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E6CB04B-1147-4146-8DC0-8EF38209495A}"/>
              </a:ext>
            </a:extLst>
          </p:cNvPr>
          <p:cNvSpPr/>
          <p:nvPr/>
        </p:nvSpPr>
        <p:spPr>
          <a:xfrm>
            <a:off x="1893194" y="3497768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EA463E1-8397-4D82-801D-8A8E4918474E}"/>
              </a:ext>
            </a:extLst>
          </p:cNvPr>
          <p:cNvSpPr/>
          <p:nvPr/>
        </p:nvSpPr>
        <p:spPr>
          <a:xfrm>
            <a:off x="2453452" y="3497768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9ACBD42-F92F-41E0-AC08-2681485D232D}"/>
              </a:ext>
            </a:extLst>
          </p:cNvPr>
          <p:cNvSpPr/>
          <p:nvPr/>
        </p:nvSpPr>
        <p:spPr>
          <a:xfrm>
            <a:off x="3013710" y="3497768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9C93015-D416-4DA3-92F4-5AE8E7E4C8B4}"/>
              </a:ext>
            </a:extLst>
          </p:cNvPr>
          <p:cNvSpPr/>
          <p:nvPr/>
        </p:nvSpPr>
        <p:spPr>
          <a:xfrm>
            <a:off x="3573968" y="3497768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63D917D-1DA0-41A5-8C27-05F90A5E562E}"/>
              </a:ext>
            </a:extLst>
          </p:cNvPr>
          <p:cNvSpPr/>
          <p:nvPr/>
        </p:nvSpPr>
        <p:spPr>
          <a:xfrm>
            <a:off x="1893194" y="4058026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751676C-1A88-4053-84DE-5B93E4B39F8A}"/>
              </a:ext>
            </a:extLst>
          </p:cNvPr>
          <p:cNvSpPr/>
          <p:nvPr/>
        </p:nvSpPr>
        <p:spPr>
          <a:xfrm>
            <a:off x="2453452" y="4058026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3F20324-2A91-4D9B-8048-0E427E68AE42}"/>
              </a:ext>
            </a:extLst>
          </p:cNvPr>
          <p:cNvSpPr/>
          <p:nvPr/>
        </p:nvSpPr>
        <p:spPr>
          <a:xfrm>
            <a:off x="3013710" y="4058026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92F791C8-5FF5-4B7C-B0AF-F77FEBD8729B}"/>
              </a:ext>
            </a:extLst>
          </p:cNvPr>
          <p:cNvSpPr/>
          <p:nvPr/>
        </p:nvSpPr>
        <p:spPr>
          <a:xfrm>
            <a:off x="3573968" y="4058026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E02C6A5-523D-4F25-A9AD-1990DBD94E71}"/>
              </a:ext>
            </a:extLst>
          </p:cNvPr>
          <p:cNvSpPr/>
          <p:nvPr/>
        </p:nvSpPr>
        <p:spPr>
          <a:xfrm>
            <a:off x="1893194" y="4618284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169B56DE-9C16-482F-ACC4-B4358D8969FF}"/>
              </a:ext>
            </a:extLst>
          </p:cNvPr>
          <p:cNvSpPr/>
          <p:nvPr/>
        </p:nvSpPr>
        <p:spPr>
          <a:xfrm>
            <a:off x="2453452" y="4618284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0B4E8F7A-7A64-4051-A2E5-6E239153250D}"/>
              </a:ext>
            </a:extLst>
          </p:cNvPr>
          <p:cNvSpPr/>
          <p:nvPr/>
        </p:nvSpPr>
        <p:spPr>
          <a:xfrm>
            <a:off x="3013710" y="4618284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2077F77-3A16-4E91-BB83-0947402843D6}"/>
              </a:ext>
            </a:extLst>
          </p:cNvPr>
          <p:cNvSpPr/>
          <p:nvPr/>
        </p:nvSpPr>
        <p:spPr>
          <a:xfrm>
            <a:off x="3573968" y="4618284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14DC1B7-3A87-44AC-B0C9-458296CC07D4}"/>
              </a:ext>
            </a:extLst>
          </p:cNvPr>
          <p:cNvSpPr txBox="1"/>
          <p:nvPr/>
        </p:nvSpPr>
        <p:spPr>
          <a:xfrm>
            <a:off x="6275070" y="227118"/>
            <a:ext cx="6032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红色代表不放，白色代表未知，绿色代表放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EC7A674-CBE3-4BF1-BDC7-F0D5CA904BF2}"/>
                  </a:ext>
                </a:extLst>
              </p:cNvPr>
              <p:cNvSpPr txBox="1"/>
              <p:nvPr/>
            </p:nvSpPr>
            <p:spPr>
              <a:xfrm>
                <a:off x="6275070" y="797866"/>
                <a:ext cx="35300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再选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zh-CN" altLang="en-US" sz="2400" i="1">
                        <a:latin typeface="Cambria Math" panose="02040503050406030204" pitchFamily="18" charset="0"/>
                      </a:rPr>
                      <m:t>赋值</m:t>
                    </m:r>
                  </m:oMath>
                </a14:m>
                <a:r>
                  <a:rPr lang="en-US" altLang="zh-CN" sz="2400" b="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FALSE</a:t>
                </a:r>
                <a:r>
                  <a:rPr lang="zh-CN" altLang="en-US" sz="2400" b="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，化简</a:t>
                </a:r>
                <a:endParaRPr lang="en-US" altLang="zh-CN" sz="2400" b="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EC7A674-CBE3-4BF1-BDC7-F0D5CA904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070" y="797866"/>
                <a:ext cx="3530069" cy="461665"/>
              </a:xfrm>
              <a:prstGeom prst="rect">
                <a:avLst/>
              </a:prstGeom>
              <a:blipFill>
                <a:blip r:embed="rId3"/>
                <a:stretch>
                  <a:fillRect l="-2591" t="-14474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691467B6-DA12-4447-8AA1-DEB82DF412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32" t="31667" r="6318" b="15167"/>
          <a:stretch/>
        </p:blipFill>
        <p:spPr>
          <a:xfrm>
            <a:off x="5257038" y="1880611"/>
            <a:ext cx="6938605" cy="435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498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A00899-A9A9-4B82-9BDC-E6634DBAD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382" y="457951"/>
            <a:ext cx="4486656" cy="1141497"/>
          </a:xfrm>
        </p:spPr>
        <p:txBody>
          <a:bodyPr/>
          <a:lstStyle/>
          <a:p>
            <a:r>
              <a:rPr lang="en-US" altLang="zh-CN" dirty="0"/>
              <a:t>SOLVING PROBLEM</a:t>
            </a:r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70E2A16-4930-401C-AA3A-3F24E83B576C}"/>
              </a:ext>
            </a:extLst>
          </p:cNvPr>
          <p:cNvSpPr/>
          <p:nvPr/>
        </p:nvSpPr>
        <p:spPr>
          <a:xfrm>
            <a:off x="1893194" y="2937510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B43A091-485D-4860-9075-E5E5E6C6F798}"/>
              </a:ext>
            </a:extLst>
          </p:cNvPr>
          <p:cNvSpPr/>
          <p:nvPr/>
        </p:nvSpPr>
        <p:spPr>
          <a:xfrm>
            <a:off x="2453452" y="2937510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CABF69D-6222-4C38-8699-E7162BD039B6}"/>
              </a:ext>
            </a:extLst>
          </p:cNvPr>
          <p:cNvSpPr/>
          <p:nvPr/>
        </p:nvSpPr>
        <p:spPr>
          <a:xfrm>
            <a:off x="3013710" y="2937510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C182AF5-7331-456D-B827-A1B6A2598D60}"/>
              </a:ext>
            </a:extLst>
          </p:cNvPr>
          <p:cNvSpPr/>
          <p:nvPr/>
        </p:nvSpPr>
        <p:spPr>
          <a:xfrm>
            <a:off x="3573968" y="2937510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E6CB04B-1147-4146-8DC0-8EF38209495A}"/>
              </a:ext>
            </a:extLst>
          </p:cNvPr>
          <p:cNvSpPr/>
          <p:nvPr/>
        </p:nvSpPr>
        <p:spPr>
          <a:xfrm>
            <a:off x="1893194" y="3497768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EA463E1-8397-4D82-801D-8A8E4918474E}"/>
              </a:ext>
            </a:extLst>
          </p:cNvPr>
          <p:cNvSpPr/>
          <p:nvPr/>
        </p:nvSpPr>
        <p:spPr>
          <a:xfrm>
            <a:off x="2453452" y="3497768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9ACBD42-F92F-41E0-AC08-2681485D232D}"/>
              </a:ext>
            </a:extLst>
          </p:cNvPr>
          <p:cNvSpPr/>
          <p:nvPr/>
        </p:nvSpPr>
        <p:spPr>
          <a:xfrm>
            <a:off x="3013710" y="3497768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9C93015-D416-4DA3-92F4-5AE8E7E4C8B4}"/>
              </a:ext>
            </a:extLst>
          </p:cNvPr>
          <p:cNvSpPr/>
          <p:nvPr/>
        </p:nvSpPr>
        <p:spPr>
          <a:xfrm>
            <a:off x="3573968" y="3497768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63D917D-1DA0-41A5-8C27-05F90A5E562E}"/>
              </a:ext>
            </a:extLst>
          </p:cNvPr>
          <p:cNvSpPr/>
          <p:nvPr/>
        </p:nvSpPr>
        <p:spPr>
          <a:xfrm>
            <a:off x="1893194" y="4058026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751676C-1A88-4053-84DE-5B93E4B39F8A}"/>
              </a:ext>
            </a:extLst>
          </p:cNvPr>
          <p:cNvSpPr/>
          <p:nvPr/>
        </p:nvSpPr>
        <p:spPr>
          <a:xfrm>
            <a:off x="2453452" y="4058026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3F20324-2A91-4D9B-8048-0E427E68AE42}"/>
              </a:ext>
            </a:extLst>
          </p:cNvPr>
          <p:cNvSpPr/>
          <p:nvPr/>
        </p:nvSpPr>
        <p:spPr>
          <a:xfrm>
            <a:off x="3013710" y="4058026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92F791C8-5FF5-4B7C-B0AF-F77FEBD8729B}"/>
              </a:ext>
            </a:extLst>
          </p:cNvPr>
          <p:cNvSpPr/>
          <p:nvPr/>
        </p:nvSpPr>
        <p:spPr>
          <a:xfrm>
            <a:off x="3573968" y="4058026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E02C6A5-523D-4F25-A9AD-1990DBD94E71}"/>
              </a:ext>
            </a:extLst>
          </p:cNvPr>
          <p:cNvSpPr/>
          <p:nvPr/>
        </p:nvSpPr>
        <p:spPr>
          <a:xfrm>
            <a:off x="1893194" y="4618284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169B56DE-9C16-482F-ACC4-B4358D8969FF}"/>
              </a:ext>
            </a:extLst>
          </p:cNvPr>
          <p:cNvSpPr/>
          <p:nvPr/>
        </p:nvSpPr>
        <p:spPr>
          <a:xfrm>
            <a:off x="2453452" y="4618284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0B4E8F7A-7A64-4051-A2E5-6E239153250D}"/>
              </a:ext>
            </a:extLst>
          </p:cNvPr>
          <p:cNvSpPr/>
          <p:nvPr/>
        </p:nvSpPr>
        <p:spPr>
          <a:xfrm>
            <a:off x="3013710" y="4618284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2077F77-3A16-4E91-BB83-0947402843D6}"/>
              </a:ext>
            </a:extLst>
          </p:cNvPr>
          <p:cNvSpPr/>
          <p:nvPr/>
        </p:nvSpPr>
        <p:spPr>
          <a:xfrm>
            <a:off x="3573968" y="4618284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14DC1B7-3A87-44AC-B0C9-458296CC07D4}"/>
              </a:ext>
            </a:extLst>
          </p:cNvPr>
          <p:cNvSpPr txBox="1"/>
          <p:nvPr/>
        </p:nvSpPr>
        <p:spPr>
          <a:xfrm>
            <a:off x="6275070" y="227118"/>
            <a:ext cx="6032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红色代表不放，白色代表未知，绿色代表放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EC7A674-CBE3-4BF1-BDC7-F0D5CA904BF2}"/>
                  </a:ext>
                </a:extLst>
              </p:cNvPr>
              <p:cNvSpPr txBox="1"/>
              <p:nvPr/>
            </p:nvSpPr>
            <p:spPr>
              <a:xfrm>
                <a:off x="6275070" y="797866"/>
                <a:ext cx="35300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再选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zh-CN" altLang="en-US" sz="2400" i="1">
                        <a:latin typeface="Cambria Math" panose="02040503050406030204" pitchFamily="18" charset="0"/>
                      </a:rPr>
                      <m:t>赋值</m:t>
                    </m:r>
                  </m:oMath>
                </a14:m>
                <a:r>
                  <a:rPr lang="en-US" altLang="zh-CN" sz="2400" b="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FALSE</a:t>
                </a:r>
                <a:r>
                  <a:rPr lang="zh-CN" altLang="en-US" sz="2400" b="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，化简</a:t>
                </a:r>
                <a:endParaRPr lang="en-US" altLang="zh-CN" sz="2400" b="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EC7A674-CBE3-4BF1-BDC7-F0D5CA904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070" y="797866"/>
                <a:ext cx="3530069" cy="461665"/>
              </a:xfrm>
              <a:prstGeom prst="rect">
                <a:avLst/>
              </a:prstGeom>
              <a:blipFill>
                <a:blip r:embed="rId3"/>
                <a:stretch>
                  <a:fillRect l="-2591" t="-14474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FA2C0957-9490-408F-B8FB-16E54BE9A5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43" t="25667" r="3813" b="26667"/>
          <a:stretch/>
        </p:blipFill>
        <p:spPr>
          <a:xfrm>
            <a:off x="4660042" y="1794510"/>
            <a:ext cx="7531958" cy="426562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905D974-0BE9-4B10-826B-DA7D02FE6125}"/>
              </a:ext>
            </a:extLst>
          </p:cNvPr>
          <p:cNvSpPr/>
          <p:nvPr/>
        </p:nvSpPr>
        <p:spPr>
          <a:xfrm>
            <a:off x="5143500" y="3217639"/>
            <a:ext cx="1197316" cy="2113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3944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A00899-A9A9-4B82-9BDC-E6634DBAD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382" y="457951"/>
            <a:ext cx="4486656" cy="1141497"/>
          </a:xfrm>
        </p:spPr>
        <p:txBody>
          <a:bodyPr/>
          <a:lstStyle/>
          <a:p>
            <a:r>
              <a:rPr lang="en-US" altLang="zh-CN" dirty="0"/>
              <a:t>SOLVING PROBLEM</a:t>
            </a:r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70E2A16-4930-401C-AA3A-3F24E83B576C}"/>
              </a:ext>
            </a:extLst>
          </p:cNvPr>
          <p:cNvSpPr/>
          <p:nvPr/>
        </p:nvSpPr>
        <p:spPr>
          <a:xfrm>
            <a:off x="1893194" y="2937510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B43A091-485D-4860-9075-E5E5E6C6F798}"/>
              </a:ext>
            </a:extLst>
          </p:cNvPr>
          <p:cNvSpPr/>
          <p:nvPr/>
        </p:nvSpPr>
        <p:spPr>
          <a:xfrm>
            <a:off x="2453452" y="2937510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CABF69D-6222-4C38-8699-E7162BD039B6}"/>
              </a:ext>
            </a:extLst>
          </p:cNvPr>
          <p:cNvSpPr/>
          <p:nvPr/>
        </p:nvSpPr>
        <p:spPr>
          <a:xfrm>
            <a:off x="3013710" y="2937510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C182AF5-7331-456D-B827-A1B6A2598D60}"/>
              </a:ext>
            </a:extLst>
          </p:cNvPr>
          <p:cNvSpPr/>
          <p:nvPr/>
        </p:nvSpPr>
        <p:spPr>
          <a:xfrm>
            <a:off x="3573968" y="2937510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E6CB04B-1147-4146-8DC0-8EF38209495A}"/>
              </a:ext>
            </a:extLst>
          </p:cNvPr>
          <p:cNvSpPr/>
          <p:nvPr/>
        </p:nvSpPr>
        <p:spPr>
          <a:xfrm>
            <a:off x="1893194" y="3497768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EA463E1-8397-4D82-801D-8A8E4918474E}"/>
              </a:ext>
            </a:extLst>
          </p:cNvPr>
          <p:cNvSpPr/>
          <p:nvPr/>
        </p:nvSpPr>
        <p:spPr>
          <a:xfrm>
            <a:off x="2453452" y="3497768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9ACBD42-F92F-41E0-AC08-2681485D232D}"/>
              </a:ext>
            </a:extLst>
          </p:cNvPr>
          <p:cNvSpPr/>
          <p:nvPr/>
        </p:nvSpPr>
        <p:spPr>
          <a:xfrm>
            <a:off x="3013710" y="3497768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9C93015-D416-4DA3-92F4-5AE8E7E4C8B4}"/>
              </a:ext>
            </a:extLst>
          </p:cNvPr>
          <p:cNvSpPr/>
          <p:nvPr/>
        </p:nvSpPr>
        <p:spPr>
          <a:xfrm>
            <a:off x="3573968" y="3497768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63D917D-1DA0-41A5-8C27-05F90A5E562E}"/>
              </a:ext>
            </a:extLst>
          </p:cNvPr>
          <p:cNvSpPr/>
          <p:nvPr/>
        </p:nvSpPr>
        <p:spPr>
          <a:xfrm>
            <a:off x="1893194" y="4058026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751676C-1A88-4053-84DE-5B93E4B39F8A}"/>
              </a:ext>
            </a:extLst>
          </p:cNvPr>
          <p:cNvSpPr/>
          <p:nvPr/>
        </p:nvSpPr>
        <p:spPr>
          <a:xfrm>
            <a:off x="2453452" y="4058026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3F20324-2A91-4D9B-8048-0E427E68AE42}"/>
              </a:ext>
            </a:extLst>
          </p:cNvPr>
          <p:cNvSpPr/>
          <p:nvPr/>
        </p:nvSpPr>
        <p:spPr>
          <a:xfrm>
            <a:off x="3013710" y="4058026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92F791C8-5FF5-4B7C-B0AF-F77FEBD8729B}"/>
              </a:ext>
            </a:extLst>
          </p:cNvPr>
          <p:cNvSpPr/>
          <p:nvPr/>
        </p:nvSpPr>
        <p:spPr>
          <a:xfrm>
            <a:off x="3573968" y="4058026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E02C6A5-523D-4F25-A9AD-1990DBD94E71}"/>
              </a:ext>
            </a:extLst>
          </p:cNvPr>
          <p:cNvSpPr/>
          <p:nvPr/>
        </p:nvSpPr>
        <p:spPr>
          <a:xfrm>
            <a:off x="1893194" y="4618284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169B56DE-9C16-482F-ACC4-B4358D8969FF}"/>
              </a:ext>
            </a:extLst>
          </p:cNvPr>
          <p:cNvSpPr/>
          <p:nvPr/>
        </p:nvSpPr>
        <p:spPr>
          <a:xfrm>
            <a:off x="2453452" y="4618284"/>
            <a:ext cx="560258" cy="56025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0B4E8F7A-7A64-4051-A2E5-6E239153250D}"/>
              </a:ext>
            </a:extLst>
          </p:cNvPr>
          <p:cNvSpPr/>
          <p:nvPr/>
        </p:nvSpPr>
        <p:spPr>
          <a:xfrm>
            <a:off x="3013710" y="4618284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2077F77-3A16-4E91-BB83-0947402843D6}"/>
              </a:ext>
            </a:extLst>
          </p:cNvPr>
          <p:cNvSpPr/>
          <p:nvPr/>
        </p:nvSpPr>
        <p:spPr>
          <a:xfrm>
            <a:off x="3573968" y="4618284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14DC1B7-3A87-44AC-B0C9-458296CC07D4}"/>
              </a:ext>
            </a:extLst>
          </p:cNvPr>
          <p:cNvSpPr txBox="1"/>
          <p:nvPr/>
        </p:nvSpPr>
        <p:spPr>
          <a:xfrm>
            <a:off x="6275070" y="227118"/>
            <a:ext cx="6032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红色代表不放，白色代表未知，绿色代表放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EC7A674-CBE3-4BF1-BDC7-F0D5CA904BF2}"/>
                  </a:ext>
                </a:extLst>
              </p:cNvPr>
              <p:cNvSpPr txBox="1"/>
              <p:nvPr/>
            </p:nvSpPr>
            <p:spPr>
              <a:xfrm>
                <a:off x="6275070" y="883845"/>
                <a:ext cx="57546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根据单文字子句规则为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zh-CN" altLang="en-US" sz="2400" i="1">
                        <a:latin typeface="Cambria Math" panose="02040503050406030204" pitchFamily="18" charset="0"/>
                      </a:rPr>
                      <m:t>赋值</m:t>
                    </m:r>
                  </m:oMath>
                </a14:m>
                <a:r>
                  <a:rPr lang="en-US" altLang="zh-CN" sz="2400" b="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TRUE</a:t>
                </a:r>
                <a:r>
                  <a:rPr lang="zh-CN" altLang="en-US" sz="2400" b="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，化简</a:t>
                </a:r>
                <a:endParaRPr lang="en-US" altLang="zh-CN" sz="2400" b="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EC7A674-CBE3-4BF1-BDC7-F0D5CA904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070" y="883845"/>
                <a:ext cx="5754652" cy="461665"/>
              </a:xfrm>
              <a:prstGeom prst="rect">
                <a:avLst/>
              </a:prstGeom>
              <a:blipFill>
                <a:blip r:embed="rId3"/>
                <a:stretch>
                  <a:fillRect l="-1589" t="-14474" r="-742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DCA5565A-D44F-4250-94F6-A558F8CDC8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69" t="25166" r="5031" b="31334"/>
          <a:stretch/>
        </p:blipFill>
        <p:spPr>
          <a:xfrm>
            <a:off x="5121689" y="2063114"/>
            <a:ext cx="7070311" cy="372046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4D09FA0-CCE6-4D6F-9A27-9ED938345988}"/>
              </a:ext>
            </a:extLst>
          </p:cNvPr>
          <p:cNvSpPr/>
          <p:nvPr/>
        </p:nvSpPr>
        <p:spPr>
          <a:xfrm>
            <a:off x="5681947" y="2937510"/>
            <a:ext cx="640080" cy="1821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E0F8E53-35C4-439D-BFA9-99AD7E8625F8}"/>
              </a:ext>
            </a:extLst>
          </p:cNvPr>
          <p:cNvSpPr/>
          <p:nvPr/>
        </p:nvSpPr>
        <p:spPr>
          <a:xfrm>
            <a:off x="8109966" y="2902844"/>
            <a:ext cx="640080" cy="1821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816E5877-38DE-4620-9198-E1B778CFE5B2}"/>
              </a:ext>
            </a:extLst>
          </p:cNvPr>
          <p:cNvSpPr/>
          <p:nvPr/>
        </p:nvSpPr>
        <p:spPr>
          <a:xfrm>
            <a:off x="8858250" y="2902844"/>
            <a:ext cx="640080" cy="1821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7A7D20EA-371C-4143-8444-32ED8070C675}"/>
              </a:ext>
            </a:extLst>
          </p:cNvPr>
          <p:cNvSpPr/>
          <p:nvPr/>
        </p:nvSpPr>
        <p:spPr>
          <a:xfrm>
            <a:off x="5647845" y="4493969"/>
            <a:ext cx="640080" cy="1821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46D3A57E-9F54-4551-B0B1-DC58E6D4810F}"/>
              </a:ext>
            </a:extLst>
          </p:cNvPr>
          <p:cNvSpPr/>
          <p:nvPr/>
        </p:nvSpPr>
        <p:spPr>
          <a:xfrm>
            <a:off x="5681947" y="5228812"/>
            <a:ext cx="640080" cy="1821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373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C13D5C-5617-4667-96C2-6B18A09D5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10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SOME CONCEPTs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6249DFB-416B-4E20-A975-918D49B88F9D}"/>
              </a:ext>
            </a:extLst>
          </p:cNvPr>
          <p:cNvSpPr txBox="1"/>
          <p:nvPr/>
        </p:nvSpPr>
        <p:spPr>
          <a:xfrm>
            <a:off x="6096000" y="1387326"/>
            <a:ext cx="6096000" cy="4403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Literal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文字 ：一个变量或它的非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A  !A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Clause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子句 ：变量的析取或单个变量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A  A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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CNF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合取范式 ：子句或子句的合取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ctr">
              <a:lnSpc>
                <a:spcPct val="200000"/>
              </a:lnSpc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A  AB  (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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)(CD)</a:t>
            </a:r>
          </a:p>
        </p:txBody>
      </p:sp>
    </p:spTree>
    <p:extLst>
      <p:ext uri="{BB962C8B-B14F-4D97-AF65-F5344CB8AC3E}">
        <p14:creationId xmlns:p14="http://schemas.microsoft.com/office/powerpoint/2010/main" val="29622995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A00899-A9A9-4B82-9BDC-E6634DBAD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382" y="457951"/>
            <a:ext cx="4486656" cy="1141497"/>
          </a:xfrm>
        </p:spPr>
        <p:txBody>
          <a:bodyPr/>
          <a:lstStyle/>
          <a:p>
            <a:r>
              <a:rPr lang="en-US" altLang="zh-CN" dirty="0"/>
              <a:t>SOLVING PROBLEM</a:t>
            </a:r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70E2A16-4930-401C-AA3A-3F24E83B576C}"/>
              </a:ext>
            </a:extLst>
          </p:cNvPr>
          <p:cNvSpPr/>
          <p:nvPr/>
        </p:nvSpPr>
        <p:spPr>
          <a:xfrm>
            <a:off x="1893194" y="2937510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B43A091-485D-4860-9075-E5E5E6C6F798}"/>
              </a:ext>
            </a:extLst>
          </p:cNvPr>
          <p:cNvSpPr/>
          <p:nvPr/>
        </p:nvSpPr>
        <p:spPr>
          <a:xfrm>
            <a:off x="2453452" y="2937510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CABF69D-6222-4C38-8699-E7162BD039B6}"/>
              </a:ext>
            </a:extLst>
          </p:cNvPr>
          <p:cNvSpPr/>
          <p:nvPr/>
        </p:nvSpPr>
        <p:spPr>
          <a:xfrm>
            <a:off x="3013710" y="2937510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C182AF5-7331-456D-B827-A1B6A2598D60}"/>
              </a:ext>
            </a:extLst>
          </p:cNvPr>
          <p:cNvSpPr/>
          <p:nvPr/>
        </p:nvSpPr>
        <p:spPr>
          <a:xfrm>
            <a:off x="3573968" y="2937510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E6CB04B-1147-4146-8DC0-8EF38209495A}"/>
              </a:ext>
            </a:extLst>
          </p:cNvPr>
          <p:cNvSpPr/>
          <p:nvPr/>
        </p:nvSpPr>
        <p:spPr>
          <a:xfrm>
            <a:off x="1893194" y="3497768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EA463E1-8397-4D82-801D-8A8E4918474E}"/>
              </a:ext>
            </a:extLst>
          </p:cNvPr>
          <p:cNvSpPr/>
          <p:nvPr/>
        </p:nvSpPr>
        <p:spPr>
          <a:xfrm>
            <a:off x="2453452" y="3497768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9ACBD42-F92F-41E0-AC08-2681485D232D}"/>
              </a:ext>
            </a:extLst>
          </p:cNvPr>
          <p:cNvSpPr/>
          <p:nvPr/>
        </p:nvSpPr>
        <p:spPr>
          <a:xfrm>
            <a:off x="3013710" y="3497768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9C93015-D416-4DA3-92F4-5AE8E7E4C8B4}"/>
              </a:ext>
            </a:extLst>
          </p:cNvPr>
          <p:cNvSpPr/>
          <p:nvPr/>
        </p:nvSpPr>
        <p:spPr>
          <a:xfrm>
            <a:off x="3573968" y="3497768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63D917D-1DA0-41A5-8C27-05F90A5E562E}"/>
              </a:ext>
            </a:extLst>
          </p:cNvPr>
          <p:cNvSpPr/>
          <p:nvPr/>
        </p:nvSpPr>
        <p:spPr>
          <a:xfrm>
            <a:off x="1893194" y="4058026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751676C-1A88-4053-84DE-5B93E4B39F8A}"/>
              </a:ext>
            </a:extLst>
          </p:cNvPr>
          <p:cNvSpPr/>
          <p:nvPr/>
        </p:nvSpPr>
        <p:spPr>
          <a:xfrm>
            <a:off x="2453452" y="4058026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3F20324-2A91-4D9B-8048-0E427E68AE42}"/>
              </a:ext>
            </a:extLst>
          </p:cNvPr>
          <p:cNvSpPr/>
          <p:nvPr/>
        </p:nvSpPr>
        <p:spPr>
          <a:xfrm>
            <a:off x="3013710" y="4058026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92F791C8-5FF5-4B7C-B0AF-F77FEBD8729B}"/>
              </a:ext>
            </a:extLst>
          </p:cNvPr>
          <p:cNvSpPr/>
          <p:nvPr/>
        </p:nvSpPr>
        <p:spPr>
          <a:xfrm>
            <a:off x="3573968" y="4058026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E02C6A5-523D-4F25-A9AD-1990DBD94E71}"/>
              </a:ext>
            </a:extLst>
          </p:cNvPr>
          <p:cNvSpPr/>
          <p:nvPr/>
        </p:nvSpPr>
        <p:spPr>
          <a:xfrm>
            <a:off x="1893194" y="4618284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169B56DE-9C16-482F-ACC4-B4358D8969FF}"/>
              </a:ext>
            </a:extLst>
          </p:cNvPr>
          <p:cNvSpPr/>
          <p:nvPr/>
        </p:nvSpPr>
        <p:spPr>
          <a:xfrm>
            <a:off x="2453452" y="4618284"/>
            <a:ext cx="560258" cy="56025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0B4E8F7A-7A64-4051-A2E5-6E239153250D}"/>
              </a:ext>
            </a:extLst>
          </p:cNvPr>
          <p:cNvSpPr/>
          <p:nvPr/>
        </p:nvSpPr>
        <p:spPr>
          <a:xfrm>
            <a:off x="3013710" y="4618284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2077F77-3A16-4E91-BB83-0947402843D6}"/>
              </a:ext>
            </a:extLst>
          </p:cNvPr>
          <p:cNvSpPr/>
          <p:nvPr/>
        </p:nvSpPr>
        <p:spPr>
          <a:xfrm>
            <a:off x="3573968" y="4618284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14DC1B7-3A87-44AC-B0C9-458296CC07D4}"/>
              </a:ext>
            </a:extLst>
          </p:cNvPr>
          <p:cNvSpPr txBox="1"/>
          <p:nvPr/>
        </p:nvSpPr>
        <p:spPr>
          <a:xfrm>
            <a:off x="6275070" y="227118"/>
            <a:ext cx="6032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红色代表不放，白色代表未知，绿色代表放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EC7A674-CBE3-4BF1-BDC7-F0D5CA904BF2}"/>
                  </a:ext>
                </a:extLst>
              </p:cNvPr>
              <p:cNvSpPr txBox="1"/>
              <p:nvPr/>
            </p:nvSpPr>
            <p:spPr>
              <a:xfrm>
                <a:off x="6275070" y="883845"/>
                <a:ext cx="591692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根据单文字子句规则为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zh-CN" altLang="en-US" sz="2400" i="1">
                        <a:latin typeface="Cambria Math" panose="02040503050406030204" pitchFamily="18" charset="0"/>
                      </a:rPr>
                      <m:t>赋值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FALSE</m:t>
                    </m:r>
                  </m:oMath>
                </a14:m>
                <a:r>
                  <a:rPr lang="zh-CN" altLang="en-US" sz="2400" b="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，化简</a:t>
                </a:r>
                <a:endParaRPr lang="en-US" altLang="zh-CN" sz="2400" b="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EC7A674-CBE3-4BF1-BDC7-F0D5CA904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070" y="883845"/>
                <a:ext cx="5916929" cy="830997"/>
              </a:xfrm>
              <a:prstGeom prst="rect">
                <a:avLst/>
              </a:prstGeom>
              <a:blipFill>
                <a:blip r:embed="rId3"/>
                <a:stretch>
                  <a:fillRect l="-1545" t="-8088" b="-139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6BF256A0-D412-432F-B63A-99660C0672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250" t="29500" r="18156" b="44000"/>
          <a:stretch/>
        </p:blipFill>
        <p:spPr>
          <a:xfrm>
            <a:off x="6503669" y="2314762"/>
            <a:ext cx="4824649" cy="318306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6875EC6-A988-4662-997C-FB1956012274}"/>
              </a:ext>
            </a:extLst>
          </p:cNvPr>
          <p:cNvSpPr/>
          <p:nvPr/>
        </p:nvSpPr>
        <p:spPr>
          <a:xfrm>
            <a:off x="7395210" y="2823210"/>
            <a:ext cx="2148840" cy="4686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851BDC6F-B071-48BB-81C4-2C4BF7A573EE}"/>
              </a:ext>
            </a:extLst>
          </p:cNvPr>
          <p:cNvSpPr/>
          <p:nvPr/>
        </p:nvSpPr>
        <p:spPr>
          <a:xfrm>
            <a:off x="7395210" y="3291840"/>
            <a:ext cx="2148840" cy="4686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A607D7B-3BB9-4C7F-B17D-5B35FC17B809}"/>
              </a:ext>
            </a:extLst>
          </p:cNvPr>
          <p:cNvSpPr/>
          <p:nvPr/>
        </p:nvSpPr>
        <p:spPr>
          <a:xfrm>
            <a:off x="7395210" y="3765998"/>
            <a:ext cx="2148840" cy="4686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7F0645F7-7911-4F0D-BBEA-C5BA6665411D}"/>
              </a:ext>
            </a:extLst>
          </p:cNvPr>
          <p:cNvSpPr/>
          <p:nvPr/>
        </p:nvSpPr>
        <p:spPr>
          <a:xfrm>
            <a:off x="7395210" y="4240156"/>
            <a:ext cx="2148840" cy="4686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784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A00899-A9A9-4B82-9BDC-E6634DBAD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382" y="457951"/>
            <a:ext cx="4486656" cy="1141497"/>
          </a:xfrm>
        </p:spPr>
        <p:txBody>
          <a:bodyPr/>
          <a:lstStyle/>
          <a:p>
            <a:r>
              <a:rPr lang="en-US" altLang="zh-CN" dirty="0"/>
              <a:t>SOLVING PROBLEM</a:t>
            </a:r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70E2A16-4930-401C-AA3A-3F24E83B576C}"/>
              </a:ext>
            </a:extLst>
          </p:cNvPr>
          <p:cNvSpPr/>
          <p:nvPr/>
        </p:nvSpPr>
        <p:spPr>
          <a:xfrm>
            <a:off x="1893194" y="2937510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B43A091-485D-4860-9075-E5E5E6C6F798}"/>
              </a:ext>
            </a:extLst>
          </p:cNvPr>
          <p:cNvSpPr/>
          <p:nvPr/>
        </p:nvSpPr>
        <p:spPr>
          <a:xfrm>
            <a:off x="2453452" y="2937510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CABF69D-6222-4C38-8699-E7162BD039B6}"/>
              </a:ext>
            </a:extLst>
          </p:cNvPr>
          <p:cNvSpPr/>
          <p:nvPr/>
        </p:nvSpPr>
        <p:spPr>
          <a:xfrm>
            <a:off x="3013710" y="2937510"/>
            <a:ext cx="560258" cy="56025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C182AF5-7331-456D-B827-A1B6A2598D60}"/>
              </a:ext>
            </a:extLst>
          </p:cNvPr>
          <p:cNvSpPr/>
          <p:nvPr/>
        </p:nvSpPr>
        <p:spPr>
          <a:xfrm>
            <a:off x="3573968" y="2937510"/>
            <a:ext cx="560258" cy="560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E6CB04B-1147-4146-8DC0-8EF38209495A}"/>
              </a:ext>
            </a:extLst>
          </p:cNvPr>
          <p:cNvSpPr/>
          <p:nvPr/>
        </p:nvSpPr>
        <p:spPr>
          <a:xfrm>
            <a:off x="1893194" y="3497768"/>
            <a:ext cx="560258" cy="56025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EA463E1-8397-4D82-801D-8A8E4918474E}"/>
              </a:ext>
            </a:extLst>
          </p:cNvPr>
          <p:cNvSpPr/>
          <p:nvPr/>
        </p:nvSpPr>
        <p:spPr>
          <a:xfrm>
            <a:off x="2453452" y="3497768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9ACBD42-F92F-41E0-AC08-2681485D232D}"/>
              </a:ext>
            </a:extLst>
          </p:cNvPr>
          <p:cNvSpPr/>
          <p:nvPr/>
        </p:nvSpPr>
        <p:spPr>
          <a:xfrm>
            <a:off x="3013710" y="3497768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9C93015-D416-4DA3-92F4-5AE8E7E4C8B4}"/>
              </a:ext>
            </a:extLst>
          </p:cNvPr>
          <p:cNvSpPr/>
          <p:nvPr/>
        </p:nvSpPr>
        <p:spPr>
          <a:xfrm>
            <a:off x="3573968" y="3497768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63D917D-1DA0-41A5-8C27-05F90A5E562E}"/>
              </a:ext>
            </a:extLst>
          </p:cNvPr>
          <p:cNvSpPr/>
          <p:nvPr/>
        </p:nvSpPr>
        <p:spPr>
          <a:xfrm>
            <a:off x="1893194" y="4058026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751676C-1A88-4053-84DE-5B93E4B39F8A}"/>
              </a:ext>
            </a:extLst>
          </p:cNvPr>
          <p:cNvSpPr/>
          <p:nvPr/>
        </p:nvSpPr>
        <p:spPr>
          <a:xfrm>
            <a:off x="2453452" y="4058026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3F20324-2A91-4D9B-8048-0E427E68AE42}"/>
              </a:ext>
            </a:extLst>
          </p:cNvPr>
          <p:cNvSpPr/>
          <p:nvPr/>
        </p:nvSpPr>
        <p:spPr>
          <a:xfrm>
            <a:off x="3013710" y="4058026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92F791C8-5FF5-4B7C-B0AF-F77FEBD8729B}"/>
              </a:ext>
            </a:extLst>
          </p:cNvPr>
          <p:cNvSpPr/>
          <p:nvPr/>
        </p:nvSpPr>
        <p:spPr>
          <a:xfrm>
            <a:off x="3573968" y="4058026"/>
            <a:ext cx="560258" cy="56025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E02C6A5-523D-4F25-A9AD-1990DBD94E71}"/>
              </a:ext>
            </a:extLst>
          </p:cNvPr>
          <p:cNvSpPr/>
          <p:nvPr/>
        </p:nvSpPr>
        <p:spPr>
          <a:xfrm>
            <a:off x="1893194" y="4618284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169B56DE-9C16-482F-ACC4-B4358D8969FF}"/>
              </a:ext>
            </a:extLst>
          </p:cNvPr>
          <p:cNvSpPr/>
          <p:nvPr/>
        </p:nvSpPr>
        <p:spPr>
          <a:xfrm>
            <a:off x="2453452" y="4618284"/>
            <a:ext cx="560258" cy="56025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0B4E8F7A-7A64-4051-A2E5-6E239153250D}"/>
              </a:ext>
            </a:extLst>
          </p:cNvPr>
          <p:cNvSpPr/>
          <p:nvPr/>
        </p:nvSpPr>
        <p:spPr>
          <a:xfrm>
            <a:off x="3013710" y="4618284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2077F77-3A16-4E91-BB83-0947402843D6}"/>
              </a:ext>
            </a:extLst>
          </p:cNvPr>
          <p:cNvSpPr/>
          <p:nvPr/>
        </p:nvSpPr>
        <p:spPr>
          <a:xfrm>
            <a:off x="3573968" y="4618284"/>
            <a:ext cx="560258" cy="5602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14DC1B7-3A87-44AC-B0C9-458296CC07D4}"/>
              </a:ext>
            </a:extLst>
          </p:cNvPr>
          <p:cNvSpPr txBox="1"/>
          <p:nvPr/>
        </p:nvSpPr>
        <p:spPr>
          <a:xfrm>
            <a:off x="6275070" y="227118"/>
            <a:ext cx="6032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红色代表不放，白色代表未知，绿色代表放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EC7A674-CBE3-4BF1-BDC7-F0D5CA904BF2}"/>
                  </a:ext>
                </a:extLst>
              </p:cNvPr>
              <p:cNvSpPr txBox="1"/>
              <p:nvPr/>
            </p:nvSpPr>
            <p:spPr>
              <a:xfrm>
                <a:off x="6275070" y="883845"/>
                <a:ext cx="591692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根据单文字子句规则为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zh-CN" altLang="en-US" sz="2400" i="1">
                        <a:latin typeface="Cambria Math" panose="02040503050406030204" pitchFamily="18" charset="0"/>
                      </a:rPr>
                      <m:t>赋值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TRUE</m:t>
                    </m:r>
                  </m:oMath>
                </a14:m>
                <a:r>
                  <a:rPr lang="zh-CN" altLang="en-US" sz="2400" b="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，化简</a:t>
                </a:r>
                <a:endParaRPr lang="en-US" altLang="zh-CN" sz="2400" b="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EC7A674-CBE3-4BF1-BDC7-F0D5CA904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070" y="883845"/>
                <a:ext cx="5916929" cy="830997"/>
              </a:xfrm>
              <a:prstGeom prst="rect">
                <a:avLst/>
              </a:prstGeom>
              <a:blipFill>
                <a:blip r:embed="rId3"/>
                <a:stretch>
                  <a:fillRect l="-1545" t="-8088" r="-1545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1C8B76E5-0841-442B-9643-DF1758F807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782" t="30000" r="24437" b="61333"/>
          <a:stretch/>
        </p:blipFill>
        <p:spPr>
          <a:xfrm>
            <a:off x="7497310" y="2668905"/>
            <a:ext cx="3361959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986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A00899-A9A9-4B82-9BDC-E6634DBAD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6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SOLVING PROBLEM</a:t>
            </a:r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771AB61-196B-4EAF-AD5E-E913A885E053}"/>
              </a:ext>
            </a:extLst>
          </p:cNvPr>
          <p:cNvGrpSpPr/>
          <p:nvPr/>
        </p:nvGrpSpPr>
        <p:grpSpPr>
          <a:xfrm>
            <a:off x="6488054" y="2199993"/>
            <a:ext cx="2241032" cy="2241032"/>
            <a:chOff x="1893194" y="2937510"/>
            <a:chExt cx="2241032" cy="2241032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770E2A16-4930-401C-AA3A-3F24E83B576C}"/>
                </a:ext>
              </a:extLst>
            </p:cNvPr>
            <p:cNvSpPr/>
            <p:nvPr/>
          </p:nvSpPr>
          <p:spPr>
            <a:xfrm>
              <a:off x="1893194" y="2937510"/>
              <a:ext cx="560258" cy="5602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8B43A091-485D-4860-9075-E5E5E6C6F798}"/>
                </a:ext>
              </a:extLst>
            </p:cNvPr>
            <p:cNvSpPr/>
            <p:nvPr/>
          </p:nvSpPr>
          <p:spPr>
            <a:xfrm>
              <a:off x="2453452" y="2937510"/>
              <a:ext cx="560258" cy="5602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9CABF69D-6222-4C38-8699-E7162BD039B6}"/>
                </a:ext>
              </a:extLst>
            </p:cNvPr>
            <p:cNvSpPr/>
            <p:nvPr/>
          </p:nvSpPr>
          <p:spPr>
            <a:xfrm>
              <a:off x="3013710" y="2937510"/>
              <a:ext cx="560258" cy="560258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2C182AF5-7331-456D-B827-A1B6A2598D60}"/>
                </a:ext>
              </a:extLst>
            </p:cNvPr>
            <p:cNvSpPr/>
            <p:nvPr/>
          </p:nvSpPr>
          <p:spPr>
            <a:xfrm>
              <a:off x="3573968" y="2937510"/>
              <a:ext cx="560258" cy="5602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0E6CB04B-1147-4146-8DC0-8EF38209495A}"/>
                </a:ext>
              </a:extLst>
            </p:cNvPr>
            <p:cNvSpPr/>
            <p:nvPr/>
          </p:nvSpPr>
          <p:spPr>
            <a:xfrm>
              <a:off x="1893194" y="3497768"/>
              <a:ext cx="560258" cy="560258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DEA463E1-8397-4D82-801D-8A8E4918474E}"/>
                </a:ext>
              </a:extLst>
            </p:cNvPr>
            <p:cNvSpPr/>
            <p:nvPr/>
          </p:nvSpPr>
          <p:spPr>
            <a:xfrm>
              <a:off x="2453452" y="3497768"/>
              <a:ext cx="560258" cy="5602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9ACBD42-F92F-41E0-AC08-2681485D232D}"/>
                </a:ext>
              </a:extLst>
            </p:cNvPr>
            <p:cNvSpPr/>
            <p:nvPr/>
          </p:nvSpPr>
          <p:spPr>
            <a:xfrm>
              <a:off x="3013710" y="3497768"/>
              <a:ext cx="560258" cy="5602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B9C93015-D416-4DA3-92F4-5AE8E7E4C8B4}"/>
                </a:ext>
              </a:extLst>
            </p:cNvPr>
            <p:cNvSpPr/>
            <p:nvPr/>
          </p:nvSpPr>
          <p:spPr>
            <a:xfrm>
              <a:off x="3573968" y="3497768"/>
              <a:ext cx="560258" cy="5602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A63D917D-1DA0-41A5-8C27-05F90A5E562E}"/>
                </a:ext>
              </a:extLst>
            </p:cNvPr>
            <p:cNvSpPr/>
            <p:nvPr/>
          </p:nvSpPr>
          <p:spPr>
            <a:xfrm>
              <a:off x="1893194" y="4058026"/>
              <a:ext cx="560258" cy="5602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E751676C-1A88-4053-84DE-5B93E4B39F8A}"/>
                </a:ext>
              </a:extLst>
            </p:cNvPr>
            <p:cNvSpPr/>
            <p:nvPr/>
          </p:nvSpPr>
          <p:spPr>
            <a:xfrm>
              <a:off x="2453452" y="4058026"/>
              <a:ext cx="560258" cy="5602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33F20324-2A91-4D9B-8048-0E427E68AE42}"/>
                </a:ext>
              </a:extLst>
            </p:cNvPr>
            <p:cNvSpPr/>
            <p:nvPr/>
          </p:nvSpPr>
          <p:spPr>
            <a:xfrm>
              <a:off x="3013710" y="4058026"/>
              <a:ext cx="560258" cy="5602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92F791C8-5FF5-4B7C-B0AF-F77FEBD8729B}"/>
                </a:ext>
              </a:extLst>
            </p:cNvPr>
            <p:cNvSpPr/>
            <p:nvPr/>
          </p:nvSpPr>
          <p:spPr>
            <a:xfrm>
              <a:off x="3573968" y="4058026"/>
              <a:ext cx="560258" cy="560258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6E02C6A5-523D-4F25-A9AD-1990DBD94E71}"/>
                </a:ext>
              </a:extLst>
            </p:cNvPr>
            <p:cNvSpPr/>
            <p:nvPr/>
          </p:nvSpPr>
          <p:spPr>
            <a:xfrm>
              <a:off x="1893194" y="4618284"/>
              <a:ext cx="560258" cy="5602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169B56DE-9C16-482F-ACC4-B4358D8969FF}"/>
                </a:ext>
              </a:extLst>
            </p:cNvPr>
            <p:cNvSpPr/>
            <p:nvPr/>
          </p:nvSpPr>
          <p:spPr>
            <a:xfrm>
              <a:off x="2453452" y="4618284"/>
              <a:ext cx="560258" cy="560258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0B4E8F7A-7A64-4051-A2E5-6E239153250D}"/>
                </a:ext>
              </a:extLst>
            </p:cNvPr>
            <p:cNvSpPr/>
            <p:nvPr/>
          </p:nvSpPr>
          <p:spPr>
            <a:xfrm>
              <a:off x="3013710" y="4618284"/>
              <a:ext cx="560258" cy="5602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F2077F77-3A16-4E91-BB83-0947402843D6}"/>
                </a:ext>
              </a:extLst>
            </p:cNvPr>
            <p:cNvSpPr/>
            <p:nvPr/>
          </p:nvSpPr>
          <p:spPr>
            <a:xfrm>
              <a:off x="3573968" y="4618284"/>
              <a:ext cx="560258" cy="5602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0947FF75-10A9-4549-8D9F-7858B922B6B3}"/>
              </a:ext>
            </a:extLst>
          </p:cNvPr>
          <p:cNvGrpSpPr/>
          <p:nvPr/>
        </p:nvGrpSpPr>
        <p:grpSpPr>
          <a:xfrm>
            <a:off x="9692264" y="2211423"/>
            <a:ext cx="2241032" cy="2241032"/>
            <a:chOff x="6811904" y="2937510"/>
            <a:chExt cx="2241032" cy="2241032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07726725-0237-420B-BF8E-7C58E5E38B25}"/>
                </a:ext>
              </a:extLst>
            </p:cNvPr>
            <p:cNvSpPr/>
            <p:nvPr/>
          </p:nvSpPr>
          <p:spPr>
            <a:xfrm>
              <a:off x="6811904" y="2937510"/>
              <a:ext cx="560258" cy="5602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F9D49E52-668B-4B47-BA8E-F6900E5584B3}"/>
                </a:ext>
              </a:extLst>
            </p:cNvPr>
            <p:cNvSpPr/>
            <p:nvPr/>
          </p:nvSpPr>
          <p:spPr>
            <a:xfrm>
              <a:off x="7372162" y="2937510"/>
              <a:ext cx="560258" cy="560258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AB75E94A-1E1F-45C0-825D-0B5F3162D8D9}"/>
                </a:ext>
              </a:extLst>
            </p:cNvPr>
            <p:cNvSpPr/>
            <p:nvPr/>
          </p:nvSpPr>
          <p:spPr>
            <a:xfrm>
              <a:off x="7932420" y="2937510"/>
              <a:ext cx="560258" cy="5602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7E7CF6DA-470A-4D79-ADB5-5AC35A53FD93}"/>
                </a:ext>
              </a:extLst>
            </p:cNvPr>
            <p:cNvSpPr/>
            <p:nvPr/>
          </p:nvSpPr>
          <p:spPr>
            <a:xfrm>
              <a:off x="8492678" y="2937510"/>
              <a:ext cx="560258" cy="5602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D5B302F5-CB1C-4E1B-B255-318C1980B3B2}"/>
                </a:ext>
              </a:extLst>
            </p:cNvPr>
            <p:cNvSpPr/>
            <p:nvPr/>
          </p:nvSpPr>
          <p:spPr>
            <a:xfrm>
              <a:off x="6811904" y="3497768"/>
              <a:ext cx="560258" cy="5602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C832469E-7DAE-4021-8A43-2253977BFDB5}"/>
                </a:ext>
              </a:extLst>
            </p:cNvPr>
            <p:cNvSpPr/>
            <p:nvPr/>
          </p:nvSpPr>
          <p:spPr>
            <a:xfrm>
              <a:off x="7372162" y="3497768"/>
              <a:ext cx="560258" cy="5602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B1D50031-B2ED-4767-A338-B1BFD275462E}"/>
                </a:ext>
              </a:extLst>
            </p:cNvPr>
            <p:cNvSpPr/>
            <p:nvPr/>
          </p:nvSpPr>
          <p:spPr>
            <a:xfrm>
              <a:off x="7932420" y="3497768"/>
              <a:ext cx="560258" cy="5602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D3A539E6-61F8-4E33-AB5F-BE58E21911A0}"/>
                </a:ext>
              </a:extLst>
            </p:cNvPr>
            <p:cNvSpPr/>
            <p:nvPr/>
          </p:nvSpPr>
          <p:spPr>
            <a:xfrm>
              <a:off x="8492678" y="3497768"/>
              <a:ext cx="560258" cy="560258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496A7D43-08B2-436C-916E-B0CB5D3DC7C0}"/>
                </a:ext>
              </a:extLst>
            </p:cNvPr>
            <p:cNvSpPr/>
            <p:nvPr/>
          </p:nvSpPr>
          <p:spPr>
            <a:xfrm>
              <a:off x="6811904" y="4058026"/>
              <a:ext cx="560258" cy="560258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BF958340-F9C8-40C9-BD2F-822B944D7EB3}"/>
                </a:ext>
              </a:extLst>
            </p:cNvPr>
            <p:cNvSpPr/>
            <p:nvPr/>
          </p:nvSpPr>
          <p:spPr>
            <a:xfrm>
              <a:off x="7372162" y="4058026"/>
              <a:ext cx="560258" cy="5602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5B515048-4C2B-49A8-B2BE-FCCCF6AA2E72}"/>
                </a:ext>
              </a:extLst>
            </p:cNvPr>
            <p:cNvSpPr/>
            <p:nvPr/>
          </p:nvSpPr>
          <p:spPr>
            <a:xfrm>
              <a:off x="7932420" y="4058026"/>
              <a:ext cx="560258" cy="5602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63FB33F7-CDBF-4DFD-964A-A9BB68CFCA44}"/>
                </a:ext>
              </a:extLst>
            </p:cNvPr>
            <p:cNvSpPr/>
            <p:nvPr/>
          </p:nvSpPr>
          <p:spPr>
            <a:xfrm>
              <a:off x="8492678" y="4058026"/>
              <a:ext cx="560258" cy="5602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F9B297B3-8CC6-4351-B3AB-ED3FCD19317F}"/>
                </a:ext>
              </a:extLst>
            </p:cNvPr>
            <p:cNvSpPr/>
            <p:nvPr/>
          </p:nvSpPr>
          <p:spPr>
            <a:xfrm>
              <a:off x="6811904" y="4618284"/>
              <a:ext cx="560258" cy="5602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5E158CE6-10D8-4496-844F-61F257AB50FA}"/>
                </a:ext>
              </a:extLst>
            </p:cNvPr>
            <p:cNvSpPr/>
            <p:nvPr/>
          </p:nvSpPr>
          <p:spPr>
            <a:xfrm>
              <a:off x="7372162" y="4618284"/>
              <a:ext cx="560258" cy="5602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4014E1A3-BE6B-4BA6-90FB-0198DDF530B2}"/>
                </a:ext>
              </a:extLst>
            </p:cNvPr>
            <p:cNvSpPr/>
            <p:nvPr/>
          </p:nvSpPr>
          <p:spPr>
            <a:xfrm>
              <a:off x="7932420" y="4618284"/>
              <a:ext cx="560258" cy="560258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3D3DA6A4-A210-4670-9FBA-E549E68CF57E}"/>
                </a:ext>
              </a:extLst>
            </p:cNvPr>
            <p:cNvSpPr/>
            <p:nvPr/>
          </p:nvSpPr>
          <p:spPr>
            <a:xfrm>
              <a:off x="8492678" y="4618284"/>
              <a:ext cx="560258" cy="56025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940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3B724D-C977-4843-B553-8F83E6FA9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822" y="2758178"/>
            <a:ext cx="4486656" cy="1141497"/>
          </a:xfrm>
        </p:spPr>
        <p:txBody>
          <a:bodyPr/>
          <a:lstStyle/>
          <a:p>
            <a:r>
              <a:rPr lang="en-US" altLang="zh-CN" dirty="0"/>
              <a:t>Pseudocode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36834F6-B9FF-4BE6-B506-8B63DA7871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57" t="14833" r="20031" b="24334"/>
          <a:stretch/>
        </p:blipFill>
        <p:spPr>
          <a:xfrm>
            <a:off x="6607577" y="136525"/>
            <a:ext cx="4972050" cy="672147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93E69B6D-D63F-4475-AC17-DA383F0E88EF}"/>
              </a:ext>
            </a:extLst>
          </p:cNvPr>
          <p:cNvSpPr/>
          <p:nvPr/>
        </p:nvSpPr>
        <p:spPr>
          <a:xfrm>
            <a:off x="7143026" y="5431709"/>
            <a:ext cx="3042696" cy="9112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1355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3B724D-C977-4843-B553-8F83E6FA9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822" y="2758178"/>
            <a:ext cx="4486656" cy="1141497"/>
          </a:xfrm>
        </p:spPr>
        <p:txBody>
          <a:bodyPr/>
          <a:lstStyle/>
          <a:p>
            <a:r>
              <a:rPr lang="en-US" altLang="zh-CN" dirty="0"/>
              <a:t>Pseudocode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03BD754-9531-4019-973C-51EB173F4F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19" t="14533" r="25164" b="8834"/>
          <a:stretch/>
        </p:blipFill>
        <p:spPr>
          <a:xfrm>
            <a:off x="7014974" y="30944"/>
            <a:ext cx="3329176" cy="679611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17C3259-950F-4DAA-8751-10024539F719}"/>
              </a:ext>
            </a:extLst>
          </p:cNvPr>
          <p:cNvSpPr/>
          <p:nvPr/>
        </p:nvSpPr>
        <p:spPr>
          <a:xfrm>
            <a:off x="7014974" y="377190"/>
            <a:ext cx="3329176" cy="15201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BF70919-EB88-45A1-A5CB-E7BF95406B6E}"/>
              </a:ext>
            </a:extLst>
          </p:cNvPr>
          <p:cNvSpPr/>
          <p:nvPr/>
        </p:nvSpPr>
        <p:spPr>
          <a:xfrm>
            <a:off x="7014974" y="2243626"/>
            <a:ext cx="3329176" cy="11853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97508F6-3304-46AF-BAA1-410C38136F5C}"/>
              </a:ext>
            </a:extLst>
          </p:cNvPr>
          <p:cNvSpPr/>
          <p:nvPr/>
        </p:nvSpPr>
        <p:spPr>
          <a:xfrm>
            <a:off x="6990136" y="3899674"/>
            <a:ext cx="3354013" cy="25811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50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E090F9-4CA0-4883-89F3-F3BAE300F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678168"/>
            <a:ext cx="4486656" cy="1141497"/>
          </a:xfrm>
        </p:spPr>
        <p:txBody>
          <a:bodyPr/>
          <a:lstStyle/>
          <a:p>
            <a:r>
              <a:rPr lang="en-US" altLang="zh-CN" dirty="0"/>
              <a:t>MORE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A307640-9288-44DE-AAC1-7E2B77DB37A5}"/>
              </a:ext>
            </a:extLst>
          </p:cNvPr>
          <p:cNvSpPr txBox="1"/>
          <p:nvPr/>
        </p:nvSpPr>
        <p:spPr>
          <a:xfrm>
            <a:off x="6938010" y="126873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如何加速？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1ADEF20-3D03-43DC-A0AE-5AEF92E576F8}"/>
              </a:ext>
            </a:extLst>
          </p:cNvPr>
          <p:cNvSpPr txBox="1"/>
          <p:nvPr/>
        </p:nvSpPr>
        <p:spPr>
          <a:xfrm>
            <a:off x="6938010" y="2526030"/>
            <a:ext cx="2993127" cy="1436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决策的策略？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赋值化简的过程？</a:t>
            </a:r>
          </a:p>
        </p:txBody>
      </p:sp>
    </p:spTree>
    <p:extLst>
      <p:ext uri="{BB962C8B-B14F-4D97-AF65-F5344CB8AC3E}">
        <p14:creationId xmlns:p14="http://schemas.microsoft.com/office/powerpoint/2010/main" val="29344459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E090F9-4CA0-4883-89F3-F3BAE300F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678168"/>
            <a:ext cx="4486656" cy="1141497"/>
          </a:xfrm>
        </p:spPr>
        <p:txBody>
          <a:bodyPr/>
          <a:lstStyle/>
          <a:p>
            <a:r>
              <a:rPr lang="en-US" altLang="zh-CN" dirty="0"/>
              <a:t>MORE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1ADEF20-3D03-43DC-A0AE-5AEF92E576F8}"/>
              </a:ext>
            </a:extLst>
          </p:cNvPr>
          <p:cNvSpPr txBox="1"/>
          <p:nvPr/>
        </p:nvSpPr>
        <p:spPr>
          <a:xfrm>
            <a:off x="6096000" y="0"/>
            <a:ext cx="2377574" cy="715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决策的策略？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9C4E62B-8803-4DCB-B7BE-DDFA1BE1ACD8}"/>
              </a:ext>
            </a:extLst>
          </p:cNvPr>
          <p:cNvSpPr txBox="1"/>
          <p:nvPr/>
        </p:nvSpPr>
        <p:spPr>
          <a:xfrm>
            <a:off x="6096000" y="967169"/>
            <a:ext cx="6328410" cy="4290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Conflict-driven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CDCL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Conflict-driven clause learning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							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冲突子句学习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Look-ahead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MOM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Maximum Occurrence in Minimization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					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最短子句出现频率方法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		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（也称为 </a:t>
            </a:r>
            <a:r>
              <a:rPr lang="en-US" altLang="zh-CN" sz="2000" dirty="0" err="1">
                <a:latin typeface="黑体" panose="02010609060101010101" pitchFamily="49" charset="-122"/>
                <a:ea typeface="黑体" panose="02010609060101010101" pitchFamily="49" charset="-122"/>
              </a:rPr>
              <a:t>Jeroslow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-Wang algorithm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49AAD41-0106-4193-9FE9-821B235C11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44" t="26500" r="15906" b="63833"/>
          <a:stretch/>
        </p:blipFill>
        <p:spPr>
          <a:xfrm>
            <a:off x="7349490" y="5509227"/>
            <a:ext cx="3118524" cy="98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966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E090F9-4CA0-4883-89F3-F3BAE300F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858251"/>
            <a:ext cx="4486656" cy="1141497"/>
          </a:xfrm>
        </p:spPr>
        <p:txBody>
          <a:bodyPr/>
          <a:lstStyle/>
          <a:p>
            <a:r>
              <a:rPr lang="zh-CN" altLang="en-US" dirty="0"/>
              <a:t>谢谢大家！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38CA989-DB56-4A8A-96DC-F6ED1092D4D8}"/>
              </a:ext>
            </a:extLst>
          </p:cNvPr>
          <p:cNvSpPr txBox="1"/>
          <p:nvPr/>
        </p:nvSpPr>
        <p:spPr>
          <a:xfrm>
            <a:off x="1463040" y="4240530"/>
            <a:ext cx="299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感谢魏老师和马老师的帮助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9B1B400-8BC8-4781-A36F-CC02129DBC0E}"/>
              </a:ext>
            </a:extLst>
          </p:cNvPr>
          <p:cNvSpPr txBox="1"/>
          <p:nvPr/>
        </p:nvSpPr>
        <p:spPr>
          <a:xfrm>
            <a:off x="6396990" y="1961066"/>
            <a:ext cx="5795010" cy="293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Reference: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wiki Boolean satisfiability problem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wiki DPLL algorithm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“SAT/SMT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by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Example” by Dennis </a:t>
            </a:r>
            <a:r>
              <a:rPr lang="en-US" altLang="zh-CN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Yurichev</a:t>
            </a: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“A Computing Procedure for Quantification Theory” by Martin Davis &amp; Hilary Putnam (1960)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可满足性问题算法研究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-CNF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的简化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” by 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黄劲楠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2547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C13D5C-5617-4667-96C2-6B18A09D5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10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SOME CONCEPTs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6249DFB-416B-4E20-A975-918D49B88F9D}"/>
              </a:ext>
            </a:extLst>
          </p:cNvPr>
          <p:cNvSpPr txBox="1"/>
          <p:nvPr/>
        </p:nvSpPr>
        <p:spPr>
          <a:xfrm>
            <a:off x="6096000" y="1277337"/>
            <a:ext cx="6096000" cy="4403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Unit clause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单元子句 ：只有一个文字的子句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ctr">
              <a:lnSpc>
                <a:spcPct val="200000"/>
              </a:lnSpc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A(CD)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Pure literal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纯文字 ：布尔公式中只出现一种极性的文字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ctr">
              <a:lnSpc>
                <a:spcPct val="200000"/>
              </a:lnSpc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A(CD)(A!CD)</a:t>
            </a:r>
          </a:p>
        </p:txBody>
      </p:sp>
    </p:spTree>
    <p:extLst>
      <p:ext uri="{BB962C8B-B14F-4D97-AF65-F5344CB8AC3E}">
        <p14:creationId xmlns:p14="http://schemas.microsoft.com/office/powerpoint/2010/main" val="2869831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7DEC53-5A19-46F9-8F8E-9654558B5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3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An instance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1EA8407-6942-43E9-A3DD-F0D33AB51D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50" t="22333" r="48063" b="35001"/>
          <a:stretch/>
        </p:blipFill>
        <p:spPr>
          <a:xfrm>
            <a:off x="7189470" y="1897380"/>
            <a:ext cx="3863340" cy="383339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766B602-1DDB-446C-ADA5-5943723A8050}"/>
              </a:ext>
            </a:extLst>
          </p:cNvPr>
          <p:cNvSpPr txBox="1"/>
          <p:nvPr/>
        </p:nvSpPr>
        <p:spPr>
          <a:xfrm>
            <a:off x="8259365" y="89639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八皇后问题</a:t>
            </a:r>
          </a:p>
        </p:txBody>
      </p:sp>
    </p:spTree>
    <p:extLst>
      <p:ext uri="{BB962C8B-B14F-4D97-AF65-F5344CB8AC3E}">
        <p14:creationId xmlns:p14="http://schemas.microsoft.com/office/powerpoint/2010/main" val="610551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7DEC53-5A19-46F9-8F8E-9654558B5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3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An instance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1EA8407-6942-43E9-A3DD-F0D33AB51D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50" t="22333" r="48063" b="35001"/>
          <a:stretch/>
        </p:blipFill>
        <p:spPr>
          <a:xfrm>
            <a:off x="2049996" y="4173715"/>
            <a:ext cx="2167674" cy="215087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766B602-1DDB-446C-ADA5-5943723A8050}"/>
              </a:ext>
            </a:extLst>
          </p:cNvPr>
          <p:cNvSpPr txBox="1"/>
          <p:nvPr/>
        </p:nvSpPr>
        <p:spPr>
          <a:xfrm>
            <a:off x="6096000" y="0"/>
            <a:ext cx="6096000" cy="6607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八皇后问题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</a:pP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问题描述：在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8x8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的国际象棋盘上摆放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个皇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        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后。是否存在这样的摆法，使皇 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			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后不能互相攻击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规则：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lphaLcParenR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每一行上有且只有一个皇后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lphaLcParenR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每一列上有且只有一个皇后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lphaLcParenR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每一条斜线上最多有一个皇后</a:t>
            </a:r>
          </a:p>
        </p:txBody>
      </p:sp>
    </p:spTree>
    <p:extLst>
      <p:ext uri="{BB962C8B-B14F-4D97-AF65-F5344CB8AC3E}">
        <p14:creationId xmlns:p14="http://schemas.microsoft.com/office/powerpoint/2010/main" val="3208563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7DEC53-5A19-46F9-8F8E-9654558B5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3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An instance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1EA8407-6942-43E9-A3DD-F0D33AB51D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50" t="22333" r="48063" b="35001"/>
          <a:stretch/>
        </p:blipFill>
        <p:spPr>
          <a:xfrm>
            <a:off x="2049996" y="4173715"/>
            <a:ext cx="2167674" cy="215087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766B602-1DDB-446C-ADA5-5943723A8050}"/>
              </a:ext>
            </a:extLst>
          </p:cNvPr>
          <p:cNvSpPr txBox="1"/>
          <p:nvPr/>
        </p:nvSpPr>
        <p:spPr>
          <a:xfrm>
            <a:off x="6096000" y="470884"/>
            <a:ext cx="5878532" cy="698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八皇后问题如何抽象转化为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SAT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问题求解？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DFBDC98-7B92-44AD-AD20-C9D6746F1324}"/>
              </a:ext>
            </a:extLst>
          </p:cNvPr>
          <p:cNvSpPr txBox="1"/>
          <p:nvPr/>
        </p:nvSpPr>
        <p:spPr>
          <a:xfrm>
            <a:off x="6004560" y="1714213"/>
            <a:ext cx="3877985" cy="698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这个问题的解空间是什么？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B008B0E-7706-465D-BA28-DA5F2374818A}"/>
              </a:ext>
            </a:extLst>
          </p:cNvPr>
          <p:cNvSpPr txBox="1"/>
          <p:nvPr/>
        </p:nvSpPr>
        <p:spPr>
          <a:xfrm>
            <a:off x="6004560" y="2957542"/>
            <a:ext cx="4185761" cy="698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这个问题的解结构又是什么？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0FE9DF0-A51B-463F-ACB6-197A5FCE21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69" t="9825" r="26798" b="16759"/>
          <a:stretch/>
        </p:blipFill>
        <p:spPr>
          <a:xfrm>
            <a:off x="7483738" y="3999748"/>
            <a:ext cx="3071967" cy="265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8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7DEC53-5A19-46F9-8F8E-9654558B5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32" y="2858251"/>
            <a:ext cx="4486656" cy="1141497"/>
          </a:xfrm>
        </p:spPr>
        <p:txBody>
          <a:bodyPr/>
          <a:lstStyle/>
          <a:p>
            <a:r>
              <a:rPr lang="en-US" altLang="zh-CN" dirty="0"/>
              <a:t>How?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11462B8-E335-45C6-A3D3-E8D0FF5951AF}"/>
              </a:ext>
            </a:extLst>
          </p:cNvPr>
          <p:cNvSpPr txBox="1"/>
          <p:nvPr/>
        </p:nvSpPr>
        <p:spPr>
          <a:xfrm>
            <a:off x="6502479" y="342899"/>
            <a:ext cx="4647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如何利用规则生成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CNF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布尔公式？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B3CC978-387A-46E1-B7B9-E95EDCD87CCB}"/>
              </a:ext>
            </a:extLst>
          </p:cNvPr>
          <p:cNvSpPr txBox="1"/>
          <p:nvPr/>
        </p:nvSpPr>
        <p:spPr>
          <a:xfrm>
            <a:off x="6502479" y="1494650"/>
            <a:ext cx="4031873" cy="2175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规则：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）每一行有且只有一个皇后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b)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每一列有且只有一个皇后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DDD36A-4A76-460E-86B2-BFCB171E4D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31" t="20500" r="45250" b="25833"/>
          <a:stretch/>
        </p:blipFill>
        <p:spPr>
          <a:xfrm>
            <a:off x="1737360" y="4087830"/>
            <a:ext cx="2434590" cy="2472990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0A83B08A-CA5B-4833-B987-36B4F194BB7B}"/>
              </a:ext>
            </a:extLst>
          </p:cNvPr>
          <p:cNvGrpSpPr/>
          <p:nvPr/>
        </p:nvGrpSpPr>
        <p:grpSpPr>
          <a:xfrm>
            <a:off x="6502479" y="4676655"/>
            <a:ext cx="4468897" cy="562750"/>
            <a:chOff x="6502479" y="4676655"/>
            <a:chExt cx="4468897" cy="562750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EE7F6CE7-D1F8-48A4-83B2-713BC59AD2F8}"/>
                </a:ext>
              </a:extLst>
            </p:cNvPr>
            <p:cNvGrpSpPr/>
            <p:nvPr/>
          </p:nvGrpSpPr>
          <p:grpSpPr>
            <a:xfrm>
              <a:off x="6502479" y="4676655"/>
              <a:ext cx="4468897" cy="562750"/>
              <a:chOff x="6972300" y="2804815"/>
              <a:chExt cx="3086100" cy="388620"/>
            </a:xfrm>
          </p:grpSpPr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C9736E49-7420-4A8A-9B62-9C49D325919B}"/>
                  </a:ext>
                </a:extLst>
              </p:cNvPr>
              <p:cNvSpPr/>
              <p:nvPr/>
            </p:nvSpPr>
            <p:spPr>
              <a:xfrm>
                <a:off x="6972300" y="2804815"/>
                <a:ext cx="388620" cy="38862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A0AB5AB0-778F-40A4-9C2F-51C71BF3FD03}"/>
                  </a:ext>
                </a:extLst>
              </p:cNvPr>
              <p:cNvSpPr/>
              <p:nvPr/>
            </p:nvSpPr>
            <p:spPr>
              <a:xfrm>
                <a:off x="7360920" y="2804815"/>
                <a:ext cx="388620" cy="3886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8F76D258-06A8-4969-B6BC-15B64F8B8354}"/>
                  </a:ext>
                </a:extLst>
              </p:cNvPr>
              <p:cNvSpPr/>
              <p:nvPr/>
            </p:nvSpPr>
            <p:spPr>
              <a:xfrm>
                <a:off x="7738110" y="2804815"/>
                <a:ext cx="388620" cy="38862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17CEDF4C-95A4-4DFB-8538-55D713E4C28C}"/>
                  </a:ext>
                </a:extLst>
              </p:cNvPr>
              <p:cNvSpPr/>
              <p:nvPr/>
            </p:nvSpPr>
            <p:spPr>
              <a:xfrm>
                <a:off x="8126730" y="2804815"/>
                <a:ext cx="388620" cy="3886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EBF347C1-0330-4C0D-9E7D-AD3FC7B59C6F}"/>
                  </a:ext>
                </a:extLst>
              </p:cNvPr>
              <p:cNvSpPr/>
              <p:nvPr/>
            </p:nvSpPr>
            <p:spPr>
              <a:xfrm>
                <a:off x="8515350" y="2804815"/>
                <a:ext cx="388620" cy="38862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012C808E-5435-44F0-BBE0-A53DF38A7D42}"/>
                  </a:ext>
                </a:extLst>
              </p:cNvPr>
              <p:cNvSpPr/>
              <p:nvPr/>
            </p:nvSpPr>
            <p:spPr>
              <a:xfrm>
                <a:off x="8903970" y="2804815"/>
                <a:ext cx="388620" cy="3886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9C99F03-45BD-4119-BD32-D40396B93A7E}"/>
                  </a:ext>
                </a:extLst>
              </p:cNvPr>
              <p:cNvSpPr/>
              <p:nvPr/>
            </p:nvSpPr>
            <p:spPr>
              <a:xfrm>
                <a:off x="9281160" y="2804815"/>
                <a:ext cx="388620" cy="38862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3B0C8454-C3F4-4C0A-AAD2-CA8CFF985F4D}"/>
                  </a:ext>
                </a:extLst>
              </p:cNvPr>
              <p:cNvSpPr/>
              <p:nvPr/>
            </p:nvSpPr>
            <p:spPr>
              <a:xfrm>
                <a:off x="9669780" y="2804815"/>
                <a:ext cx="388620" cy="3886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87B4AB10-4F06-4A3F-A8EE-4BF378F410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56" t="54288" r="57095" b="40791"/>
            <a:stretch/>
          </p:blipFill>
          <p:spPr>
            <a:xfrm>
              <a:off x="10462352" y="4726913"/>
              <a:ext cx="492472" cy="462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4627713"/>
      </p:ext>
    </p:extLst>
  </p:cSld>
  <p:clrMapOvr>
    <a:masterClrMapping/>
  </p:clrMapOvr>
</p:sld>
</file>

<file path=ppt/theme/theme1.xml><?xml version="1.0" encoding="utf-8"?>
<a:theme xmlns:a="http://schemas.openxmlformats.org/drawingml/2006/main" name="包裹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TM10001115[[fn=包裹]]</Template>
  <TotalTime>1046</TotalTime>
  <Words>1712</Words>
  <Application>Microsoft Office PowerPoint</Application>
  <PresentationFormat>宽屏</PresentationFormat>
  <Paragraphs>251</Paragraphs>
  <Slides>47</Slides>
  <Notes>47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55" baseType="lpstr">
      <vt:lpstr>等线</vt:lpstr>
      <vt:lpstr>黑体</vt:lpstr>
      <vt:lpstr>Arial</vt:lpstr>
      <vt:lpstr>Cambria Math</vt:lpstr>
      <vt:lpstr>Gill Sans MT</vt:lpstr>
      <vt:lpstr>Times New Roman</vt:lpstr>
      <vt:lpstr>Wingdings</vt:lpstr>
      <vt:lpstr>包裹</vt:lpstr>
      <vt:lpstr>Sat</vt:lpstr>
      <vt:lpstr>content</vt:lpstr>
      <vt:lpstr>What is sat?</vt:lpstr>
      <vt:lpstr>SOME CONCEPTs</vt:lpstr>
      <vt:lpstr>SOME CONCEPTs</vt:lpstr>
      <vt:lpstr>An instance</vt:lpstr>
      <vt:lpstr>An instance</vt:lpstr>
      <vt:lpstr>An instance</vt:lpstr>
      <vt:lpstr>How?</vt:lpstr>
      <vt:lpstr>How?</vt:lpstr>
      <vt:lpstr>Pseudocode</vt:lpstr>
      <vt:lpstr>Pseudocode</vt:lpstr>
      <vt:lpstr>An instance</vt:lpstr>
      <vt:lpstr>EIGHT QUEENS LITE</vt:lpstr>
      <vt:lpstr>DPLL-Algorithm</vt:lpstr>
      <vt:lpstr>DPLL-Algorithm</vt:lpstr>
      <vt:lpstr>DPLL-Algorithm</vt:lpstr>
      <vt:lpstr>RULES</vt:lpstr>
      <vt:lpstr>RULES</vt:lpstr>
      <vt:lpstr>RULES</vt:lpstr>
      <vt:lpstr>RULES</vt:lpstr>
      <vt:lpstr>RULES</vt:lpstr>
      <vt:lpstr>RULES</vt:lpstr>
      <vt:lpstr>RULES</vt:lpstr>
      <vt:lpstr>RULES</vt:lpstr>
      <vt:lpstr>RULES</vt:lpstr>
      <vt:lpstr>RULES</vt:lpstr>
      <vt:lpstr>RULES</vt:lpstr>
      <vt:lpstr>RULES</vt:lpstr>
      <vt:lpstr>RULES</vt:lpstr>
      <vt:lpstr>Pseudocode</vt:lpstr>
      <vt:lpstr>SOLVING PROBLEM</vt:lpstr>
      <vt:lpstr>SOLVING PROBLEM</vt:lpstr>
      <vt:lpstr>SOLVING PROBLEM</vt:lpstr>
      <vt:lpstr>SOLVING PROBLEM</vt:lpstr>
      <vt:lpstr>SOLVING PROBLEM</vt:lpstr>
      <vt:lpstr>SOLVING PROBLEM</vt:lpstr>
      <vt:lpstr>SOLVING PROBLEM</vt:lpstr>
      <vt:lpstr>SOLVING PROBLEM</vt:lpstr>
      <vt:lpstr>SOLVING PROBLEM</vt:lpstr>
      <vt:lpstr>SOLVING PROBLEM</vt:lpstr>
      <vt:lpstr>SOLVING PROBLEM</vt:lpstr>
      <vt:lpstr>Pseudocode</vt:lpstr>
      <vt:lpstr>Pseudocode</vt:lpstr>
      <vt:lpstr>MORE</vt:lpstr>
      <vt:lpstr>MORE</vt:lpstr>
      <vt:lpstr>谢谢大家！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Sat-SOLVER</dc:title>
  <dc:creator>郑 伯霖</dc:creator>
  <cp:lastModifiedBy>郑 伯霖</cp:lastModifiedBy>
  <cp:revision>318</cp:revision>
  <dcterms:created xsi:type="dcterms:W3CDTF">2020-04-04T11:52:32Z</dcterms:created>
  <dcterms:modified xsi:type="dcterms:W3CDTF">2020-04-07T03:13:54Z</dcterms:modified>
</cp:coreProperties>
</file>