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6" r:id="rId6"/>
    <p:sldId id="276" r:id="rId7"/>
    <p:sldId id="268" r:id="rId8"/>
    <p:sldId id="275" r:id="rId9"/>
    <p:sldId id="271" r:id="rId10"/>
    <p:sldId id="278" r:id="rId11"/>
    <p:sldId id="279" r:id="rId12"/>
    <p:sldId id="277" r:id="rId13"/>
    <p:sldId id="283" r:id="rId14"/>
    <p:sldId id="280" r:id="rId15"/>
    <p:sldId id="272" r:id="rId16"/>
    <p:sldId id="282" r:id="rId17"/>
    <p:sldId id="281" r:id="rId18"/>
    <p:sldId id="285" r:id="rId19"/>
    <p:sldId id="287" r:id="rId20"/>
    <p:sldId id="288" r:id="rId21"/>
    <p:sldId id="284" r:id="rId22"/>
  </p:sldIdLst>
  <p:sldSz cx="12188825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7209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06" autoAdjust="0"/>
  </p:normalViewPr>
  <p:slideViewPr>
    <p:cSldViewPr showGuides="1">
      <p:cViewPr varScale="1">
        <p:scale>
          <a:sx n="64" d="100"/>
          <a:sy n="64" d="100"/>
        </p:scale>
        <p:origin x="-168" y="-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4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940E99-23A6-43C4-A611-FB665A92AD14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rtl="0"/>
              <a:t>2019年5月13日</a:t>
            </a:fld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pPr rtl="0"/>
              <a:t>‹#›</a:t>
            </a:fld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FA76008-2C1D-4D24-8C55-C1A111CE3C9E}" type="datetime2">
              <a:rPr lang="zh-CN" altLang="en-US" smtClean="0"/>
              <a:pPr/>
              <a:t>2019年5月13日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BB98AFB-CB0D-4DFE-87B9-B4B0D0DE73C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CN" smtClean="0"/>
              <a:pPr/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2287061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CN" smtClean="0"/>
              <a:pPr/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2949973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CN" smtClean="0"/>
              <a:pPr/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2158884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CN" smtClean="0"/>
              <a:pPr/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2158884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CN" smtClean="0"/>
              <a:pPr/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2158884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CN" smtClean="0"/>
              <a:pPr/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2949973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CN" smtClean="0"/>
              <a:pPr/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2949973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CN" smtClean="0"/>
              <a:pPr/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294997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CN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159941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CN" smtClean="0"/>
              <a:pPr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294997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CN" smtClean="0"/>
              <a:pPr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195080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CN" smtClean="0"/>
              <a:pPr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1950801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CN" smtClean="0"/>
              <a:pPr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2949973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CN" smtClean="0"/>
              <a:pPr/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1950801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CN" smtClean="0"/>
              <a:pPr/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1950801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CN" smtClean="0"/>
              <a:pPr/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195080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540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 noProof="0" smtClean="0"/>
              <a:t>单击此处编辑母版副标题样式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/>
              <a:t>添加页脚</a:t>
            </a:r>
            <a:endParaRPr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1BFB95-0BAE-4636-B2C2-74C776BEA3FD}" type="datetime2">
              <a:rPr lang="zh-CN" altLang="en-US" smtClean="0"/>
              <a:pPr rtl="0"/>
              <a:t>2019年5月13日</a:t>
            </a:fld>
            <a:endParaRPr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33DACD-BE04-4898-BB64-401C0E7F6E68}" type="datetime2">
              <a:rPr lang="zh-CN" altLang="en-US" smtClean="0"/>
              <a:pPr rtl="0"/>
              <a:t>2019年5月13日</a:t>
            </a:fld>
            <a:endParaRPr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/>
              <a:t>添加页脚</a:t>
            </a:r>
            <a:endParaRPr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B14BB1-C2EF-4EC5-BD9D-426A24C7202E}" type="datetime2">
              <a:rPr lang="zh-CN" altLang="en-US" smtClean="0"/>
              <a:pPr rtl="0"/>
              <a:t>2019年5月13日</a:t>
            </a:fld>
            <a:endParaRPr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/>
              <a:t>添加页脚</a:t>
            </a:r>
            <a:endParaRPr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D8BDC3-2174-430E-B891-3599484079E9}" type="datetime2">
              <a:rPr lang="zh-CN" altLang="en-US" smtClean="0"/>
              <a:pPr rtl="0"/>
              <a:t>2019年5月13日</a:t>
            </a:fld>
            <a:endParaRPr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/>
              <a:t>添加页脚</a:t>
            </a:r>
            <a:endParaRPr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5874DC-5433-47C5-9A0F-5E6EBAFB226F}" type="datetime2">
              <a:rPr lang="zh-CN" altLang="en-US" smtClean="0"/>
              <a:pPr rtl="0"/>
              <a:t>2019年5月13日</a:t>
            </a:fld>
            <a:endParaRPr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/>
              <a:t>添加页脚</a:t>
            </a:r>
            <a:endParaRPr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F186F9-F66F-4FAD-BE54-576F9D0A6565}" type="datetime2">
              <a:rPr lang="zh-CN" altLang="en-US" smtClean="0"/>
              <a:pPr rtl="0"/>
              <a:t>2019年5月13日</a:t>
            </a:fld>
            <a:endParaRPr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BA2B92-2DD9-48FB-AD38-658B9267E326}" type="datetime2">
              <a:rPr lang="zh-CN" altLang="en-US" smtClean="0"/>
              <a:pPr rtl="0"/>
              <a:t>2019年5月13日</a:t>
            </a:fld>
            <a:endParaRPr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589F66-5326-4300-9C87-424B78257E87}" type="datetime2">
              <a:rPr lang="zh-CN" altLang="en-US" smtClean="0"/>
              <a:pPr rtl="0"/>
              <a:t>2019年5月13日</a:t>
            </a:fld>
            <a:endParaRPr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0E3B35-3F9B-4891-91F7-7B098225DB62}" type="datetime2">
              <a:rPr lang="zh-CN" altLang="en-US" smtClean="0"/>
              <a:pPr rtl="0"/>
              <a:t>2019年5月13日</a:t>
            </a:fld>
            <a:endParaRPr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题注的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1456FF-A013-4A58-A3FB-D6CF3F9212A9}" type="datetime2">
              <a:rPr lang="zh-CN" altLang="en-US" smtClean="0"/>
              <a:pPr rtl="0"/>
              <a:t>2019年5月13日</a:t>
            </a:fld>
            <a:endParaRPr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D3EF281-A4C8-49FF-956A-745E52032641}" type="datetime2">
              <a:rPr lang="zh-CN" altLang="en-US" smtClean="0"/>
              <a:pPr/>
              <a:t>2019年5月13日</a:t>
            </a:fld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ny-worlds_theor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93812" y="1484784"/>
            <a:ext cx="7560840" cy="987153"/>
          </a:xfrm>
        </p:spPr>
        <p:txBody>
          <a:bodyPr rtlCol="0">
            <a:normAutofit fontScale="90000"/>
          </a:bodyPr>
          <a:lstStyle/>
          <a:p>
            <a:pPr rtl="0"/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确定性图灵机与非确定性图灵机模型</a:t>
            </a:r>
            <a:endParaRPr lang="zh-CN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98468" y="3861048"/>
            <a:ext cx="1140768" cy="457448"/>
          </a:xfrm>
        </p:spPr>
        <p:txBody>
          <a:bodyPr rtlCol="0"/>
          <a:lstStyle/>
          <a:p>
            <a:pPr rtl="0"/>
            <a:r>
              <a:rPr lang="zh-CN" altLang="en-US" sz="1800" dirty="0" smtClean="0">
                <a:ea typeface="微软雅黑" panose="020B0503020204020204" pitchFamily="34" charset="-122"/>
              </a:rPr>
              <a:t>李凯旭</a:t>
            </a:r>
            <a:endParaRPr lang="en-US" altLang="zh-CN" sz="1800" dirty="0" smtClean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1964" y="1412776"/>
            <a:ext cx="7694612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14292" y="2564904"/>
            <a:ext cx="2232248" cy="691480"/>
          </a:xfrm>
        </p:spPr>
        <p:txBody>
          <a:bodyPr rtlCol="0"/>
          <a:lstStyle/>
          <a:p>
            <a:pPr rtl="0"/>
            <a:r>
              <a:rPr lang="zh-CN" altLang="en-US" dirty="0" smtClean="0">
                <a:ea typeface="微软雅黑" panose="020B0503020204020204" pitchFamily="34" charset="-122"/>
              </a:rPr>
              <a:t>模型样例</a:t>
            </a:r>
            <a:endParaRPr lang="zh-CN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788" y="1340768"/>
            <a:ext cx="11237912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693812" y="476672"/>
            <a:ext cx="3456384" cy="691480"/>
          </a:xfrm>
          <a:prstGeom prst="rect">
            <a:avLst/>
          </a:prstGeo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确定性图灵机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4372" y="2492896"/>
            <a:ext cx="1800200" cy="166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41407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693812" y="476672"/>
            <a:ext cx="3456384" cy="691480"/>
          </a:xfrm>
          <a:prstGeom prst="rect">
            <a:avLst/>
          </a:prstGeo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确定性图灵机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1884" y="1844824"/>
            <a:ext cx="412691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6540" y="1196752"/>
            <a:ext cx="20836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90556" y="51571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以</a:t>
            </a:r>
            <a:r>
              <a:rPr lang="en-US" altLang="zh-CN" dirty="0" smtClean="0"/>
              <a:t>3+4</a:t>
            </a:r>
            <a:r>
              <a:rPr lang="zh-CN" altLang="en-US" dirty="0" smtClean="0"/>
              <a:t>为例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41407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693812" y="476672"/>
            <a:ext cx="3456384" cy="691480"/>
          </a:xfrm>
          <a:prstGeom prst="rect">
            <a:avLst/>
          </a:prstGeo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非确定性图灵机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836" y="1556792"/>
            <a:ext cx="4846439" cy="444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4292" y="2204865"/>
            <a:ext cx="648989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2444" y="4005064"/>
            <a:ext cx="1143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41407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852" y="332656"/>
            <a:ext cx="5481100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860" y="4653136"/>
            <a:ext cx="8075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4012" y="2636912"/>
            <a:ext cx="7632848" cy="122413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zh-CN" altLang="en-US" dirty="0" smtClean="0"/>
              <a:t>确定性图灵机和非确定性图灵机是等价的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为什么还要有非确定性图灵机</a:t>
            </a:r>
            <a:endParaRPr lang="zh-CN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42292" y="260648"/>
            <a:ext cx="6192688" cy="648072"/>
          </a:xfrm>
        </p:spPr>
        <p:txBody>
          <a:bodyPr rtlCol="0">
            <a:normAutofit/>
          </a:bodyPr>
          <a:lstStyle/>
          <a:p>
            <a:pPr algn="ctr" rtl="0"/>
            <a:r>
              <a:rPr lang="zh-CN" altLang="en-US" dirty="0" smtClean="0">
                <a:ea typeface="微软雅黑" panose="020B0503020204020204" pitchFamily="34" charset="-122"/>
              </a:rPr>
              <a:t>考虑一下因式分解</a:t>
            </a:r>
            <a:endParaRPr lang="zh-CN" dirty="0"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9956" y="14127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问题在于</a:t>
            </a:r>
            <a:r>
              <a:rPr lang="zh-CN" altLang="en-US" dirty="0" smtClean="0"/>
              <a:t>是否有公式直接计算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90356" y="2636912"/>
            <a:ext cx="1152128" cy="691480"/>
          </a:xfrm>
        </p:spPr>
        <p:txBody>
          <a:bodyPr rtlCol="0"/>
          <a:lstStyle/>
          <a:p>
            <a:pPr rtl="0"/>
            <a:r>
              <a:rPr lang="zh-CN" altLang="en-US" dirty="0" smtClean="0">
                <a:ea typeface="微软雅黑" panose="020B0503020204020204" pitchFamily="34" charset="-122"/>
              </a:rPr>
              <a:t>谢谢</a:t>
            </a:r>
            <a:endParaRPr lang="zh-CN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9756" y="260648"/>
            <a:ext cx="2580928" cy="706760"/>
          </a:xfrm>
        </p:spPr>
        <p:txBody>
          <a:bodyPr rtlCol="0"/>
          <a:lstStyle/>
          <a:p>
            <a:pPr algn="ctr" rtl="0"/>
            <a:r>
              <a:rPr lang="zh-CN" altLang="en-US" dirty="0" smtClean="0">
                <a:ea typeface="微软雅黑" panose="020B0503020204020204" pitchFamily="34" charset="-122"/>
              </a:rPr>
              <a:t>图灵机模型</a:t>
            </a:r>
            <a:endParaRPr lang="zh-CN" dirty="0"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9876" y="1340768"/>
            <a:ext cx="39052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0596" y="836712"/>
            <a:ext cx="232863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78588" y="41490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Alan Turing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2324" y="4819650"/>
            <a:ext cx="61626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0236" y="2636912"/>
            <a:ext cx="2952328" cy="706760"/>
          </a:xfrm>
        </p:spPr>
        <p:txBody>
          <a:bodyPr rtlCol="0"/>
          <a:lstStyle/>
          <a:p>
            <a:pPr rtl="0"/>
            <a:r>
              <a:rPr lang="zh-CN" altLang="en-US" dirty="0" smtClean="0"/>
              <a:t>确定性图灵机</a:t>
            </a:r>
            <a:endParaRPr lang="zh-CN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05780" y="260648"/>
            <a:ext cx="2724944" cy="763488"/>
          </a:xfrm>
        </p:spPr>
        <p:txBody>
          <a:bodyPr/>
          <a:lstStyle/>
          <a:p>
            <a:r>
              <a:rPr lang="zh-CN" altLang="en-US" dirty="0" smtClean="0"/>
              <a:t>非正式描述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5820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纸带</a:t>
            </a:r>
            <a:r>
              <a:rPr lang="en-US" altLang="zh-CN" sz="2800" dirty="0" smtClean="0"/>
              <a:t>(tape)</a:t>
            </a:r>
            <a:endParaRPr lang="zh-CN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3812" y="206084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读写头</a:t>
            </a:r>
            <a:r>
              <a:rPr lang="en-US" altLang="zh-CN" sz="2800" dirty="0" smtClean="0"/>
              <a:t>(head)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93812" y="278092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状态寄存器</a:t>
            </a:r>
            <a:r>
              <a:rPr lang="en-US" altLang="zh-CN" sz="2800" dirty="0" smtClean="0"/>
              <a:t>(state register)</a:t>
            </a:r>
            <a:endParaRPr lang="zh-CN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93812" y="364502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控制规则</a:t>
            </a:r>
            <a:r>
              <a:rPr lang="en-US" altLang="zh-CN" sz="2800" dirty="0" smtClean="0"/>
              <a:t>(table)</a:t>
            </a:r>
            <a:endParaRPr lang="zh-CN" altLang="en-US" sz="2800" dirty="0"/>
          </a:p>
        </p:txBody>
      </p:sp>
      <p:sp>
        <p:nvSpPr>
          <p:cNvPr id="13" name="右大括号 12"/>
          <p:cNvSpPr/>
          <p:nvPr/>
        </p:nvSpPr>
        <p:spPr>
          <a:xfrm>
            <a:off x="5374332" y="1268760"/>
            <a:ext cx="288032" cy="3024336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4412" y="1124744"/>
            <a:ext cx="5356461" cy="331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05780" y="260648"/>
            <a:ext cx="2724944" cy="763488"/>
          </a:xfrm>
        </p:spPr>
        <p:txBody>
          <a:bodyPr/>
          <a:lstStyle/>
          <a:p>
            <a:r>
              <a:rPr lang="zh-CN" altLang="en-US" dirty="0" smtClean="0"/>
              <a:t>正式描述</a:t>
            </a: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092" y="4437112"/>
            <a:ext cx="5184576" cy="65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788" y="1484784"/>
            <a:ext cx="106283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2204" y="2420888"/>
            <a:ext cx="3517032" cy="691480"/>
          </a:xfrm>
        </p:spPr>
        <p:txBody>
          <a:bodyPr rtlCol="0"/>
          <a:lstStyle/>
          <a:p>
            <a:pPr rtl="0"/>
            <a:r>
              <a:rPr lang="zh-CN" altLang="en-US" dirty="0" smtClean="0">
                <a:ea typeface="微软雅黑" panose="020B0503020204020204" pitchFamily="34" charset="-122"/>
              </a:rPr>
              <a:t>非确定性图灵机</a:t>
            </a:r>
            <a:endParaRPr lang="zh-CN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05780" y="260648"/>
            <a:ext cx="2724944" cy="763488"/>
          </a:xfrm>
        </p:spPr>
        <p:txBody>
          <a:bodyPr/>
          <a:lstStyle/>
          <a:p>
            <a:r>
              <a:rPr lang="zh-CN" altLang="en-US" dirty="0" smtClean="0"/>
              <a:t>非正式描述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5820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纸带</a:t>
            </a:r>
            <a:r>
              <a:rPr lang="en-US" altLang="zh-CN" sz="2800" dirty="0" smtClean="0"/>
              <a:t>(tape)</a:t>
            </a:r>
            <a:endParaRPr lang="zh-CN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3812" y="206084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读写头</a:t>
            </a:r>
            <a:r>
              <a:rPr lang="en-US" altLang="zh-CN" sz="2800" dirty="0" smtClean="0"/>
              <a:t>(head)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93812" y="278092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状态寄存器</a:t>
            </a:r>
            <a:r>
              <a:rPr lang="en-US" altLang="zh-CN" sz="2800" dirty="0" smtClean="0"/>
              <a:t>(state register)</a:t>
            </a:r>
            <a:endParaRPr lang="zh-CN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93812" y="3645024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472094"/>
                </a:solidFill>
              </a:rPr>
              <a:t>控制规则</a:t>
            </a:r>
            <a:r>
              <a:rPr lang="en-US" altLang="zh-CN" sz="2800" dirty="0" smtClean="0">
                <a:solidFill>
                  <a:srgbClr val="472094"/>
                </a:solidFill>
              </a:rPr>
              <a:t>(table)</a:t>
            </a:r>
          </a:p>
          <a:p>
            <a:r>
              <a:rPr lang="en-US" altLang="zh-CN" sz="2800" dirty="0" smtClean="0">
                <a:solidFill>
                  <a:srgbClr val="472094"/>
                </a:solidFill>
                <a:sym typeface="Wingdings" pitchFamily="2" charset="2"/>
              </a:rPr>
              <a:t></a:t>
            </a:r>
            <a:r>
              <a:rPr lang="zh-CN" altLang="en-US" sz="2800" dirty="0" smtClean="0">
                <a:solidFill>
                  <a:srgbClr val="472094"/>
                </a:solidFill>
                <a:sym typeface="Wingdings" pitchFamily="2" charset="2"/>
              </a:rPr>
              <a:t>不止一个可选的状态</a:t>
            </a:r>
            <a:endParaRPr lang="zh-CN" altLang="en-US" sz="2800" dirty="0">
              <a:solidFill>
                <a:srgbClr val="472094"/>
              </a:solidFill>
            </a:endParaRPr>
          </a:p>
        </p:txBody>
      </p:sp>
      <p:sp>
        <p:nvSpPr>
          <p:cNvPr id="13" name="右大括号 12"/>
          <p:cNvSpPr/>
          <p:nvPr/>
        </p:nvSpPr>
        <p:spPr>
          <a:xfrm>
            <a:off x="5374332" y="1268760"/>
            <a:ext cx="288032" cy="3024336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4412" y="1124744"/>
            <a:ext cx="5356461" cy="331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05780" y="260648"/>
            <a:ext cx="2724944" cy="76348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怎么确定状态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1804" y="292494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 The other is to imagine that the machine "</a:t>
            </a:r>
            <a:r>
              <a:rPr lang="en-US" altLang="zh-CN" dirty="0" smtClean="0">
                <a:hlinkClick r:id="rId3" tooltip="Many-worlds theory"/>
              </a:rPr>
              <a:t>branches</a:t>
            </a:r>
            <a:r>
              <a:rPr lang="en-US" altLang="zh-CN" dirty="0" smtClean="0"/>
              <a:t>" into many copies, each of which follows one of the possible transitions. 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5820" y="15567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One is to say that the machine is the "luckiest possible guesser"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7822604" y="3068960"/>
            <a:ext cx="3043993" cy="369332"/>
            <a:chOff x="7822604" y="3068960"/>
            <a:chExt cx="3043993" cy="369332"/>
          </a:xfrm>
        </p:grpSpPr>
        <p:sp>
          <p:nvSpPr>
            <p:cNvPr id="16" name="矩形 15"/>
            <p:cNvSpPr/>
            <p:nvPr/>
          </p:nvSpPr>
          <p:spPr>
            <a:xfrm>
              <a:off x="8974732" y="3068960"/>
              <a:ext cx="18918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computation tree</a:t>
              </a:r>
              <a:endParaRPr lang="zh-CN" altLang="en-US" dirty="0"/>
            </a:p>
          </p:txBody>
        </p:sp>
        <p:cxnSp>
          <p:nvCxnSpPr>
            <p:cNvPr id="18" name="直接箭头连接符 17"/>
            <p:cNvCxnSpPr>
              <a:stCxn id="14" idx="3"/>
              <a:endCxn id="16" idx="1"/>
            </p:cNvCxnSpPr>
            <p:nvPr/>
          </p:nvCxnSpPr>
          <p:spPr>
            <a:xfrm>
              <a:off x="7822604" y="3248110"/>
              <a:ext cx="1152128" cy="5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2604" y="1268760"/>
            <a:ext cx="1143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05780" y="260648"/>
            <a:ext cx="2724944" cy="763488"/>
          </a:xfrm>
        </p:spPr>
        <p:txBody>
          <a:bodyPr/>
          <a:lstStyle/>
          <a:p>
            <a:r>
              <a:rPr lang="zh-CN" altLang="en-US" dirty="0" smtClean="0"/>
              <a:t>正式描述</a:t>
            </a:r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9876" y="1340768"/>
            <a:ext cx="877935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2164" y="4221088"/>
            <a:ext cx="4032448" cy="51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95266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5870163_TF02895266" id="{BCCA0B2B-889F-46F1-8012-75C05EE6F32E}" vid="{65FD34FA-6D7E-414D-B33E-4CBE2AC5DD1F}"/>
    </a:ext>
  </a:extLst>
</a:theme>
</file>

<file path=ppt/theme/theme2.xml><?xml version="1.0" encoding="utf-8"?>
<a:theme xmlns:a="http://schemas.openxmlformats.org/drawingml/2006/main" name="办公主题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办公主题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20E13-D325-4A9E-AA7A-0D1409275E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TF02895266</Template>
  <TotalTime>834</TotalTime>
  <Words>125</Words>
  <Application>Microsoft Office PowerPoint</Application>
  <PresentationFormat>自定义</PresentationFormat>
  <Paragraphs>48</Paragraphs>
  <Slides>18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TF02895266</vt:lpstr>
      <vt:lpstr>确定性图灵机与非确定性图灵机模型</vt:lpstr>
      <vt:lpstr>图灵机模型</vt:lpstr>
      <vt:lpstr>确定性图灵机</vt:lpstr>
      <vt:lpstr>非正式描述</vt:lpstr>
      <vt:lpstr>正式描述</vt:lpstr>
      <vt:lpstr>非确定性图灵机</vt:lpstr>
      <vt:lpstr>非正式描述</vt:lpstr>
      <vt:lpstr>怎么确定状态</vt:lpstr>
      <vt:lpstr>正式描述</vt:lpstr>
      <vt:lpstr>幻灯片 10</vt:lpstr>
      <vt:lpstr>模型样例</vt:lpstr>
      <vt:lpstr>幻灯片 12</vt:lpstr>
      <vt:lpstr>幻灯片 13</vt:lpstr>
      <vt:lpstr>幻灯片 14</vt:lpstr>
      <vt:lpstr>幻灯片 15</vt:lpstr>
      <vt:lpstr>确定性图灵机和非确定性图灵机是等价的 为什么还要有非确定性图灵机</vt:lpstr>
      <vt:lpstr>考虑一下因式分解</vt:lpstr>
      <vt:lpstr>谢谢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确定性图灵机与非确定性图灵机模型</dc:title>
  <dc:creator>Windows 用户</dc:creator>
  <cp:lastModifiedBy>Windows 用户</cp:lastModifiedBy>
  <cp:revision>3</cp:revision>
  <dcterms:created xsi:type="dcterms:W3CDTF">2019-05-12T16:46:57Z</dcterms:created>
  <dcterms:modified xsi:type="dcterms:W3CDTF">2019-05-13T06:55:09Z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