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7" r:id="rId5"/>
    <p:sldId id="272" r:id="rId6"/>
    <p:sldId id="268" r:id="rId7"/>
    <p:sldId id="273" r:id="rId8"/>
    <p:sldId id="274" r:id="rId9"/>
    <p:sldId id="275" r:id="rId10"/>
    <p:sldId id="270" r:id="rId11"/>
    <p:sldId id="259" r:id="rId12"/>
    <p:sldId id="276" r:id="rId13"/>
    <p:sldId id="269" r:id="rId14"/>
    <p:sldId id="282" r:id="rId15"/>
    <p:sldId id="265" r:id="rId16"/>
    <p:sldId id="277" r:id="rId17"/>
    <p:sldId id="278" r:id="rId18"/>
    <p:sldId id="280" r:id="rId19"/>
    <p:sldId id="281" r:id="rId20"/>
  </p:sldIdLst>
  <p:sldSz cx="12188825" cy="6858000"/>
  <p:notesSz cx="6858000" cy="9144000"/>
  <p:defaultTextStyle>
    <a:defPPr rtl="0">
      <a:defRPr lang="zh-cn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316" autoAdjust="0"/>
  </p:normalViewPr>
  <p:slideViewPr>
    <p:cSldViewPr>
      <p:cViewPr varScale="1">
        <p:scale>
          <a:sx n="81" d="100"/>
          <a:sy n="81" d="100"/>
        </p:scale>
        <p:origin x="67" y="2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282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DE4EB07-F0BE-46FF-840B-C8E3CE9E8721}" type="datetime1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2017/11/13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‹#›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dirty="0"/>
              <a:t>单击此处编辑母版文本样式</a:t>
            </a:r>
          </a:p>
          <a:p>
            <a:pPr lvl="1" rtl="0"/>
            <a:r>
              <a:rPr lang="zh-CN" altLang="en-US" dirty="0"/>
              <a:t>第二级</a:t>
            </a:r>
          </a:p>
          <a:p>
            <a:pPr lvl="2" rtl="0"/>
            <a:r>
              <a:rPr lang="zh-CN" altLang="en-US" dirty="0"/>
              <a:t>第三级</a:t>
            </a:r>
          </a:p>
          <a:p>
            <a:pPr lvl="3" rtl="0"/>
            <a:r>
              <a:rPr lang="zh-CN" altLang="en-US" dirty="0"/>
              <a:t>第四级</a:t>
            </a:r>
          </a:p>
          <a:p>
            <a:pPr lvl="4" rtl="0"/>
            <a:r>
              <a:rPr lang="zh-CN" altLang="en-US" dirty="0"/>
              <a:t>第五级</a:t>
            </a:r>
          </a:p>
        </p:txBody>
      </p:sp>
      <p:sp>
        <p:nvSpPr>
          <p:cNvPr id="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DE4EB07-F0BE-46FF-840B-C8E3CE9E8721}" type="datetime1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2017/11/13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‹#›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1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0023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10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804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12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1453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14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529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2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876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3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4135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4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88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5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1205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6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885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7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8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1576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algn="r" rtl="0"/>
            <a:fld id="{3EBA5BD7-F043-4D1B-AA17-CD412FC534DE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 algn="r" rtl="0"/>
              <a:t>9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887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对角线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直接连接符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基线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任意多边形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任意多边形(F)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(F)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smtClean="0"/>
              <a:t>单击以编辑母版副标题样式</a:t>
            </a:r>
            <a:endParaRPr lang="zh-CN" altLang="en-US" dirty="0"/>
          </a:p>
        </p:txBody>
      </p:sp>
      <p:sp>
        <p:nvSpPr>
          <p:cNvPr id="22" name="日期占位符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4" name="幻灯片编号占位符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014DD1E-5D91-48A3-AD6D-45FBA980D106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对角线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直接连接符​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接连接符​​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n-US" altLang="zh-CN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左侧行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任意多边形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(F)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(F)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zh-CN" altLang="en-US" dirty="0"/>
              <a:t>编辑母版文本样式</a:t>
            </a:r>
          </a:p>
          <a:p>
            <a:pPr lvl="1" rtl="0"/>
            <a:r>
              <a:rPr lang="zh-CN" altLang="en-US" dirty="0"/>
              <a:t>第二级</a:t>
            </a:r>
          </a:p>
          <a:p>
            <a:pPr lvl="2" rtl="0"/>
            <a:r>
              <a:rPr lang="zh-CN" altLang="en-US" dirty="0"/>
              <a:t>第三级</a:t>
            </a:r>
          </a:p>
          <a:p>
            <a:pPr lvl="3" rtl="0"/>
            <a:r>
              <a:rPr lang="zh-CN" altLang="en-US" dirty="0"/>
              <a:t>第四级</a:t>
            </a:r>
          </a:p>
          <a:p>
            <a:pPr lvl="4" rtl="0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0F08F57-8AF4-4192-8C0E-F86A12100C7B}" type="datetime1">
              <a:rPr lang="zh-CN" altLang="en-US" smtClean="0"/>
              <a:pPr/>
              <a:t>2017/11/13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014DD1E-5D91-48A3-AD6D-45FBA980D106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自动机与形式语言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US" altLang="zh-CN" dirty="0">
              <a:latin typeface="Salesforce Sans"/>
              <a:sym typeface="Salesforce Sans"/>
            </a:endParaRPr>
          </a:p>
          <a:p>
            <a:pPr rtl="0"/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  <a:p>
            <a:pPr algn="ctr" rtl="0"/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  <a:p>
            <a:pPr algn="ctr" rtl="0"/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报告人：姜勇刚 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郑奘巍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25860" y="2401848"/>
            <a:ext cx="9268017" cy="4465320"/>
          </a:xfrm>
        </p:spPr>
        <p:txBody>
          <a:bodyPr rtlCol="0"/>
          <a:lstStyle/>
          <a:p>
            <a:pPr rtl="0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Salesforce Sans"/>
              </a:rPr>
              <a:t>有限自动机是一个有向图，这个有向图可以用来判断一个语句是不是合法的语言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  <a:sym typeface="Salesforce Sans"/>
            </a:endParaRPr>
          </a:p>
          <a:p>
            <a:pPr rtl="0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Salesforce Sans"/>
              </a:rPr>
              <a:t>可以证明，任意正则表达式可以用一个有限状态自动机来表示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sym typeface="Salesforce Sans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Salesforce Sans"/>
              </a:rPr>
              <a:t>任意有限状态自动机都可以表示一个正则表达式。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  <a:sym typeface="Salesforce Sans"/>
            </a:endParaRPr>
          </a:p>
          <a:p>
            <a:pPr rtl="0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Salesforce Sans"/>
              </a:rPr>
              <a:t>这意味着，有限自动机和正则表达式是等价的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sym typeface="Salesforce Sans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098352" y="548680"/>
            <a:ext cx="10360501" cy="1223963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所以：用有限自动机可以用来表示一种语言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9836" y="368193"/>
            <a:ext cx="10360501" cy="805904"/>
          </a:xfrm>
        </p:spPr>
        <p:txBody>
          <a:bodyPr/>
          <a:lstStyle/>
          <a:p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DFA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和正则表达式的转化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2284" y="1340768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err="1" smtClean="0"/>
              <a:t>a+b</a:t>
            </a:r>
            <a:endParaRPr lang="zh-CN" altLang="en-US" sz="2800" dirty="0"/>
          </a:p>
        </p:txBody>
      </p:sp>
      <p:sp>
        <p:nvSpPr>
          <p:cNvPr id="6" name="椭圆 5"/>
          <p:cNvSpPr/>
          <p:nvPr/>
        </p:nvSpPr>
        <p:spPr>
          <a:xfrm>
            <a:off x="1050154" y="2273326"/>
            <a:ext cx="1080120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7" name="曲线连接符 6"/>
          <p:cNvCxnSpPr>
            <a:stCxn id="6" idx="5"/>
            <a:endCxn id="6" idx="7"/>
          </p:cNvCxnSpPr>
          <p:nvPr/>
        </p:nvCxnSpPr>
        <p:spPr>
          <a:xfrm rot="5400000" flipH="1">
            <a:off x="1615673" y="2777382"/>
            <a:ext cx="712842" cy="12700"/>
          </a:xfrm>
          <a:prstGeom prst="curvedConnector5">
            <a:avLst>
              <a:gd name="adj1" fmla="val -32069"/>
              <a:gd name="adj2" fmla="val -8385409"/>
              <a:gd name="adj3" fmla="val 132069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100833" y="2515772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a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859239" y="1317002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a*</a:t>
            </a:r>
            <a:endParaRPr lang="zh-CN" altLang="en-US" sz="2800" dirty="0"/>
          </a:p>
        </p:txBody>
      </p:sp>
      <p:sp>
        <p:nvSpPr>
          <p:cNvPr id="14" name="椭圆 13"/>
          <p:cNvSpPr/>
          <p:nvPr/>
        </p:nvSpPr>
        <p:spPr>
          <a:xfrm>
            <a:off x="4033833" y="2709090"/>
            <a:ext cx="1080120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5" name="曲线连接符 14"/>
          <p:cNvCxnSpPr>
            <a:stCxn id="14" idx="5"/>
            <a:endCxn id="19" idx="2"/>
          </p:cNvCxnSpPr>
          <p:nvPr/>
        </p:nvCxnSpPr>
        <p:spPr>
          <a:xfrm rot="16200000" flipH="1">
            <a:off x="4941437" y="3583902"/>
            <a:ext cx="687901" cy="659229"/>
          </a:xfrm>
          <a:prstGeom prst="curvedConnector2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 flipH="1">
            <a:off x="4827799" y="4035861"/>
            <a:ext cx="39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</a:t>
            </a:r>
            <a:endParaRPr lang="zh-CN" altLang="en-US" sz="2800" dirty="0"/>
          </a:p>
        </p:txBody>
      </p:sp>
      <p:sp>
        <p:nvSpPr>
          <p:cNvPr id="19" name="椭圆 18"/>
          <p:cNvSpPr/>
          <p:nvPr/>
        </p:nvSpPr>
        <p:spPr>
          <a:xfrm>
            <a:off x="5615002" y="3753412"/>
            <a:ext cx="1080120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626226" y="1943424"/>
            <a:ext cx="1080120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 flipH="1">
            <a:off x="5224490" y="2574548"/>
            <a:ext cx="39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b</a:t>
            </a:r>
            <a:endParaRPr lang="zh-CN" altLang="en-US" sz="2800" dirty="0"/>
          </a:p>
        </p:txBody>
      </p:sp>
      <p:cxnSp>
        <p:nvCxnSpPr>
          <p:cNvPr id="26" name="曲线连接符 25"/>
          <p:cNvCxnSpPr/>
          <p:nvPr/>
        </p:nvCxnSpPr>
        <p:spPr>
          <a:xfrm flipV="1">
            <a:off x="4955772" y="2447480"/>
            <a:ext cx="675774" cy="388678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9406780" y="1340768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ab</a:t>
            </a:r>
            <a:endParaRPr lang="zh-CN" altLang="en-US" sz="2800" dirty="0"/>
          </a:p>
        </p:txBody>
      </p:sp>
      <p:sp>
        <p:nvSpPr>
          <p:cNvPr id="30" name="椭圆 29"/>
          <p:cNvSpPr/>
          <p:nvPr/>
        </p:nvSpPr>
        <p:spPr>
          <a:xfrm>
            <a:off x="8217859" y="2834599"/>
            <a:ext cx="1080120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10037705" y="2864459"/>
            <a:ext cx="1080120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32" name="曲线连接符 31"/>
          <p:cNvCxnSpPr>
            <a:stCxn id="31" idx="1"/>
            <a:endCxn id="30" idx="7"/>
          </p:cNvCxnSpPr>
          <p:nvPr/>
        </p:nvCxnSpPr>
        <p:spPr>
          <a:xfrm rot="16200000" flipV="1">
            <a:off x="9652912" y="2469121"/>
            <a:ext cx="29860" cy="1056086"/>
          </a:xfrm>
          <a:prstGeom prst="curvedConnector3">
            <a:avLst>
              <a:gd name="adj1" fmla="val 1359997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曲线连接符 34"/>
          <p:cNvCxnSpPr/>
          <p:nvPr/>
        </p:nvCxnSpPr>
        <p:spPr>
          <a:xfrm>
            <a:off x="9292137" y="3368515"/>
            <a:ext cx="745568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9490332" y="2133535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a</a:t>
            </a:r>
            <a:endParaRPr lang="zh-CN" altLang="en-US" sz="2800" dirty="0"/>
          </a:p>
        </p:txBody>
      </p:sp>
      <p:sp>
        <p:nvSpPr>
          <p:cNvPr id="37" name="文本框 36"/>
          <p:cNvSpPr txBox="1"/>
          <p:nvPr/>
        </p:nvSpPr>
        <p:spPr>
          <a:xfrm>
            <a:off x="9466865" y="289156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b</a:t>
            </a:r>
            <a:endParaRPr lang="zh-CN" alt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814552" y="5824543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等价性证明思路：递归构造法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77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2" grpId="0"/>
      <p:bldP spid="13" grpId="0"/>
      <p:bldP spid="14" grpId="0" animBg="1"/>
      <p:bldP spid="16" grpId="0"/>
      <p:bldP spid="19" grpId="0" animBg="1"/>
      <p:bldP spid="23" grpId="0" animBg="1"/>
      <p:bldP spid="24" grpId="0"/>
      <p:bldP spid="28" grpId="0"/>
      <p:bldP spid="30" grpId="0" animBg="1"/>
      <p:bldP spid="31" grpId="0" animBg="1"/>
      <p:bldP spid="36" grpId="0"/>
      <p:bldP spid="37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908720"/>
            <a:ext cx="8724900" cy="102870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2926060" y="1772816"/>
            <a:ext cx="27363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701924" y="2627777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“形式语言”的重点是“形式”，这种形式可以被严格的识别而不会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产生。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严格的语言可以用自动机来表示，这意味着计算机也可以准确的理解并识别这种语言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用程序实现</a:t>
            </a:r>
            <a:r>
              <a:rPr lang="en-US" altLang="zh-CN" dirty="0" smtClean="0"/>
              <a:t>DFA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9700065" cy="4465320"/>
          </a:xfrm>
        </p:spPr>
        <p:txBody>
          <a:bodyPr/>
          <a:lstStyle/>
          <a:p>
            <a:r>
              <a:rPr lang="zh-CN" altLang="en-US" dirty="0" smtClean="0"/>
              <a:t>用一个有向图来表示</a:t>
            </a:r>
            <a:r>
              <a:rPr lang="en-US" altLang="zh-CN" dirty="0" smtClean="0"/>
              <a:t>DFA</a:t>
            </a:r>
            <a:r>
              <a:rPr lang="zh-CN" altLang="en-US" dirty="0" smtClean="0"/>
              <a:t>，图中每一个节点表示一个状态，每一条有向边表示一个状态转移规则</a:t>
            </a:r>
            <a:endParaRPr lang="en-US" altLang="zh-CN" dirty="0" smtClean="0"/>
          </a:p>
          <a:p>
            <a:r>
              <a:rPr lang="zh-CN" altLang="en-US" dirty="0" smtClean="0"/>
              <a:t>对终止节点做特殊的标记</a:t>
            </a:r>
            <a:endParaRPr lang="en-US" altLang="zh-CN" dirty="0" smtClean="0"/>
          </a:p>
          <a:p>
            <a:r>
              <a:rPr lang="zh-CN" altLang="en-US" dirty="0" smtClean="0"/>
              <a:t>每一个节点的出度都等于字母表中元素个数，因此用邻接链表来表示图，节点的第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条边表示从这个节点输入第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个字母后转移到的节点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26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69876" y="692696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800" dirty="0" err="1" smtClean="0"/>
              <a:t>ac+b</a:t>
            </a:r>
            <a:r>
              <a:rPr lang="en-US" altLang="zh-CN" sz="2800" dirty="0"/>
              <a:t>)</a:t>
            </a:r>
            <a:r>
              <a:rPr lang="zh-CN" altLang="en-US" sz="2800" dirty="0" smtClean="0"/>
              <a:t>*</a:t>
            </a:r>
            <a:endParaRPr lang="zh-CN" altLang="en-US" sz="2800" dirty="0"/>
          </a:p>
        </p:txBody>
      </p:sp>
      <p:sp>
        <p:nvSpPr>
          <p:cNvPr id="6" name="椭圆 5"/>
          <p:cNvSpPr/>
          <p:nvPr/>
        </p:nvSpPr>
        <p:spPr>
          <a:xfrm>
            <a:off x="9334772" y="3573016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15142" y="3559296"/>
            <a:ext cx="1584176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24957" y="3573016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2" name="曲线连接符 11"/>
          <p:cNvCxnSpPr>
            <a:stCxn id="7" idx="0"/>
            <a:endCxn id="6" idx="0"/>
          </p:cNvCxnSpPr>
          <p:nvPr/>
        </p:nvCxnSpPr>
        <p:spPr>
          <a:xfrm rot="16200000" flipH="1">
            <a:off x="6010185" y="-543659"/>
            <a:ext cx="13720" cy="8219630"/>
          </a:xfrm>
          <a:prstGeom prst="curvedConnector3">
            <a:avLst>
              <a:gd name="adj1" fmla="val -746449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706694" y="5311844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cxnSp>
        <p:nvCxnSpPr>
          <p:cNvPr id="16" name="曲线连接符 15"/>
          <p:cNvCxnSpPr/>
          <p:nvPr/>
        </p:nvCxnSpPr>
        <p:spPr>
          <a:xfrm>
            <a:off x="6809133" y="4089991"/>
            <a:ext cx="2525639" cy="1372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线连接符 16"/>
          <p:cNvCxnSpPr>
            <a:stCxn id="7" idx="3"/>
            <a:endCxn id="7" idx="5"/>
          </p:cNvCxnSpPr>
          <p:nvPr/>
        </p:nvCxnSpPr>
        <p:spPr>
          <a:xfrm rot="16200000" flipH="1">
            <a:off x="1907230" y="3859682"/>
            <a:ext cx="12700" cy="1120182"/>
          </a:xfrm>
          <a:prstGeom prst="curvedConnector3">
            <a:avLst>
              <a:gd name="adj1" fmla="val 7210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574132" y="3356992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sp>
        <p:nvSpPr>
          <p:cNvPr id="22" name="文本框 21"/>
          <p:cNvSpPr txBox="1"/>
          <p:nvPr/>
        </p:nvSpPr>
        <p:spPr>
          <a:xfrm>
            <a:off x="5838149" y="1942424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c</a:t>
            </a:r>
            <a:endParaRPr lang="zh-CN" altLang="en-US" sz="3200" dirty="0"/>
          </a:p>
        </p:txBody>
      </p:sp>
      <p:cxnSp>
        <p:nvCxnSpPr>
          <p:cNvPr id="27" name="曲线连接符 26"/>
          <p:cNvCxnSpPr/>
          <p:nvPr/>
        </p:nvCxnSpPr>
        <p:spPr>
          <a:xfrm>
            <a:off x="2715406" y="4052263"/>
            <a:ext cx="2525639" cy="1372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/>
          <p:cNvCxnSpPr>
            <a:stCxn id="8" idx="3"/>
            <a:endCxn id="7" idx="5"/>
          </p:cNvCxnSpPr>
          <p:nvPr/>
        </p:nvCxnSpPr>
        <p:spPr>
          <a:xfrm rot="5400000" flipH="1">
            <a:off x="3955278" y="2931817"/>
            <a:ext cx="13720" cy="2989633"/>
          </a:xfrm>
          <a:prstGeom prst="curvedConnector3">
            <a:avLst>
              <a:gd name="adj1" fmla="val -3475372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3765050" y="4912740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c</a:t>
            </a:r>
            <a:endParaRPr lang="zh-CN" altLang="en-US" sz="3200" dirty="0"/>
          </a:p>
        </p:txBody>
      </p:sp>
      <p:cxnSp>
        <p:nvCxnSpPr>
          <p:cNvPr id="34" name="曲线连接符 33"/>
          <p:cNvCxnSpPr>
            <a:stCxn id="8" idx="5"/>
            <a:endCxn id="6" idx="3"/>
          </p:cNvCxnSpPr>
          <p:nvPr/>
        </p:nvCxnSpPr>
        <p:spPr>
          <a:xfrm rot="16200000" flipH="1">
            <a:off x="8071952" y="2938676"/>
            <a:ext cx="12700" cy="2989633"/>
          </a:xfrm>
          <a:prstGeom prst="curvedConnector3">
            <a:avLst>
              <a:gd name="adj1" fmla="val 4474496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7887384" y="4912739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cxnSp>
        <p:nvCxnSpPr>
          <p:cNvPr id="40" name="曲线连接符 39"/>
          <p:cNvCxnSpPr>
            <a:stCxn id="6" idx="3"/>
            <a:endCxn id="6" idx="5"/>
          </p:cNvCxnSpPr>
          <p:nvPr/>
        </p:nvCxnSpPr>
        <p:spPr>
          <a:xfrm rot="16200000" flipH="1">
            <a:off x="10126860" y="3873402"/>
            <a:ext cx="12700" cy="1120182"/>
          </a:xfrm>
          <a:prstGeom prst="curvedConnector3">
            <a:avLst>
              <a:gd name="adj1" fmla="val 7570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9638585" y="5311843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/>
              <a:t>a</a:t>
            </a:r>
            <a:r>
              <a:rPr lang="en-US" altLang="zh-CN" sz="3200" dirty="0" err="1" smtClean="0"/>
              <a:t>,b,c</a:t>
            </a:r>
            <a:endParaRPr lang="zh-CN" altLang="en-US" sz="3200" dirty="0"/>
          </a:p>
        </p:txBody>
      </p:sp>
      <p:sp>
        <p:nvSpPr>
          <p:cNvPr id="45" name="文本框 44"/>
          <p:cNvSpPr txBox="1"/>
          <p:nvPr/>
        </p:nvSpPr>
        <p:spPr>
          <a:xfrm>
            <a:off x="7881034" y="3462997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466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自动机的应用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字符串匹配算法（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KMP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25860" y="1988840"/>
            <a:ext cx="9700065" cy="714008"/>
          </a:xfrm>
        </p:spPr>
        <p:txBody>
          <a:bodyPr/>
          <a:lstStyle/>
          <a:p>
            <a:r>
              <a:rPr lang="zh-CN" altLang="en-US" dirty="0" smtClean="0"/>
              <a:t>给出文本串</a:t>
            </a:r>
            <a:r>
              <a:rPr lang="en-US" altLang="zh-CN" dirty="0" smtClean="0"/>
              <a:t>T</a:t>
            </a:r>
            <a:r>
              <a:rPr lang="zh-CN" altLang="en-US" dirty="0" smtClean="0"/>
              <a:t>，模板串</a:t>
            </a:r>
            <a:r>
              <a:rPr lang="en-US" altLang="zh-CN" dirty="0" smtClean="0"/>
              <a:t>P</a:t>
            </a:r>
            <a:r>
              <a:rPr lang="zh-CN" altLang="en-US" dirty="0" smtClean="0"/>
              <a:t>，找出</a:t>
            </a:r>
            <a:r>
              <a:rPr lang="en-US" altLang="zh-CN" dirty="0" smtClean="0"/>
              <a:t>T</a:t>
            </a:r>
            <a:r>
              <a:rPr lang="zh-CN" altLang="en-US" dirty="0" smtClean="0"/>
              <a:t>中所有与</a:t>
            </a:r>
            <a:r>
              <a:rPr lang="en-US" altLang="zh-CN" dirty="0" smtClean="0"/>
              <a:t>P</a:t>
            </a:r>
            <a:r>
              <a:rPr lang="zh-CN" altLang="en-US" dirty="0" smtClean="0"/>
              <a:t>相同的子串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290891" y="2924944"/>
            <a:ext cx="9628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构建模板串</a:t>
            </a:r>
            <a:r>
              <a:rPr lang="en-US" altLang="zh-CN" sz="2800" dirty="0" smtClean="0"/>
              <a:t>P</a:t>
            </a:r>
            <a:r>
              <a:rPr lang="zh-CN" altLang="en-US" sz="2800" dirty="0" smtClean="0"/>
              <a:t>的自动机，状态为“已经匹配的字符个数”，状态数为</a:t>
            </a:r>
            <a:r>
              <a:rPr lang="en-US" altLang="zh-CN" sz="2800" dirty="0" smtClean="0"/>
              <a:t>|P|</a:t>
            </a:r>
            <a:r>
              <a:rPr lang="zh-CN" altLang="en-US" sz="2800" dirty="0" smtClean="0"/>
              <a:t>。匹配失败时状态转移。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85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8883" y="620688"/>
            <a:ext cx="10360501" cy="877912"/>
          </a:xfrm>
        </p:spPr>
        <p:txBody>
          <a:bodyPr/>
          <a:lstStyle/>
          <a:p>
            <a:r>
              <a:rPr lang="zh-CN" altLang="en-US" dirty="0" smtClean="0"/>
              <a:t>模板串“</a:t>
            </a:r>
            <a:r>
              <a:rPr lang="en-US" altLang="zh-CN" dirty="0" err="1" smtClean="0"/>
              <a:t>abaa</a:t>
            </a:r>
            <a:r>
              <a:rPr lang="en-US" altLang="zh-CN" dirty="0" smtClean="0"/>
              <a:t>”</a:t>
            </a:r>
            <a:r>
              <a:rPr lang="zh-CN" altLang="en-US" dirty="0" smtClean="0"/>
              <a:t>的自动机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7226838" y="3709780"/>
            <a:ext cx="10673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704526" y="3709780"/>
            <a:ext cx="1067340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467593" y="3717032"/>
            <a:ext cx="10673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8" name="曲线连接符 7"/>
          <p:cNvCxnSpPr>
            <a:stCxn id="6" idx="3"/>
            <a:endCxn id="6" idx="5"/>
          </p:cNvCxnSpPr>
          <p:nvPr/>
        </p:nvCxnSpPr>
        <p:spPr>
          <a:xfrm rot="16200000" flipH="1">
            <a:off x="4238196" y="4192895"/>
            <a:ext cx="12700" cy="754724"/>
          </a:xfrm>
          <a:prstGeom prst="curvedConnector3">
            <a:avLst>
              <a:gd name="adj1" fmla="val 4277866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922427" y="3596863"/>
            <a:ext cx="34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cxnSp>
        <p:nvCxnSpPr>
          <p:cNvPr id="11" name="曲线连接符 10"/>
          <p:cNvCxnSpPr>
            <a:stCxn id="7" idx="6"/>
            <a:endCxn id="5" idx="2"/>
          </p:cNvCxnSpPr>
          <p:nvPr/>
        </p:nvCxnSpPr>
        <p:spPr>
          <a:xfrm flipV="1">
            <a:off x="6534933" y="4213836"/>
            <a:ext cx="691905" cy="725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200705" y="3668627"/>
            <a:ext cx="25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cxnSp>
        <p:nvCxnSpPr>
          <p:cNvPr id="14" name="曲线连接符 13"/>
          <p:cNvCxnSpPr>
            <a:stCxn id="53" idx="3"/>
            <a:endCxn id="53" idx="5"/>
          </p:cNvCxnSpPr>
          <p:nvPr/>
        </p:nvCxnSpPr>
        <p:spPr>
          <a:xfrm rot="16200000" flipH="1">
            <a:off x="2595634" y="4200147"/>
            <a:ext cx="12700" cy="754724"/>
          </a:xfrm>
          <a:prstGeom prst="curvedConnector3">
            <a:avLst>
              <a:gd name="adj1" fmla="val 4485559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线连接符 14"/>
          <p:cNvCxnSpPr>
            <a:stCxn id="53" idx="6"/>
            <a:endCxn id="6" idx="2"/>
          </p:cNvCxnSpPr>
          <p:nvPr/>
        </p:nvCxnSpPr>
        <p:spPr>
          <a:xfrm flipV="1">
            <a:off x="3129304" y="4213836"/>
            <a:ext cx="575222" cy="725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线连接符 16"/>
          <p:cNvCxnSpPr>
            <a:stCxn id="6" idx="6"/>
            <a:endCxn id="7" idx="2"/>
          </p:cNvCxnSpPr>
          <p:nvPr/>
        </p:nvCxnSpPr>
        <p:spPr>
          <a:xfrm>
            <a:off x="4771866" y="4213836"/>
            <a:ext cx="695727" cy="725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8384116" y="3636313"/>
            <a:ext cx="35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cxnSp>
        <p:nvCxnSpPr>
          <p:cNvPr id="19" name="曲线连接符 18"/>
          <p:cNvCxnSpPr>
            <a:stCxn id="5" idx="6"/>
            <a:endCxn id="37" idx="2"/>
          </p:cNvCxnSpPr>
          <p:nvPr/>
        </p:nvCxnSpPr>
        <p:spPr>
          <a:xfrm>
            <a:off x="8294178" y="4213836"/>
            <a:ext cx="626494" cy="375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679789" y="3629061"/>
            <a:ext cx="25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37" name="椭圆 36"/>
          <p:cNvSpPr/>
          <p:nvPr/>
        </p:nvSpPr>
        <p:spPr>
          <a:xfrm>
            <a:off x="8920672" y="3713532"/>
            <a:ext cx="1067340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2061964" y="3717032"/>
            <a:ext cx="1067340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2439676" y="5242404"/>
            <a:ext cx="25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b</a:t>
            </a:r>
            <a:endParaRPr lang="zh-CN" altLang="en-US" sz="3200" dirty="0"/>
          </a:p>
        </p:txBody>
      </p:sp>
      <p:sp>
        <p:nvSpPr>
          <p:cNvPr id="82" name="文本框 81"/>
          <p:cNvSpPr txBox="1"/>
          <p:nvPr/>
        </p:nvSpPr>
        <p:spPr>
          <a:xfrm>
            <a:off x="4082238" y="5242403"/>
            <a:ext cx="25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cxnSp>
        <p:nvCxnSpPr>
          <p:cNvPr id="86" name="曲线连接符 85"/>
          <p:cNvCxnSpPr>
            <a:stCxn id="7" idx="1"/>
            <a:endCxn id="53" idx="7"/>
          </p:cNvCxnSpPr>
          <p:nvPr/>
        </p:nvCxnSpPr>
        <p:spPr>
          <a:xfrm rot="16200000" flipV="1">
            <a:off x="4298449" y="2539214"/>
            <a:ext cx="12700" cy="2650905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文本框 89"/>
          <p:cNvSpPr txBox="1"/>
          <p:nvPr/>
        </p:nvSpPr>
        <p:spPr>
          <a:xfrm>
            <a:off x="4042804" y="2702836"/>
            <a:ext cx="34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sp>
        <p:nvSpPr>
          <p:cNvPr id="93" name="文本框 92"/>
          <p:cNvSpPr txBox="1"/>
          <p:nvPr/>
        </p:nvSpPr>
        <p:spPr>
          <a:xfrm>
            <a:off x="6679789" y="2866075"/>
            <a:ext cx="34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cxnSp>
        <p:nvCxnSpPr>
          <p:cNvPr id="94" name="曲线连接符 93"/>
          <p:cNvCxnSpPr>
            <a:stCxn id="5" idx="1"/>
            <a:endCxn id="7" idx="7"/>
          </p:cNvCxnSpPr>
          <p:nvPr/>
        </p:nvCxnSpPr>
        <p:spPr>
          <a:xfrm rot="16200000" flipH="1" flipV="1">
            <a:off x="6877260" y="3358780"/>
            <a:ext cx="7252" cy="1004521"/>
          </a:xfrm>
          <a:prstGeom prst="curvedConnector3">
            <a:avLst>
              <a:gd name="adj1" fmla="val -5188017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6705895" y="5809664"/>
            <a:ext cx="35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cxnSp>
        <p:nvCxnSpPr>
          <p:cNvPr id="100" name="曲线连接符 99"/>
          <p:cNvCxnSpPr>
            <a:stCxn id="37" idx="3"/>
            <a:endCxn id="6" idx="5"/>
          </p:cNvCxnSpPr>
          <p:nvPr/>
        </p:nvCxnSpPr>
        <p:spPr>
          <a:xfrm rot="5400000" flipH="1">
            <a:off x="6844393" y="2341422"/>
            <a:ext cx="3752" cy="4461422"/>
          </a:xfrm>
          <a:prstGeom prst="curvedConnector3">
            <a:avLst>
              <a:gd name="adj1" fmla="val -33461221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曲线连接符 104"/>
          <p:cNvCxnSpPr>
            <a:stCxn id="37" idx="3"/>
            <a:endCxn id="7" idx="5"/>
          </p:cNvCxnSpPr>
          <p:nvPr/>
        </p:nvCxnSpPr>
        <p:spPr>
          <a:xfrm rot="5400000">
            <a:off x="7726053" y="3226582"/>
            <a:ext cx="3500" cy="2698355"/>
          </a:xfrm>
          <a:prstGeom prst="curvedConnector3">
            <a:avLst>
              <a:gd name="adj1" fmla="val 15120114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08"/>
          <p:cNvSpPr txBox="1"/>
          <p:nvPr/>
        </p:nvSpPr>
        <p:spPr>
          <a:xfrm>
            <a:off x="7560214" y="5015094"/>
            <a:ext cx="335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b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102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218882" y="764704"/>
            <a:ext cx="10360501" cy="1223963"/>
          </a:xfrm>
        </p:spPr>
        <p:txBody>
          <a:bodyPr rtlCol="0"/>
          <a:lstStyle/>
          <a:p>
            <a:pPr rtl="0"/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sym typeface="Salesforce Sans"/>
              </a:rPr>
              <a:t>电视是一个自动机</a:t>
            </a:r>
            <a: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  <a:t/>
            </a:r>
            <a:b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</a:br>
            <a:endParaRPr lang="zh-CN" altLang="en-US" dirty="0">
              <a:latin typeface="Salesforce Sans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endParaRPr lang="en-US" altLang="zh-CN" dirty="0" smtClean="0">
              <a:latin typeface="Salesforce Sans"/>
              <a:sym typeface="Salesforce Sans"/>
            </a:endParaRPr>
          </a:p>
          <a:p>
            <a:endParaRPr lang="en-US" altLang="zh-CN" dirty="0">
              <a:latin typeface="Salesforce Sans"/>
              <a:sym typeface="Salesforce Sans"/>
            </a:endParaRPr>
          </a:p>
          <a:p>
            <a:endParaRPr lang="en-US" altLang="zh-CN" dirty="0" smtClean="0">
              <a:latin typeface="Salesforce Sans"/>
              <a:sym typeface="Salesforce Sans"/>
            </a:endParaRPr>
          </a:p>
          <a:p>
            <a:endParaRPr lang="en-US" altLang="zh-CN" dirty="0">
              <a:latin typeface="Salesforce Sans"/>
              <a:sym typeface="Salesforce Sans"/>
            </a:endParaRPr>
          </a:p>
          <a:p>
            <a:endParaRPr lang="en-US" altLang="zh-CN" sz="2000" dirty="0" smtClean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  <a:p>
            <a:r>
              <a:rPr lang="zh-CN" altLang="en-US" sz="20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从“关机状态”开始，给出一个操作序列，如：</a:t>
            </a:r>
            <a:endParaRPr lang="en-US" altLang="zh-CN" sz="2000" b="1" dirty="0" smtClean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  <a:p>
            <a:r>
              <a:rPr lang="zh-CN" altLang="en-US" sz="20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“按下开关”、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“按下开关”</a:t>
            </a:r>
            <a:r>
              <a:rPr lang="zh-CN" altLang="en-US" sz="20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、“按下开关”</a:t>
            </a:r>
            <a:endParaRPr lang="en-US" altLang="zh-CN" sz="2000" b="1" dirty="0" smtClean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  <a:p>
            <a:r>
              <a:rPr lang="zh-CN" altLang="en-US" sz="20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从左到右执行操作序列 → 得到终止状态： “开机状态”</a:t>
            </a:r>
            <a:endParaRPr lang="en-US" altLang="zh-CN" sz="2000" b="1" dirty="0">
              <a:latin typeface="华文楷体" panose="02010600040101010101" pitchFamily="2" charset="-122"/>
              <a:ea typeface="华文楷体" panose="02010600040101010101" pitchFamily="2" charset="-122"/>
              <a:sym typeface="Salesforce Sans"/>
            </a:endParaRPr>
          </a:p>
          <a:p>
            <a:endParaRPr lang="en-US" altLang="zh-CN" dirty="0">
              <a:latin typeface="Salesforce Sans"/>
              <a:sym typeface="Salesforce Sans"/>
            </a:endParaRPr>
          </a:p>
          <a:p>
            <a:endParaRPr lang="en-US" altLang="zh-CN" dirty="0" smtClean="0">
              <a:latin typeface="Salesforce Sans"/>
              <a:sym typeface="Salesforce Sans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070076" y="2365958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关机状态</a:t>
            </a:r>
            <a:endParaRPr lang="zh-CN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966620" y="2365958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开机状态</a:t>
            </a:r>
            <a:endParaRPr lang="zh-CN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4" name="曲线连接符 3"/>
          <p:cNvCxnSpPr>
            <a:stCxn id="2" idx="7"/>
            <a:endCxn id="6" idx="1"/>
          </p:cNvCxnSpPr>
          <p:nvPr/>
        </p:nvCxnSpPr>
        <p:spPr>
          <a:xfrm rot="5400000" flipH="1" flipV="1">
            <a:off x="6310436" y="625412"/>
            <a:ext cx="12700" cy="3776362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762787" y="17315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按下开关</a:t>
            </a:r>
            <a:endParaRPr lang="zh-CN" altLang="en-US" sz="1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62786" y="363428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按下开关</a:t>
            </a:r>
            <a:endParaRPr lang="zh-CN" altLang="en-US" sz="1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cxnSp>
        <p:nvCxnSpPr>
          <p:cNvPr id="17" name="曲线连接符 16"/>
          <p:cNvCxnSpPr>
            <a:stCxn id="6" idx="3"/>
            <a:endCxn id="2" idx="5"/>
          </p:cNvCxnSpPr>
          <p:nvPr/>
        </p:nvCxnSpPr>
        <p:spPr>
          <a:xfrm rot="5400000">
            <a:off x="6310436" y="1338254"/>
            <a:ext cx="12700" cy="3776362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1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218882" y="764704"/>
            <a:ext cx="10360501" cy="1223963"/>
          </a:xfrm>
        </p:spPr>
        <p:txBody>
          <a:bodyPr rtlCol="0"/>
          <a:lstStyle/>
          <a:p>
            <a:pPr rtl="0"/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确定有限状态自动机</a:t>
            </a:r>
            <a: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  <a:t/>
            </a:r>
            <a:b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</a:br>
            <a:endParaRPr lang="zh-CN" altLang="en-US" dirty="0">
              <a:latin typeface="Salesforce Sans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一个确定有限状态自动机（</a:t>
            </a:r>
            <a:r>
              <a:rPr lang="en-US" altLang="zh-CN" dirty="0" smtClean="0"/>
              <a:t>DFA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 "</a:t>
            </a:r>
            <a:r>
              <a:rPr lang="en-US" altLang="zh-CN" dirty="0"/>
              <a:t>deterministic finite </a:t>
            </a:r>
            <a:r>
              <a:rPr lang="en-US" altLang="zh-CN" dirty="0" smtClean="0"/>
              <a:t>automaton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"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M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是由下述元素构成的五元组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(Q,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Σ,δ,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q0,F)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有穷状态集合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有穷输入字母表 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Σ</a:t>
            </a:r>
            <a:r>
              <a:rPr lang="zh-CN" altLang="el-GR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转移函数 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δ: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 × 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Σ -&gt;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初始状态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q0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终结状态集合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F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F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包含于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218882" y="764704"/>
            <a:ext cx="10360501" cy="1223963"/>
          </a:xfrm>
        </p:spPr>
        <p:txBody>
          <a:bodyPr rtlCol="0"/>
          <a:lstStyle/>
          <a:p>
            <a:pPr rtl="0"/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确定有限状态自动机</a:t>
            </a:r>
            <a: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  <a:t/>
            </a:r>
            <a:b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</a:br>
            <a:endParaRPr lang="zh-CN" altLang="en-US" dirty="0">
              <a:latin typeface="Salesforce Sans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909836" y="1506880"/>
            <a:ext cx="10360501" cy="4462272"/>
          </a:xfrm>
        </p:spPr>
        <p:txBody>
          <a:bodyPr rtlCol="0"/>
          <a:lstStyle/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状态集合</a:t>
            </a:r>
            <a:endParaRPr lang="en-US" altLang="zh-CN" dirty="0" smtClean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状态转移规则</a:t>
            </a:r>
            <a:endParaRPr lang="en-US" altLang="zh-CN" dirty="0" smtClean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初始状态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566020" y="1988667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关机状态</a:t>
            </a:r>
            <a:endParaRPr lang="zh-CN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62845" y="1988667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开机状态</a:t>
            </a:r>
            <a:endParaRPr lang="zh-CN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6" name="曲线连接符 5"/>
          <p:cNvCxnSpPr>
            <a:stCxn id="4" idx="7"/>
            <a:endCxn id="5" idx="1"/>
          </p:cNvCxnSpPr>
          <p:nvPr/>
        </p:nvCxnSpPr>
        <p:spPr>
          <a:xfrm rot="5400000" flipH="1" flipV="1">
            <a:off x="5806520" y="247981"/>
            <a:ext cx="12700" cy="3776643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259012" y="135422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按下开关</a:t>
            </a:r>
            <a:endParaRPr lang="zh-CN" altLang="en-US" sz="1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59011" y="3256991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按下开关</a:t>
            </a:r>
            <a:endParaRPr lang="zh-CN" altLang="en-US" sz="1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cxnSp>
        <p:nvCxnSpPr>
          <p:cNvPr id="9" name="曲线连接符 8"/>
          <p:cNvCxnSpPr>
            <a:stCxn id="5" idx="3"/>
            <a:endCxn id="4" idx="5"/>
          </p:cNvCxnSpPr>
          <p:nvPr/>
        </p:nvCxnSpPr>
        <p:spPr>
          <a:xfrm rot="5400000">
            <a:off x="5806521" y="960823"/>
            <a:ext cx="12700" cy="3776643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566020" y="4221088"/>
            <a:ext cx="6227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进行替换：关机状态→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，开机状态→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</a:p>
          <a:p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	 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按下开关→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710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218882" y="764704"/>
            <a:ext cx="10360501" cy="1223963"/>
          </a:xfrm>
        </p:spPr>
        <p:txBody>
          <a:bodyPr rtlCol="0"/>
          <a:lstStyle/>
          <a:p>
            <a:pPr rtl="0"/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确定有限状态自动机</a:t>
            </a:r>
            <a: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  <a:t/>
            </a:r>
            <a:b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</a:br>
            <a:endParaRPr lang="zh-CN" altLang="en-US" dirty="0">
              <a:latin typeface="Salesforce Sans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9836" y="3699201"/>
            <a:ext cx="53575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状态集合：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{1 , 2}</a:t>
            </a:r>
          </a:p>
          <a:p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初始状态：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状态转移规则：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1×a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→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 , 2×a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→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564164" y="1988667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462564" y="1988667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5" name="曲线连接符 14"/>
          <p:cNvCxnSpPr>
            <a:stCxn id="11" idx="7"/>
            <a:endCxn id="12" idx="1"/>
          </p:cNvCxnSpPr>
          <p:nvPr/>
        </p:nvCxnSpPr>
        <p:spPr>
          <a:xfrm rot="5400000" flipH="1" flipV="1">
            <a:off x="5805452" y="247193"/>
            <a:ext cx="12700" cy="3778218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616075" y="124787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24198" y="305210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cxnSp>
        <p:nvCxnSpPr>
          <p:cNvPr id="19" name="曲线连接符 18"/>
          <p:cNvCxnSpPr>
            <a:stCxn id="12" idx="3"/>
            <a:endCxn id="11" idx="5"/>
          </p:cNvCxnSpPr>
          <p:nvPr/>
        </p:nvCxnSpPr>
        <p:spPr>
          <a:xfrm rot="5400000">
            <a:off x="5805452" y="960035"/>
            <a:ext cx="12700" cy="3778218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5"/>
          <p:cNvSpPr>
            <a:spLocks noGrp="1"/>
          </p:cNvSpPr>
          <p:nvPr>
            <p:ph idx="1"/>
          </p:nvPr>
        </p:nvSpPr>
        <p:spPr>
          <a:xfrm>
            <a:off x="699234" y="5149056"/>
            <a:ext cx="10225136" cy="1645674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任意给出一个操作序列，可以得到一个终止状态：</a:t>
            </a:r>
            <a:endParaRPr lang="en-US" altLang="zh-CN" sz="2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400" dirty="0" err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aaa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→</a:t>
            </a:r>
            <a:r>
              <a:rPr lang="en-US" altLang="zh-CN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  <a:p>
            <a:r>
              <a:rPr lang="en-US" altLang="zh-CN" sz="2400" dirty="0" err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aaaaaa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→</a:t>
            </a:r>
            <a:r>
              <a:rPr lang="en-US" altLang="zh-CN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61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218882" y="764704"/>
            <a:ext cx="10360501" cy="122396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用有限状态自动机来描述形式语言</a:t>
            </a:r>
            <a: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  <a:t/>
            </a:r>
            <a:b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</a:br>
            <a:endParaRPr lang="zh-CN" altLang="en-US" dirty="0">
              <a:latin typeface="Salesforce Sans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14" name="内容占位符 25"/>
          <p:cNvSpPr>
            <a:spLocks noGrp="1"/>
          </p:cNvSpPr>
          <p:nvPr>
            <p:ph idx="1"/>
          </p:nvPr>
        </p:nvSpPr>
        <p:spPr>
          <a:xfrm>
            <a:off x="981844" y="1844824"/>
            <a:ext cx="10225136" cy="1645674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如果把一些状态定义为“可接受的终止状态”，并且当一个输入序列得到的终止状态为“可接受的终止状态”时，我们说这个序列被接受了。</a:t>
            </a:r>
            <a:endParaRPr lang="en-US" altLang="zh-CN" sz="2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64164" y="3284984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462564" y="3284984"/>
            <a:ext cx="1584176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21" name="曲线连接符 20"/>
          <p:cNvCxnSpPr>
            <a:stCxn id="18" idx="7"/>
            <a:endCxn id="20" idx="1"/>
          </p:cNvCxnSpPr>
          <p:nvPr/>
        </p:nvCxnSpPr>
        <p:spPr>
          <a:xfrm rot="5400000" flipH="1" flipV="1">
            <a:off x="5805452" y="1543510"/>
            <a:ext cx="12700" cy="3778218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616075" y="2544191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24198" y="4348421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cxnSp>
        <p:nvCxnSpPr>
          <p:cNvPr id="24" name="曲线连接符 23"/>
          <p:cNvCxnSpPr>
            <a:stCxn id="20" idx="3"/>
            <a:endCxn id="18" idx="5"/>
          </p:cNvCxnSpPr>
          <p:nvPr/>
        </p:nvCxnSpPr>
        <p:spPr>
          <a:xfrm rot="5400000">
            <a:off x="5805452" y="2256352"/>
            <a:ext cx="12700" cy="3778218"/>
          </a:xfrm>
          <a:prstGeom prst="curvedConnector3">
            <a:avLst>
              <a:gd name="adj1" fmla="val 2962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606580" y="2752676"/>
            <a:ext cx="3453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规定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为可接受终止状态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93257" y="5027068"/>
            <a:ext cx="9417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输入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a*,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长度为奇数时，被接受。长度为偶数时，不被接受。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这说明，这个有限状态自动机可以用来表示这样的一种语言：</a:t>
            </a:r>
            <a:endParaRPr lang="en-US" altLang="zh-CN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{</a:t>
            </a:r>
            <a:r>
              <a:rPr lang="zh-CN" altLang="en-US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仅由</a:t>
            </a:r>
            <a:r>
              <a:rPr lang="en-US" altLang="zh-CN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构成</a:t>
            </a:r>
            <a:r>
              <a:rPr lang="zh-CN" altLang="en-US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的字符串，且长度为奇数</a:t>
            </a:r>
            <a:r>
              <a:rPr lang="en-US" altLang="zh-CN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}</a:t>
            </a: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只有当输入字符串被自动机接受时，才说这种字符串是合法的语言。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636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/>
      <p:bldP spid="2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69876" y="666747"/>
            <a:ext cx="10360501" cy="1223963"/>
          </a:xfrm>
        </p:spPr>
        <p:txBody>
          <a:bodyPr rtlCol="0"/>
          <a:lstStyle/>
          <a:p>
            <a:pPr rtl="0"/>
            <a:r>
              <a:rPr lang="en-US" altLang="zh-CN" dirty="0">
                <a:sym typeface="Salesforce Sans"/>
              </a:rPr>
              <a:t>a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Salesforce Sans"/>
              </a:rPr>
              <a:t>b*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788300" y="1124744"/>
            <a:ext cx="1584176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680160" y="1124744"/>
            <a:ext cx="1584176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8" name="曲线连接符 7"/>
          <p:cNvCxnSpPr>
            <a:stCxn id="6" idx="6"/>
            <a:endCxn id="7" idx="2"/>
          </p:cNvCxnSpPr>
          <p:nvPr/>
        </p:nvCxnSpPr>
        <p:spPr>
          <a:xfrm>
            <a:off x="5372476" y="1628800"/>
            <a:ext cx="1307684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曲线连接符 8"/>
          <p:cNvCxnSpPr>
            <a:stCxn id="6" idx="4"/>
            <a:endCxn id="42" idx="4"/>
          </p:cNvCxnSpPr>
          <p:nvPr/>
        </p:nvCxnSpPr>
        <p:spPr>
          <a:xfrm rot="16200000" flipH="1">
            <a:off x="7345255" y="-632012"/>
            <a:ext cx="6350" cy="5536085"/>
          </a:xfrm>
          <a:prstGeom prst="curvedConnector3">
            <a:avLst>
              <a:gd name="adj1" fmla="val 10612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813982" y="105672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sp>
        <p:nvSpPr>
          <p:cNvPr id="19" name="文本框 18"/>
          <p:cNvSpPr txBox="1"/>
          <p:nvPr/>
        </p:nvSpPr>
        <p:spPr>
          <a:xfrm>
            <a:off x="7147894" y="285293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b</a:t>
            </a:r>
            <a:endParaRPr lang="zh-CN" altLang="en-US" sz="3200" dirty="0"/>
          </a:p>
        </p:txBody>
      </p:sp>
      <p:cxnSp>
        <p:nvCxnSpPr>
          <p:cNvPr id="20" name="曲线连接符 19"/>
          <p:cNvCxnSpPr>
            <a:stCxn id="7" idx="1"/>
            <a:endCxn id="7" idx="7"/>
          </p:cNvCxnSpPr>
          <p:nvPr/>
        </p:nvCxnSpPr>
        <p:spPr>
          <a:xfrm rot="5400000" flipH="1" flipV="1">
            <a:off x="7472248" y="712288"/>
            <a:ext cx="12700" cy="1120182"/>
          </a:xfrm>
          <a:prstGeom prst="curvedConnector3">
            <a:avLst>
              <a:gd name="adj1" fmla="val 4906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249572" y="126281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b</a:t>
            </a:r>
            <a:endParaRPr lang="zh-CN" altLang="en-US" sz="3200" dirty="0"/>
          </a:p>
        </p:txBody>
      </p:sp>
      <p:cxnSp>
        <p:nvCxnSpPr>
          <p:cNvPr id="26" name="曲线连接符 25"/>
          <p:cNvCxnSpPr>
            <a:stCxn id="7" idx="6"/>
          </p:cNvCxnSpPr>
          <p:nvPr/>
        </p:nvCxnSpPr>
        <p:spPr>
          <a:xfrm>
            <a:off x="8264336" y="1628800"/>
            <a:ext cx="1092576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9324385" y="1131094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625314" y="1134620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cxnSp>
        <p:nvCxnSpPr>
          <p:cNvPr id="62" name="曲线连接符 61"/>
          <p:cNvCxnSpPr/>
          <p:nvPr/>
        </p:nvCxnSpPr>
        <p:spPr>
          <a:xfrm rot="5400000" flipH="1" flipV="1">
            <a:off x="10125761" y="724988"/>
            <a:ext cx="12700" cy="1120182"/>
          </a:xfrm>
          <a:prstGeom prst="curvedConnector3">
            <a:avLst>
              <a:gd name="adj1" fmla="val 4906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/>
          <p:cNvSpPr txBox="1"/>
          <p:nvPr/>
        </p:nvSpPr>
        <p:spPr>
          <a:xfrm>
            <a:off x="9781694" y="121539"/>
            <a:ext cx="700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 smtClean="0"/>
              <a:t>a,b</a:t>
            </a:r>
            <a:endParaRPr lang="zh-CN" altLang="en-US" sz="3200" dirty="0"/>
          </a:p>
        </p:txBody>
      </p:sp>
      <p:sp>
        <p:nvSpPr>
          <p:cNvPr id="64" name="文本框 63"/>
          <p:cNvSpPr txBox="1"/>
          <p:nvPr/>
        </p:nvSpPr>
        <p:spPr>
          <a:xfrm>
            <a:off x="926663" y="4653136"/>
            <a:ext cx="10496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为“死胡同”，进入这个状态以后无论输入什么，都不能进入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出现在开头，或者从第二个字符开始出现“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”，则进入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成为不合法表达式。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926663" y="4123566"/>
            <a:ext cx="4317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为空字符串，符合条件。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69876" y="692696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800" dirty="0" err="1" smtClean="0"/>
              <a:t>ac+b</a:t>
            </a:r>
            <a:r>
              <a:rPr lang="en-US" altLang="zh-CN" sz="2800" dirty="0"/>
              <a:t>)</a:t>
            </a:r>
            <a:r>
              <a:rPr lang="zh-CN" altLang="en-US" sz="2800" dirty="0" smtClean="0"/>
              <a:t>*</a:t>
            </a:r>
            <a:endParaRPr lang="zh-CN" altLang="en-US" sz="2800" dirty="0"/>
          </a:p>
        </p:txBody>
      </p:sp>
      <p:sp>
        <p:nvSpPr>
          <p:cNvPr id="6" name="椭圆 5"/>
          <p:cNvSpPr/>
          <p:nvPr/>
        </p:nvSpPr>
        <p:spPr>
          <a:xfrm>
            <a:off x="9334772" y="3573016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15142" y="3559296"/>
            <a:ext cx="1584176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24957" y="3573016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2" name="曲线连接符 11"/>
          <p:cNvCxnSpPr>
            <a:stCxn id="7" idx="0"/>
            <a:endCxn id="6" idx="0"/>
          </p:cNvCxnSpPr>
          <p:nvPr/>
        </p:nvCxnSpPr>
        <p:spPr>
          <a:xfrm rot="16200000" flipH="1">
            <a:off x="6010185" y="-543659"/>
            <a:ext cx="13720" cy="8219630"/>
          </a:xfrm>
          <a:prstGeom prst="curvedConnector3">
            <a:avLst>
              <a:gd name="adj1" fmla="val -746449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706694" y="5311844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cxnSp>
        <p:nvCxnSpPr>
          <p:cNvPr id="16" name="曲线连接符 15"/>
          <p:cNvCxnSpPr/>
          <p:nvPr/>
        </p:nvCxnSpPr>
        <p:spPr>
          <a:xfrm>
            <a:off x="6809133" y="4089991"/>
            <a:ext cx="2525639" cy="1372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线连接符 16"/>
          <p:cNvCxnSpPr>
            <a:stCxn id="7" idx="3"/>
            <a:endCxn id="7" idx="5"/>
          </p:cNvCxnSpPr>
          <p:nvPr/>
        </p:nvCxnSpPr>
        <p:spPr>
          <a:xfrm rot="16200000" flipH="1">
            <a:off x="1907230" y="3859682"/>
            <a:ext cx="12700" cy="1120182"/>
          </a:xfrm>
          <a:prstGeom prst="curvedConnector3">
            <a:avLst>
              <a:gd name="adj1" fmla="val 7210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574132" y="3356992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sp>
        <p:nvSpPr>
          <p:cNvPr id="22" name="文本框 21"/>
          <p:cNvSpPr txBox="1"/>
          <p:nvPr/>
        </p:nvSpPr>
        <p:spPr>
          <a:xfrm>
            <a:off x="5838149" y="1942424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c</a:t>
            </a:r>
            <a:endParaRPr lang="zh-CN" altLang="en-US" sz="3200" dirty="0"/>
          </a:p>
        </p:txBody>
      </p:sp>
      <p:cxnSp>
        <p:nvCxnSpPr>
          <p:cNvPr id="27" name="曲线连接符 26"/>
          <p:cNvCxnSpPr/>
          <p:nvPr/>
        </p:nvCxnSpPr>
        <p:spPr>
          <a:xfrm>
            <a:off x="2715406" y="4052263"/>
            <a:ext cx="2525639" cy="1372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/>
          <p:cNvCxnSpPr>
            <a:stCxn id="8" idx="3"/>
            <a:endCxn id="7" idx="5"/>
          </p:cNvCxnSpPr>
          <p:nvPr/>
        </p:nvCxnSpPr>
        <p:spPr>
          <a:xfrm rot="5400000" flipH="1">
            <a:off x="3955278" y="2931817"/>
            <a:ext cx="13720" cy="2989633"/>
          </a:xfrm>
          <a:prstGeom prst="curvedConnector3">
            <a:avLst>
              <a:gd name="adj1" fmla="val -3475372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3765050" y="4912740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c</a:t>
            </a:r>
            <a:endParaRPr lang="zh-CN" altLang="en-US" sz="3200" dirty="0"/>
          </a:p>
        </p:txBody>
      </p:sp>
      <p:cxnSp>
        <p:nvCxnSpPr>
          <p:cNvPr id="34" name="曲线连接符 33"/>
          <p:cNvCxnSpPr>
            <a:stCxn id="8" idx="5"/>
            <a:endCxn id="6" idx="3"/>
          </p:cNvCxnSpPr>
          <p:nvPr/>
        </p:nvCxnSpPr>
        <p:spPr>
          <a:xfrm rot="16200000" flipH="1">
            <a:off x="8071952" y="2938676"/>
            <a:ext cx="12700" cy="2989633"/>
          </a:xfrm>
          <a:prstGeom prst="curvedConnector3">
            <a:avLst>
              <a:gd name="adj1" fmla="val 4474496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7887384" y="4912739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  <p:cxnSp>
        <p:nvCxnSpPr>
          <p:cNvPr id="40" name="曲线连接符 39"/>
          <p:cNvCxnSpPr>
            <a:stCxn id="6" idx="3"/>
            <a:endCxn id="6" idx="5"/>
          </p:cNvCxnSpPr>
          <p:nvPr/>
        </p:nvCxnSpPr>
        <p:spPr>
          <a:xfrm rot="16200000" flipH="1">
            <a:off x="10126860" y="3873402"/>
            <a:ext cx="12700" cy="1120182"/>
          </a:xfrm>
          <a:prstGeom prst="curvedConnector3">
            <a:avLst>
              <a:gd name="adj1" fmla="val 757048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9638585" y="5311843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/>
              <a:t>a</a:t>
            </a:r>
            <a:r>
              <a:rPr lang="en-US" altLang="zh-CN" sz="3200" dirty="0" err="1" smtClean="0"/>
              <a:t>,b,c</a:t>
            </a:r>
            <a:endParaRPr lang="zh-CN" altLang="en-US" sz="3200" dirty="0"/>
          </a:p>
        </p:txBody>
      </p:sp>
      <p:sp>
        <p:nvSpPr>
          <p:cNvPr id="45" name="文本框 44"/>
          <p:cNvSpPr txBox="1"/>
          <p:nvPr/>
        </p:nvSpPr>
        <p:spPr>
          <a:xfrm>
            <a:off x="7881034" y="3462997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218882" y="764704"/>
            <a:ext cx="10360501" cy="1223963"/>
          </a:xfrm>
        </p:spPr>
        <p:txBody>
          <a:bodyPr rtlCol="0"/>
          <a:lstStyle/>
          <a:p>
            <a:pPr rtl="0"/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Salesforce Sans"/>
              </a:rPr>
              <a:t>确定有限状态自动机</a:t>
            </a:r>
            <a: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  <a:t/>
            </a:r>
            <a:br>
              <a:rPr lang="en-US" altLang="zh-CN" dirty="0" smtClean="0">
                <a:latin typeface="Salesforce Sans"/>
                <a:ea typeface="微软雅黑" panose="020B0503020204020204" pitchFamily="34" charset="-122"/>
                <a:sym typeface="Salesforce Sans"/>
              </a:rPr>
            </a:br>
            <a:endParaRPr lang="zh-CN" altLang="en-US" dirty="0">
              <a:latin typeface="Salesforce Sans"/>
              <a:ea typeface="微软雅黑" panose="020B0503020204020204" pitchFamily="34" charset="-122"/>
              <a:sym typeface="Salesforce Sans"/>
            </a:endParaRP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一个确定有限状态自动机（</a:t>
            </a:r>
            <a:r>
              <a:rPr lang="en-US" altLang="zh-CN" dirty="0" smtClean="0"/>
              <a:t>DFA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 "</a:t>
            </a:r>
            <a:r>
              <a:rPr lang="en-US" altLang="zh-CN" dirty="0"/>
              <a:t>deterministic finite </a:t>
            </a:r>
            <a:r>
              <a:rPr lang="en-US" altLang="zh-CN" dirty="0" smtClean="0"/>
              <a:t>automaton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"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M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是由下述元素构成的五元组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(Q,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Σ,δ,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q0,F)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有穷状态集合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有穷输入字母表 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Σ</a:t>
            </a:r>
            <a:r>
              <a:rPr lang="zh-CN" altLang="el-GR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转移函数 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δ: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 × </a:t>
            </a:r>
            <a:r>
              <a:rPr lang="el-GR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Σ -&gt;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初始状态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q0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终结状态集合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F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F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包含于 </a:t>
            </a:r>
            <a:r>
              <a:rPr lang="en-US" altLang="zh-CN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Q </a:t>
            </a:r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40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技术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20_TF02787990" id="{B92BC9B5-738B-4CC2-8CA1-E55E4DE48376}" vid="{E13EDB6E-3155-482C-B196-DB94B90BA714}"/>
    </a:ext>
  </a:extLst>
</a:theme>
</file>

<file path=ppt/theme/theme2.xml><?xml version="1.0" encoding="utf-8"?>
<a:theme xmlns:a="http://schemas.openxmlformats.org/drawingml/2006/main" name="办公室主题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办公室主题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schemas.microsoft.com/office/infopath/2007/PartnerControls"/>
    <ds:schemaRef ds:uri="http://purl.org/dc/elements/1.1/"/>
    <ds:schemaRef ds:uri="4873beb7-5857-4685-be1f-d57550cc96cc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三条电路线演示文稿（宽屏）</Template>
  <TotalTime>427</TotalTime>
  <Words>772</Words>
  <Application>Microsoft Office PowerPoint</Application>
  <PresentationFormat>自定义</PresentationFormat>
  <Paragraphs>148</Paragraphs>
  <Slides>16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Salesforce Sans</vt:lpstr>
      <vt:lpstr>华文楷体</vt:lpstr>
      <vt:lpstr>华文细黑</vt:lpstr>
      <vt:lpstr>华文中宋</vt:lpstr>
      <vt:lpstr>楷体</vt:lpstr>
      <vt:lpstr>隶书</vt:lpstr>
      <vt:lpstr>微软雅黑</vt:lpstr>
      <vt:lpstr>幼圆</vt:lpstr>
      <vt:lpstr>Arial</vt:lpstr>
      <vt:lpstr>Calibri</vt:lpstr>
      <vt:lpstr>技术 16x9</vt:lpstr>
      <vt:lpstr>自动机与形式语言</vt:lpstr>
      <vt:lpstr>电视是一个自动机 </vt:lpstr>
      <vt:lpstr>确定有限状态自动机 </vt:lpstr>
      <vt:lpstr>确定有限状态自动机 </vt:lpstr>
      <vt:lpstr>确定有限状态自动机 </vt:lpstr>
      <vt:lpstr>用有限状态自动机来描述形式语言 </vt:lpstr>
      <vt:lpstr>ab*</vt:lpstr>
      <vt:lpstr>PowerPoint 演示文稿</vt:lpstr>
      <vt:lpstr>确定有限状态自动机 </vt:lpstr>
      <vt:lpstr>所以：用有限自动机可以用来表示一种语言</vt:lpstr>
      <vt:lpstr>DFA和正则表达式的转化</vt:lpstr>
      <vt:lpstr>PowerPoint 演示文稿</vt:lpstr>
      <vt:lpstr>用程序实现DFA</vt:lpstr>
      <vt:lpstr>PowerPoint 演示文稿</vt:lpstr>
      <vt:lpstr>自动机的应用——字符串匹配算法（KMP）</vt:lpstr>
      <vt:lpstr>模板串“abaa”的自动机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自动机与形式语言</dc:title>
  <dc:creator>Andy Johnson</dc:creator>
  <cp:lastModifiedBy>Andy Johnson</cp:lastModifiedBy>
  <cp:revision>31</cp:revision>
  <dcterms:created xsi:type="dcterms:W3CDTF">2017-11-11T00:41:38Z</dcterms:created>
  <dcterms:modified xsi:type="dcterms:W3CDTF">2017-11-13T03:59:17Z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