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30"/>
  </p:notesMasterIdLst>
  <p:sldIdLst>
    <p:sldId id="270" r:id="rId3"/>
    <p:sldId id="269" r:id="rId4"/>
    <p:sldId id="256" r:id="rId5"/>
    <p:sldId id="257" r:id="rId6"/>
    <p:sldId id="292" r:id="rId7"/>
    <p:sldId id="258" r:id="rId8"/>
    <p:sldId id="259" r:id="rId9"/>
    <p:sldId id="260" r:id="rId10"/>
    <p:sldId id="281" r:id="rId11"/>
    <p:sldId id="297" r:id="rId12"/>
    <p:sldId id="279" r:id="rId13"/>
    <p:sldId id="282" r:id="rId14"/>
    <p:sldId id="283" r:id="rId15"/>
    <p:sldId id="284" r:id="rId16"/>
    <p:sldId id="285" r:id="rId17"/>
    <p:sldId id="286" r:id="rId18"/>
    <p:sldId id="287" r:id="rId19"/>
    <p:sldId id="293" r:id="rId20"/>
    <p:sldId id="294" r:id="rId21"/>
    <p:sldId id="298" r:id="rId22"/>
    <p:sldId id="299" r:id="rId23"/>
    <p:sldId id="296" r:id="rId24"/>
    <p:sldId id="295" r:id="rId25"/>
    <p:sldId id="290" r:id="rId26"/>
    <p:sldId id="291" r:id="rId27"/>
    <p:sldId id="289"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91D4E-2858-423C-9D29-4BC7BFADC404}" type="datetimeFigureOut">
              <a:rPr lang="zh-CN" altLang="en-US" smtClean="0"/>
              <a:t>2019/12/26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4B1B4-9481-4956-8FB9-770AD0B5DDDF}" type="slidenum">
              <a:rPr lang="zh-CN" altLang="en-US" smtClean="0"/>
              <a:t>‹#›</a:t>
            </a:fld>
            <a:endParaRPr lang="zh-CN" altLang="en-US"/>
          </a:p>
        </p:txBody>
      </p:sp>
    </p:spTree>
    <p:extLst>
      <p:ext uri="{BB962C8B-B14F-4D97-AF65-F5344CB8AC3E}">
        <p14:creationId xmlns:p14="http://schemas.microsoft.com/office/powerpoint/2010/main" val="160426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174818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333959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131398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131398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969888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12/26/2019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包含图像的标题幻灯片">
    <p:spTree>
      <p:nvGrpSpPr>
        <p:cNvPr id="1" name=""/>
        <p:cNvGrpSpPr/>
        <p:nvPr/>
      </p:nvGrpSpPr>
      <p:grpSpPr>
        <a:xfrm>
          <a:off x="0" y="0"/>
          <a:ext cx="0" cy="0"/>
          <a:chOff x="0" y="0"/>
          <a:chExt cx="0" cy="0"/>
        </a:xfrm>
      </p:grpSpPr>
      <p:sp>
        <p:nvSpPr>
          <p:cNvPr id="4" name="长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图片占位符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bg2"/>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cxnSp>
        <p:nvCxnSpPr>
          <p:cNvPr id="18" name="直接连接符​​(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p>
        </p:txBody>
      </p:sp>
      <p:sp>
        <p:nvSpPr>
          <p:cNvPr id="3" name="副标题 2" title="副标题">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tx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dirty="0"/>
              <a:t>单击此处编辑母版副标题样式</a:t>
            </a:r>
          </a:p>
        </p:txBody>
      </p:sp>
      <p:cxnSp>
        <p:nvCxnSpPr>
          <p:cNvPr id="9" name="直接连接符​​(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07918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包含图像的节标题">
    <p:spTree>
      <p:nvGrpSpPr>
        <p:cNvPr id="1" name=""/>
        <p:cNvGrpSpPr/>
        <p:nvPr/>
      </p:nvGrpSpPr>
      <p:grpSpPr>
        <a:xfrm>
          <a:off x="0" y="0"/>
          <a:ext cx="0" cy="0"/>
          <a:chOff x="0" y="0"/>
          <a:chExt cx="0" cy="0"/>
        </a:xfrm>
      </p:grpSpPr>
      <p:sp>
        <p:nvSpPr>
          <p:cNvPr id="22" name="长方形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9" name="直角三角形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平行四边形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8" name="直接连接符​​(S)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标题 1" title="标题">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单击此处编辑母版标题样式</a:t>
            </a:r>
          </a:p>
        </p:txBody>
      </p:sp>
      <p:sp>
        <p:nvSpPr>
          <p:cNvPr id="101" name="文本占位符 2" title="副标题">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tx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dirty="0"/>
              <a:t>编辑母版文本样式</a:t>
            </a:r>
          </a:p>
        </p:txBody>
      </p:sp>
      <p:cxnSp>
        <p:nvCxnSpPr>
          <p:cNvPr id="21" name="直接连接符​​(S)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边形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6" name="直接连接符​​(S)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图片占位符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bg2"/>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cxnSp>
        <p:nvCxnSpPr>
          <p:cNvPr id="16" name="直接连接符​​(S)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边形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4093610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文本版式 01">
    <p:spTree>
      <p:nvGrpSpPr>
        <p:cNvPr id="1" name=""/>
        <p:cNvGrpSpPr/>
        <p:nvPr/>
      </p:nvGrpSpPr>
      <p:grpSpPr>
        <a:xfrm>
          <a:off x="0" y="0"/>
          <a:ext cx="0" cy="0"/>
          <a:chOff x="0" y="0"/>
          <a:chExt cx="0" cy="0"/>
        </a:xfrm>
      </p:grpSpPr>
      <p:sp>
        <p:nvSpPr>
          <p:cNvPr id="3" name="内容占位符 2" title="项目符号">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rtlCol="0">
            <a:normAutofit/>
          </a:bodyPr>
          <a:lstStyle>
            <a:lvl1pPr>
              <a:buClr>
                <a:schemeClr val="accent2"/>
              </a:buClr>
              <a:defRPr sz="2400">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sz="2000">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sz="1800">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sz="1600">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sz="160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24" name="直角三角形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5" name="平行四边形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4" name="直接连接符​​(S)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文本占位符 4" title="副标题">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rtlCol="0"/>
          <a:lstStyle>
            <a:lvl1pPr marL="0" indent="0">
              <a:buNone/>
              <a:defRPr sz="2000" spc="300">
                <a:solidFill>
                  <a:schemeClr val="bg2">
                    <a:lumMod val="50000"/>
                  </a:schemeClr>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p>
        </p:txBody>
      </p:sp>
      <p:sp>
        <p:nvSpPr>
          <p:cNvPr id="2" name="标题 1" title="标题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 </a:t>
            </a:r>
            <a:br>
              <a:rPr lang="zh-CN" altLang="en-US" noProof="0" dirty="0"/>
            </a:br>
            <a:r>
              <a:rPr lang="zh-CN" altLang="en-US" noProof="0" dirty="0"/>
              <a:t>母版标题样式 </a:t>
            </a:r>
          </a:p>
        </p:txBody>
      </p:sp>
      <p:sp>
        <p:nvSpPr>
          <p:cNvPr id="15" name="图片占位符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4" name="页脚占位符 3">
            <a:extLst>
              <a:ext uri="{FF2B5EF4-FFF2-40B4-BE49-F238E27FC236}">
                <a16:creationId xmlns:a16="http://schemas.microsoft.com/office/drawing/2014/main" id="{5ADB14A5-A767-774C-85B8-68EF914689F6}"/>
              </a:ext>
            </a:extLst>
          </p:cNvPr>
          <p:cNvSpPr>
            <a:spLocks noGrp="1"/>
          </p:cNvSpPr>
          <p:nvPr>
            <p:ph type="ftr" sz="quarter" idx="14"/>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6" name="灯片编号占位符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Tree>
    <p:extLst>
      <p:ext uri="{BB962C8B-B14F-4D97-AF65-F5344CB8AC3E}">
        <p14:creationId xmlns:p14="http://schemas.microsoft.com/office/powerpoint/2010/main" val="5440579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文本版式 02">
    <p:spTree>
      <p:nvGrpSpPr>
        <p:cNvPr id="1" name=""/>
        <p:cNvGrpSpPr/>
        <p:nvPr/>
      </p:nvGrpSpPr>
      <p:grpSpPr>
        <a:xfrm>
          <a:off x="0" y="0"/>
          <a:ext cx="0" cy="0"/>
          <a:chOff x="0" y="0"/>
          <a:chExt cx="0" cy="0"/>
        </a:xfrm>
      </p:grpSpPr>
      <p:sp>
        <p:nvSpPr>
          <p:cNvPr id="35" name="直角三角形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8" name="图片占位符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rtlCol="0" anchor="ctr">
            <a:noAutofit/>
          </a:bodyPr>
          <a:lstStyle>
            <a:lvl1pPr marL="0" indent="0" algn="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3" name="内容占位符 2" title="项目符号">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rtlCol="0">
            <a:normAutofit/>
          </a:bodyPr>
          <a:lstStyle>
            <a:lvl1pPr>
              <a:buClr>
                <a:schemeClr val="accent2"/>
              </a:buClr>
              <a:defRPr sz="2400">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sz="2000">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sz="1800">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sz="1600">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sz="160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25" name="平行四边形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4" name="直接连接符​​(S)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占位符 4" title="副标题">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rtlCol="0"/>
          <a:lstStyle>
            <a:lvl1pPr marL="0" indent="0">
              <a:buNone/>
              <a:defRPr sz="2000" spc="300">
                <a:solidFill>
                  <a:schemeClr val="bg2">
                    <a:lumMod val="50000"/>
                  </a:schemeClr>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p>
        </p:txBody>
      </p:sp>
      <p:sp>
        <p:nvSpPr>
          <p:cNvPr id="19" name="标题 1" title="标题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 </a:t>
            </a:r>
            <a:br>
              <a:rPr lang="zh-CN" altLang="en-US" noProof="0" dirty="0"/>
            </a:br>
            <a:r>
              <a:rPr lang="zh-CN" altLang="en-US" noProof="0" dirty="0"/>
              <a:t>母版标题样式 </a:t>
            </a:r>
          </a:p>
        </p:txBody>
      </p:sp>
      <p:sp>
        <p:nvSpPr>
          <p:cNvPr id="2" name="页脚占位符 1">
            <a:extLst>
              <a:ext uri="{FF2B5EF4-FFF2-40B4-BE49-F238E27FC236}">
                <a16:creationId xmlns:a16="http://schemas.microsoft.com/office/drawing/2014/main" id="{6E55A0B9-F639-8643-9C4D-B93B8EE21A79}"/>
              </a:ext>
            </a:extLst>
          </p:cNvPr>
          <p:cNvSpPr>
            <a:spLocks noGrp="1"/>
          </p:cNvSpPr>
          <p:nvPr>
            <p:ph type="ftr"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4" name="灯片编号占位符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15" name="文本框 14">
            <a:extLst>
              <a:ext uri="{FF2B5EF4-FFF2-40B4-BE49-F238E27FC236}">
                <a16:creationId xmlns:a16="http://schemas.microsoft.com/office/drawing/2014/main" id="{5E24A5A7-66A2-7F43-9A7A-5E13F74F8C0E}"/>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spTree>
    <p:extLst>
      <p:ext uri="{BB962C8B-B14F-4D97-AF65-F5344CB8AC3E}">
        <p14:creationId xmlns:p14="http://schemas.microsoft.com/office/powerpoint/2010/main" val="396027774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带副标题的比较">
    <p:spTree>
      <p:nvGrpSpPr>
        <p:cNvPr id="1" name=""/>
        <p:cNvGrpSpPr/>
        <p:nvPr/>
      </p:nvGrpSpPr>
      <p:grpSpPr>
        <a:xfrm>
          <a:off x="0" y="0"/>
          <a:ext cx="0" cy="0"/>
          <a:chOff x="0" y="0"/>
          <a:chExt cx="0" cy="0"/>
        </a:xfrm>
      </p:grpSpPr>
      <p:sp>
        <p:nvSpPr>
          <p:cNvPr id="34" name="长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纹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7" name="文本占位符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accent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18" name="内容占位符 3" title="项目符号">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rtlCol="0">
            <a:normAutofit/>
          </a:bodyPr>
          <a:lstStyle>
            <a:lvl1pPr>
              <a:defRPr lang="en-US" dirty="0">
                <a:solidFill>
                  <a:schemeClr val="bg1"/>
                </a:solidFill>
                <a:latin typeface="Microsoft YaHei UI" panose="020B0503020204020204" pitchFamily="34" charset="-122"/>
                <a:ea typeface="Microsoft YaHei UI" panose="020B0503020204020204" pitchFamily="34" charset="-122"/>
              </a:defRPr>
            </a:lvl1pPr>
            <a:lvl2pPr>
              <a:defRPr lang="en-US" dirty="0">
                <a:solidFill>
                  <a:schemeClr val="bg1"/>
                </a:solidFill>
                <a:latin typeface="Microsoft YaHei UI" panose="020B0503020204020204" pitchFamily="34" charset="-122"/>
                <a:ea typeface="Microsoft YaHei UI" panose="020B0503020204020204" pitchFamily="34" charset="-122"/>
              </a:defRPr>
            </a:lvl2pPr>
            <a:lvl3pPr>
              <a:defRPr lang="en-US" dirty="0">
                <a:solidFill>
                  <a:schemeClr val="bg1"/>
                </a:solidFill>
                <a:latin typeface="Microsoft YaHei UI" panose="020B0503020204020204" pitchFamily="34" charset="-122"/>
                <a:ea typeface="Microsoft YaHei UI" panose="020B0503020204020204" pitchFamily="34" charset="-122"/>
              </a:defRPr>
            </a:lvl3pPr>
            <a:lvl4pPr>
              <a:defRPr lang="en-US" dirty="0">
                <a:solidFill>
                  <a:schemeClr val="bg1"/>
                </a:solidFill>
                <a:latin typeface="Microsoft YaHei UI" panose="020B0503020204020204" pitchFamily="34" charset="-122"/>
                <a:ea typeface="Microsoft YaHei UI" panose="020B0503020204020204" pitchFamily="34" charset="-122"/>
              </a:defRPr>
            </a:lvl4pPr>
            <a:lvl5pPr>
              <a:defRPr lang="en-IN" dirty="0">
                <a:solidFill>
                  <a:schemeClr val="bg1"/>
                </a:solidFill>
                <a:latin typeface="Microsoft YaHei UI" panose="020B0503020204020204" pitchFamily="34" charset="-122"/>
                <a:ea typeface="Microsoft YaHei UI" panose="020B0503020204020204" pitchFamily="34" charset="-122"/>
              </a:defRPr>
            </a:lvl5pPr>
          </a:lstStyle>
          <a:p>
            <a:pPr lvl="0" rtl="0">
              <a:buClr>
                <a:schemeClr val="accent2"/>
              </a:buClr>
            </a:pPr>
            <a:r>
              <a:rPr lang="zh-CN" altLang="en-US" noProof="0"/>
              <a:t>单击此处编辑母版文本样式</a:t>
            </a:r>
          </a:p>
          <a:p>
            <a:pPr lvl="1" rtl="0">
              <a:buClr>
                <a:schemeClr val="accent2"/>
              </a:buClr>
            </a:pPr>
            <a:r>
              <a:rPr lang="zh-CN" altLang="en-US" noProof="0"/>
              <a:t>二级</a:t>
            </a:r>
          </a:p>
          <a:p>
            <a:pPr lvl="2" rtl="0">
              <a:buClr>
                <a:schemeClr val="accent2"/>
              </a:buClr>
            </a:pPr>
            <a:r>
              <a:rPr lang="zh-CN" altLang="en-US" noProof="0"/>
              <a:t>三级</a:t>
            </a:r>
          </a:p>
          <a:p>
            <a:pPr lvl="3" rtl="0">
              <a:buClr>
                <a:schemeClr val="accent2"/>
              </a:buClr>
            </a:pPr>
            <a:r>
              <a:rPr lang="zh-CN" altLang="en-US" noProof="0"/>
              <a:t>四级</a:t>
            </a:r>
          </a:p>
          <a:p>
            <a:pPr lvl="4" rtl="0">
              <a:buClr>
                <a:schemeClr val="accent2"/>
              </a:buClr>
            </a:pPr>
            <a:r>
              <a:rPr lang="zh-CN" altLang="en-US" noProof="0"/>
              <a:t>五级</a:t>
            </a:r>
            <a:endParaRPr lang="zh-CN" altLang="en-US" noProof="0" dirty="0"/>
          </a:p>
        </p:txBody>
      </p:sp>
      <p:sp>
        <p:nvSpPr>
          <p:cNvPr id="19" name="文本占位符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accent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20" name="内容占位符 5" title="项目符号">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rtlCol="0">
            <a:normAutofit/>
          </a:bodyPr>
          <a:lstStyle>
            <a:lvl1pPr>
              <a:defRPr lang="en-US" dirty="0">
                <a:solidFill>
                  <a:schemeClr val="bg1"/>
                </a:solidFill>
                <a:latin typeface="Microsoft YaHei UI" panose="020B0503020204020204" pitchFamily="34" charset="-122"/>
                <a:ea typeface="Microsoft YaHei UI" panose="020B0503020204020204" pitchFamily="34" charset="-122"/>
              </a:defRPr>
            </a:lvl1pPr>
            <a:lvl2pPr>
              <a:defRPr lang="en-US" dirty="0">
                <a:solidFill>
                  <a:schemeClr val="bg1"/>
                </a:solidFill>
                <a:latin typeface="Microsoft YaHei UI" panose="020B0503020204020204" pitchFamily="34" charset="-122"/>
                <a:ea typeface="Microsoft YaHei UI" panose="020B0503020204020204" pitchFamily="34" charset="-122"/>
              </a:defRPr>
            </a:lvl2pPr>
            <a:lvl3pPr>
              <a:defRPr lang="en-US" dirty="0">
                <a:solidFill>
                  <a:schemeClr val="bg1"/>
                </a:solidFill>
                <a:latin typeface="Microsoft YaHei UI" panose="020B0503020204020204" pitchFamily="34" charset="-122"/>
                <a:ea typeface="Microsoft YaHei UI" panose="020B0503020204020204" pitchFamily="34" charset="-122"/>
              </a:defRPr>
            </a:lvl3pPr>
            <a:lvl4pPr>
              <a:defRPr lang="en-US" dirty="0">
                <a:solidFill>
                  <a:schemeClr val="bg1"/>
                </a:solidFill>
                <a:latin typeface="Microsoft YaHei UI" panose="020B0503020204020204" pitchFamily="34" charset="-122"/>
                <a:ea typeface="Microsoft YaHei UI" panose="020B0503020204020204" pitchFamily="34" charset="-122"/>
              </a:defRPr>
            </a:lvl4pPr>
            <a:lvl5pPr>
              <a:defRPr lang="en-IN" dirty="0">
                <a:solidFill>
                  <a:schemeClr val="bg1"/>
                </a:solidFill>
                <a:latin typeface="Microsoft YaHei UI" panose="020B0503020204020204" pitchFamily="34" charset="-122"/>
                <a:ea typeface="Microsoft YaHei UI" panose="020B0503020204020204" pitchFamily="34" charset="-122"/>
              </a:defRPr>
            </a:lvl5pPr>
          </a:lstStyle>
          <a:p>
            <a:pPr lvl="0" rtl="0">
              <a:buClr>
                <a:schemeClr val="accent2"/>
              </a:buClr>
            </a:pPr>
            <a:r>
              <a:rPr lang="zh-CN" altLang="en-US" noProof="0"/>
              <a:t>单击此处编辑母版文本样式</a:t>
            </a:r>
          </a:p>
          <a:p>
            <a:pPr lvl="1" rtl="0">
              <a:buClr>
                <a:schemeClr val="accent2"/>
              </a:buClr>
            </a:pPr>
            <a:r>
              <a:rPr lang="zh-CN" altLang="en-US" noProof="0"/>
              <a:t>二级</a:t>
            </a:r>
          </a:p>
          <a:p>
            <a:pPr lvl="2" rtl="0">
              <a:buClr>
                <a:schemeClr val="accent2"/>
              </a:buClr>
            </a:pPr>
            <a:r>
              <a:rPr lang="zh-CN" altLang="en-US" noProof="0"/>
              <a:t>三级</a:t>
            </a:r>
          </a:p>
          <a:p>
            <a:pPr lvl="3" rtl="0">
              <a:buClr>
                <a:schemeClr val="accent2"/>
              </a:buClr>
            </a:pPr>
            <a:r>
              <a:rPr lang="zh-CN" altLang="en-US" noProof="0"/>
              <a:t>四级</a:t>
            </a:r>
          </a:p>
          <a:p>
            <a:pPr lvl="4" rtl="0">
              <a:buClr>
                <a:schemeClr val="accent2"/>
              </a:buClr>
            </a:pPr>
            <a:r>
              <a:rPr lang="zh-CN" altLang="en-US" noProof="0"/>
              <a:t>五级</a:t>
            </a:r>
            <a:endParaRPr lang="zh-CN" altLang="en-US" noProof="0" dirty="0"/>
          </a:p>
        </p:txBody>
      </p:sp>
      <p:sp>
        <p:nvSpPr>
          <p:cNvPr id="24" name="文本占位符 4" title="副标题">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bg1"/>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p>
        </p:txBody>
      </p:sp>
      <p:sp>
        <p:nvSpPr>
          <p:cNvPr id="25" name="文本框 24">
            <a:extLst>
              <a:ext uri="{FF2B5EF4-FFF2-40B4-BE49-F238E27FC236}">
                <a16:creationId xmlns:a16="http://schemas.microsoft.com/office/drawing/2014/main" id="{F0BB4D3D-930C-4FF4-BB7C-2CB24208150C}"/>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sp>
        <p:nvSpPr>
          <p:cNvPr id="36" name="平行四边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27" name="标题 1" title="标题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p>
        </p:txBody>
      </p:sp>
    </p:spTree>
    <p:extLst>
      <p:ext uri="{BB962C8B-B14F-4D97-AF65-F5344CB8AC3E}">
        <p14:creationId xmlns:p14="http://schemas.microsoft.com/office/powerpoint/2010/main" val="3771922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长方形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文本框 15">
            <a:extLst>
              <a:ext uri="{FF2B5EF4-FFF2-40B4-BE49-F238E27FC236}">
                <a16:creationId xmlns:a16="http://schemas.microsoft.com/office/drawing/2014/main" id="{A4F49194-9068-41AA-B460-962319BF96A4}"/>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grpSp>
        <p:nvGrpSpPr>
          <p:cNvPr id="28" name="组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斜纹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30" name="直接连接符​​(S)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平行四边形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平行四边形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4" name="文本占位符 4" title="副标题">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bg1"/>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p>
        </p:txBody>
      </p:sp>
      <p:sp>
        <p:nvSpPr>
          <p:cNvPr id="2" name="页脚占位符 1">
            <a:extLst>
              <a:ext uri="{FF2B5EF4-FFF2-40B4-BE49-F238E27FC236}">
                <a16:creationId xmlns:a16="http://schemas.microsoft.com/office/drawing/2014/main" id="{D6990C03-1647-2044-B335-6F5F19E4E5FC}"/>
              </a:ext>
            </a:extLst>
          </p:cNvPr>
          <p:cNvSpPr>
            <a:spLocks noGrp="1"/>
          </p:cNvSpPr>
          <p:nvPr>
            <p:ph type="ftr" sz="quarter" idx="1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17" name="标题 1" title="标题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p>
        </p:txBody>
      </p:sp>
      <p:sp>
        <p:nvSpPr>
          <p:cNvPr id="5" name="文本占位符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bg1"/>
                </a:solidFill>
                <a:latin typeface="Microsoft YaHei UI" panose="020B0503020204020204" pitchFamily="34" charset="-122"/>
                <a:ea typeface="Microsoft YaHei UI" panose="020B0503020204020204" pitchFamily="34" charset="-122"/>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zh-CN" altLang="en-US" noProof="0" dirty="0"/>
              <a:t>在此处键入文本</a:t>
            </a:r>
          </a:p>
        </p:txBody>
      </p:sp>
      <p:sp>
        <p:nvSpPr>
          <p:cNvPr id="20" name="图表占位符 2" title="图表">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bg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lvl="0" rtl="0"/>
            <a:r>
              <a:rPr lang="zh-CN" altLang="en-US" noProof="0"/>
              <a:t>单击图标添加图表</a:t>
            </a:r>
            <a:endParaRPr lang="zh-CN" altLang="en-US" noProof="0" dirty="0"/>
          </a:p>
        </p:txBody>
      </p:sp>
    </p:spTree>
    <p:extLst>
      <p:ext uri="{BB962C8B-B14F-4D97-AF65-F5344CB8AC3E}">
        <p14:creationId xmlns:p14="http://schemas.microsoft.com/office/powerpoint/2010/main" val="245184862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表格">
    <p:spTree>
      <p:nvGrpSpPr>
        <p:cNvPr id="1" name=""/>
        <p:cNvGrpSpPr/>
        <p:nvPr/>
      </p:nvGrpSpPr>
      <p:grpSpPr>
        <a:xfrm>
          <a:off x="0" y="0"/>
          <a:ext cx="0" cy="0"/>
          <a:chOff x="0" y="0"/>
          <a:chExt cx="0" cy="0"/>
        </a:xfrm>
      </p:grpSpPr>
      <p:sp>
        <p:nvSpPr>
          <p:cNvPr id="19" name="长方形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文本框 15">
            <a:extLst>
              <a:ext uri="{FF2B5EF4-FFF2-40B4-BE49-F238E27FC236}">
                <a16:creationId xmlns:a16="http://schemas.microsoft.com/office/drawing/2014/main" id="{B84020D1-D35E-497E-97F1-84A6EA9D048E}"/>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grpSp>
        <p:nvGrpSpPr>
          <p:cNvPr id="26" name="组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斜纹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平行四边形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6" name="平行四边形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7" name="文本占位符 4" title="副标题">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bg1"/>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p>
        </p:txBody>
      </p:sp>
      <p:sp>
        <p:nvSpPr>
          <p:cNvPr id="2" name="页脚占位符 1">
            <a:extLst>
              <a:ext uri="{FF2B5EF4-FFF2-40B4-BE49-F238E27FC236}">
                <a16:creationId xmlns:a16="http://schemas.microsoft.com/office/drawing/2014/main" id="{5750A33E-CEFE-4D43-9554-513B01B1D3D9}"/>
              </a:ext>
            </a:extLst>
          </p:cNvPr>
          <p:cNvSpPr>
            <a:spLocks noGrp="1"/>
          </p:cNvSpPr>
          <p:nvPr>
            <p:ph type="ftr" sz="quarter" idx="1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17" name="标题 1" title="标题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p>
        </p:txBody>
      </p:sp>
      <p:sp>
        <p:nvSpPr>
          <p:cNvPr id="15" name="表格占位符 11" title="表格">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a:t>单击图标添加表格</a:t>
            </a:r>
            <a:endParaRPr lang="zh-CN" altLang="en-US" noProof="0" dirty="0"/>
          </a:p>
        </p:txBody>
      </p:sp>
    </p:spTree>
    <p:extLst>
      <p:ext uri="{BB962C8B-B14F-4D97-AF65-F5344CB8AC3E}">
        <p14:creationId xmlns:p14="http://schemas.microsoft.com/office/powerpoint/2010/main" val="47727965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大照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 name="直角三角形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5" name="图片占位符 31" title="图像">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Microsoft YaHei UI" panose="020B0503020204020204" pitchFamily="34" charset="-122"/>
                <a:ea typeface="Microsoft YaHei UI" panose="020B0503020204020204" pitchFamily="34" charset="-122"/>
                <a:cs typeface="Times New Roman" panose="02020603050405020304" pitchFamily="18" charset="0"/>
              </a:defRPr>
            </a:lvl1pPr>
          </a:lstStyle>
          <a:p>
            <a:pPr rtl="0"/>
            <a:r>
              <a:rPr lang="zh-CN" altLang="en-US" noProof="0" dirty="0"/>
              <a:t>将图像插入或拖放到此处</a:t>
            </a:r>
          </a:p>
        </p:txBody>
      </p:sp>
      <p:cxnSp>
        <p:nvCxnSpPr>
          <p:cNvPr id="6" name="直接连接符​​(S)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标题 1" title="标题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dirty="0"/>
              <a:t>在此处添加描述</a:t>
            </a:r>
          </a:p>
        </p:txBody>
      </p:sp>
    </p:spTree>
    <p:extLst>
      <p:ext uri="{BB962C8B-B14F-4D97-AF65-F5344CB8AC3E}">
        <p14:creationId xmlns:p14="http://schemas.microsoft.com/office/powerpoint/2010/main" val="130388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26" name="长方形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文本占位符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姓名</a:t>
            </a:r>
          </a:p>
        </p:txBody>
      </p:sp>
      <p:sp>
        <p:nvSpPr>
          <p:cNvPr id="10" name="文本占位符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电话号码</a:t>
            </a:r>
          </a:p>
        </p:txBody>
      </p:sp>
      <p:sp>
        <p:nvSpPr>
          <p:cNvPr id="11" name="文本占位符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电子邮件 </a:t>
            </a:r>
          </a:p>
        </p:txBody>
      </p:sp>
      <p:sp>
        <p:nvSpPr>
          <p:cNvPr id="13" name="文本占位符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公司网站</a:t>
            </a:r>
          </a:p>
        </p:txBody>
      </p:sp>
      <p:sp>
        <p:nvSpPr>
          <p:cNvPr id="14" name="形状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15" name="形状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19" name="形状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20" name="形状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21" name="直角三角形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S)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图片占位符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oAutofit/>
          </a:bodyPr>
          <a:lstStyle>
            <a:lvl1pPr marL="0" indent="0">
              <a:buNone/>
              <a:defRPr>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 name="标题 1" title="标题">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p>
        </p:txBody>
      </p:sp>
    </p:spTree>
    <p:extLst>
      <p:ext uri="{BB962C8B-B14F-4D97-AF65-F5344CB8AC3E}">
        <p14:creationId xmlns:p14="http://schemas.microsoft.com/office/powerpoint/2010/main" val="4949685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长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p>
        </p:txBody>
      </p:sp>
      <p:sp>
        <p:nvSpPr>
          <p:cNvPr id="3" name="副标题 2" title="副标题">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tx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dirty="0"/>
              <a:t>单击此处编辑母版副标题样式</a:t>
            </a:r>
          </a:p>
        </p:txBody>
      </p:sp>
      <p:cxnSp>
        <p:nvCxnSpPr>
          <p:cNvPr id="9" name="直接连接符​​(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609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2" name="长方形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9" name="直角三角形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平行四边形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8" name="直接连接符​​(S)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标题 1" title="标题">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单击此处编辑母版标题样式</a:t>
            </a:r>
          </a:p>
        </p:txBody>
      </p:sp>
      <p:sp>
        <p:nvSpPr>
          <p:cNvPr id="101" name="文本占位符 2" title="副标题">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tx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dirty="0"/>
              <a:t>编辑母版文本样式</a:t>
            </a:r>
          </a:p>
        </p:txBody>
      </p:sp>
      <p:cxnSp>
        <p:nvCxnSpPr>
          <p:cNvPr id="21" name="直接连接符​​(S)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边形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6" name="直接连接符​​(S)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S)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边形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75561385"/>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4" name="长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纹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a:extLst>
              <a:ext uri="{FF2B5EF4-FFF2-40B4-BE49-F238E27FC236}">
                <a16:creationId xmlns:a16="http://schemas.microsoft.com/office/drawing/2014/main" id="{F0BB4D3D-930C-4FF4-BB7C-2CB24208150C}"/>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sp>
        <p:nvSpPr>
          <p:cNvPr id="36" name="平行四边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27" name="标题 1" title="标题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p>
        </p:txBody>
      </p:sp>
      <p:sp>
        <p:nvSpPr>
          <p:cNvPr id="29" name="内容占位符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vl2pPr>
              <a:defRPr>
                <a:solidFill>
                  <a:schemeClr val="bg1"/>
                </a:solidFill>
                <a:latin typeface="Microsoft YaHei UI" panose="020B0503020204020204" pitchFamily="34" charset="-122"/>
                <a:ea typeface="Microsoft YaHei UI" panose="020B0503020204020204" pitchFamily="34" charset="-122"/>
              </a:defRPr>
            </a:lvl2pPr>
            <a:lvl3pPr>
              <a:defRPr>
                <a:solidFill>
                  <a:schemeClr val="bg1"/>
                </a:solidFill>
                <a:latin typeface="Microsoft YaHei UI" panose="020B0503020204020204" pitchFamily="34" charset="-122"/>
                <a:ea typeface="Microsoft YaHei UI" panose="020B0503020204020204" pitchFamily="34" charset="-122"/>
              </a:defRPr>
            </a:lvl3pPr>
            <a:lvl4pPr>
              <a:defRPr>
                <a:solidFill>
                  <a:schemeClr val="bg1"/>
                </a:solidFill>
                <a:latin typeface="Microsoft YaHei UI" panose="020B0503020204020204" pitchFamily="34" charset="-122"/>
                <a:ea typeface="Microsoft YaHei UI" panose="020B0503020204020204" pitchFamily="34" charset="-122"/>
              </a:defRPr>
            </a:lvl4pPr>
            <a:lvl5pPr>
              <a:defRPr>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Tree>
    <p:extLst>
      <p:ext uri="{BB962C8B-B14F-4D97-AF65-F5344CB8AC3E}">
        <p14:creationId xmlns:p14="http://schemas.microsoft.com/office/powerpoint/2010/main" val="1372294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4" name="长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纹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a:extLst>
              <a:ext uri="{FF2B5EF4-FFF2-40B4-BE49-F238E27FC236}">
                <a16:creationId xmlns:a16="http://schemas.microsoft.com/office/drawing/2014/main" id="{F0BB4D3D-930C-4FF4-BB7C-2CB24208150C}"/>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sp>
        <p:nvSpPr>
          <p:cNvPr id="36" name="平行四边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27" name="标题 1" title="标题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p>
        </p:txBody>
      </p:sp>
      <p:sp>
        <p:nvSpPr>
          <p:cNvPr id="14" name="内容占位符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vl2pPr>
              <a:defRPr>
                <a:solidFill>
                  <a:schemeClr val="bg1"/>
                </a:solidFill>
                <a:latin typeface="Microsoft YaHei UI" panose="020B0503020204020204" pitchFamily="34" charset="-122"/>
                <a:ea typeface="Microsoft YaHei UI" panose="020B0503020204020204" pitchFamily="34" charset="-122"/>
              </a:defRPr>
            </a:lvl2pPr>
            <a:lvl3pPr>
              <a:defRPr>
                <a:solidFill>
                  <a:schemeClr val="bg1"/>
                </a:solidFill>
                <a:latin typeface="Microsoft YaHei UI" panose="020B0503020204020204" pitchFamily="34" charset="-122"/>
                <a:ea typeface="Microsoft YaHei UI" panose="020B0503020204020204" pitchFamily="34" charset="-122"/>
              </a:defRPr>
            </a:lvl3pPr>
            <a:lvl4pPr>
              <a:defRPr>
                <a:solidFill>
                  <a:schemeClr val="bg1"/>
                </a:solidFill>
                <a:latin typeface="Microsoft YaHei UI" panose="020B0503020204020204" pitchFamily="34" charset="-122"/>
                <a:ea typeface="Microsoft YaHei UI" panose="020B0503020204020204" pitchFamily="34" charset="-122"/>
              </a:defRPr>
            </a:lvl4pPr>
            <a:lvl5pPr>
              <a:defRPr>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15" name="内容占位符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vl2pPr>
              <a:defRPr>
                <a:solidFill>
                  <a:schemeClr val="bg1"/>
                </a:solidFill>
                <a:latin typeface="Microsoft YaHei UI" panose="020B0503020204020204" pitchFamily="34" charset="-122"/>
                <a:ea typeface="Microsoft YaHei UI" panose="020B0503020204020204" pitchFamily="34" charset="-122"/>
              </a:defRPr>
            </a:lvl2pPr>
            <a:lvl3pPr>
              <a:defRPr>
                <a:solidFill>
                  <a:schemeClr val="bg1"/>
                </a:solidFill>
                <a:latin typeface="Microsoft YaHei UI" panose="020B0503020204020204" pitchFamily="34" charset="-122"/>
                <a:ea typeface="Microsoft YaHei UI" panose="020B0503020204020204" pitchFamily="34" charset="-122"/>
              </a:defRPr>
            </a:lvl3pPr>
            <a:lvl4pPr>
              <a:defRPr>
                <a:solidFill>
                  <a:schemeClr val="bg1"/>
                </a:solidFill>
                <a:latin typeface="Microsoft YaHei UI" panose="020B0503020204020204" pitchFamily="34" charset="-122"/>
                <a:ea typeface="Microsoft YaHei UI" panose="020B0503020204020204" pitchFamily="34" charset="-122"/>
              </a:defRPr>
            </a:lvl4pPr>
            <a:lvl5pPr>
              <a:defRPr>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Tree>
    <p:extLst>
      <p:ext uri="{BB962C8B-B14F-4D97-AF65-F5344CB8AC3E}">
        <p14:creationId xmlns:p14="http://schemas.microsoft.com/office/powerpoint/2010/main" val="3233079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4" name="长方形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纹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a:extLst>
              <a:ext uri="{FF2B5EF4-FFF2-40B4-BE49-F238E27FC236}">
                <a16:creationId xmlns:a16="http://schemas.microsoft.com/office/drawing/2014/main" id="{F0BB4D3D-930C-4FF4-BB7C-2CB24208150C}"/>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sp>
        <p:nvSpPr>
          <p:cNvPr id="36" name="平行四边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27" name="标题 1" title="标题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p>
        </p:txBody>
      </p:sp>
      <p:sp>
        <p:nvSpPr>
          <p:cNvPr id="18" name="文本占位符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bg1"/>
                </a:solidFill>
                <a:latin typeface="Microsoft YaHei UI" panose="020B0503020204020204" pitchFamily="34" charset="-122"/>
                <a:ea typeface="Microsoft YaHei UI" panose="020B0503020204020204" pitchFamily="34" charset="-122"/>
              </a:defRPr>
            </a:lvl1pPr>
          </a:lstStyle>
          <a:p>
            <a:pPr marL="228600" lvl="0" indent="-228600" rtl="0"/>
            <a:r>
              <a:rPr lang="zh-CN" altLang="en-US" noProof="0"/>
              <a:t>单击此处编辑母版文本样式</a:t>
            </a:r>
          </a:p>
        </p:txBody>
      </p:sp>
      <p:sp>
        <p:nvSpPr>
          <p:cNvPr id="20" name="文本占位符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21" name="内容占位符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vl2pPr>
              <a:defRPr>
                <a:solidFill>
                  <a:schemeClr val="bg1"/>
                </a:solidFill>
                <a:latin typeface="Microsoft YaHei UI" panose="020B0503020204020204" pitchFamily="34" charset="-122"/>
                <a:ea typeface="Microsoft YaHei UI" panose="020B0503020204020204" pitchFamily="34" charset="-122"/>
              </a:defRPr>
            </a:lvl2pPr>
            <a:lvl3pPr>
              <a:defRPr>
                <a:solidFill>
                  <a:schemeClr val="bg1"/>
                </a:solidFill>
                <a:latin typeface="Microsoft YaHei UI" panose="020B0503020204020204" pitchFamily="34" charset="-122"/>
                <a:ea typeface="Microsoft YaHei UI" panose="020B0503020204020204" pitchFamily="34" charset="-122"/>
              </a:defRPr>
            </a:lvl3pPr>
            <a:lvl4pPr>
              <a:defRPr>
                <a:solidFill>
                  <a:schemeClr val="bg1"/>
                </a:solidFill>
                <a:latin typeface="Microsoft YaHei UI" panose="020B0503020204020204" pitchFamily="34" charset="-122"/>
                <a:ea typeface="Microsoft YaHei UI" panose="020B0503020204020204" pitchFamily="34" charset="-122"/>
              </a:defRPr>
            </a:lvl4pPr>
            <a:lvl5pPr>
              <a:defRPr>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24" name="内容占位符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vl2pPr>
              <a:defRPr>
                <a:solidFill>
                  <a:schemeClr val="bg1"/>
                </a:solidFill>
                <a:latin typeface="Microsoft YaHei UI" panose="020B0503020204020204" pitchFamily="34" charset="-122"/>
                <a:ea typeface="Microsoft YaHei UI" panose="020B0503020204020204" pitchFamily="34" charset="-122"/>
              </a:defRPr>
            </a:lvl2pPr>
            <a:lvl3pPr>
              <a:defRPr>
                <a:solidFill>
                  <a:schemeClr val="bg1"/>
                </a:solidFill>
                <a:latin typeface="Microsoft YaHei UI" panose="020B0503020204020204" pitchFamily="34" charset="-122"/>
                <a:ea typeface="Microsoft YaHei UI" panose="020B0503020204020204" pitchFamily="34" charset="-122"/>
              </a:defRPr>
            </a:lvl3pPr>
            <a:lvl4pPr>
              <a:defRPr>
                <a:solidFill>
                  <a:schemeClr val="bg1"/>
                </a:solidFill>
                <a:latin typeface="Microsoft YaHei UI" panose="020B0503020204020204" pitchFamily="34" charset="-122"/>
                <a:ea typeface="Microsoft YaHei UI" panose="020B0503020204020204" pitchFamily="34" charset="-122"/>
              </a:defRPr>
            </a:lvl4pPr>
            <a:lvl5pPr>
              <a:defRPr>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Tree>
    <p:extLst>
      <p:ext uri="{BB962C8B-B14F-4D97-AF65-F5344CB8AC3E}">
        <p14:creationId xmlns:p14="http://schemas.microsoft.com/office/powerpoint/2010/main" val="2129956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sp>
        <p:nvSpPr>
          <p:cNvPr id="4" name="长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p>
        </p:txBody>
      </p:sp>
      <p:cxnSp>
        <p:nvCxnSpPr>
          <p:cNvPr id="9" name="直接连接符​​(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占位符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14" name="内容占位符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rtlCol="0"/>
          <a:lstStyle>
            <a:lvl1pPr>
              <a:defRPr sz="2400">
                <a:latin typeface="Microsoft YaHei UI" panose="020B0503020204020204" pitchFamily="34" charset="-122"/>
                <a:ea typeface="Microsoft YaHei UI" panose="020B0503020204020204" pitchFamily="34" charset="-122"/>
              </a:defRPr>
            </a:lvl1pPr>
            <a:lvl2pPr>
              <a:defRPr sz="2000">
                <a:latin typeface="Microsoft YaHei UI" panose="020B0503020204020204" pitchFamily="34" charset="-122"/>
                <a:ea typeface="Microsoft YaHei UI" panose="020B0503020204020204" pitchFamily="34" charset="-122"/>
              </a:defRPr>
            </a:lvl2pPr>
            <a:lvl3pPr>
              <a:defRPr sz="1800">
                <a:latin typeface="Microsoft YaHei UI" panose="020B0503020204020204" pitchFamily="34" charset="-122"/>
                <a:ea typeface="Microsoft YaHei UI" panose="020B0503020204020204" pitchFamily="34" charset="-122"/>
              </a:defRPr>
            </a:lvl3pPr>
            <a:lvl4pPr>
              <a:defRPr sz="1600">
                <a:latin typeface="Microsoft YaHei UI" panose="020B0503020204020204" pitchFamily="34" charset="-122"/>
                <a:ea typeface="Microsoft YaHei UI" panose="020B0503020204020204" pitchFamily="34" charset="-122"/>
              </a:defRPr>
            </a:lvl4pPr>
            <a:lvl5pPr>
              <a:defRPr sz="1600">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Tree>
    <p:extLst>
      <p:ext uri="{BB962C8B-B14F-4D97-AF65-F5344CB8AC3E}">
        <p14:creationId xmlns:p14="http://schemas.microsoft.com/office/powerpoint/2010/main" val="282062250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带标题的图片">
    <p:spTree>
      <p:nvGrpSpPr>
        <p:cNvPr id="1" name=""/>
        <p:cNvGrpSpPr/>
        <p:nvPr/>
      </p:nvGrpSpPr>
      <p:grpSpPr>
        <a:xfrm>
          <a:off x="0" y="0"/>
          <a:ext cx="0" cy="0"/>
          <a:chOff x="0" y="0"/>
          <a:chExt cx="0" cy="0"/>
        </a:xfrm>
      </p:grpSpPr>
      <p:sp>
        <p:nvSpPr>
          <p:cNvPr id="4" name="长方形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p>
        </p:txBody>
      </p:sp>
      <p:cxnSp>
        <p:nvCxnSpPr>
          <p:cNvPr id="9" name="直接连接符​​(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占位符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12" name="图片占位符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rtlCol="0"/>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34454398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5" name="长方形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8" name="文本框 17">
            <a:extLst>
              <a:ext uri="{FF2B5EF4-FFF2-40B4-BE49-F238E27FC236}">
                <a16:creationId xmlns:a16="http://schemas.microsoft.com/office/drawing/2014/main" id="{CC52C5C1-EC33-44C1-9D54-A1058BBF1812}"/>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grpSp>
        <p:nvGrpSpPr>
          <p:cNvPr id="26" name="组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斜纹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平行四边形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0" name="平行四边形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a:extLst>
              <a:ext uri="{FF2B5EF4-FFF2-40B4-BE49-F238E27FC236}">
                <a16:creationId xmlns:a16="http://schemas.microsoft.com/office/drawing/2014/main" id="{578C43A6-50C6-704E-BADC-6D83BADE7316}"/>
              </a:ext>
            </a:extLst>
          </p:cNvPr>
          <p:cNvSpPr>
            <a:spLocks noGrp="1"/>
          </p:cNvSpPr>
          <p:nvPr>
            <p:ph type="ftr" sz="quarter"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Tree>
    <p:extLst>
      <p:ext uri="{BB962C8B-B14F-4D97-AF65-F5344CB8AC3E}">
        <p14:creationId xmlns:p14="http://schemas.microsoft.com/office/powerpoint/2010/main" val="242643783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9" name="长方形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1" name="文本框 20">
            <a:extLst>
              <a:ext uri="{FF2B5EF4-FFF2-40B4-BE49-F238E27FC236}">
                <a16:creationId xmlns:a16="http://schemas.microsoft.com/office/drawing/2014/main" id="{7E8A2C98-F26E-415A-B931-1B89CA46C1CF}"/>
              </a:ext>
            </a:extLst>
          </p:cNvPr>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bg1"/>
                </a:solidFill>
                <a:latin typeface="Microsoft YaHei UI" panose="020B0503020204020204" pitchFamily="34" charset="-122"/>
                <a:ea typeface="Microsoft YaHei UI" panose="020B0503020204020204" pitchFamily="34" charset="-122"/>
              </a:rPr>
              <a:t>FR</a:t>
            </a:r>
          </a:p>
        </p:txBody>
      </p:sp>
      <p:grpSp>
        <p:nvGrpSpPr>
          <p:cNvPr id="27" name="组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斜纹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9" name="直接连接符​​(S)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1" name="平行四边形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3" name="灯片编号占位符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4" name="标题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Tree>
    <p:extLst>
      <p:ext uri="{BB962C8B-B14F-4D97-AF65-F5344CB8AC3E}">
        <p14:creationId xmlns:p14="http://schemas.microsoft.com/office/powerpoint/2010/main" val="326449150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布局">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AB3FE-9015-40FD-A870-D81B5A86A5D9}"/>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Tree>
    <p:extLst>
      <p:ext uri="{BB962C8B-B14F-4D97-AF65-F5344CB8AC3E}">
        <p14:creationId xmlns:p14="http://schemas.microsoft.com/office/powerpoint/2010/main" val="24316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12/26/2019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6" name="灯片编号占位符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pPr/>
              <a:t>‹#›</a:t>
            </a:fld>
            <a:endParaRPr lang="zh-CN" altLang="en-US" dirty="0"/>
          </a:p>
        </p:txBody>
      </p:sp>
      <p:sp>
        <p:nvSpPr>
          <p:cNvPr id="9" name="标题占位符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zh-CN" altLang="en-US" noProof="0" dirty="0"/>
              <a:t>单击此处编辑母版标题样式</a:t>
            </a:r>
          </a:p>
        </p:txBody>
      </p:sp>
    </p:spTree>
    <p:extLst>
      <p:ext uri="{BB962C8B-B14F-4D97-AF65-F5344CB8AC3E}">
        <p14:creationId xmlns:p14="http://schemas.microsoft.com/office/powerpoint/2010/main" val="22741957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title="建筑物图像">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3"/>
          <a:srcRect l="20743" r="20743"/>
          <a:stretch>
            <a:fillRect/>
          </a:stretch>
        </p:blipFill>
        <p:spPr/>
      </p:pic>
      <p:sp>
        <p:nvSpPr>
          <p:cNvPr id="18" name="六边形 17" descr="醒目图像中间的深色实心六边形">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19" name="组 18" descr="公司名称和徽标组信息&#10;">
            <a:extLst>
              <a:ext uri="{FF2B5EF4-FFF2-40B4-BE49-F238E27FC236}">
                <a16:creationId xmlns:a16="http://schemas.microsoft.com/office/drawing/2014/main" id="{5B07AEC6-55AE-4E18-BEEA-A226E87C7897}"/>
              </a:ext>
            </a:extLst>
          </p:cNvPr>
          <p:cNvGrpSpPr/>
          <p:nvPr/>
        </p:nvGrpSpPr>
        <p:grpSpPr>
          <a:xfrm>
            <a:off x="3301277" y="2908366"/>
            <a:ext cx="1133644" cy="1041266"/>
            <a:chOff x="3238428" y="2902286"/>
            <a:chExt cx="1133644" cy="1041266"/>
          </a:xfrm>
        </p:grpSpPr>
        <p:sp>
          <p:nvSpPr>
            <p:cNvPr id="20" name="文本框 19">
              <a:extLst>
                <a:ext uri="{FF2B5EF4-FFF2-40B4-BE49-F238E27FC236}">
                  <a16:creationId xmlns:a16="http://schemas.microsoft.com/office/drawing/2014/main" id="{94DF2E04-7632-4FED-B0BF-8FB243D982A3}"/>
                </a:ext>
              </a:extLst>
            </p:cNvPr>
            <p:cNvSpPr txBox="1"/>
            <p:nvPr/>
          </p:nvSpPr>
          <p:spPr>
            <a:xfrm>
              <a:off x="3238428" y="2902286"/>
              <a:ext cx="11336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mn-cs"/>
                </a:rPr>
                <a:t>59</a:t>
              </a:r>
            </a:p>
          </p:txBody>
        </p:sp>
        <p:sp>
          <p:nvSpPr>
            <p:cNvPr id="21" name="文本框 20">
              <a:extLst>
                <a:ext uri="{FF2B5EF4-FFF2-40B4-BE49-F238E27FC236}">
                  <a16:creationId xmlns:a16="http://schemas.microsoft.com/office/drawing/2014/main" id="{FC9A1C71-347B-44A9-88B4-692D9731582D}"/>
                </a:ext>
              </a:extLst>
            </p:cNvPr>
            <p:cNvSpPr txBox="1"/>
            <p:nvPr/>
          </p:nvSpPr>
          <p:spPr>
            <a:xfrm>
              <a:off x="3353844" y="3635775"/>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rPr>
                <a:t>问求总评</a:t>
              </a:r>
              <a:endParaRPr kumimoji="0" lang="en-US" altLang="zh-CN" sz="14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endParaRPr>
            </a:p>
          </p:txBody>
        </p:sp>
      </p:grpSp>
      <p:sp>
        <p:nvSpPr>
          <p:cNvPr id="2" name="标题 1">
            <a:extLst>
              <a:ext uri="{FF2B5EF4-FFF2-40B4-BE49-F238E27FC236}">
                <a16:creationId xmlns:a16="http://schemas.microsoft.com/office/drawing/2014/main" id="{3D638ACE-163E-40EB-A458-E794C67EA2A6}"/>
              </a:ext>
            </a:extLst>
          </p:cNvPr>
          <p:cNvSpPr>
            <a:spLocks noGrp="1"/>
          </p:cNvSpPr>
          <p:nvPr>
            <p:ph type="ctrTitle"/>
          </p:nvPr>
        </p:nvSpPr>
        <p:spPr>
          <a:xfrm>
            <a:off x="6262833" y="2551289"/>
            <a:ext cx="4856723" cy="2075662"/>
          </a:xfrm>
        </p:spPr>
        <p:txBody>
          <a:bodyPr rtlCol="0">
            <a:noAutofit/>
          </a:bodyPr>
          <a:lstStyle/>
          <a:p>
            <a:pPr rtl="0"/>
            <a:r>
              <a:rPr lang="en-US" altLang="zh-CN" sz="6600" b="0" dirty="0">
                <a:latin typeface="Microsoft YaHei UI" panose="020B0503020204020204" pitchFamily="34" charset="-122"/>
                <a:ea typeface="Microsoft YaHei UI" panose="020B0503020204020204" pitchFamily="34" charset="-122"/>
              </a:rPr>
              <a:t>Stable matching</a:t>
            </a:r>
            <a:endParaRPr lang="zh-CN" altLang="en-US" sz="6600" b="0" dirty="0">
              <a:latin typeface="Microsoft YaHei UI" panose="020B0503020204020204" pitchFamily="34" charset="-122"/>
              <a:ea typeface="Microsoft YaHei UI" panose="020B0503020204020204" pitchFamily="34" charset="-122"/>
            </a:endParaRPr>
          </a:p>
        </p:txBody>
      </p:sp>
      <p:sp>
        <p:nvSpPr>
          <p:cNvPr id="3" name="文本框 2">
            <a:extLst>
              <a:ext uri="{FF2B5EF4-FFF2-40B4-BE49-F238E27FC236}">
                <a16:creationId xmlns:a16="http://schemas.microsoft.com/office/drawing/2014/main" id="{93A26F44-3689-44D8-B6A1-94A13C008907}"/>
              </a:ext>
            </a:extLst>
          </p:cNvPr>
          <p:cNvSpPr txBox="1"/>
          <p:nvPr/>
        </p:nvSpPr>
        <p:spPr>
          <a:xfrm>
            <a:off x="10442713" y="5736423"/>
            <a:ext cx="1749287" cy="523220"/>
          </a:xfrm>
          <a:prstGeom prst="rect">
            <a:avLst/>
          </a:prstGeom>
          <a:noFill/>
        </p:spPr>
        <p:txBody>
          <a:bodyPr wrap="square" rtlCol="0">
            <a:spAutoFit/>
          </a:bodyPr>
          <a:lstStyle/>
          <a:p>
            <a:r>
              <a:rPr lang="zh-CN" altLang="en-US" sz="2800" dirty="0"/>
              <a:t>胡涛</a:t>
            </a:r>
          </a:p>
        </p:txBody>
      </p:sp>
    </p:spTree>
    <p:extLst>
      <p:ext uri="{BB962C8B-B14F-4D97-AF65-F5344CB8AC3E}">
        <p14:creationId xmlns:p14="http://schemas.microsoft.com/office/powerpoint/2010/main" val="39806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294834"/>
            <a:ext cx="8091664" cy="755474"/>
          </a:xfrm>
        </p:spPr>
        <p:txBody>
          <a:bodyPr>
            <a:normAutofit/>
          </a:bodyPr>
          <a:lstStyle/>
          <a:p>
            <a:r>
              <a:rPr lang="en-US" altLang="zh-CN" sz="3600" dirty="0"/>
              <a:t>&lt;=</a:t>
            </a:r>
            <a:r>
              <a:rPr lang="zh-CN" altLang="en-US" sz="3600" dirty="0"/>
              <a:t>的属性：</a:t>
            </a: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a:bodyPr>
          <a:lstStyle/>
          <a:p>
            <a:pPr lvl="0">
              <a:lnSpc>
                <a:spcPct val="200000"/>
              </a:lnSpc>
              <a:spcBef>
                <a:spcPts val="0"/>
              </a:spcBef>
              <a:buSzTx/>
            </a:pPr>
            <a:r>
              <a:rPr lang="en-US" altLang="zh-CN" sz="2400" cap="none" dirty="0">
                <a:latin typeface="Microsoft YaHei UI" panose="020B0503020204020204" pitchFamily="34" charset="-122"/>
                <a:ea typeface="Microsoft YaHei UI" panose="020B0503020204020204" pitchFamily="34" charset="-122"/>
              </a:rPr>
              <a:t>1.</a:t>
            </a:r>
            <a:r>
              <a:rPr lang="zh-CN" altLang="en-US" sz="2400" cap="none" dirty="0">
                <a:latin typeface="Microsoft YaHei UI" panose="020B0503020204020204" pitchFamily="34" charset="-122"/>
                <a:ea typeface="Microsoft YaHei UI" panose="020B0503020204020204" pitchFamily="34" charset="-122"/>
              </a:rPr>
              <a:t>每次匹配</a:t>
            </a:r>
            <a:r>
              <a:rPr lang="en-US" altLang="zh-CN" sz="2400" cap="none" dirty="0">
                <a:latin typeface="Microsoft YaHei UI" panose="020B0503020204020204" pitchFamily="34" charset="-122"/>
                <a:ea typeface="Microsoft YaHei UI" panose="020B0503020204020204" pitchFamily="34" charset="-122"/>
              </a:rPr>
              <a:t>P</a:t>
            </a:r>
            <a:r>
              <a:rPr lang="zh-CN" altLang="en-US" sz="2400" cap="none" dirty="0">
                <a:latin typeface="Microsoft YaHei UI" panose="020B0503020204020204" pitchFamily="34" charset="-122"/>
                <a:ea typeface="Microsoft YaHei UI" panose="020B0503020204020204" pitchFamily="34" charset="-122"/>
              </a:rPr>
              <a:t>，</a:t>
            </a:r>
            <a:r>
              <a:rPr lang="en-US" altLang="zh-CN" sz="2400" cap="none" dirty="0">
                <a:latin typeface="Microsoft YaHei UI" panose="020B0503020204020204" pitchFamily="34" charset="-122"/>
                <a:ea typeface="Microsoft YaHei UI" panose="020B0503020204020204" pitchFamily="34" charset="-122"/>
              </a:rPr>
              <a:t>P&lt;=Q</a:t>
            </a:r>
          </a:p>
          <a:p>
            <a:pPr lvl="0">
              <a:lnSpc>
                <a:spcPct val="200000"/>
              </a:lnSpc>
              <a:spcBef>
                <a:spcPts val="0"/>
              </a:spcBef>
              <a:buSzTx/>
            </a:pPr>
            <a:r>
              <a:rPr lang="en-US" altLang="zh-CN" sz="2400" cap="none" dirty="0">
                <a:latin typeface="Microsoft YaHei UI" panose="020B0503020204020204" pitchFamily="34" charset="-122"/>
                <a:ea typeface="Microsoft YaHei UI" panose="020B0503020204020204" pitchFamily="34" charset="-122"/>
              </a:rPr>
              <a:t>2.</a:t>
            </a:r>
            <a:r>
              <a:rPr lang="zh-CN" altLang="en-US" sz="2400" cap="none" dirty="0">
                <a:latin typeface="Microsoft YaHei UI" panose="020B0503020204020204" pitchFamily="34" charset="-122"/>
                <a:ea typeface="Microsoft YaHei UI" panose="020B0503020204020204" pitchFamily="34" charset="-122"/>
              </a:rPr>
              <a:t>对于每两个不同的匹配</a:t>
            </a:r>
            <a:r>
              <a:rPr lang="en-US" altLang="zh-CN" sz="2400" cap="none" dirty="0">
                <a:latin typeface="Microsoft YaHei UI" panose="020B0503020204020204" pitchFamily="34" charset="-122"/>
                <a:ea typeface="Microsoft YaHei UI" panose="020B0503020204020204" pitchFamily="34" charset="-122"/>
              </a:rPr>
              <a:t>P</a:t>
            </a:r>
            <a:r>
              <a:rPr lang="zh-CN" altLang="en-US" sz="2400" cap="none" dirty="0">
                <a:latin typeface="Microsoft YaHei UI" panose="020B0503020204020204" pitchFamily="34" charset="-122"/>
                <a:ea typeface="Microsoft YaHei UI" panose="020B0503020204020204" pitchFamily="34" charset="-122"/>
              </a:rPr>
              <a:t>和</a:t>
            </a:r>
            <a:r>
              <a:rPr lang="en-US" altLang="zh-CN" sz="2400" cap="none" dirty="0">
                <a:latin typeface="Microsoft YaHei UI" panose="020B0503020204020204" pitchFamily="34" charset="-122"/>
                <a:ea typeface="Microsoft YaHei UI" panose="020B0503020204020204" pitchFamily="34" charset="-122"/>
              </a:rPr>
              <a:t>Q</a:t>
            </a:r>
            <a:r>
              <a:rPr lang="zh-CN" altLang="en-US" sz="2400" cap="none" dirty="0">
                <a:latin typeface="Microsoft YaHei UI" panose="020B0503020204020204" pitchFamily="34" charset="-122"/>
                <a:ea typeface="Microsoft YaHei UI" panose="020B0503020204020204" pitchFamily="34" charset="-122"/>
              </a:rPr>
              <a:t>，不可能出现</a:t>
            </a:r>
            <a:r>
              <a:rPr lang="en-US" altLang="zh-CN" sz="2400" cap="none" dirty="0">
                <a:latin typeface="Microsoft YaHei UI" panose="020B0503020204020204" pitchFamily="34" charset="-122"/>
                <a:ea typeface="Microsoft YaHei UI" panose="020B0503020204020204" pitchFamily="34" charset="-122"/>
              </a:rPr>
              <a:t>P&lt;=Q</a:t>
            </a:r>
            <a:r>
              <a:rPr lang="zh-CN" altLang="en-US" sz="2400" cap="none" dirty="0">
                <a:latin typeface="Microsoft YaHei UI" panose="020B0503020204020204" pitchFamily="34" charset="-122"/>
                <a:ea typeface="Microsoft YaHei UI" panose="020B0503020204020204" pitchFamily="34" charset="-122"/>
              </a:rPr>
              <a:t>和</a:t>
            </a:r>
            <a:r>
              <a:rPr lang="en-US" altLang="zh-CN" sz="2400" cap="none" dirty="0">
                <a:latin typeface="Microsoft YaHei UI" panose="020B0503020204020204" pitchFamily="34" charset="-122"/>
                <a:ea typeface="Microsoft YaHei UI" panose="020B0503020204020204" pitchFamily="34" charset="-122"/>
              </a:rPr>
              <a:t>Q&lt;=P</a:t>
            </a:r>
            <a:r>
              <a:rPr lang="zh-CN" altLang="en-US" sz="2400" cap="none" dirty="0">
                <a:latin typeface="Microsoft YaHei UI" panose="020B0503020204020204" pitchFamily="34" charset="-122"/>
                <a:ea typeface="Microsoft YaHei UI" panose="020B0503020204020204" pitchFamily="34" charset="-122"/>
              </a:rPr>
              <a:t>都为真。</a:t>
            </a:r>
            <a:endParaRPr lang="en-US" altLang="zh-CN" sz="2400" cap="none" dirty="0">
              <a:latin typeface="Microsoft YaHei UI" panose="020B0503020204020204" pitchFamily="34" charset="-122"/>
              <a:ea typeface="Microsoft YaHei UI" panose="020B0503020204020204" pitchFamily="34" charset="-122"/>
            </a:endParaRPr>
          </a:p>
          <a:p>
            <a:pPr lvl="0">
              <a:lnSpc>
                <a:spcPct val="200000"/>
              </a:lnSpc>
              <a:spcBef>
                <a:spcPts val="0"/>
              </a:spcBef>
              <a:buSzTx/>
            </a:pPr>
            <a:r>
              <a:rPr lang="en-US" altLang="zh-CN" sz="2400" cap="none" dirty="0">
                <a:latin typeface="Microsoft YaHei UI" panose="020B0503020204020204" pitchFamily="34" charset="-122"/>
                <a:ea typeface="Microsoft YaHei UI" panose="020B0503020204020204" pitchFamily="34" charset="-122"/>
              </a:rPr>
              <a:t>3.</a:t>
            </a:r>
            <a:r>
              <a:rPr lang="zh-CN" altLang="en-US" sz="2400" cap="none" dirty="0">
                <a:latin typeface="Microsoft YaHei UI" panose="020B0503020204020204" pitchFamily="34" charset="-122"/>
                <a:ea typeface="Microsoft YaHei UI" panose="020B0503020204020204" pitchFamily="34" charset="-122"/>
              </a:rPr>
              <a:t>每三个不同的匹配项</a:t>
            </a:r>
            <a:r>
              <a:rPr lang="en-US" altLang="zh-CN" sz="2400" cap="none" dirty="0">
                <a:latin typeface="Microsoft YaHei UI" panose="020B0503020204020204" pitchFamily="34" charset="-122"/>
                <a:ea typeface="Microsoft YaHei UI" panose="020B0503020204020204" pitchFamily="34" charset="-122"/>
              </a:rPr>
              <a:t>P</a:t>
            </a:r>
            <a:r>
              <a:rPr lang="zh-CN" altLang="en-US" sz="2400" cap="none" dirty="0">
                <a:latin typeface="Microsoft YaHei UI" panose="020B0503020204020204" pitchFamily="34" charset="-122"/>
                <a:ea typeface="Microsoft YaHei UI" panose="020B0503020204020204" pitchFamily="34" charset="-122"/>
              </a:rPr>
              <a:t>，</a:t>
            </a:r>
            <a:r>
              <a:rPr lang="en-US" altLang="zh-CN" sz="2400" cap="none" dirty="0">
                <a:latin typeface="Microsoft YaHei UI" panose="020B0503020204020204" pitchFamily="34" charset="-122"/>
                <a:ea typeface="Microsoft YaHei UI" panose="020B0503020204020204" pitchFamily="34" charset="-122"/>
              </a:rPr>
              <a:t>Q</a:t>
            </a:r>
            <a:r>
              <a:rPr lang="zh-CN" altLang="en-US" sz="2400" cap="none" dirty="0">
                <a:latin typeface="Microsoft YaHei UI" panose="020B0503020204020204" pitchFamily="34" charset="-122"/>
                <a:ea typeface="Microsoft YaHei UI" panose="020B0503020204020204" pitchFamily="34" charset="-122"/>
              </a:rPr>
              <a:t>和</a:t>
            </a:r>
            <a:r>
              <a:rPr lang="en-US" altLang="zh-CN" sz="2400" cap="none" dirty="0">
                <a:latin typeface="Microsoft YaHei UI" panose="020B0503020204020204" pitchFamily="34" charset="-122"/>
                <a:ea typeface="Microsoft YaHei UI" panose="020B0503020204020204" pitchFamily="34" charset="-122"/>
              </a:rPr>
              <a:t>R</a:t>
            </a:r>
            <a:r>
              <a:rPr lang="zh-CN" altLang="en-US" sz="2400" cap="none" dirty="0">
                <a:latin typeface="Microsoft YaHei UI" panose="020B0503020204020204" pitchFamily="34" charset="-122"/>
                <a:ea typeface="Microsoft YaHei UI" panose="020B0503020204020204" pitchFamily="34" charset="-122"/>
              </a:rPr>
              <a:t>，如果</a:t>
            </a:r>
            <a:r>
              <a:rPr lang="en-US" altLang="zh-CN" sz="2400" cap="none" dirty="0">
                <a:latin typeface="Microsoft YaHei UI" panose="020B0503020204020204" pitchFamily="34" charset="-122"/>
                <a:ea typeface="Microsoft YaHei UI" panose="020B0503020204020204" pitchFamily="34" charset="-122"/>
              </a:rPr>
              <a:t>P&lt;=Q</a:t>
            </a:r>
            <a:r>
              <a:rPr lang="zh-CN" altLang="en-US" sz="2400" cap="none" dirty="0">
                <a:latin typeface="Microsoft YaHei UI" panose="020B0503020204020204" pitchFamily="34" charset="-122"/>
                <a:ea typeface="Microsoft YaHei UI" panose="020B0503020204020204" pitchFamily="34" charset="-122"/>
              </a:rPr>
              <a:t>和</a:t>
            </a:r>
            <a:r>
              <a:rPr lang="en-US" altLang="zh-CN" sz="2400" cap="none" dirty="0">
                <a:latin typeface="Microsoft YaHei UI" panose="020B0503020204020204" pitchFamily="34" charset="-122"/>
                <a:ea typeface="Microsoft YaHei UI" panose="020B0503020204020204" pitchFamily="34" charset="-122"/>
              </a:rPr>
              <a:t>Q&lt;=R,</a:t>
            </a:r>
            <a:r>
              <a:rPr lang="zh-CN" altLang="en-US" sz="2400" cap="none" dirty="0">
                <a:latin typeface="Microsoft YaHei UI" panose="020B0503020204020204" pitchFamily="34" charset="-122"/>
                <a:ea typeface="Microsoft YaHei UI" panose="020B0503020204020204" pitchFamily="34" charset="-122"/>
              </a:rPr>
              <a:t>则</a:t>
            </a:r>
            <a:r>
              <a:rPr lang="en-US" altLang="zh-CN" sz="2400" cap="none" dirty="0">
                <a:latin typeface="Microsoft YaHei UI" panose="020B0503020204020204" pitchFamily="34" charset="-122"/>
                <a:ea typeface="Microsoft YaHei UI" panose="020B0503020204020204" pitchFamily="34" charset="-122"/>
              </a:rPr>
              <a:t>P&lt;=R.</a:t>
            </a:r>
          </a:p>
          <a:p>
            <a:pPr lvl="0">
              <a:lnSpc>
                <a:spcPct val="200000"/>
              </a:lnSpc>
              <a:spcBef>
                <a:spcPts val="0"/>
              </a:spcBef>
              <a:buSzTx/>
            </a:pPr>
            <a:r>
              <a:rPr lang="zh-CN" altLang="en-US" sz="2400" cap="none" dirty="0">
                <a:latin typeface="Microsoft YaHei UI" panose="020B0503020204020204" pitchFamily="34" charset="-122"/>
                <a:ea typeface="Microsoft YaHei UI" panose="020B0503020204020204" pitchFamily="34" charset="-122"/>
              </a:rPr>
              <a:t>根据该定义</a:t>
            </a:r>
            <a:r>
              <a:rPr lang="en-US" altLang="zh-CN" sz="2400" cap="none" dirty="0">
                <a:latin typeface="Microsoft YaHei UI" panose="020B0503020204020204" pitchFamily="34" charset="-122"/>
                <a:ea typeface="Microsoft YaHei UI" panose="020B0503020204020204" pitchFamily="34" charset="-122"/>
              </a:rPr>
              <a:t>1</a:t>
            </a:r>
            <a:r>
              <a:rPr lang="zh-CN" altLang="en-US" sz="2400" cap="none" dirty="0">
                <a:latin typeface="Microsoft YaHei UI" panose="020B0503020204020204" pitchFamily="34" charset="-122"/>
                <a:ea typeface="Microsoft YaHei UI" panose="020B0503020204020204" pitchFamily="34" charset="-122"/>
              </a:rPr>
              <a:t>方案大于其他任何稳定匹配</a:t>
            </a:r>
            <a:endParaRPr lang="en-US" altLang="zh-CN" sz="2400" cap="none" dirty="0">
              <a:latin typeface="Microsoft YaHei UI" panose="020B0503020204020204" pitchFamily="34" charset="-122"/>
              <a:ea typeface="Microsoft YaHei UI" panose="020B0503020204020204" pitchFamily="34" charset="-122"/>
            </a:endParaRPr>
          </a:p>
          <a:p>
            <a:pPr lvl="0">
              <a:lnSpc>
                <a:spcPct val="200000"/>
              </a:lnSpc>
              <a:spcBef>
                <a:spcPts val="0"/>
              </a:spcBef>
              <a:buSzTx/>
            </a:pPr>
            <a:r>
              <a:rPr lang="en-US" altLang="zh-CN" sz="2400" cap="none" dirty="0">
                <a:latin typeface="Microsoft YaHei UI" panose="020B0503020204020204" pitchFamily="34" charset="-122"/>
                <a:ea typeface="Microsoft YaHei UI" panose="020B0503020204020204" pitchFamily="34" charset="-122"/>
              </a:rPr>
              <a:t>3</a:t>
            </a:r>
            <a:r>
              <a:rPr lang="zh-CN" altLang="en-US" sz="2400" cap="none" dirty="0">
                <a:latin typeface="Microsoft YaHei UI" panose="020B0503020204020204" pitchFamily="34" charset="-122"/>
                <a:ea typeface="Microsoft YaHei UI" panose="020B0503020204020204" pitchFamily="34" charset="-122"/>
              </a:rPr>
              <a:t>方案小于其他任何稳定匹配</a:t>
            </a:r>
          </a:p>
        </p:txBody>
      </p:sp>
    </p:spTree>
    <p:extLst>
      <p:ext uri="{BB962C8B-B14F-4D97-AF65-F5344CB8AC3E}">
        <p14:creationId xmlns:p14="http://schemas.microsoft.com/office/powerpoint/2010/main" val="5180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title="建筑物图像">
            <a:extLst>
              <a:ext uri="{FF2B5EF4-FFF2-40B4-BE49-F238E27FC236}">
                <a16:creationId xmlns:a16="http://schemas.microsoft.com/office/drawing/2014/main" id="{2D599535-C841-457B-BE92-EECA801ED768}"/>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Lst>
          </a:blip>
          <a:srcRect l="20810" r="20810"/>
          <a:stretch>
            <a:fillRect/>
          </a:stretch>
        </p:blipFill>
        <p:spPr/>
      </p:pic>
      <p:sp>
        <p:nvSpPr>
          <p:cNvPr id="10" name="六边形 9" descr="醒目图像中间的深色实心六边形">
            <a:extLst>
              <a:ext uri="{FF2B5EF4-FFF2-40B4-BE49-F238E27FC236}">
                <a16:creationId xmlns:a16="http://schemas.microsoft.com/office/drawing/2014/main"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6" name="组 5" descr="公司名称缩写和名称分组块">
            <a:extLst>
              <a:ext uri="{FF2B5EF4-FFF2-40B4-BE49-F238E27FC236}">
                <a16:creationId xmlns:a16="http://schemas.microsoft.com/office/drawing/2014/main" id="{91C1EA1C-1F3E-4109-905A-96F1DC0515BC}"/>
              </a:ext>
            </a:extLst>
          </p:cNvPr>
          <p:cNvGrpSpPr/>
          <p:nvPr/>
        </p:nvGrpSpPr>
        <p:grpSpPr>
          <a:xfrm>
            <a:off x="3319379" y="2844223"/>
            <a:ext cx="1133644" cy="1169551"/>
            <a:chOff x="3238428" y="2902286"/>
            <a:chExt cx="1133644" cy="1169551"/>
          </a:xfrm>
        </p:grpSpPr>
        <p:sp>
          <p:nvSpPr>
            <p:cNvPr id="7" name="文本框 6">
              <a:extLst>
                <a:ext uri="{FF2B5EF4-FFF2-40B4-BE49-F238E27FC236}">
                  <a16:creationId xmlns:a16="http://schemas.microsoft.com/office/drawing/2014/main" id="{4835BE9C-E4C1-41B7-ACD8-7ABEC8DF5F24}"/>
                </a:ext>
              </a:extLst>
            </p:cNvPr>
            <p:cNvSpPr txBox="1"/>
            <p:nvPr/>
          </p:nvSpPr>
          <p:spPr>
            <a:xfrm>
              <a:off x="3238428" y="2902286"/>
              <a:ext cx="11336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mn-cs"/>
                </a:rPr>
                <a:t>59</a:t>
              </a:r>
            </a:p>
          </p:txBody>
        </p:sp>
        <p:sp>
          <p:nvSpPr>
            <p:cNvPr id="9" name="文本框 8">
              <a:extLst>
                <a:ext uri="{FF2B5EF4-FFF2-40B4-BE49-F238E27FC236}">
                  <a16:creationId xmlns:a16="http://schemas.microsoft.com/office/drawing/2014/main" id="{64052DBB-CC72-4F59-92CE-00AB25EFF3F6}"/>
                </a:ext>
              </a:extLst>
            </p:cNvPr>
            <p:cNvSpPr txBox="1"/>
            <p:nvPr/>
          </p:nvSpPr>
          <p:spPr>
            <a:xfrm>
              <a:off x="3353844" y="376406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3F3F3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rPr>
                <a:t>挂科警告</a:t>
              </a:r>
              <a:endParaRPr kumimoji="0" lang="en-US" altLang="zh-CN" sz="1400" b="0" i="0" u="none" strike="noStrike" kern="1200" cap="none" spc="0" normalizeH="0" baseline="0" noProof="0" dirty="0">
                <a:ln>
                  <a:noFill/>
                </a:ln>
                <a:solidFill>
                  <a:srgbClr val="3F3F3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endParaRPr>
            </a:p>
          </p:txBody>
        </p:sp>
      </p:grpSp>
      <p:sp>
        <p:nvSpPr>
          <p:cNvPr id="4" name="标题 3">
            <a:extLst>
              <a:ext uri="{FF2B5EF4-FFF2-40B4-BE49-F238E27FC236}">
                <a16:creationId xmlns:a16="http://schemas.microsoft.com/office/drawing/2014/main" id="{291CA16A-993E-43BA-BDDC-9E427CF951B2}"/>
              </a:ext>
            </a:extLst>
          </p:cNvPr>
          <p:cNvSpPr>
            <a:spLocks noGrp="1"/>
          </p:cNvSpPr>
          <p:nvPr>
            <p:ph type="title"/>
          </p:nvPr>
        </p:nvSpPr>
        <p:spPr>
          <a:xfrm>
            <a:off x="6504234" y="2222501"/>
            <a:ext cx="4911633" cy="2728820"/>
          </a:xfrm>
        </p:spPr>
        <p:txBody>
          <a:bodyPr rtlCol="0">
            <a:noAutofit/>
          </a:bodyPr>
          <a:lstStyle/>
          <a:p>
            <a:pPr rtl="0"/>
            <a:r>
              <a:rPr lang="zh-CN" altLang="en-US" sz="6600" b="0" dirty="0">
                <a:latin typeface="Microsoft YaHei UI" panose="020B0503020204020204" pitchFamily="34" charset="-122"/>
                <a:ea typeface="Microsoft YaHei UI" panose="020B0503020204020204" pitchFamily="34" charset="-122"/>
              </a:rPr>
              <a:t>如何构建</a:t>
            </a:r>
            <a:r>
              <a:rPr lang="en-US" altLang="zh-CN" sz="6600" b="0" dirty="0">
                <a:latin typeface="Microsoft YaHei UI" panose="020B0503020204020204" pitchFamily="34" charset="-122"/>
                <a:ea typeface="Microsoft YaHei UI" panose="020B0503020204020204" pitchFamily="34" charset="-122"/>
              </a:rPr>
              <a:t>stable matching</a:t>
            </a:r>
            <a:r>
              <a:rPr lang="zh-CN" altLang="en-US" sz="6600" b="0" dirty="0">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5335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435505"/>
            <a:ext cx="8091664" cy="755474"/>
          </a:xfrm>
        </p:spPr>
        <p:txBody>
          <a:bodyPr>
            <a:normAutofit/>
          </a:bodyPr>
          <a:lstStyle/>
          <a:p>
            <a:r>
              <a:rPr lang="en-US" altLang="zh-CN" sz="3600" dirty="0"/>
              <a:t>Gale-Shapley</a:t>
            </a:r>
            <a:r>
              <a:rPr lang="zh-CN" altLang="en-US" sz="3600" dirty="0"/>
              <a:t>算法</a:t>
            </a:r>
          </a:p>
        </p:txBody>
      </p:sp>
      <mc:AlternateContent xmlns:mc="http://schemas.openxmlformats.org/markup-compatibility/2006">
        <mc:Choice xmlns:a14="http://schemas.microsoft.com/office/drawing/2010/main" Requires="a14">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a:bodyPr>
              <a:lstStyle/>
              <a:p>
                <a:pPr>
                  <a:lnSpc>
                    <a:spcPct val="100000"/>
                  </a:lnSpc>
                </a:pPr>
                <a:r>
                  <a:rPr lang="zh-CN" altLang="en-US" sz="2400" dirty="0">
                    <a:latin typeface="Microsoft JhengHei" panose="020B0604030504040204" pitchFamily="34" charset="-120"/>
                    <a:ea typeface="Microsoft JhengHei" panose="020B0604030504040204" pitchFamily="34" charset="-120"/>
                  </a:rPr>
                  <a:t>医院医生匹配问题的伪代码：</a:t>
                </a:r>
              </a:p>
              <a:p>
                <a:pPr>
                  <a:lnSpc>
                    <a:spcPct val="100000"/>
                  </a:lnSpc>
                </a:pPr>
                <a:r>
                  <a:rPr lang="zh-CN" altLang="en-US" sz="2400" dirty="0">
                    <a:latin typeface="Microsoft JhengHei" panose="020B0604030504040204" pitchFamily="34" charset="-120"/>
                    <a:ea typeface="Microsoft JhengHei" panose="020B0604030504040204" pitchFamily="34" charset="-120"/>
                  </a:rPr>
                  <a:t>初始化所有的</a:t>
                </a:r>
                <a:r>
                  <a:rPr lang="en-US" altLang="zh-CN" sz="2400" dirty="0">
                    <a:latin typeface="Microsoft JhengHei" panose="020B0604030504040204" pitchFamily="34" charset="-120"/>
                    <a:ea typeface="Microsoft JhengHei" panose="020B0604030504040204" pitchFamily="34" charset="-120"/>
                  </a:rPr>
                  <a:t>x </a:t>
                </a:r>
                <a14:m>
                  <m:oMath xmlns:m="http://schemas.openxmlformats.org/officeDocument/2006/math">
                    <m:r>
                      <a:rPr lang="en-US" altLang="zh-CN" sz="2400" dirty="0">
                        <a:latin typeface="Cambria Math" panose="02040503050406030204" pitchFamily="18" charset="0"/>
                      </a:rPr>
                      <m:t>∈</m:t>
                    </m:r>
                  </m:oMath>
                </a14:m>
                <a:r>
                  <a:rPr lang="en-US" altLang="zh-CN" sz="2400" dirty="0">
                    <a:latin typeface="Microsoft JhengHei" panose="020B0604030504040204" pitchFamily="34" charset="-120"/>
                    <a:ea typeface="Microsoft JhengHei" panose="020B0604030504040204" pitchFamily="34" charset="-120"/>
                  </a:rPr>
                  <a:t> M</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y </a:t>
                </a:r>
                <a14:m>
                  <m:oMath xmlns:m="http://schemas.openxmlformats.org/officeDocument/2006/math">
                    <m:r>
                      <a:rPr lang="en-US" altLang="zh-CN" sz="2400" dirty="0">
                        <a:latin typeface="Cambria Math" panose="02040503050406030204" pitchFamily="18" charset="0"/>
                      </a:rPr>
                      <m:t>∈</m:t>
                    </m:r>
                  </m:oMath>
                </a14:m>
                <a:r>
                  <a:rPr lang="en-US" altLang="zh-CN" sz="2400" dirty="0">
                    <a:latin typeface="Microsoft JhengHei" panose="020B0604030504040204" pitchFamily="34" charset="-120"/>
                    <a:ea typeface="Microsoft JhengHei" panose="020B0604030504040204" pitchFamily="34" charset="-120"/>
                  </a:rPr>
                  <a:t>W</a:t>
                </a:r>
                <a:r>
                  <a:rPr lang="zh-CN" altLang="en-US" sz="2400" dirty="0">
                    <a:latin typeface="Microsoft JhengHei" panose="020B0604030504040204" pitchFamily="34" charset="-120"/>
                    <a:ea typeface="Microsoft JhengHei" panose="020B0604030504040204" pitchFamily="34" charset="-120"/>
                  </a:rPr>
                  <a:t>，所有的</a:t>
                </a:r>
                <a:r>
                  <a:rPr lang="en-US" altLang="zh-CN" sz="2400" dirty="0">
                    <a:latin typeface="Microsoft JhengHei" panose="020B0604030504040204" pitchFamily="34" charset="-120"/>
                    <a:ea typeface="Microsoft JhengHei" panose="020B0604030504040204" pitchFamily="34" charset="-120"/>
                  </a:rPr>
                  <a:t>x</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y</a:t>
                </a:r>
                <a:r>
                  <a:rPr lang="zh-CN" altLang="en-US" sz="2400" dirty="0">
                    <a:latin typeface="Microsoft JhengHei" panose="020B0604030504040204" pitchFamily="34" charset="-120"/>
                    <a:ea typeface="Microsoft JhengHei" panose="020B0604030504040204" pitchFamily="34" charset="-120"/>
                  </a:rPr>
                  <a:t>均为自由状态；</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en-US" altLang="zh-CN" sz="2400" dirty="0">
                    <a:latin typeface="Microsoft JhengHei" panose="020B0604030504040204" pitchFamily="34" charset="-120"/>
                    <a:ea typeface="Microsoft JhengHei" panose="020B0604030504040204" pitchFamily="34" charset="-120"/>
                  </a:rPr>
                  <a:t>While(</a:t>
                </a:r>
                <a:r>
                  <a:rPr lang="zh-CN" altLang="en-US" sz="2400" dirty="0">
                    <a:latin typeface="Microsoft JhengHei" panose="020B0604030504040204" pitchFamily="34" charset="-120"/>
                    <a:ea typeface="Microsoft JhengHei" panose="020B0604030504040204" pitchFamily="34" charset="-120"/>
                  </a:rPr>
                  <a:t>存在医院有空闲职位，并且没有聘用过每一位医生</a:t>
                </a:r>
                <a:r>
                  <a:rPr lang="en-US" altLang="zh-CN" sz="2400" dirty="0">
                    <a:latin typeface="Microsoft JhengHei" panose="020B0604030504040204" pitchFamily="34" charset="-120"/>
                    <a:ea typeface="Microsoft JhengHei" panose="020B0604030504040204" pitchFamily="34" charset="-120"/>
                  </a:rPr>
                  <a:t>)</a:t>
                </a:r>
              </a:p>
              <a:p>
                <a:pPr>
                  <a:lnSpc>
                    <a:spcPct val="100000"/>
                  </a:lnSpc>
                </a:pPr>
                <a:r>
                  <a:rPr lang="en-US" altLang="zh-CN" sz="2400" dirty="0">
                    <a:latin typeface="Microsoft JhengHei" panose="020B0604030504040204" pitchFamily="34" charset="-120"/>
                    <a:ea typeface="Microsoft JhengHei" panose="020B0604030504040204" pitchFamily="34" charset="-120"/>
                  </a:rPr>
                  <a:t>{</a:t>
                </a:r>
              </a:p>
              <a:p>
                <a:pPr>
                  <a:lnSpc>
                    <a:spcPct val="100000"/>
                  </a:lnSpc>
                </a:pPr>
                <a:r>
                  <a:rPr lang="en-US" altLang="zh-CN" sz="2400" dirty="0">
                    <a:latin typeface="Microsoft JhengHei" panose="020B0604030504040204" pitchFamily="34" charset="-120"/>
                    <a:ea typeface="Microsoft JhengHei" panose="020B0604030504040204" pitchFamily="34" charset="-120"/>
                  </a:rPr>
                  <a:t>    </a:t>
                </a:r>
                <a:r>
                  <a:rPr lang="zh-CN" altLang="en-US" sz="2400" dirty="0">
                    <a:latin typeface="Microsoft JhengHei" panose="020B0604030504040204" pitchFamily="34" charset="-120"/>
                    <a:ea typeface="Microsoft JhengHei" panose="020B0604030504040204" pitchFamily="34" charset="-120"/>
                  </a:rPr>
                  <a:t>选择一个这样的医院</a:t>
                </a:r>
                <a:r>
                  <a:rPr lang="en-US" altLang="zh-CN" sz="2400" dirty="0">
                    <a:latin typeface="Microsoft JhengHei" panose="020B0604030504040204" pitchFamily="34" charset="-120"/>
                    <a:ea typeface="Microsoft JhengHei" panose="020B0604030504040204" pitchFamily="34" charset="-120"/>
                  </a:rPr>
                  <a:t>x</a:t>
                </a:r>
                <a:r>
                  <a:rPr lang="zh-CN" altLang="en-US" sz="2400" dirty="0">
                    <a:latin typeface="Microsoft JhengHei" panose="020B0604030504040204" pitchFamily="34" charset="-120"/>
                    <a:ea typeface="Microsoft JhengHei" panose="020B0604030504040204" pitchFamily="34" charset="-120"/>
                  </a:rPr>
                  <a:t>；</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en-US" altLang="zh-CN" sz="2400" dirty="0">
                    <a:latin typeface="Microsoft JhengHei" panose="020B0604030504040204" pitchFamily="34" charset="-120"/>
                    <a:ea typeface="Microsoft JhengHei" panose="020B0604030504040204" pitchFamily="34" charset="-120"/>
                  </a:rPr>
                  <a:t>    y=m</a:t>
                </a:r>
                <a:r>
                  <a:rPr lang="zh-CN" altLang="en-US" sz="2400" dirty="0">
                    <a:latin typeface="Microsoft JhengHei" panose="020B0604030504040204" pitchFamily="34" charset="-120"/>
                    <a:ea typeface="Microsoft JhengHei" panose="020B0604030504040204" pitchFamily="34" charset="-120"/>
                  </a:rPr>
                  <a:t>的优先选择表中其还没有聘用过的排名最高的医生</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en-US" altLang="zh-CN" sz="2400" dirty="0">
                    <a:latin typeface="Microsoft JhengHei" panose="020B0604030504040204" pitchFamily="34" charset="-120"/>
                    <a:ea typeface="Microsoft JhengHei" panose="020B0604030504040204" pitchFamily="34" charset="-120"/>
                  </a:rPr>
                  <a:t>    if(y</a:t>
                </a:r>
                <a:r>
                  <a:rPr lang="zh-CN" altLang="en-US" sz="2400" dirty="0">
                    <a:latin typeface="Microsoft JhengHei" panose="020B0604030504040204" pitchFamily="34" charset="-120"/>
                    <a:ea typeface="Microsoft JhengHei" panose="020B0604030504040204" pitchFamily="34" charset="-120"/>
                  </a:rPr>
                  <a:t>为自由状态</a:t>
                </a:r>
                <a:r>
                  <a:rPr lang="en-US" altLang="zh-CN" sz="2400" dirty="0">
                    <a:latin typeface="Microsoft JhengHei" panose="020B0604030504040204" pitchFamily="34" charset="-120"/>
                    <a:ea typeface="Microsoft JhengHei" panose="020B0604030504040204" pitchFamily="34" charset="-120"/>
                  </a:rPr>
                  <a:t>) </a:t>
                </a:r>
              </a:p>
              <a:p>
                <a:pPr>
                  <a:lnSpc>
                    <a:spcPct val="100000"/>
                  </a:lnSpc>
                </a:pPr>
                <a:r>
                  <a:rPr lang="en-US" altLang="zh-CN" sz="2400" dirty="0">
                    <a:latin typeface="Microsoft JhengHei" panose="020B0604030504040204" pitchFamily="34" charset="-120"/>
                    <a:ea typeface="Microsoft JhengHei" panose="020B0604030504040204" pitchFamily="34" charset="-120"/>
                  </a:rPr>
                  <a:t>          </a:t>
                </a:r>
                <a:r>
                  <a:rPr lang="zh-CN" altLang="en-US" sz="2400" dirty="0">
                    <a:latin typeface="Microsoft JhengHei" panose="020B0604030504040204" pitchFamily="34" charset="-120"/>
                    <a:ea typeface="Microsoft JhengHei" panose="020B0604030504040204" pitchFamily="34" charset="-120"/>
                  </a:rPr>
                  <a:t>将</a:t>
                </a:r>
                <a:r>
                  <a:rPr lang="en-US" altLang="zh-CN" sz="2400" dirty="0">
                    <a:latin typeface="Microsoft JhengHei" panose="020B0604030504040204" pitchFamily="34" charset="-120"/>
                    <a:ea typeface="Microsoft JhengHei" panose="020B0604030504040204" pitchFamily="34" charset="-120"/>
                  </a:rPr>
                  <a:t>(</a:t>
                </a:r>
                <a:r>
                  <a:rPr lang="en-US" altLang="zh-CN" sz="2400" dirty="0" err="1">
                    <a:latin typeface="Microsoft JhengHei" panose="020B0604030504040204" pitchFamily="34" charset="-120"/>
                    <a:ea typeface="Microsoft JhengHei" panose="020B0604030504040204" pitchFamily="34" charset="-120"/>
                  </a:rPr>
                  <a:t>x,y</a:t>
                </a:r>
                <a:r>
                  <a:rPr lang="en-US" altLang="zh-CN" sz="2400" dirty="0">
                    <a:latin typeface="Microsoft JhengHei" panose="020B0604030504040204" pitchFamily="34" charset="-120"/>
                    <a:ea typeface="Microsoft JhengHei" panose="020B0604030504040204" pitchFamily="34" charset="-120"/>
                  </a:rPr>
                  <a:t>)</a:t>
                </a:r>
                <a:r>
                  <a:rPr lang="zh-CN" altLang="en-US" sz="2400" dirty="0">
                    <a:latin typeface="Microsoft JhengHei" panose="020B0604030504040204" pitchFamily="34" charset="-120"/>
                    <a:ea typeface="Microsoft JhengHei" panose="020B0604030504040204" pitchFamily="34" charset="-120"/>
                  </a:rPr>
                  <a:t>的状态设置为匹配状态；</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en-US" altLang="zh-CN" sz="2400" dirty="0">
                    <a:latin typeface="Microsoft JhengHei" panose="020B0604030504040204" pitchFamily="34" charset="-120"/>
                    <a:ea typeface="Microsoft JhengHei" panose="020B0604030504040204" pitchFamily="34" charset="-120"/>
                  </a:rPr>
                  <a:t>    </a:t>
                </a:r>
              </a:p>
            </p:txBody>
          </p:sp>
        </mc:Choice>
        <mc:Fallback>
          <p:sp>
            <p:nvSpPr>
              <p:cNvPr id="3" name="副标题 2">
                <a:extLst>
                  <a:ext uri="{FF2B5EF4-FFF2-40B4-BE49-F238E27FC236}">
                    <a16:creationId xmlns:a16="http://schemas.microsoft.com/office/drawing/2014/main" id="{3F67DB19-BB12-4868-B88C-4C5FAA5544A2}"/>
                  </a:ext>
                </a:extLst>
              </p:cNvPr>
              <p:cNvSpPr>
                <a:spLocks noGrp="1" noRot="1" noChangeAspect="1" noMove="1" noResize="1" noEditPoints="1" noAdjustHandles="1" noChangeArrowheads="1" noChangeShapeType="1" noTextEdit="1"/>
              </p:cNvSpPr>
              <p:nvPr>
                <p:ph type="subTitle" idx="1"/>
              </p:nvPr>
            </p:nvSpPr>
            <p:spPr>
              <a:xfrm>
                <a:off x="2327980" y="1275644"/>
                <a:ext cx="8791575" cy="4909785"/>
              </a:xfrm>
              <a:blipFill>
                <a:blip r:embed="rId2"/>
                <a:stretch>
                  <a:fillRect l="-1110" t="-8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85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465613" y="228600"/>
            <a:ext cx="8791575" cy="6629400"/>
          </a:xfrm>
        </p:spPr>
        <p:txBody>
          <a:bodyPr>
            <a:normAutofit fontScale="70000" lnSpcReduction="20000"/>
          </a:bodyPr>
          <a:lstStyle/>
          <a:p>
            <a:pPr>
              <a:lnSpc>
                <a:spcPct val="100000"/>
              </a:lnSpc>
            </a:pPr>
            <a:r>
              <a:rPr lang="en-US" altLang="zh-CN" sz="3800" dirty="0">
                <a:latin typeface="Microsoft JhengHei" panose="020B0604030504040204" pitchFamily="34" charset="-120"/>
                <a:ea typeface="Microsoft JhengHei" panose="020B0604030504040204" pitchFamily="34" charset="-120"/>
              </a:rPr>
              <a:t>else(y</a:t>
            </a:r>
            <a:r>
              <a:rPr lang="zh-CN" altLang="en-US" sz="3800" dirty="0">
                <a:latin typeface="Microsoft JhengHei" panose="020B0604030504040204" pitchFamily="34" charset="-120"/>
                <a:ea typeface="Microsoft JhengHei" panose="020B0604030504040204" pitchFamily="34" charset="-120"/>
              </a:rPr>
              <a:t>不为自由状态</a:t>
            </a:r>
            <a:r>
              <a:rPr lang="en-US" altLang="zh-CN" sz="3800" dirty="0">
                <a:latin typeface="Microsoft JhengHei" panose="020B0604030504040204" pitchFamily="34" charset="-120"/>
                <a:ea typeface="Microsoft JhengHei" panose="020B0604030504040204" pitchFamily="34" charset="-120"/>
              </a:rPr>
              <a:t>)</a:t>
            </a:r>
          </a:p>
          <a:p>
            <a:pPr>
              <a:lnSpc>
                <a:spcPct val="100000"/>
              </a:lnSpc>
            </a:pPr>
            <a:r>
              <a:rPr lang="en-US" altLang="zh-CN" sz="3800" dirty="0">
                <a:latin typeface="Microsoft JhengHei" panose="020B0604030504040204" pitchFamily="34" charset="-120"/>
                <a:ea typeface="Microsoft JhengHei" panose="020B0604030504040204" pitchFamily="34" charset="-120"/>
              </a:rPr>
              <a:t>    {</a:t>
            </a:r>
          </a:p>
          <a:p>
            <a:pPr>
              <a:lnSpc>
                <a:spcPct val="100000"/>
              </a:lnSpc>
            </a:pPr>
            <a:r>
              <a:rPr lang="en-US" altLang="zh-CN" sz="3800" dirty="0">
                <a:latin typeface="Microsoft JhengHei" panose="020B0604030504040204" pitchFamily="34" charset="-120"/>
                <a:ea typeface="Microsoft JhengHei" panose="020B0604030504040204" pitchFamily="34" charset="-120"/>
              </a:rPr>
              <a:t>        x’=y</a:t>
            </a:r>
            <a:r>
              <a:rPr lang="zh-CN" altLang="en-US" sz="3800" dirty="0">
                <a:latin typeface="Microsoft JhengHei" panose="020B0604030504040204" pitchFamily="34" charset="-120"/>
                <a:ea typeface="Microsoft JhengHei" panose="020B0604030504040204" pitchFamily="34" charset="-120"/>
              </a:rPr>
              <a:t>当前任职的医院</a:t>
            </a:r>
            <a:endParaRPr lang="en-US" altLang="zh-CN" sz="3800" dirty="0">
              <a:latin typeface="Microsoft JhengHei" panose="020B0604030504040204" pitchFamily="34" charset="-120"/>
              <a:ea typeface="Microsoft JhengHei" panose="020B0604030504040204" pitchFamily="34" charset="-120"/>
            </a:endParaRPr>
          </a:p>
          <a:p>
            <a:pPr>
              <a:lnSpc>
                <a:spcPct val="100000"/>
              </a:lnSpc>
            </a:pPr>
            <a:r>
              <a:rPr lang="en-US" altLang="zh-CN" sz="3800" dirty="0">
                <a:latin typeface="Microsoft JhengHei" panose="020B0604030504040204" pitchFamily="34" charset="-120"/>
                <a:ea typeface="Microsoft JhengHei" panose="020B0604030504040204" pitchFamily="34" charset="-120"/>
              </a:rPr>
              <a:t>        if(Y</a:t>
            </a:r>
            <a:r>
              <a:rPr lang="zh-CN" altLang="en-US" sz="3800" dirty="0">
                <a:latin typeface="Microsoft JhengHei" panose="020B0604030504040204" pitchFamily="34" charset="-120"/>
                <a:ea typeface="Microsoft JhengHei" panose="020B0604030504040204" pitchFamily="34" charset="-120"/>
              </a:rPr>
              <a:t>更喜爱</a:t>
            </a:r>
            <a:r>
              <a:rPr lang="en-US" altLang="zh-CN" sz="3800" dirty="0">
                <a:latin typeface="Microsoft JhengHei" panose="020B0604030504040204" pitchFamily="34" charset="-120"/>
                <a:ea typeface="Microsoft JhengHei" panose="020B0604030504040204" pitchFamily="34" charset="-120"/>
              </a:rPr>
              <a:t>x’)</a:t>
            </a:r>
          </a:p>
          <a:p>
            <a:pPr>
              <a:lnSpc>
                <a:spcPct val="100000"/>
              </a:lnSpc>
            </a:pPr>
            <a:r>
              <a:rPr lang="en-US" altLang="zh-CN" sz="3800" dirty="0">
                <a:latin typeface="Microsoft JhengHei" panose="020B0604030504040204" pitchFamily="34" charset="-120"/>
                <a:ea typeface="Microsoft JhengHei" panose="020B0604030504040204" pitchFamily="34" charset="-120"/>
              </a:rPr>
              <a:t>            x</a:t>
            </a:r>
            <a:r>
              <a:rPr lang="zh-CN" altLang="en-US" sz="3800" dirty="0">
                <a:latin typeface="Microsoft JhengHei" panose="020B0604030504040204" pitchFamily="34" charset="-120"/>
                <a:ea typeface="Microsoft JhengHei" panose="020B0604030504040204" pitchFamily="34" charset="-120"/>
              </a:rPr>
              <a:t>保持自由状态</a:t>
            </a:r>
            <a:endParaRPr lang="en-US" altLang="zh-CN" sz="3800" dirty="0">
              <a:latin typeface="Microsoft JhengHei" panose="020B0604030504040204" pitchFamily="34" charset="-120"/>
              <a:ea typeface="Microsoft JhengHei" panose="020B0604030504040204" pitchFamily="34" charset="-120"/>
            </a:endParaRPr>
          </a:p>
          <a:p>
            <a:pPr>
              <a:lnSpc>
                <a:spcPct val="100000"/>
              </a:lnSpc>
            </a:pPr>
            <a:r>
              <a:rPr lang="en-US" altLang="zh-CN" sz="3800" dirty="0">
                <a:latin typeface="Microsoft JhengHei" panose="020B0604030504040204" pitchFamily="34" charset="-120"/>
                <a:ea typeface="Microsoft JhengHei" panose="020B0604030504040204" pitchFamily="34" charset="-120"/>
              </a:rPr>
              <a:t>        else(Y</a:t>
            </a:r>
            <a:r>
              <a:rPr lang="zh-CN" altLang="en-US" sz="3800" dirty="0">
                <a:latin typeface="Microsoft JhengHei" panose="020B0604030504040204" pitchFamily="34" charset="-120"/>
                <a:ea typeface="Microsoft JhengHei" panose="020B0604030504040204" pitchFamily="34" charset="-120"/>
              </a:rPr>
              <a:t>更喜爱</a:t>
            </a:r>
            <a:r>
              <a:rPr lang="en-US" altLang="zh-CN" sz="3800" dirty="0">
                <a:latin typeface="Microsoft JhengHei" panose="020B0604030504040204" pitchFamily="34" charset="-120"/>
                <a:ea typeface="Microsoft JhengHei" panose="020B0604030504040204" pitchFamily="34" charset="-120"/>
              </a:rPr>
              <a:t>x)</a:t>
            </a:r>
          </a:p>
          <a:p>
            <a:pPr>
              <a:lnSpc>
                <a:spcPct val="100000"/>
              </a:lnSpc>
            </a:pPr>
            <a:r>
              <a:rPr lang="en-US" altLang="zh-CN" sz="3800" dirty="0">
                <a:latin typeface="Microsoft JhengHei" panose="020B0604030504040204" pitchFamily="34" charset="-120"/>
                <a:ea typeface="Microsoft JhengHei" panose="020B0604030504040204" pitchFamily="34" charset="-120"/>
              </a:rPr>
              <a:t>        {</a:t>
            </a:r>
          </a:p>
          <a:p>
            <a:pPr>
              <a:lnSpc>
                <a:spcPct val="100000"/>
              </a:lnSpc>
            </a:pPr>
            <a:r>
              <a:rPr lang="zh-CN" altLang="en-US" sz="3800" dirty="0">
                <a:latin typeface="Microsoft JhengHei" panose="020B0604030504040204" pitchFamily="34" charset="-120"/>
                <a:ea typeface="Microsoft JhengHei" panose="020B0604030504040204" pitchFamily="34" charset="-120"/>
              </a:rPr>
              <a:t>            将</a:t>
            </a:r>
            <a:r>
              <a:rPr lang="en-US" altLang="zh-CN" sz="3800" dirty="0">
                <a:latin typeface="Microsoft JhengHei" panose="020B0604030504040204" pitchFamily="34" charset="-120"/>
                <a:ea typeface="Microsoft JhengHei" panose="020B0604030504040204" pitchFamily="34" charset="-120"/>
              </a:rPr>
              <a:t>(</a:t>
            </a:r>
            <a:r>
              <a:rPr lang="en-US" altLang="zh-CN" sz="3800" dirty="0" err="1">
                <a:latin typeface="Microsoft JhengHei" panose="020B0604030504040204" pitchFamily="34" charset="-120"/>
                <a:ea typeface="Microsoft JhengHei" panose="020B0604030504040204" pitchFamily="34" charset="-120"/>
              </a:rPr>
              <a:t>x,y</a:t>
            </a:r>
            <a:r>
              <a:rPr lang="en-US" altLang="zh-CN" sz="3800" dirty="0">
                <a:latin typeface="Microsoft JhengHei" panose="020B0604030504040204" pitchFamily="34" charset="-120"/>
                <a:ea typeface="Microsoft JhengHei" panose="020B0604030504040204" pitchFamily="34" charset="-120"/>
              </a:rPr>
              <a:t>)</a:t>
            </a:r>
            <a:r>
              <a:rPr lang="zh-CN" altLang="en-US" sz="3800" dirty="0">
                <a:latin typeface="Microsoft JhengHei" panose="020B0604030504040204" pitchFamily="34" charset="-120"/>
                <a:ea typeface="Microsoft JhengHei" panose="020B0604030504040204" pitchFamily="34" charset="-120"/>
              </a:rPr>
              <a:t>的状态设置为匹配状态；</a:t>
            </a:r>
            <a:endParaRPr lang="en-US" altLang="zh-CN" sz="3800" dirty="0">
              <a:latin typeface="Microsoft JhengHei" panose="020B0604030504040204" pitchFamily="34" charset="-120"/>
              <a:ea typeface="Microsoft JhengHei" panose="020B0604030504040204" pitchFamily="34" charset="-120"/>
            </a:endParaRPr>
          </a:p>
          <a:p>
            <a:pPr>
              <a:lnSpc>
                <a:spcPct val="100000"/>
              </a:lnSpc>
            </a:pPr>
            <a:r>
              <a:rPr lang="en-US" altLang="zh-CN" sz="3800" dirty="0">
                <a:latin typeface="Microsoft JhengHei" panose="020B0604030504040204" pitchFamily="34" charset="-120"/>
                <a:ea typeface="Microsoft JhengHei" panose="020B0604030504040204" pitchFamily="34" charset="-120"/>
              </a:rPr>
              <a:t>            </a:t>
            </a:r>
            <a:r>
              <a:rPr lang="zh-CN" altLang="en-US" sz="3800" dirty="0">
                <a:latin typeface="Microsoft JhengHei" panose="020B0604030504040204" pitchFamily="34" charset="-120"/>
                <a:ea typeface="Microsoft JhengHei" panose="020B0604030504040204" pitchFamily="34" charset="-120"/>
              </a:rPr>
              <a:t>将</a:t>
            </a:r>
            <a:r>
              <a:rPr lang="en-US" altLang="zh-CN" sz="3800" dirty="0">
                <a:latin typeface="Microsoft JhengHei" panose="020B0604030504040204" pitchFamily="34" charset="-120"/>
                <a:ea typeface="Microsoft JhengHei" panose="020B0604030504040204" pitchFamily="34" charset="-120"/>
              </a:rPr>
              <a:t>x’</a:t>
            </a:r>
            <a:r>
              <a:rPr lang="zh-CN" altLang="en-US" sz="3800" dirty="0">
                <a:latin typeface="Microsoft JhengHei" panose="020B0604030504040204" pitchFamily="34" charset="-120"/>
                <a:ea typeface="Microsoft JhengHei" panose="020B0604030504040204" pitchFamily="34" charset="-120"/>
              </a:rPr>
              <a:t>设置为自由状态；</a:t>
            </a:r>
            <a:endParaRPr lang="en-US" altLang="zh-CN" sz="3800" dirty="0">
              <a:latin typeface="Microsoft JhengHei" panose="020B0604030504040204" pitchFamily="34" charset="-120"/>
              <a:ea typeface="Microsoft JhengHei" panose="020B0604030504040204" pitchFamily="34" charset="-120"/>
            </a:endParaRPr>
          </a:p>
          <a:p>
            <a:pPr>
              <a:lnSpc>
                <a:spcPct val="100000"/>
              </a:lnSpc>
            </a:pPr>
            <a:r>
              <a:rPr lang="en-US" altLang="zh-CN" sz="3800" dirty="0">
                <a:latin typeface="Microsoft JhengHei" panose="020B0604030504040204" pitchFamily="34" charset="-120"/>
                <a:ea typeface="Microsoft JhengHei" panose="020B0604030504040204" pitchFamily="34" charset="-120"/>
              </a:rPr>
              <a:t>         }</a:t>
            </a:r>
          </a:p>
          <a:p>
            <a:pPr>
              <a:lnSpc>
                <a:spcPct val="100000"/>
              </a:lnSpc>
            </a:pPr>
            <a:r>
              <a:rPr lang="en-US" altLang="zh-CN" sz="3800" dirty="0">
                <a:latin typeface="Microsoft JhengHei" panose="020B0604030504040204" pitchFamily="34" charset="-120"/>
                <a:ea typeface="Microsoft JhengHei" panose="020B0604030504040204" pitchFamily="34" charset="-120"/>
              </a:rPr>
              <a:t>    }</a:t>
            </a:r>
          </a:p>
          <a:p>
            <a:pPr>
              <a:lnSpc>
                <a:spcPct val="100000"/>
              </a:lnSpc>
            </a:pPr>
            <a:r>
              <a:rPr lang="en-US" altLang="zh-CN" sz="3800" dirty="0">
                <a:latin typeface="Microsoft JhengHei" panose="020B0604030504040204" pitchFamily="34" charset="-120"/>
                <a:ea typeface="Microsoft JhengHei" panose="020B0604030504040204" pitchFamily="34" charset="-120"/>
              </a:rPr>
              <a:t>}</a:t>
            </a:r>
          </a:p>
          <a:p>
            <a:pPr>
              <a:lnSpc>
                <a:spcPct val="100000"/>
              </a:lnSpc>
            </a:pPr>
            <a:r>
              <a:rPr lang="zh-CN" altLang="en-US" sz="3800" dirty="0">
                <a:latin typeface="Microsoft JhengHei" panose="020B0604030504040204" pitchFamily="34" charset="-120"/>
                <a:ea typeface="Microsoft JhengHei" panose="020B0604030504040204" pitchFamily="34" charset="-120"/>
              </a:rPr>
              <a:t>输出已经匹配的集合</a:t>
            </a:r>
            <a:r>
              <a:rPr lang="en-US" altLang="zh-CN" sz="3800" dirty="0">
                <a:latin typeface="Microsoft JhengHei" panose="020B0604030504040204" pitchFamily="34" charset="-120"/>
                <a:ea typeface="Microsoft JhengHei" panose="020B0604030504040204" pitchFamily="34" charset="-120"/>
              </a:rPr>
              <a:t>S</a:t>
            </a:r>
          </a:p>
          <a:p>
            <a:pPr>
              <a:lnSpc>
                <a:spcPct val="60000"/>
              </a:lnSpc>
            </a:pPr>
            <a:endParaRPr lang="en-US" altLang="zh-CN" sz="2400" dirty="0"/>
          </a:p>
          <a:p>
            <a:pPr>
              <a:lnSpc>
                <a:spcPct val="60000"/>
              </a:lnSpc>
            </a:pPr>
            <a:r>
              <a:rPr lang="en-US" altLang="zh-CN" sz="2400" dirty="0"/>
              <a:t>    </a:t>
            </a:r>
          </a:p>
        </p:txBody>
      </p:sp>
    </p:spTree>
    <p:extLst>
      <p:ext uri="{BB962C8B-B14F-4D97-AF65-F5344CB8AC3E}">
        <p14:creationId xmlns:p14="http://schemas.microsoft.com/office/powerpoint/2010/main" val="7807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435505"/>
            <a:ext cx="8091664" cy="755474"/>
          </a:xfrm>
        </p:spPr>
        <p:txBody>
          <a:bodyPr>
            <a:normAutofit/>
          </a:bodyPr>
          <a:lstStyle/>
          <a:p>
            <a:r>
              <a:rPr lang="zh-CN" altLang="en-US" sz="3600" dirty="0"/>
              <a:t>对该算法可输出稳定匹配的证明</a:t>
            </a: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a:bodyPr>
          <a:lstStyle/>
          <a:p>
            <a:pPr>
              <a:lnSpc>
                <a:spcPct val="150000"/>
              </a:lnSpc>
            </a:pPr>
            <a:r>
              <a:rPr lang="en-US" altLang="zh-CN" sz="2400" dirty="0">
                <a:latin typeface="Microsoft JhengHei" panose="020B0604030504040204" pitchFamily="34" charset="-120"/>
                <a:ea typeface="Microsoft JhengHei" panose="020B0604030504040204" pitchFamily="34" charset="-120"/>
              </a:rPr>
              <a:t>1.</a:t>
            </a:r>
            <a:r>
              <a:rPr lang="zh-CN" altLang="en-US" sz="2400" dirty="0">
                <a:latin typeface="Microsoft JhengHei" panose="020B0604030504040204" pitchFamily="34" charset="-120"/>
                <a:ea typeface="Microsoft JhengHei" panose="020B0604030504040204" pitchFamily="34" charset="-120"/>
              </a:rPr>
              <a:t>该过程会有终止：</a:t>
            </a:r>
            <a:endParaRPr lang="en-US" altLang="zh-CN" sz="2400" dirty="0">
              <a:latin typeface="Microsoft JhengHei" panose="020B0604030504040204" pitchFamily="34" charset="-120"/>
              <a:ea typeface="Microsoft JhengHei" panose="020B0604030504040204" pitchFamily="34" charset="-120"/>
            </a:endParaRPr>
          </a:p>
          <a:p>
            <a:pPr>
              <a:lnSpc>
                <a:spcPct val="150000"/>
              </a:lnSpc>
            </a:pPr>
            <a:r>
              <a:rPr lang="zh-CN" altLang="en-US" sz="2400" dirty="0">
                <a:latin typeface="Microsoft JhengHei" panose="020B0604030504040204" pitchFamily="34" charset="-120"/>
                <a:ea typeface="Microsoft JhengHei" panose="020B0604030504040204" pitchFamily="34" charset="-120"/>
              </a:rPr>
              <a:t>由该循环的条件，每个医院最多和医生只接触一次，所以最多只要进行</a:t>
            </a:r>
            <a:r>
              <a:rPr lang="en-US" altLang="zh-CN" sz="2400" dirty="0" err="1">
                <a:latin typeface="Microsoft JhengHei" panose="020B0604030504040204" pitchFamily="34" charset="-120"/>
                <a:ea typeface="Microsoft JhengHei" panose="020B0604030504040204" pitchFamily="34" charset="-120"/>
              </a:rPr>
              <a:t>nxn</a:t>
            </a:r>
            <a:r>
              <a:rPr lang="en-US" altLang="zh-CN" sz="2400" dirty="0">
                <a:latin typeface="Microsoft JhengHei" panose="020B0604030504040204" pitchFamily="34" charset="-120"/>
                <a:ea typeface="Microsoft JhengHei" panose="020B0604030504040204" pitchFamily="34" charset="-120"/>
              </a:rPr>
              <a:t>’(n</a:t>
            </a:r>
            <a:r>
              <a:rPr lang="zh-CN" altLang="en-US" sz="2400" dirty="0">
                <a:latin typeface="Microsoft JhengHei" panose="020B0604030504040204" pitchFamily="34" charset="-120"/>
                <a:ea typeface="Microsoft JhengHei" panose="020B0604030504040204" pitchFamily="34" charset="-120"/>
              </a:rPr>
              <a:t>为</a:t>
            </a:r>
            <a:r>
              <a:rPr lang="en-US" altLang="zh-CN" sz="2400" dirty="0">
                <a:latin typeface="Microsoft JhengHei" panose="020B0604030504040204" pitchFamily="34" charset="-120"/>
                <a:ea typeface="Microsoft JhengHei" panose="020B0604030504040204" pitchFamily="34" charset="-120"/>
              </a:rPr>
              <a:t>m</a:t>
            </a:r>
            <a:r>
              <a:rPr lang="zh-CN" altLang="en-US" sz="2400" dirty="0">
                <a:latin typeface="Microsoft JhengHei" panose="020B0604030504040204" pitchFamily="34" charset="-120"/>
                <a:ea typeface="Microsoft JhengHei" panose="020B0604030504040204" pitchFamily="34" charset="-120"/>
              </a:rPr>
              <a:t>中元素数量，</a:t>
            </a:r>
            <a:r>
              <a:rPr lang="en-US" altLang="zh-CN" sz="2400" dirty="0">
                <a:latin typeface="Microsoft JhengHei" panose="020B0604030504040204" pitchFamily="34" charset="-120"/>
                <a:ea typeface="Microsoft JhengHei" panose="020B0604030504040204" pitchFamily="34" charset="-120"/>
              </a:rPr>
              <a:t>n’</a:t>
            </a:r>
            <a:r>
              <a:rPr lang="zh-CN" altLang="en-US" sz="2400" dirty="0">
                <a:latin typeface="Microsoft JhengHei" panose="020B0604030504040204" pitchFamily="34" charset="-120"/>
                <a:ea typeface="Microsoft JhengHei" panose="020B0604030504040204" pitchFamily="34" charset="-120"/>
              </a:rPr>
              <a:t>为</a:t>
            </a:r>
            <a:r>
              <a:rPr lang="en-US" altLang="zh-CN" sz="2400" dirty="0">
                <a:latin typeface="Microsoft JhengHei" panose="020B0604030504040204" pitchFamily="34" charset="-120"/>
                <a:ea typeface="Microsoft JhengHei" panose="020B0604030504040204" pitchFamily="34" charset="-120"/>
              </a:rPr>
              <a:t>w</a:t>
            </a:r>
            <a:r>
              <a:rPr lang="zh-CN" altLang="en-US" sz="2400" dirty="0">
                <a:latin typeface="Microsoft JhengHei" panose="020B0604030504040204" pitchFamily="34" charset="-120"/>
                <a:ea typeface="Microsoft JhengHei" panose="020B0604030504040204" pitchFamily="34" charset="-120"/>
              </a:rPr>
              <a:t>中元素数量</a:t>
            </a:r>
            <a:r>
              <a:rPr lang="en-US" altLang="zh-CN" sz="2400" dirty="0">
                <a:latin typeface="Microsoft JhengHei" panose="020B0604030504040204" pitchFamily="34" charset="-120"/>
                <a:ea typeface="Microsoft JhengHei" panose="020B0604030504040204" pitchFamily="34" charset="-120"/>
              </a:rPr>
              <a:t>)</a:t>
            </a:r>
            <a:r>
              <a:rPr lang="zh-CN" altLang="en-US" sz="2400" dirty="0">
                <a:latin typeface="Microsoft JhengHei" panose="020B0604030504040204" pitchFamily="34" charset="-120"/>
                <a:ea typeface="Microsoft JhengHei" panose="020B0604030504040204" pitchFamily="34" charset="-120"/>
              </a:rPr>
              <a:t>次循环即可。</a:t>
            </a:r>
            <a:endParaRPr lang="en-US" altLang="zh-CN" sz="2400" dirty="0">
              <a:latin typeface="Microsoft JhengHei" panose="020B0604030504040204" pitchFamily="34" charset="-120"/>
              <a:ea typeface="Microsoft JhengHei" panose="020B0604030504040204" pitchFamily="34" charset="-120"/>
            </a:endParaRPr>
          </a:p>
          <a:p>
            <a:pPr>
              <a:lnSpc>
                <a:spcPct val="150000"/>
              </a:lnSpc>
            </a:pPr>
            <a:r>
              <a:rPr lang="en-US" altLang="zh-CN" sz="2400" dirty="0">
                <a:latin typeface="Microsoft JhengHei" panose="020B0604030504040204" pitchFamily="34" charset="-120"/>
                <a:ea typeface="Microsoft JhengHei" panose="020B0604030504040204" pitchFamily="34" charset="-120"/>
              </a:rPr>
              <a:t>2.</a:t>
            </a:r>
            <a:r>
              <a:rPr lang="zh-CN" altLang="en-US" sz="2400" dirty="0">
                <a:latin typeface="Microsoft JhengHei" panose="020B0604030504040204" pitchFamily="34" charset="-120"/>
                <a:ea typeface="Microsoft JhengHei" panose="020B0604030504040204" pitchFamily="34" charset="-120"/>
              </a:rPr>
              <a:t>输出匹配为完美匹配：</a:t>
            </a:r>
            <a:endParaRPr lang="en-US" altLang="zh-CN" sz="2400" dirty="0">
              <a:latin typeface="Microsoft JhengHei" panose="020B0604030504040204" pitchFamily="34" charset="-120"/>
              <a:ea typeface="Microsoft JhengHei" panose="020B0604030504040204" pitchFamily="34" charset="-120"/>
            </a:endParaRPr>
          </a:p>
          <a:p>
            <a:pPr>
              <a:lnSpc>
                <a:spcPct val="150000"/>
              </a:lnSpc>
            </a:pPr>
            <a:r>
              <a:rPr lang="zh-CN" altLang="en-US" sz="2400" dirty="0">
                <a:latin typeface="Microsoft JhengHei" panose="020B0604030504040204" pitchFamily="34" charset="-120"/>
                <a:ea typeface="Microsoft JhengHei" panose="020B0604030504040204" pitchFamily="34" charset="-120"/>
              </a:rPr>
              <a:t>假设，存在一个医生没有职位，则必然有一个医院有职位空闲，根据循环条件，此时循环不可能终止，也就不可能输出</a:t>
            </a:r>
            <a:r>
              <a:rPr lang="en-US" altLang="zh-CN" sz="2400" dirty="0">
                <a:latin typeface="Microsoft JhengHei" panose="020B0604030504040204" pitchFamily="34" charset="-120"/>
                <a:ea typeface="Microsoft JhengHei" panose="020B0604030504040204" pitchFamily="34" charset="-120"/>
              </a:rPr>
              <a:t>s</a:t>
            </a:r>
            <a:r>
              <a:rPr lang="zh-CN" altLang="en-US" sz="2400" dirty="0">
                <a:latin typeface="Microsoft JhengHei" panose="020B0604030504040204" pitchFamily="34" charset="-120"/>
                <a:ea typeface="Microsoft JhengHei" panose="020B0604030504040204" pitchFamily="34" charset="-120"/>
              </a:rPr>
              <a:t>。</a:t>
            </a:r>
            <a:endParaRPr lang="en-US" altLang="zh-CN" sz="2400" dirty="0">
              <a:latin typeface="Microsoft JhengHei" panose="020B0604030504040204" pitchFamily="34" charset="-120"/>
              <a:ea typeface="Microsoft JhengHei" panose="020B0604030504040204" pitchFamily="34" charset="-120"/>
            </a:endParaRPr>
          </a:p>
          <a:p>
            <a:pPr>
              <a:lnSpc>
                <a:spcPct val="150000"/>
              </a:lnSpc>
            </a:pPr>
            <a:endParaRPr lang="en-US" altLang="zh-CN" sz="2400" dirty="0">
              <a:latin typeface="Microsoft JhengHei" panose="020B0604030504040204" pitchFamily="34" charset="-120"/>
              <a:ea typeface="Microsoft JhengHei" panose="020B0604030504040204" pitchFamily="34" charset="-120"/>
            </a:endParaRPr>
          </a:p>
          <a:p>
            <a:pPr>
              <a:lnSpc>
                <a:spcPct val="100000"/>
              </a:lnSpc>
            </a:pPr>
            <a:endParaRPr lang="en-US" altLang="zh-CN" sz="2400" dirty="0"/>
          </a:p>
        </p:txBody>
      </p:sp>
    </p:spTree>
    <p:extLst>
      <p:ext uri="{BB962C8B-B14F-4D97-AF65-F5344CB8AC3E}">
        <p14:creationId xmlns:p14="http://schemas.microsoft.com/office/powerpoint/2010/main" val="31438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435505"/>
            <a:ext cx="8091664" cy="755474"/>
          </a:xfrm>
        </p:spPr>
        <p:txBody>
          <a:bodyPr>
            <a:normAutofit/>
          </a:bodyPr>
          <a:lstStyle/>
          <a:p>
            <a:pPr>
              <a:lnSpc>
                <a:spcPct val="150000"/>
              </a:lnSpc>
            </a:pPr>
            <a:r>
              <a:rPr lang="en-US" altLang="zh-CN" sz="2800" dirty="0">
                <a:solidFill>
                  <a:schemeClr val="tx2"/>
                </a:solidFill>
              </a:rPr>
              <a:t>3.</a:t>
            </a:r>
            <a:r>
              <a:rPr lang="zh-CN" altLang="en-US" sz="2800" dirty="0">
                <a:solidFill>
                  <a:schemeClr val="tx2"/>
                </a:solidFill>
              </a:rPr>
              <a:t>输出匹配为稳定匹配</a:t>
            </a:r>
            <a:endParaRPr lang="en-US" altLang="zh-CN" sz="2800" dirty="0">
              <a:solidFill>
                <a:schemeClr val="tx2"/>
              </a:solidFill>
            </a:endParaRPr>
          </a:p>
        </p:txBody>
      </p:sp>
      <mc:AlternateContent xmlns:mc="http://schemas.openxmlformats.org/markup-compatibility/2006">
        <mc:Choice xmlns:a14="http://schemas.microsoft.com/office/drawing/2010/main" Requires="a14">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414151"/>
                <a:ext cx="8791575" cy="4909785"/>
              </a:xfrm>
            </p:spPr>
            <p:txBody>
              <a:bodyPr>
                <a:normAutofit/>
              </a:bodyPr>
              <a:lstStyle/>
              <a:p>
                <a:pPr>
                  <a:lnSpc>
                    <a:spcPct val="100000"/>
                  </a:lnSpc>
                </a:pPr>
                <a:r>
                  <a:rPr lang="zh-CN" altLang="en-US" sz="2400" dirty="0">
                    <a:latin typeface="Microsoft JhengHei" panose="020B0604030504040204" pitchFamily="34" charset="-120"/>
                    <a:ea typeface="Microsoft JhengHei" panose="020B0604030504040204" pitchFamily="34" charset="-120"/>
                  </a:rPr>
                  <a:t>假设  </a:t>
                </a:r>
                <a:r>
                  <a:rPr lang="en-US" altLang="zh-CN" sz="2400" dirty="0">
                    <a:latin typeface="Microsoft JhengHei" panose="020B0604030504040204" pitchFamily="34" charset="-120"/>
                    <a:ea typeface="Microsoft JhengHei" panose="020B0604030504040204" pitchFamily="34" charset="-120"/>
                  </a:rPr>
                  <a:t>; </a:t>
                </a:r>
                <a:r>
                  <a:rPr lang="zh-CN" altLang="en-US" sz="2400" dirty="0">
                    <a:latin typeface="Microsoft JhengHei" panose="020B0604030504040204" pitchFamily="34" charset="-120"/>
                    <a:ea typeface="Microsoft JhengHei" panose="020B0604030504040204" pitchFamily="34" charset="-120"/>
                  </a:rPr>
                  <a:t>  不稳定匹配对（</a:t>
                </a:r>
                <a:r>
                  <a:rPr lang="en-US" altLang="zh-CN" sz="2400" dirty="0">
                    <a:latin typeface="Microsoft JhengHei" panose="020B0604030504040204" pitchFamily="34" charset="-120"/>
                    <a:ea typeface="Microsoft JhengHei" panose="020B0604030504040204" pitchFamily="34" charset="-120"/>
                  </a:rPr>
                  <a:t>x</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y</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 </a:t>
                </a:r>
                <a14:m>
                  <m:oMath xmlns:m="http://schemas.openxmlformats.org/officeDocument/2006/math">
                    <m:r>
                      <a:rPr lang="en-US" altLang="zh-CN" sz="2400" dirty="0">
                        <a:latin typeface="Cambria Math" panose="02040503050406030204" pitchFamily="18" charset="0"/>
                      </a:rPr>
                      <m:t>∈</m:t>
                    </m:r>
                  </m:oMath>
                </a14:m>
                <a:r>
                  <a:rPr lang="en-US" altLang="zh-CN" sz="2400" dirty="0">
                    <a:latin typeface="Microsoft JhengHei" panose="020B0604030504040204" pitchFamily="34" charset="-120"/>
                    <a:ea typeface="Microsoft JhengHei" panose="020B0604030504040204" pitchFamily="34" charset="-120"/>
                  </a:rPr>
                  <a:t> S</a:t>
                </a:r>
              </a:p>
              <a:p>
                <a:pPr>
                  <a:lnSpc>
                    <a:spcPct val="100000"/>
                  </a:lnSpc>
                </a:pPr>
                <a:r>
                  <a:rPr lang="zh-CN" altLang="en-US" sz="2400" dirty="0">
                    <a:latin typeface="Microsoft JhengHei" panose="020B0604030504040204" pitchFamily="34" charset="-120"/>
                    <a:ea typeface="Microsoft JhengHei" panose="020B0604030504040204" pitchFamily="34" charset="-120"/>
                  </a:rPr>
                  <a:t>则</a:t>
                </a:r>
                <a:r>
                  <a:rPr lang="en-US" altLang="zh-CN" sz="2400" dirty="0">
                    <a:latin typeface="Microsoft JhengHei" panose="020B0604030504040204" pitchFamily="34" charset="-120"/>
                    <a:ea typeface="Microsoft JhengHei" panose="020B0604030504040204" pitchFamily="34" charset="-120"/>
                  </a:rPr>
                  <a:t>x</a:t>
                </a:r>
                <a:r>
                  <a:rPr lang="zh-CN" altLang="en-US" sz="2400" dirty="0">
                    <a:latin typeface="Microsoft JhengHei" panose="020B0604030504040204" pitchFamily="34" charset="-120"/>
                    <a:ea typeface="Microsoft JhengHei" panose="020B0604030504040204" pitchFamily="34" charset="-120"/>
                  </a:rPr>
                  <a:t>为</a:t>
                </a:r>
                <a:r>
                  <a:rPr lang="en-US" altLang="zh-CN" sz="2400" dirty="0">
                    <a:latin typeface="Microsoft JhengHei" panose="020B0604030504040204" pitchFamily="34" charset="-120"/>
                    <a:ea typeface="Microsoft JhengHei" panose="020B0604030504040204" pitchFamily="34" charset="-120"/>
                  </a:rPr>
                  <a:t>y</a:t>
                </a:r>
                <a:r>
                  <a:rPr lang="zh-CN" altLang="en-US" sz="2400" dirty="0">
                    <a:latin typeface="Microsoft JhengHei" panose="020B0604030504040204" pitchFamily="34" charset="-120"/>
                    <a:ea typeface="Microsoft JhengHei" panose="020B0604030504040204" pitchFamily="34" charset="-120"/>
                  </a:rPr>
                  <a:t>的最佳匹配</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zh-CN" altLang="en-US" sz="2400" dirty="0">
                    <a:latin typeface="Microsoft JhengHei" panose="020B0604030504040204" pitchFamily="34" charset="-120"/>
                    <a:ea typeface="Microsoft JhengHei" panose="020B0604030504040204" pitchFamily="34" charset="-120"/>
                  </a:rPr>
                  <a:t>且存在</a:t>
                </a:r>
                <a:r>
                  <a:rPr lang="en-US" altLang="zh-CN" sz="2400" dirty="0">
                    <a:latin typeface="Microsoft JhengHei" panose="020B0604030504040204" pitchFamily="34" charset="-120"/>
                    <a:ea typeface="Microsoft JhengHei" panose="020B0604030504040204" pitchFamily="34" charset="-120"/>
                  </a:rPr>
                  <a:t>y’,</a:t>
                </a:r>
                <a:r>
                  <a:rPr lang="zh-CN" altLang="en-US" sz="2400" dirty="0">
                    <a:latin typeface="Microsoft JhengHei" panose="020B0604030504040204" pitchFamily="34" charset="-120"/>
                    <a:ea typeface="Microsoft JhengHei" panose="020B0604030504040204" pitchFamily="34" charset="-120"/>
                  </a:rPr>
                  <a:t>其最佳匹配也为</a:t>
                </a:r>
                <a:r>
                  <a:rPr lang="en-US" altLang="zh-CN" sz="2400" dirty="0">
                    <a:latin typeface="Microsoft JhengHei" panose="020B0604030504040204" pitchFamily="34" charset="-120"/>
                    <a:ea typeface="Microsoft JhengHei" panose="020B0604030504040204" pitchFamily="34" charset="-120"/>
                  </a:rPr>
                  <a:t>x</a:t>
                </a:r>
              </a:p>
              <a:p>
                <a:pPr>
                  <a:lnSpc>
                    <a:spcPct val="100000"/>
                  </a:lnSpc>
                </a:pPr>
                <a:r>
                  <a:rPr lang="zh-CN" altLang="en-US" sz="2400" dirty="0">
                    <a:latin typeface="Microsoft JhengHei" panose="020B0604030504040204" pitchFamily="34" charset="-120"/>
                    <a:ea typeface="Microsoft JhengHei" panose="020B0604030504040204" pitchFamily="34" charset="-120"/>
                  </a:rPr>
                  <a:t>且</a:t>
                </a:r>
                <a:r>
                  <a:rPr lang="en-US" altLang="zh-CN" sz="2400" dirty="0">
                    <a:latin typeface="Microsoft JhengHei" panose="020B0604030504040204" pitchFamily="34" charset="-120"/>
                    <a:ea typeface="Microsoft JhengHei" panose="020B0604030504040204" pitchFamily="34" charset="-120"/>
                  </a:rPr>
                  <a:t>x</a:t>
                </a:r>
                <a:r>
                  <a:rPr lang="zh-CN" altLang="en-US" sz="2400" dirty="0">
                    <a:latin typeface="Microsoft JhengHei" panose="020B0604030504040204" pitchFamily="34" charset="-120"/>
                    <a:ea typeface="Microsoft JhengHei" panose="020B0604030504040204" pitchFamily="34" charset="-120"/>
                  </a:rPr>
                  <a:t>更喜爱</a:t>
                </a:r>
                <a:r>
                  <a:rPr lang="en-US" altLang="zh-CN" sz="2400" dirty="0">
                    <a:latin typeface="Microsoft JhengHei" panose="020B0604030504040204" pitchFamily="34" charset="-120"/>
                    <a:ea typeface="Microsoft JhengHei" panose="020B0604030504040204" pitchFamily="34" charset="-120"/>
                  </a:rPr>
                  <a:t>y’</a:t>
                </a:r>
              </a:p>
              <a:p>
                <a:pPr>
                  <a:lnSpc>
                    <a:spcPct val="100000"/>
                  </a:lnSpc>
                </a:pPr>
                <a:r>
                  <a:rPr lang="zh-CN" altLang="en-US" sz="2400" dirty="0">
                    <a:latin typeface="Microsoft JhengHei" panose="020B0604030504040204" pitchFamily="34" charset="-120"/>
                    <a:ea typeface="Microsoft JhengHei" panose="020B0604030504040204" pitchFamily="34" charset="-120"/>
                  </a:rPr>
                  <a:t>根据算法中的条件</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en-US" altLang="zh-CN" sz="2400" dirty="0">
                    <a:latin typeface="Microsoft JhengHei" panose="020B0604030504040204" pitchFamily="34" charset="-120"/>
                    <a:ea typeface="Microsoft JhengHei" panose="020B0604030504040204" pitchFamily="34" charset="-120"/>
                  </a:rPr>
                  <a:t>X</a:t>
                </a:r>
                <a:r>
                  <a:rPr lang="zh-CN" altLang="en-US" sz="2400" dirty="0">
                    <a:latin typeface="Microsoft JhengHei" panose="020B0604030504040204" pitchFamily="34" charset="-120"/>
                    <a:ea typeface="Microsoft JhengHei" panose="020B0604030504040204" pitchFamily="34" charset="-120"/>
                  </a:rPr>
                  <a:t>优先匹配自己更喜爱的</a:t>
                </a:r>
                <a:r>
                  <a:rPr lang="en-US" altLang="zh-CN" sz="2400" dirty="0">
                    <a:latin typeface="Microsoft JhengHei" panose="020B0604030504040204" pitchFamily="34" charset="-120"/>
                    <a:ea typeface="Microsoft JhengHei" panose="020B0604030504040204" pitchFamily="34" charset="-120"/>
                  </a:rPr>
                  <a:t>y</a:t>
                </a:r>
              </a:p>
              <a:p>
                <a:pPr>
                  <a:lnSpc>
                    <a:spcPct val="100000"/>
                  </a:lnSpc>
                </a:pPr>
                <a:r>
                  <a:rPr lang="zh-CN" altLang="en-US" sz="2400" dirty="0">
                    <a:latin typeface="Microsoft JhengHei" panose="020B0604030504040204" pitchFamily="34" charset="-120"/>
                    <a:ea typeface="Microsoft JhengHei" panose="020B0604030504040204" pitchFamily="34" charset="-120"/>
                  </a:rPr>
                  <a:t>所以其必然与</a:t>
                </a:r>
                <a:r>
                  <a:rPr lang="en-US" altLang="zh-CN" sz="2400" dirty="0">
                    <a:latin typeface="Microsoft JhengHei" panose="020B0604030504040204" pitchFamily="34" charset="-120"/>
                    <a:ea typeface="Microsoft JhengHei" panose="020B0604030504040204" pitchFamily="34" charset="-120"/>
                  </a:rPr>
                  <a:t>y’</a:t>
                </a:r>
                <a:r>
                  <a:rPr lang="zh-CN" altLang="en-US" sz="2400" dirty="0">
                    <a:latin typeface="Microsoft JhengHei" panose="020B0604030504040204" pitchFamily="34" charset="-120"/>
                    <a:ea typeface="Microsoft JhengHei" panose="020B0604030504040204" pitchFamily="34" charset="-120"/>
                  </a:rPr>
                  <a:t>先匹配</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zh-CN" altLang="en-US" sz="2400" dirty="0">
                    <a:latin typeface="Microsoft JhengHei" panose="020B0604030504040204" pitchFamily="34" charset="-120"/>
                    <a:ea typeface="Microsoft JhengHei" panose="020B0604030504040204" pitchFamily="34" charset="-120"/>
                  </a:rPr>
                  <a:t>所以其不可能与</a:t>
                </a:r>
                <a:r>
                  <a:rPr lang="en-US" altLang="zh-CN" sz="2400" dirty="0">
                    <a:latin typeface="Microsoft JhengHei" panose="020B0604030504040204" pitchFamily="34" charset="-120"/>
                    <a:ea typeface="Microsoft JhengHei" panose="020B0604030504040204" pitchFamily="34" charset="-120"/>
                  </a:rPr>
                  <a:t>y</a:t>
                </a:r>
                <a:r>
                  <a:rPr lang="zh-CN" altLang="en-US" sz="2400" dirty="0">
                    <a:latin typeface="Microsoft JhengHei" panose="020B0604030504040204" pitchFamily="34" charset="-120"/>
                    <a:ea typeface="Microsoft JhengHei" panose="020B0604030504040204" pitchFamily="34" charset="-120"/>
                  </a:rPr>
                  <a:t>匹配</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zh-CN" altLang="en-US" sz="2400" dirty="0">
                    <a:latin typeface="Microsoft JhengHei" panose="020B0604030504040204" pitchFamily="34" charset="-120"/>
                    <a:ea typeface="Microsoft JhengHei" panose="020B0604030504040204" pitchFamily="34" charset="-120"/>
                  </a:rPr>
                  <a:t>所以假设错误</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r>
                  <a:rPr lang="en-US" altLang="zh-CN" sz="2400" dirty="0">
                    <a:latin typeface="Microsoft JhengHei" panose="020B0604030504040204" pitchFamily="34" charset="-120"/>
                    <a:ea typeface="Microsoft JhengHei" panose="020B0604030504040204" pitchFamily="34" charset="-120"/>
                  </a:rPr>
                  <a:t>S</a:t>
                </a:r>
                <a:r>
                  <a:rPr lang="zh-CN" altLang="en-US" sz="2400" dirty="0">
                    <a:latin typeface="Microsoft JhengHei" panose="020B0604030504040204" pitchFamily="34" charset="-120"/>
                    <a:ea typeface="Microsoft JhengHei" panose="020B0604030504040204" pitchFamily="34" charset="-120"/>
                  </a:rPr>
                  <a:t>中不存在不稳定匹配对</a:t>
                </a:r>
                <a:endParaRPr lang="en-US" altLang="zh-CN" sz="2400" dirty="0">
                  <a:latin typeface="Microsoft JhengHei" panose="020B0604030504040204" pitchFamily="34" charset="-120"/>
                  <a:ea typeface="Microsoft JhengHei" panose="020B0604030504040204" pitchFamily="34" charset="-120"/>
                </a:endParaRPr>
              </a:p>
              <a:p>
                <a:pPr>
                  <a:lnSpc>
                    <a:spcPct val="100000"/>
                  </a:lnSpc>
                </a:pPr>
                <a:endParaRPr lang="en-US" altLang="zh-CN" sz="2400" dirty="0"/>
              </a:p>
              <a:p>
                <a:pPr>
                  <a:lnSpc>
                    <a:spcPct val="250000"/>
                  </a:lnSpc>
                </a:pPr>
                <a:endParaRPr lang="en-US" altLang="zh-CN" sz="2400" dirty="0"/>
              </a:p>
              <a:p>
                <a:pPr>
                  <a:lnSpc>
                    <a:spcPct val="250000"/>
                  </a:lnSpc>
                </a:pPr>
                <a:endParaRPr lang="en-US" altLang="zh-CN" sz="2400" dirty="0"/>
              </a:p>
            </p:txBody>
          </p:sp>
        </mc:Choice>
        <mc:Fallback>
          <p:sp>
            <p:nvSpPr>
              <p:cNvPr id="3" name="副标题 2">
                <a:extLst>
                  <a:ext uri="{FF2B5EF4-FFF2-40B4-BE49-F238E27FC236}">
                    <a16:creationId xmlns:a16="http://schemas.microsoft.com/office/drawing/2014/main" id="{3F67DB19-BB12-4868-B88C-4C5FAA5544A2}"/>
                  </a:ext>
                </a:extLst>
              </p:cNvPr>
              <p:cNvSpPr>
                <a:spLocks noGrp="1" noRot="1" noChangeAspect="1" noMove="1" noResize="1" noEditPoints="1" noAdjustHandles="1" noChangeArrowheads="1" noChangeShapeType="1" noTextEdit="1"/>
              </p:cNvSpPr>
              <p:nvPr>
                <p:ph type="subTitle" idx="1"/>
              </p:nvPr>
            </p:nvSpPr>
            <p:spPr>
              <a:xfrm>
                <a:off x="2327980" y="1414151"/>
                <a:ext cx="8791575" cy="4909785"/>
              </a:xfrm>
              <a:blipFill>
                <a:blip r:embed="rId2"/>
                <a:stretch>
                  <a:fillRect l="-1110" t="-870" b="-2609"/>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CDA0D0C5-4D3B-458D-B709-A5C04235B52C}"/>
              </a:ext>
            </a:extLst>
          </p:cNvPr>
          <p:cNvPicPr>
            <a:picLocks noChangeAspect="1"/>
          </p:cNvPicPr>
          <p:nvPr/>
        </p:nvPicPr>
        <p:blipFill>
          <a:blip r:embed="rId3"/>
          <a:stretch>
            <a:fillRect/>
          </a:stretch>
        </p:blipFill>
        <p:spPr>
          <a:xfrm>
            <a:off x="3370376" y="1537897"/>
            <a:ext cx="152413" cy="225572"/>
          </a:xfrm>
          <a:prstGeom prst="rect">
            <a:avLst/>
          </a:prstGeom>
        </p:spPr>
      </p:pic>
    </p:spTree>
    <p:extLst>
      <p:ext uri="{BB962C8B-B14F-4D97-AF65-F5344CB8AC3E}">
        <p14:creationId xmlns:p14="http://schemas.microsoft.com/office/powerpoint/2010/main" val="33933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par>
                                <p:cTn id="48" presetID="2" presetClass="entr" presetSubtype="4"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title="建筑物图像">
            <a:extLst>
              <a:ext uri="{FF2B5EF4-FFF2-40B4-BE49-F238E27FC236}">
                <a16:creationId xmlns:a16="http://schemas.microsoft.com/office/drawing/2014/main" id="{2D599535-C841-457B-BE92-EECA801ED768}"/>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Lst>
          </a:blip>
          <a:srcRect l="20810" r="20810"/>
          <a:stretch>
            <a:fillRect/>
          </a:stretch>
        </p:blipFill>
        <p:spPr/>
      </p:pic>
      <p:sp>
        <p:nvSpPr>
          <p:cNvPr id="10" name="六边形 9" descr="醒目图像中间的深色实心六边形">
            <a:extLst>
              <a:ext uri="{FF2B5EF4-FFF2-40B4-BE49-F238E27FC236}">
                <a16:creationId xmlns:a16="http://schemas.microsoft.com/office/drawing/2014/main"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6" name="组 5" descr="公司名称缩写和名称分组块">
            <a:extLst>
              <a:ext uri="{FF2B5EF4-FFF2-40B4-BE49-F238E27FC236}">
                <a16:creationId xmlns:a16="http://schemas.microsoft.com/office/drawing/2014/main" id="{91C1EA1C-1F3E-4109-905A-96F1DC0515BC}"/>
              </a:ext>
            </a:extLst>
          </p:cNvPr>
          <p:cNvGrpSpPr/>
          <p:nvPr/>
        </p:nvGrpSpPr>
        <p:grpSpPr>
          <a:xfrm>
            <a:off x="3319379" y="2844223"/>
            <a:ext cx="1133644" cy="1169551"/>
            <a:chOff x="3238428" y="2902286"/>
            <a:chExt cx="1133644" cy="1169551"/>
          </a:xfrm>
        </p:grpSpPr>
        <p:sp>
          <p:nvSpPr>
            <p:cNvPr id="7" name="文本框 6">
              <a:extLst>
                <a:ext uri="{FF2B5EF4-FFF2-40B4-BE49-F238E27FC236}">
                  <a16:creationId xmlns:a16="http://schemas.microsoft.com/office/drawing/2014/main" id="{4835BE9C-E4C1-41B7-ACD8-7ABEC8DF5F24}"/>
                </a:ext>
              </a:extLst>
            </p:cNvPr>
            <p:cNvSpPr txBox="1"/>
            <p:nvPr/>
          </p:nvSpPr>
          <p:spPr>
            <a:xfrm>
              <a:off x="3238428" y="2902286"/>
              <a:ext cx="11336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mn-cs"/>
                </a:rPr>
                <a:t>59</a:t>
              </a:r>
            </a:p>
          </p:txBody>
        </p:sp>
        <p:sp>
          <p:nvSpPr>
            <p:cNvPr id="9" name="文本框 8">
              <a:extLst>
                <a:ext uri="{FF2B5EF4-FFF2-40B4-BE49-F238E27FC236}">
                  <a16:creationId xmlns:a16="http://schemas.microsoft.com/office/drawing/2014/main" id="{64052DBB-CC72-4F59-92CE-00AB25EFF3F6}"/>
                </a:ext>
              </a:extLst>
            </p:cNvPr>
            <p:cNvSpPr txBox="1"/>
            <p:nvPr/>
          </p:nvSpPr>
          <p:spPr>
            <a:xfrm>
              <a:off x="3353844" y="376406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3F3F3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rPr>
                <a:t>挂科警告</a:t>
              </a:r>
              <a:endParaRPr kumimoji="0" lang="en-US" altLang="zh-CN" sz="1400" b="0" i="0" u="none" strike="noStrike" kern="1200" cap="none" spc="0" normalizeH="0" baseline="0" noProof="0" dirty="0">
                <a:ln>
                  <a:noFill/>
                </a:ln>
                <a:solidFill>
                  <a:srgbClr val="3F3F3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endParaRPr>
            </a:p>
          </p:txBody>
        </p:sp>
      </p:grpSp>
      <p:sp>
        <p:nvSpPr>
          <p:cNvPr id="4" name="标题 3">
            <a:extLst>
              <a:ext uri="{FF2B5EF4-FFF2-40B4-BE49-F238E27FC236}">
                <a16:creationId xmlns:a16="http://schemas.microsoft.com/office/drawing/2014/main" id="{291CA16A-993E-43BA-BDDC-9E427CF951B2}"/>
              </a:ext>
            </a:extLst>
          </p:cNvPr>
          <p:cNvSpPr>
            <a:spLocks noGrp="1"/>
          </p:cNvSpPr>
          <p:nvPr>
            <p:ph type="title"/>
          </p:nvPr>
        </p:nvSpPr>
        <p:spPr>
          <a:xfrm>
            <a:off x="6111921" y="2373980"/>
            <a:ext cx="6102995" cy="2412999"/>
          </a:xfrm>
        </p:spPr>
        <p:txBody>
          <a:bodyPr rtlCol="0">
            <a:noAutofit/>
          </a:bodyPr>
          <a:lstStyle/>
          <a:p>
            <a:pPr rtl="0"/>
            <a:r>
              <a:rPr lang="en-US" altLang="zh-CN" sz="5400" b="0" dirty="0">
                <a:latin typeface="Microsoft YaHei UI" panose="020B0503020204020204" pitchFamily="34" charset="-122"/>
                <a:ea typeface="Microsoft YaHei UI" panose="020B0503020204020204" pitchFamily="34" charset="-122"/>
              </a:rPr>
              <a:t>stable matching</a:t>
            </a:r>
            <a:r>
              <a:rPr lang="zh-CN" altLang="en-US" sz="5400" b="0" dirty="0">
                <a:latin typeface="Microsoft YaHei UI" panose="020B0503020204020204" pitchFamily="34" charset="-122"/>
                <a:ea typeface="Microsoft YaHei UI" panose="020B0503020204020204" pitchFamily="34" charset="-122"/>
              </a:rPr>
              <a:t>与</a:t>
            </a:r>
            <a:r>
              <a:rPr lang="en-US" altLang="zh-CN" sz="5400" b="0" dirty="0">
                <a:latin typeface="Microsoft YaHei UI" panose="020B0503020204020204" pitchFamily="34" charset="-122"/>
                <a:ea typeface="Microsoft YaHei UI" panose="020B0503020204020204" pitchFamily="34" charset="-122"/>
              </a:rPr>
              <a:t>distribute lattice</a:t>
            </a:r>
            <a:endParaRPr lang="zh-CN" altLang="en-US" sz="5400" b="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535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433304" y="679956"/>
            <a:ext cx="7971692" cy="755474"/>
          </a:xfrm>
        </p:spPr>
        <p:txBody>
          <a:bodyPr>
            <a:noAutofit/>
          </a:bodyPr>
          <a:lstStyle/>
          <a:p>
            <a:pPr>
              <a:lnSpc>
                <a:spcPct val="150000"/>
              </a:lnSpc>
            </a:pPr>
            <a:r>
              <a:rPr lang="zh-CN" altLang="en-US" sz="4400" dirty="0"/>
              <a:t>格运算：</a:t>
            </a:r>
            <a:r>
              <a:rPr lang="en-US" altLang="zh-CN" sz="4400" dirty="0"/>
              <a:t> </a:t>
            </a:r>
            <a:r>
              <a:rPr lang="en-US" altLang="zh-CN" sz="4400" dirty="0">
                <a:latin typeface="Microsoft JhengHei UI" panose="020B0604030504040204" pitchFamily="34" charset="-120"/>
                <a:ea typeface="Microsoft JhengHei UI" panose="020B0604030504040204" pitchFamily="34" charset="-120"/>
              </a:rPr>
              <a:t>PVQ </a:t>
            </a:r>
            <a:r>
              <a:rPr lang="zh-CN" altLang="en-US" sz="4400" dirty="0">
                <a:latin typeface="Microsoft JhengHei UI" panose="020B0604030504040204" pitchFamily="34" charset="-120"/>
                <a:ea typeface="Microsoft JhengHei UI" panose="020B0604030504040204" pitchFamily="34" charset="-120"/>
              </a:rPr>
              <a:t>和</a:t>
            </a:r>
            <a:r>
              <a:rPr lang="en-US" altLang="zh-CN" sz="4400" dirty="0">
                <a:latin typeface="Microsoft JhengHei UI" panose="020B0604030504040204" pitchFamily="34" charset="-120"/>
                <a:ea typeface="Microsoft JhengHei UI" panose="020B0604030504040204" pitchFamily="34" charset="-120"/>
              </a:rPr>
              <a:t>P</a:t>
            </a:r>
            <a:r>
              <a:rPr lang="el-GR" altLang="zh-CN" sz="4400" dirty="0">
                <a:latin typeface="Microsoft JhengHei UI" panose="020B0604030504040204" pitchFamily="34" charset="-120"/>
                <a:ea typeface="Microsoft JhengHei UI" panose="020B0604030504040204" pitchFamily="34" charset="-120"/>
              </a:rPr>
              <a:t>Λ</a:t>
            </a:r>
            <a:r>
              <a:rPr lang="en-US" altLang="zh-CN" sz="4400" dirty="0">
                <a:latin typeface="Microsoft JhengHei UI" panose="020B0604030504040204" pitchFamily="34" charset="-120"/>
                <a:ea typeface="Microsoft JhengHei UI" panose="020B0604030504040204" pitchFamily="34" charset="-120"/>
              </a:rPr>
              <a:t>Q </a:t>
            </a:r>
          </a:p>
        </p:txBody>
      </p:sp>
      <p:sp>
        <p:nvSpPr>
          <p:cNvPr id="6" name="文本框 5">
            <a:extLst>
              <a:ext uri="{FF2B5EF4-FFF2-40B4-BE49-F238E27FC236}">
                <a16:creationId xmlns:a16="http://schemas.microsoft.com/office/drawing/2014/main" id="{655DE6FB-C520-45D7-AC84-07454DCC72EB}"/>
              </a:ext>
            </a:extLst>
          </p:cNvPr>
          <p:cNvSpPr txBox="1"/>
          <p:nvPr/>
        </p:nvSpPr>
        <p:spPr>
          <a:xfrm>
            <a:off x="2433304" y="1874265"/>
            <a:ext cx="7971692" cy="2553135"/>
          </a:xfrm>
          <a:prstGeom prst="rect">
            <a:avLst/>
          </a:prstGeom>
          <a:noFill/>
        </p:spPr>
        <p:txBody>
          <a:bodyPr wrap="square" rtlCol="0">
            <a:spAutoFit/>
          </a:bodyPr>
          <a:lstStyle/>
          <a:p>
            <a:pPr>
              <a:lnSpc>
                <a:spcPct val="200000"/>
              </a:lnSpc>
            </a:pPr>
            <a:r>
              <a:rPr lang="zh-CN" altLang="en-US" sz="2800" dirty="0">
                <a:solidFill>
                  <a:schemeClr val="tx2"/>
                </a:solidFill>
                <a:latin typeface="Microsoft JhengHei" panose="020B0604030504040204" pitchFamily="34" charset="-120"/>
                <a:ea typeface="Microsoft JhengHei" panose="020B0604030504040204" pitchFamily="34" charset="-120"/>
              </a:rPr>
              <a:t>给予任何两个</a:t>
            </a:r>
            <a:r>
              <a:rPr lang="zh-CN" altLang="en-US" sz="2800" dirty="0">
                <a:solidFill>
                  <a:srgbClr val="FF0000"/>
                </a:solidFill>
                <a:latin typeface="Microsoft JhengHei" panose="020B0604030504040204" pitchFamily="34" charset="-120"/>
                <a:ea typeface="Microsoft JhengHei" panose="020B0604030504040204" pitchFamily="34" charset="-120"/>
              </a:rPr>
              <a:t>稳定的匹配</a:t>
            </a:r>
            <a:r>
              <a:rPr lang="en-US" altLang="zh-CN" sz="2800" dirty="0">
                <a:solidFill>
                  <a:schemeClr val="tx2"/>
                </a:solidFill>
                <a:latin typeface="Microsoft JhengHei" panose="020B0604030504040204" pitchFamily="34" charset="-120"/>
                <a:ea typeface="Microsoft JhengHei" panose="020B0604030504040204" pitchFamily="34" charset="-120"/>
              </a:rPr>
              <a:t>P</a:t>
            </a:r>
            <a:r>
              <a:rPr lang="zh-CN" altLang="en-US" sz="2800" dirty="0">
                <a:solidFill>
                  <a:schemeClr val="tx2"/>
                </a:solidFill>
                <a:latin typeface="Microsoft JhengHei" panose="020B0604030504040204" pitchFamily="34" charset="-120"/>
                <a:ea typeface="Microsoft JhengHei" panose="020B0604030504040204" pitchFamily="34" charset="-120"/>
              </a:rPr>
              <a:t>和</a:t>
            </a:r>
            <a:r>
              <a:rPr lang="en-US" altLang="zh-CN" sz="2800" dirty="0">
                <a:solidFill>
                  <a:schemeClr val="tx2"/>
                </a:solidFill>
                <a:latin typeface="Microsoft JhengHei" panose="020B0604030504040204" pitchFamily="34" charset="-120"/>
                <a:ea typeface="Microsoft JhengHei" panose="020B0604030504040204" pitchFamily="34" charset="-120"/>
              </a:rPr>
              <a:t>Q</a:t>
            </a:r>
            <a:r>
              <a:rPr lang="zh-CN" altLang="en-US" sz="2800" dirty="0">
                <a:solidFill>
                  <a:schemeClr val="tx2"/>
                </a:solidFill>
                <a:latin typeface="Microsoft JhengHei" panose="020B0604030504040204" pitchFamily="34" charset="-120"/>
                <a:ea typeface="Microsoft JhengHei" panose="020B0604030504040204" pitchFamily="34" charset="-120"/>
              </a:rPr>
              <a:t>，对于同一个输入，通过晶格运算可以形成两个以上的匹配</a:t>
            </a:r>
            <a:r>
              <a:rPr lang="en-US" altLang="zh-CN" sz="2800" dirty="0">
                <a:solidFill>
                  <a:schemeClr val="tx2"/>
                </a:solidFill>
                <a:latin typeface="Microsoft JhengHei" panose="020B0604030504040204" pitchFamily="34" charset="-120"/>
                <a:ea typeface="Microsoft JhengHei" panose="020B0604030504040204" pitchFamily="34" charset="-120"/>
              </a:rPr>
              <a:t>P</a:t>
            </a:r>
            <a:r>
              <a:rPr lang="el-GR" altLang="zh-CN" sz="2800" dirty="0">
                <a:solidFill>
                  <a:schemeClr val="tx2"/>
                </a:solidFill>
                <a:latin typeface="Microsoft JhengHei" panose="020B0604030504040204" pitchFamily="34" charset="-120"/>
                <a:ea typeface="Microsoft JhengHei" panose="020B0604030504040204" pitchFamily="34" charset="-120"/>
              </a:rPr>
              <a:t>Λ</a:t>
            </a:r>
            <a:r>
              <a:rPr lang="en-US" altLang="zh-CN" sz="2800" dirty="0">
                <a:solidFill>
                  <a:schemeClr val="tx2"/>
                </a:solidFill>
                <a:latin typeface="Microsoft JhengHei" panose="020B0604030504040204" pitchFamily="34" charset="-120"/>
                <a:ea typeface="Microsoft JhengHei" panose="020B0604030504040204" pitchFamily="34" charset="-120"/>
              </a:rPr>
              <a:t>Q</a:t>
            </a:r>
            <a:r>
              <a:rPr lang="zh-CN" altLang="en-US" sz="2800" dirty="0">
                <a:solidFill>
                  <a:schemeClr val="tx2"/>
                </a:solidFill>
                <a:latin typeface="Microsoft JhengHei" panose="020B0604030504040204" pitchFamily="34" charset="-120"/>
                <a:ea typeface="Microsoft JhengHei" panose="020B0604030504040204" pitchFamily="34" charset="-120"/>
              </a:rPr>
              <a:t>和</a:t>
            </a:r>
            <a:r>
              <a:rPr lang="en-US" altLang="zh-CN" sz="2800" dirty="0">
                <a:solidFill>
                  <a:schemeClr val="tx2"/>
                </a:solidFill>
                <a:latin typeface="Microsoft JhengHei" panose="020B0604030504040204" pitchFamily="34" charset="-120"/>
                <a:ea typeface="Microsoft JhengHei" panose="020B0604030504040204" pitchFamily="34" charset="-120"/>
              </a:rPr>
              <a:t>PVQ</a:t>
            </a:r>
            <a:r>
              <a:rPr lang="zh-CN" altLang="en-US" sz="2800" dirty="0">
                <a:solidFill>
                  <a:schemeClr val="tx2"/>
                </a:solidFill>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51702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4991D96E-4FA5-489F-BADD-D02FC6FE47C6}"/>
              </a:ext>
            </a:extLst>
          </p:cNvPr>
          <p:cNvSpPr txBox="1"/>
          <p:nvPr/>
        </p:nvSpPr>
        <p:spPr>
          <a:xfrm>
            <a:off x="2622140" y="225370"/>
            <a:ext cx="2883877" cy="769441"/>
          </a:xfrm>
          <a:prstGeom prst="rect">
            <a:avLst/>
          </a:prstGeom>
          <a:noFill/>
        </p:spPr>
        <p:txBody>
          <a:bodyPr wrap="square" rtlCol="0">
            <a:spAutoFit/>
          </a:bodyPr>
          <a:lstStyle/>
          <a:p>
            <a:r>
              <a:rPr lang="en-US" altLang="zh-CN" sz="4400" dirty="0"/>
              <a:t>PVQ</a:t>
            </a:r>
            <a:endParaRPr lang="zh-CN" altLang="en-US" sz="4400" dirty="0"/>
          </a:p>
        </p:txBody>
      </p:sp>
      <p:sp>
        <p:nvSpPr>
          <p:cNvPr id="9" name="文本占位符 32">
            <a:extLst>
              <a:ext uri="{FF2B5EF4-FFF2-40B4-BE49-F238E27FC236}">
                <a16:creationId xmlns:a16="http://schemas.microsoft.com/office/drawing/2014/main" id="{A78BF468-5070-492F-BE18-11005C3B447F}"/>
              </a:ext>
            </a:extLst>
          </p:cNvPr>
          <p:cNvSpPr txBox="1">
            <a:spLocks/>
          </p:cNvSpPr>
          <p:nvPr/>
        </p:nvSpPr>
        <p:spPr>
          <a:xfrm>
            <a:off x="2393030" y="994811"/>
            <a:ext cx="4612070" cy="4271482"/>
          </a:xfrm>
          <a:prstGeom prst="rect">
            <a:avLst/>
          </a:prstGeom>
        </p:spPr>
        <p:txBody>
          <a:bodyPr rtlCol="0"/>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200000"/>
              </a:lnSpc>
              <a:buClr>
                <a:schemeClr val="accent2"/>
              </a:buClr>
            </a:pPr>
            <a:r>
              <a:rPr lang="en-US" altLang="zh-CN" dirty="0">
                <a:solidFill>
                  <a:schemeClr val="tx2"/>
                </a:solidFill>
                <a:latin typeface="Microsoft JhengHei" panose="020B0604030504040204" pitchFamily="34" charset="-120"/>
                <a:ea typeface="Microsoft JhengHei" panose="020B0604030504040204" pitchFamily="34" charset="-120"/>
              </a:rPr>
              <a:t>In PVQ</a:t>
            </a:r>
            <a:r>
              <a:rPr lang="zh-CN" altLang="en-US" dirty="0">
                <a:solidFill>
                  <a:schemeClr val="tx2"/>
                </a:solidFill>
                <a:latin typeface="Microsoft JhengHei" panose="020B0604030504040204" pitchFamily="34" charset="-120"/>
                <a:ea typeface="Microsoft JhengHei" panose="020B0604030504040204" pitchFamily="34" charset="-120"/>
              </a:rPr>
              <a:t>，</a:t>
            </a:r>
            <a:r>
              <a:rPr lang="en-US" altLang="zh-CN" dirty="0">
                <a:solidFill>
                  <a:schemeClr val="tx2"/>
                </a:solidFill>
                <a:latin typeface="Microsoft JhengHei" panose="020B0604030504040204" pitchFamily="34" charset="-120"/>
                <a:ea typeface="Microsoft JhengHei" panose="020B0604030504040204" pitchFamily="34" charset="-120"/>
              </a:rPr>
              <a:t>each doctor  gets their best choice among the two hospitals they are matched to in P and Q ( if these differ) and each hospital gets its worst choice.</a:t>
            </a:r>
          </a:p>
        </p:txBody>
      </p:sp>
    </p:spTree>
    <p:extLst>
      <p:ext uri="{BB962C8B-B14F-4D97-AF65-F5344CB8AC3E}">
        <p14:creationId xmlns:p14="http://schemas.microsoft.com/office/powerpoint/2010/main" val="424117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435274" y="193017"/>
            <a:ext cx="8091664" cy="755474"/>
          </a:xfrm>
        </p:spPr>
        <p:txBody>
          <a:bodyPr>
            <a:normAutofit/>
          </a:bodyPr>
          <a:lstStyle/>
          <a:p>
            <a:r>
              <a:rPr lang="en-US" altLang="zh-CN" sz="3600" dirty="0">
                <a:latin typeface="Microsoft YaHei UI" panose="020B0503020204020204" pitchFamily="34" charset="-122"/>
                <a:ea typeface="Microsoft YaHei UI" panose="020B0503020204020204" pitchFamily="34" charset="-122"/>
              </a:rPr>
              <a:t>P</a:t>
            </a:r>
            <a:r>
              <a:rPr lang="el-GR" altLang="zh-CN" sz="3600" dirty="0">
                <a:latin typeface="Microsoft YaHei UI" panose="020B0503020204020204" pitchFamily="34" charset="-122"/>
                <a:ea typeface="Microsoft YaHei UI" panose="020B0503020204020204" pitchFamily="34" charset="-122"/>
              </a:rPr>
              <a:t>Λ</a:t>
            </a:r>
            <a:r>
              <a:rPr lang="en-US" altLang="zh-CN" sz="3600" dirty="0">
                <a:latin typeface="Microsoft YaHei UI" panose="020B0503020204020204" pitchFamily="34" charset="-122"/>
                <a:ea typeface="Microsoft YaHei UI" panose="020B0503020204020204" pitchFamily="34" charset="-122"/>
              </a:rPr>
              <a:t>Q</a:t>
            </a:r>
            <a:endParaRPr lang="zh-CN" altLang="en-US" sz="3600" dirty="0"/>
          </a:p>
        </p:txBody>
      </p:sp>
      <p:sp>
        <p:nvSpPr>
          <p:cNvPr id="6" name="文本框 5">
            <a:extLst>
              <a:ext uri="{FF2B5EF4-FFF2-40B4-BE49-F238E27FC236}">
                <a16:creationId xmlns:a16="http://schemas.microsoft.com/office/drawing/2014/main" id="{629E25A4-BA7E-40C6-91C1-E585B595227A}"/>
              </a:ext>
            </a:extLst>
          </p:cNvPr>
          <p:cNvSpPr txBox="1"/>
          <p:nvPr/>
        </p:nvSpPr>
        <p:spPr>
          <a:xfrm>
            <a:off x="2435274" y="948491"/>
            <a:ext cx="4600007" cy="4413644"/>
          </a:xfrm>
          <a:prstGeom prst="rect">
            <a:avLst/>
          </a:prstGeom>
          <a:noFill/>
        </p:spPr>
        <p:txBody>
          <a:bodyPr wrap="square" rtlCol="0">
            <a:spAutoFit/>
          </a:bodyPr>
          <a:lstStyle/>
          <a:p>
            <a:pPr defTabSz="914400">
              <a:lnSpc>
                <a:spcPct val="200000"/>
              </a:lnSpc>
              <a:buClr>
                <a:srgbClr val="EAB200"/>
              </a:buClr>
            </a:pPr>
            <a:r>
              <a:rPr lang="en-US" altLang="zh-CN" sz="2400" dirty="0">
                <a:solidFill>
                  <a:schemeClr val="tx2"/>
                </a:solidFill>
                <a:latin typeface="Microsoft JhengHei" panose="020B0604030504040204" pitchFamily="34" charset="-120"/>
                <a:ea typeface="Microsoft JhengHei" panose="020B0604030504040204" pitchFamily="34" charset="-120"/>
              </a:rPr>
              <a:t>In P</a:t>
            </a:r>
            <a:r>
              <a:rPr lang="el-GR" altLang="zh-CN" sz="2400" dirty="0">
                <a:solidFill>
                  <a:schemeClr val="tx2"/>
                </a:solidFill>
                <a:latin typeface="Microsoft JhengHei" panose="020B0604030504040204" pitchFamily="34" charset="-120"/>
                <a:ea typeface="Microsoft JhengHei" panose="020B0604030504040204" pitchFamily="34" charset="-120"/>
              </a:rPr>
              <a:t>Λ</a:t>
            </a:r>
            <a:r>
              <a:rPr lang="en-US" altLang="zh-CN" sz="2400" dirty="0">
                <a:solidFill>
                  <a:schemeClr val="tx2"/>
                </a:solidFill>
                <a:latin typeface="Microsoft JhengHei" panose="020B0604030504040204" pitchFamily="34" charset="-120"/>
                <a:ea typeface="Microsoft JhengHei" panose="020B0604030504040204" pitchFamily="34" charset="-120"/>
              </a:rPr>
              <a:t>Q </a:t>
            </a:r>
            <a:r>
              <a:rPr lang="zh-CN" altLang="en-US" sz="2400" dirty="0">
                <a:solidFill>
                  <a:schemeClr val="tx2"/>
                </a:solidFill>
                <a:latin typeface="Microsoft JhengHei" panose="020B0604030504040204" pitchFamily="34" charset="-120"/>
                <a:ea typeface="Microsoft JhengHei" panose="020B0604030504040204" pitchFamily="34" charset="-120"/>
              </a:rPr>
              <a:t>，</a:t>
            </a:r>
            <a:r>
              <a:rPr lang="en-US" altLang="zh-CN" sz="2400" dirty="0">
                <a:solidFill>
                  <a:schemeClr val="tx2"/>
                </a:solidFill>
                <a:latin typeface="Microsoft JhengHei" panose="020B0604030504040204" pitchFamily="34" charset="-120"/>
                <a:ea typeface="Microsoft JhengHei" panose="020B0604030504040204" pitchFamily="34" charset="-120"/>
              </a:rPr>
              <a:t>each doctor  gets their worst choice among the two hospitals they are matched to in P and Q ( if these differ) and each hospital gets its best choice.</a:t>
            </a:r>
          </a:p>
        </p:txBody>
      </p:sp>
    </p:spTree>
    <p:extLst>
      <p:ext uri="{BB962C8B-B14F-4D97-AF65-F5344CB8AC3E}">
        <p14:creationId xmlns:p14="http://schemas.microsoft.com/office/powerpoint/2010/main" val="26436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title="建筑物图像">
            <a:extLst>
              <a:ext uri="{FF2B5EF4-FFF2-40B4-BE49-F238E27FC236}">
                <a16:creationId xmlns:a16="http://schemas.microsoft.com/office/drawing/2014/main" id="{2D599535-C841-457B-BE92-EECA801ED768}"/>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Lst>
          </a:blip>
          <a:srcRect l="20810" r="20810"/>
          <a:stretch>
            <a:fillRect/>
          </a:stretch>
        </p:blipFill>
        <p:spPr/>
      </p:pic>
      <p:sp>
        <p:nvSpPr>
          <p:cNvPr id="10" name="六边形 9" descr="醒目图像中间的深色实心六边形">
            <a:extLst>
              <a:ext uri="{FF2B5EF4-FFF2-40B4-BE49-F238E27FC236}">
                <a16:creationId xmlns:a16="http://schemas.microsoft.com/office/drawing/2014/main"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6" name="组 5" descr="公司名称缩写和名称分组块">
            <a:extLst>
              <a:ext uri="{FF2B5EF4-FFF2-40B4-BE49-F238E27FC236}">
                <a16:creationId xmlns:a16="http://schemas.microsoft.com/office/drawing/2014/main" id="{91C1EA1C-1F3E-4109-905A-96F1DC0515BC}"/>
              </a:ext>
            </a:extLst>
          </p:cNvPr>
          <p:cNvGrpSpPr/>
          <p:nvPr/>
        </p:nvGrpSpPr>
        <p:grpSpPr>
          <a:xfrm>
            <a:off x="3330837" y="2844223"/>
            <a:ext cx="1133644" cy="1169551"/>
            <a:chOff x="3238428" y="2902286"/>
            <a:chExt cx="1133644" cy="1169551"/>
          </a:xfrm>
        </p:grpSpPr>
        <p:sp>
          <p:nvSpPr>
            <p:cNvPr id="7" name="文本框 6">
              <a:extLst>
                <a:ext uri="{FF2B5EF4-FFF2-40B4-BE49-F238E27FC236}">
                  <a16:creationId xmlns:a16="http://schemas.microsoft.com/office/drawing/2014/main" id="{4835BE9C-E4C1-41B7-ACD8-7ABEC8DF5F24}"/>
                </a:ext>
              </a:extLst>
            </p:cNvPr>
            <p:cNvSpPr txBox="1"/>
            <p:nvPr/>
          </p:nvSpPr>
          <p:spPr>
            <a:xfrm>
              <a:off x="3238428" y="2902286"/>
              <a:ext cx="11336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mn-cs"/>
                </a:rPr>
                <a:t>59</a:t>
              </a:r>
            </a:p>
          </p:txBody>
        </p:sp>
        <p:sp>
          <p:nvSpPr>
            <p:cNvPr id="9" name="文本框 8">
              <a:extLst>
                <a:ext uri="{FF2B5EF4-FFF2-40B4-BE49-F238E27FC236}">
                  <a16:creationId xmlns:a16="http://schemas.microsoft.com/office/drawing/2014/main" id="{64052DBB-CC72-4F59-92CE-00AB25EFF3F6}"/>
                </a:ext>
              </a:extLst>
            </p:cNvPr>
            <p:cNvSpPr txBox="1"/>
            <p:nvPr/>
          </p:nvSpPr>
          <p:spPr>
            <a:xfrm>
              <a:off x="3353844" y="376406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3F3F3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rPr>
                <a:t>挂科警告</a:t>
              </a:r>
              <a:endParaRPr kumimoji="0" lang="en-US" altLang="zh-CN" sz="1400" b="0" i="0" u="none" strike="noStrike" kern="1200" cap="none" spc="0" normalizeH="0" baseline="0" noProof="0" dirty="0">
                <a:ln>
                  <a:noFill/>
                </a:ln>
                <a:solidFill>
                  <a:srgbClr val="3F3F3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endParaRPr>
            </a:p>
          </p:txBody>
        </p:sp>
      </p:grpSp>
      <p:sp>
        <p:nvSpPr>
          <p:cNvPr id="4" name="标题 3">
            <a:extLst>
              <a:ext uri="{FF2B5EF4-FFF2-40B4-BE49-F238E27FC236}">
                <a16:creationId xmlns:a16="http://schemas.microsoft.com/office/drawing/2014/main" id="{291CA16A-993E-43BA-BDDC-9E427CF951B2}"/>
              </a:ext>
            </a:extLst>
          </p:cNvPr>
          <p:cNvSpPr>
            <a:spLocks noGrp="1"/>
          </p:cNvSpPr>
          <p:nvPr>
            <p:ph type="title"/>
          </p:nvPr>
        </p:nvSpPr>
        <p:spPr>
          <a:xfrm>
            <a:off x="6504234" y="2222501"/>
            <a:ext cx="4911633" cy="2728820"/>
          </a:xfrm>
        </p:spPr>
        <p:txBody>
          <a:bodyPr rtlCol="0">
            <a:noAutofit/>
          </a:bodyPr>
          <a:lstStyle/>
          <a:p>
            <a:pPr rtl="0"/>
            <a:r>
              <a:rPr lang="zh-CN" altLang="en-US" sz="6600" b="0" dirty="0">
                <a:latin typeface="Microsoft YaHei UI" panose="020B0503020204020204" pitchFamily="34" charset="-122"/>
                <a:ea typeface="Microsoft YaHei UI" panose="020B0503020204020204" pitchFamily="34" charset="-122"/>
              </a:rPr>
              <a:t>什么是</a:t>
            </a:r>
            <a:r>
              <a:rPr lang="en-US" altLang="zh-CN" sz="6600" b="0" dirty="0">
                <a:latin typeface="Microsoft YaHei UI" panose="020B0503020204020204" pitchFamily="34" charset="-122"/>
                <a:ea typeface="Microsoft YaHei UI" panose="020B0503020204020204" pitchFamily="34" charset="-122"/>
              </a:rPr>
              <a:t>stable matching</a:t>
            </a:r>
            <a:r>
              <a:rPr lang="zh-CN" altLang="en-US" sz="6600" b="0" dirty="0">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12140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542584" y="696050"/>
            <a:ext cx="8091664" cy="755474"/>
          </a:xfrm>
        </p:spPr>
        <p:txBody>
          <a:bodyPr>
            <a:normAutofit/>
          </a:bodyPr>
          <a:lstStyle/>
          <a:p>
            <a:r>
              <a:rPr lang="zh-CN" altLang="en-US" sz="3600" b="1" cap="none" dirty="0">
                <a:solidFill>
                  <a:srgbClr val="FFFFFF"/>
                </a:solidFill>
                <a:latin typeface="Microsoft YaHei UI" panose="020B0503020204020204" pitchFamily="34" charset="-122"/>
                <a:ea typeface="Microsoft YaHei UI" panose="020B0503020204020204" pitchFamily="34" charset="-122"/>
              </a:rPr>
              <a:t>格运算的补充：</a:t>
            </a:r>
            <a:endParaRPr lang="zh-CN" altLang="en-US" sz="3600" dirty="0"/>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542584" y="1451524"/>
            <a:ext cx="8791575" cy="4909785"/>
          </a:xfrm>
        </p:spPr>
        <p:txBody>
          <a:bodyPr>
            <a:normAutofit/>
          </a:bodyPr>
          <a:lstStyle/>
          <a:p>
            <a:pPr>
              <a:lnSpc>
                <a:spcPct val="150000"/>
              </a:lnSpc>
            </a:pPr>
            <a:r>
              <a:rPr lang="en-US" altLang="zh-CN" sz="2400" cap="none" dirty="0">
                <a:latin typeface="Microsoft JhengHei" panose="020B0604030504040204" pitchFamily="34" charset="-120"/>
                <a:ea typeface="Microsoft JhengHei" panose="020B0604030504040204" pitchFamily="34" charset="-120"/>
              </a:rPr>
              <a:t>PVQ </a:t>
            </a:r>
            <a:r>
              <a:rPr lang="zh-CN" altLang="en-US" sz="2400" cap="none" dirty="0">
                <a:latin typeface="Microsoft JhengHei" panose="020B0604030504040204" pitchFamily="34" charset="-120"/>
                <a:ea typeface="Microsoft JhengHei" panose="020B0604030504040204" pitchFamily="34" charset="-120"/>
              </a:rPr>
              <a:t>和</a:t>
            </a:r>
            <a:r>
              <a:rPr lang="en-US" altLang="zh-CN" sz="2400" cap="none" dirty="0">
                <a:latin typeface="Microsoft JhengHei" panose="020B0604030504040204" pitchFamily="34" charset="-120"/>
                <a:ea typeface="Microsoft JhengHei" panose="020B0604030504040204" pitchFamily="34" charset="-120"/>
              </a:rPr>
              <a:t> P</a:t>
            </a:r>
            <a:r>
              <a:rPr lang="el-GR" altLang="zh-CN" sz="2400" cap="none" dirty="0">
                <a:latin typeface="Microsoft JhengHei" panose="020B0604030504040204" pitchFamily="34" charset="-120"/>
                <a:ea typeface="Microsoft JhengHei" panose="020B0604030504040204" pitchFamily="34" charset="-120"/>
              </a:rPr>
              <a:t>Λ</a:t>
            </a:r>
            <a:r>
              <a:rPr lang="en-US" altLang="zh-CN" sz="2400" cap="none" dirty="0">
                <a:latin typeface="Microsoft JhengHei" panose="020B0604030504040204" pitchFamily="34" charset="-120"/>
                <a:ea typeface="Microsoft JhengHei" panose="020B0604030504040204" pitchFamily="34" charset="-120"/>
              </a:rPr>
              <a:t>Q</a:t>
            </a:r>
            <a:r>
              <a:rPr lang="zh-CN" altLang="en-US" sz="2400" cap="none" dirty="0">
                <a:latin typeface="Microsoft JhengHei" panose="020B0604030504040204" pitchFamily="34" charset="-120"/>
                <a:ea typeface="Microsoft JhengHei" panose="020B0604030504040204" pitchFamily="34" charset="-120"/>
              </a:rPr>
              <a:t>可能不都是匹配</a:t>
            </a:r>
            <a:endParaRPr lang="en-US" altLang="zh-CN" sz="2400" cap="none" dirty="0">
              <a:latin typeface="Microsoft JhengHei" panose="020B0604030504040204" pitchFamily="34" charset="-120"/>
              <a:ea typeface="Microsoft JhengHei" panose="020B0604030504040204" pitchFamily="34" charset="-120"/>
            </a:endParaRPr>
          </a:p>
          <a:p>
            <a:pPr>
              <a:lnSpc>
                <a:spcPct val="150000"/>
              </a:lnSpc>
              <a:buClr>
                <a:schemeClr val="accent2"/>
              </a:buClr>
            </a:pPr>
            <a:r>
              <a:rPr lang="zh-CN" altLang="en-US" sz="2400" dirty="0">
                <a:latin typeface="Microsoft JhengHei" panose="020B0604030504040204" pitchFamily="34" charset="-120"/>
                <a:ea typeface="Microsoft JhengHei" panose="020B0604030504040204" pitchFamily="34" charset="-120"/>
              </a:rPr>
              <a:t>例如：当两个医生有一样的喜欢的医院，且可以在</a:t>
            </a:r>
            <a:r>
              <a:rPr lang="en-US" altLang="zh-CN" sz="2400" dirty="0">
                <a:latin typeface="Microsoft JhengHei" panose="020B0604030504040204" pitchFamily="34" charset="-120"/>
                <a:ea typeface="Microsoft JhengHei" panose="020B0604030504040204" pitchFamily="34" charset="-120"/>
              </a:rPr>
              <a:t>PVQ</a:t>
            </a:r>
            <a:r>
              <a:rPr lang="zh-CN" altLang="en-US" sz="2400" dirty="0">
                <a:latin typeface="Microsoft JhengHei" panose="020B0604030504040204" pitchFamily="34" charset="-120"/>
                <a:ea typeface="Microsoft JhengHei" panose="020B0604030504040204" pitchFamily="34" charset="-120"/>
              </a:rPr>
              <a:t>中被匹配到相同的医院时。这显然无视了该医院对这两个医生的偏好程度。因此不管他们是否在</a:t>
            </a:r>
            <a:r>
              <a:rPr lang="en-US" altLang="zh-CN" sz="2400" dirty="0">
                <a:latin typeface="Microsoft JhengHei" panose="020B0604030504040204" pitchFamily="34" charset="-120"/>
                <a:ea typeface="Microsoft JhengHei" panose="020B0604030504040204" pitchFamily="34" charset="-120"/>
              </a:rPr>
              <a:t>P</a:t>
            </a:r>
            <a:r>
              <a:rPr lang="zh-CN" altLang="en-US" sz="2400" dirty="0">
                <a:latin typeface="Microsoft JhengHei" panose="020B0604030504040204" pitchFamily="34" charset="-120"/>
                <a:ea typeface="Microsoft JhengHei" panose="020B0604030504040204" pitchFamily="34" charset="-120"/>
              </a:rPr>
              <a:t>和</a:t>
            </a:r>
            <a:r>
              <a:rPr lang="en-US" altLang="zh-CN" sz="2400" dirty="0">
                <a:latin typeface="Microsoft JhengHei" panose="020B0604030504040204" pitchFamily="34" charset="-120"/>
                <a:ea typeface="Microsoft JhengHei" panose="020B0604030504040204" pitchFamily="34" charset="-120"/>
              </a:rPr>
              <a:t>Q</a:t>
            </a:r>
            <a:r>
              <a:rPr lang="zh-CN" altLang="en-US" sz="2400" dirty="0">
                <a:latin typeface="Microsoft JhengHei" panose="020B0604030504040204" pitchFamily="34" charset="-120"/>
                <a:ea typeface="Microsoft JhengHei" panose="020B0604030504040204" pitchFamily="34" charset="-120"/>
              </a:rPr>
              <a:t>中是否被匹配在一起，它们都会形成一个不稳定配对。而因为医生在</a:t>
            </a:r>
            <a:r>
              <a:rPr lang="en-US" altLang="zh-CN" sz="2400" dirty="0">
                <a:latin typeface="Microsoft JhengHei" panose="020B0604030504040204" pitchFamily="34" charset="-120"/>
                <a:ea typeface="Microsoft JhengHei" panose="020B0604030504040204" pitchFamily="34" charset="-120"/>
              </a:rPr>
              <a:t>PVQ</a:t>
            </a:r>
            <a:r>
              <a:rPr lang="zh-CN" altLang="en-US" sz="2400" dirty="0">
                <a:latin typeface="Microsoft JhengHei" panose="020B0604030504040204" pitchFamily="34" charset="-120"/>
                <a:ea typeface="Microsoft JhengHei" panose="020B0604030504040204" pitchFamily="34" charset="-120"/>
              </a:rPr>
              <a:t>中被匹配了，所以医院也必然被匹配了。</a:t>
            </a:r>
            <a:endParaRPr lang="en-US" altLang="zh-CN" sz="2400" dirty="0">
              <a:latin typeface="Microsoft JhengHei" panose="020B0604030504040204" pitchFamily="34" charset="-120"/>
              <a:ea typeface="Microsoft JhengHei" panose="020B0604030504040204" pitchFamily="34" charset="-120"/>
            </a:endParaRPr>
          </a:p>
          <a:p>
            <a:pPr>
              <a:lnSpc>
                <a:spcPct val="150000"/>
              </a:lnSpc>
              <a:buClr>
                <a:schemeClr val="accent2"/>
              </a:buClr>
            </a:pPr>
            <a:r>
              <a:rPr lang="zh-CN" altLang="en-US" sz="2400" dirty="0">
                <a:latin typeface="Microsoft JhengHei" panose="020B0604030504040204" pitchFamily="34" charset="-120"/>
                <a:ea typeface="Microsoft JhengHei" panose="020B0604030504040204" pitchFamily="34" charset="-120"/>
              </a:rPr>
              <a:t>这种情况同样适用于</a:t>
            </a:r>
            <a:r>
              <a:rPr lang="en-US" altLang="zh-CN" sz="2400" dirty="0">
                <a:latin typeface="Microsoft JhengHei" panose="020B0604030504040204" pitchFamily="34" charset="-120"/>
                <a:ea typeface="Microsoft JhengHei" panose="020B0604030504040204" pitchFamily="34" charset="-120"/>
              </a:rPr>
              <a:t>P</a:t>
            </a:r>
            <a:r>
              <a:rPr lang="el-GR" altLang="zh-CN" sz="2400" dirty="0">
                <a:latin typeface="Microsoft JhengHei" panose="020B0604030504040204" pitchFamily="34" charset="-120"/>
                <a:ea typeface="Microsoft JhengHei" panose="020B0604030504040204" pitchFamily="34" charset="-120"/>
              </a:rPr>
              <a:t>Λ</a:t>
            </a:r>
            <a:r>
              <a:rPr lang="en-US" altLang="zh-CN" sz="2400" dirty="0">
                <a:latin typeface="Microsoft JhengHei" panose="020B0604030504040204" pitchFamily="34" charset="-120"/>
                <a:ea typeface="Microsoft JhengHei" panose="020B0604030504040204" pitchFamily="34" charset="-120"/>
              </a:rPr>
              <a:t>Q</a:t>
            </a:r>
          </a:p>
          <a:p>
            <a:pPr>
              <a:lnSpc>
                <a:spcPct val="200000"/>
              </a:lnSpc>
            </a:pPr>
            <a:endParaRPr lang="en-US" altLang="zh-CN" sz="2400" dirty="0"/>
          </a:p>
        </p:txBody>
      </p:sp>
    </p:spTree>
    <p:extLst>
      <p:ext uri="{BB962C8B-B14F-4D97-AF65-F5344CB8AC3E}">
        <p14:creationId xmlns:p14="http://schemas.microsoft.com/office/powerpoint/2010/main" val="33088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542584" y="696050"/>
            <a:ext cx="8091664" cy="755474"/>
          </a:xfrm>
        </p:spPr>
        <p:txBody>
          <a:bodyPr>
            <a:normAutofit/>
          </a:bodyPr>
          <a:lstStyle/>
          <a:p>
            <a:r>
              <a:rPr lang="zh-CN" altLang="en-US" sz="3600" b="1" cap="none" dirty="0">
                <a:solidFill>
                  <a:srgbClr val="FFFFFF"/>
                </a:solidFill>
                <a:latin typeface="Microsoft YaHei UI" panose="020B0503020204020204" pitchFamily="34" charset="-122"/>
                <a:ea typeface="Microsoft YaHei UI" panose="020B0503020204020204" pitchFamily="34" charset="-122"/>
              </a:rPr>
              <a:t>格运算的补充：</a:t>
            </a:r>
            <a:endParaRPr lang="zh-CN" altLang="en-US" sz="3600" dirty="0"/>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542584" y="1515134"/>
            <a:ext cx="8791575" cy="4909785"/>
          </a:xfrm>
        </p:spPr>
        <p:txBody>
          <a:bodyPr>
            <a:normAutofit/>
          </a:bodyPr>
          <a:lstStyle/>
          <a:p>
            <a:pPr>
              <a:lnSpc>
                <a:spcPct val="200000"/>
              </a:lnSpc>
            </a:pPr>
            <a:r>
              <a:rPr lang="zh-CN" altLang="en-US" sz="2400" dirty="0">
                <a:latin typeface="Microsoft JhengHei" panose="020B0604030504040204" pitchFamily="34" charset="-120"/>
                <a:ea typeface="Microsoft JhengHei" panose="020B0604030504040204" pitchFamily="34" charset="-120"/>
              </a:rPr>
              <a:t>当</a:t>
            </a:r>
            <a:r>
              <a:rPr lang="en-US" altLang="zh-CN" sz="2400" dirty="0">
                <a:latin typeface="Microsoft JhengHei" panose="020B0604030504040204" pitchFamily="34" charset="-120"/>
                <a:ea typeface="Microsoft JhengHei" panose="020B0604030504040204" pitchFamily="34" charset="-120"/>
              </a:rPr>
              <a:t> PVQ </a:t>
            </a:r>
            <a:r>
              <a:rPr lang="zh-CN" altLang="en-US" sz="2400" dirty="0">
                <a:latin typeface="Microsoft JhengHei" panose="020B0604030504040204" pitchFamily="34" charset="-120"/>
                <a:ea typeface="Microsoft JhengHei" panose="020B0604030504040204" pitchFamily="34" charset="-120"/>
              </a:rPr>
              <a:t>和</a:t>
            </a:r>
            <a:r>
              <a:rPr lang="en-US" altLang="zh-CN" sz="2400" dirty="0">
                <a:latin typeface="Microsoft JhengHei" panose="020B0604030504040204" pitchFamily="34" charset="-120"/>
                <a:ea typeface="Microsoft JhengHei" panose="020B0604030504040204" pitchFamily="34" charset="-120"/>
              </a:rPr>
              <a:t> P</a:t>
            </a:r>
            <a:r>
              <a:rPr lang="el-GR" altLang="zh-CN" sz="2400" dirty="0">
                <a:latin typeface="Microsoft JhengHei" panose="020B0604030504040204" pitchFamily="34" charset="-120"/>
                <a:ea typeface="Microsoft JhengHei" panose="020B0604030504040204" pitchFamily="34" charset="-120"/>
              </a:rPr>
              <a:t>Λ</a:t>
            </a:r>
            <a:r>
              <a:rPr lang="en-US" altLang="zh-CN" sz="2400" dirty="0">
                <a:latin typeface="Microsoft JhengHei" panose="020B0604030504040204" pitchFamily="34" charset="-120"/>
                <a:ea typeface="Microsoft JhengHei" panose="020B0604030504040204" pitchFamily="34" charset="-120"/>
              </a:rPr>
              <a:t>Q</a:t>
            </a:r>
            <a:r>
              <a:rPr lang="zh-CN" altLang="en-US" sz="2400" dirty="0">
                <a:latin typeface="Microsoft JhengHei" panose="020B0604030504040204" pitchFamily="34" charset="-120"/>
                <a:ea typeface="Microsoft JhengHei" panose="020B0604030504040204" pitchFamily="34" charset="-120"/>
              </a:rPr>
              <a:t>是匹配的时候，通常是稳定的。</a:t>
            </a:r>
            <a:endParaRPr lang="en-US" altLang="zh-CN" sz="2400" dirty="0">
              <a:latin typeface="Microsoft JhengHei" panose="020B0604030504040204" pitchFamily="34" charset="-120"/>
              <a:ea typeface="Microsoft JhengHei" panose="020B0604030504040204" pitchFamily="34" charset="-120"/>
            </a:endParaRPr>
          </a:p>
          <a:p>
            <a:pPr>
              <a:lnSpc>
                <a:spcPct val="200000"/>
              </a:lnSpc>
              <a:buClr>
                <a:schemeClr val="accent2"/>
              </a:buClr>
            </a:pPr>
            <a:r>
              <a:rPr lang="zh-CN" altLang="en-US" sz="2400" dirty="0">
                <a:latin typeface="Microsoft JhengHei" panose="020B0604030504040204" pitchFamily="34" charset="-120"/>
                <a:ea typeface="Microsoft JhengHei" panose="020B0604030504040204" pitchFamily="34" charset="-120"/>
              </a:rPr>
              <a:t>这两种情形下的每一个匹配对都必然在</a:t>
            </a:r>
            <a:r>
              <a:rPr lang="en-US" altLang="zh-CN" sz="2400" dirty="0">
                <a:latin typeface="Microsoft JhengHei" panose="020B0604030504040204" pitchFamily="34" charset="-120"/>
                <a:ea typeface="Microsoft JhengHei" panose="020B0604030504040204" pitchFamily="34" charset="-120"/>
              </a:rPr>
              <a:t>P</a:t>
            </a:r>
            <a:r>
              <a:rPr lang="zh-CN" altLang="en-US" sz="2400" dirty="0">
                <a:latin typeface="Microsoft JhengHei" panose="020B0604030504040204" pitchFamily="34" charset="-120"/>
                <a:ea typeface="Microsoft JhengHei" panose="020B0604030504040204" pitchFamily="34" charset="-120"/>
              </a:rPr>
              <a:t>或者</a:t>
            </a:r>
            <a:r>
              <a:rPr lang="en-US" altLang="zh-CN" sz="2400" dirty="0">
                <a:latin typeface="Microsoft JhengHei" panose="020B0604030504040204" pitchFamily="34" charset="-120"/>
                <a:ea typeface="Microsoft JhengHei" panose="020B0604030504040204" pitchFamily="34" charset="-120"/>
              </a:rPr>
              <a:t>Q</a:t>
            </a:r>
            <a:r>
              <a:rPr lang="zh-CN" altLang="en-US" sz="2400" dirty="0">
                <a:latin typeface="Microsoft JhengHei" panose="020B0604030504040204" pitchFamily="34" charset="-120"/>
                <a:ea typeface="Microsoft JhengHei" panose="020B0604030504040204" pitchFamily="34" charset="-120"/>
              </a:rPr>
              <a:t>中出现过，而</a:t>
            </a:r>
            <a:r>
              <a:rPr lang="en-US" altLang="zh-CN" sz="2400" dirty="0">
                <a:latin typeface="Microsoft JhengHei" panose="020B0604030504040204" pitchFamily="34" charset="-120"/>
                <a:ea typeface="Microsoft JhengHei" panose="020B0604030504040204" pitchFamily="34" charset="-120"/>
              </a:rPr>
              <a:t>P</a:t>
            </a:r>
            <a:r>
              <a:rPr lang="zh-CN" altLang="en-US" sz="2400" dirty="0">
                <a:latin typeface="Microsoft JhengHei" panose="020B0604030504040204" pitchFamily="34" charset="-120"/>
                <a:ea typeface="Microsoft JhengHei" panose="020B0604030504040204" pitchFamily="34" charset="-120"/>
              </a:rPr>
              <a:t>和</a:t>
            </a:r>
            <a:r>
              <a:rPr lang="en-US" altLang="zh-CN" sz="2400" dirty="0">
                <a:latin typeface="Microsoft JhengHei" panose="020B0604030504040204" pitchFamily="34" charset="-120"/>
                <a:ea typeface="Microsoft JhengHei" panose="020B0604030504040204" pitchFamily="34" charset="-120"/>
              </a:rPr>
              <a:t>Q</a:t>
            </a:r>
            <a:r>
              <a:rPr lang="zh-CN" altLang="en-US" sz="2400" dirty="0">
                <a:latin typeface="Microsoft JhengHei" panose="020B0604030504040204" pitchFamily="34" charset="-120"/>
                <a:ea typeface="Microsoft JhengHei" panose="020B0604030504040204" pitchFamily="34" charset="-120"/>
              </a:rPr>
              <a:t>都是稳定匹配，因此这两种情形下的任何匹配对都是稳定匹配对。</a:t>
            </a:r>
            <a:endParaRPr lang="en-US" altLang="zh-CN" sz="2400" dirty="0">
              <a:latin typeface="Microsoft JhengHei" panose="020B0604030504040204" pitchFamily="34" charset="-120"/>
              <a:ea typeface="Microsoft JhengHei" panose="020B0604030504040204" pitchFamily="34" charset="-120"/>
            </a:endParaRPr>
          </a:p>
          <a:p>
            <a:pPr>
              <a:lnSpc>
                <a:spcPct val="200000"/>
              </a:lnSpc>
              <a:buClr>
                <a:schemeClr val="accent2"/>
              </a:buClr>
            </a:pPr>
            <a:r>
              <a:rPr lang="zh-CN" altLang="en-US" sz="2400" dirty="0">
                <a:latin typeface="Microsoft JhengHei" panose="020B0604030504040204" pitchFamily="34" charset="-120"/>
                <a:ea typeface="Microsoft JhengHei" panose="020B0604030504040204" pitchFamily="34" charset="-120"/>
              </a:rPr>
              <a:t>所以如果它是匹配则必然是稳定匹配。</a:t>
            </a:r>
            <a:endParaRPr lang="en-US" altLang="zh-CN" sz="2400" dirty="0">
              <a:latin typeface="Microsoft JhengHei" panose="020B0604030504040204" pitchFamily="34" charset="-120"/>
              <a:ea typeface="Microsoft JhengHei" panose="020B0604030504040204" pitchFamily="34" charset="-120"/>
            </a:endParaRPr>
          </a:p>
          <a:p>
            <a:pPr>
              <a:lnSpc>
                <a:spcPct val="200000"/>
              </a:lnSpc>
            </a:pPr>
            <a:endParaRPr lang="en-US" altLang="zh-CN" sz="2400" dirty="0"/>
          </a:p>
        </p:txBody>
      </p:sp>
    </p:spTree>
    <p:extLst>
      <p:ext uri="{BB962C8B-B14F-4D97-AF65-F5344CB8AC3E}">
        <p14:creationId xmlns:p14="http://schemas.microsoft.com/office/powerpoint/2010/main" val="42530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542584" y="696050"/>
            <a:ext cx="8091664" cy="755474"/>
          </a:xfrm>
        </p:spPr>
        <p:txBody>
          <a:bodyPr>
            <a:normAutofit/>
          </a:bodyPr>
          <a:lstStyle/>
          <a:p>
            <a:r>
              <a:rPr lang="zh-CN" altLang="en-US" sz="3600" b="1" cap="none" dirty="0">
                <a:solidFill>
                  <a:srgbClr val="FFFFFF"/>
                </a:solidFill>
                <a:latin typeface="Microsoft YaHei UI" panose="020B0503020204020204" pitchFamily="34" charset="-122"/>
                <a:ea typeface="Microsoft YaHei UI" panose="020B0503020204020204" pitchFamily="34" charset="-122"/>
              </a:rPr>
              <a:t>格属性</a:t>
            </a:r>
            <a:endParaRPr lang="zh-CN" altLang="en-US" sz="3600" dirty="0"/>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542584" y="1844848"/>
            <a:ext cx="8791575" cy="4909785"/>
          </a:xfrm>
        </p:spPr>
        <p:txBody>
          <a:bodyPr>
            <a:normAutofit/>
          </a:bodyPr>
          <a:lstStyle/>
          <a:p>
            <a:pPr lvl="0">
              <a:lnSpc>
                <a:spcPct val="200000"/>
              </a:lnSpc>
              <a:spcBef>
                <a:spcPts val="0"/>
              </a:spcBef>
              <a:buSzTx/>
            </a:pPr>
            <a:r>
              <a:rPr lang="zh-CN" altLang="en-US" sz="2400" cap="none" dirty="0">
                <a:latin typeface="Microsoft YaHei UI" panose="020B0503020204020204" pitchFamily="34" charset="-122"/>
                <a:ea typeface="Microsoft YaHei UI" panose="020B0503020204020204" pitchFamily="34" charset="-122"/>
              </a:rPr>
              <a:t>以上两种格运算分别对应有限分配格的</a:t>
            </a:r>
            <a:r>
              <a:rPr lang="en-US" altLang="zh-CN" sz="2400" cap="none" dirty="0">
                <a:solidFill>
                  <a:srgbClr val="FF0000"/>
                </a:solidFill>
                <a:latin typeface="Microsoft YaHei UI" panose="020B0503020204020204" pitchFamily="34" charset="-122"/>
                <a:ea typeface="Microsoft YaHei UI" panose="020B0503020204020204" pitchFamily="34" charset="-122"/>
              </a:rPr>
              <a:t>join</a:t>
            </a:r>
            <a:r>
              <a:rPr lang="zh-CN" altLang="en-US" sz="2400" cap="none" dirty="0">
                <a:latin typeface="Microsoft YaHei UI" panose="020B0503020204020204" pitchFamily="34" charset="-122"/>
                <a:ea typeface="Microsoft YaHei UI" panose="020B0503020204020204" pitchFamily="34" charset="-122"/>
              </a:rPr>
              <a:t>和</a:t>
            </a:r>
            <a:r>
              <a:rPr lang="en-US" altLang="zh-CN" sz="2400" cap="none" dirty="0">
                <a:solidFill>
                  <a:srgbClr val="FF0000"/>
                </a:solidFill>
                <a:latin typeface="Microsoft YaHei UI" panose="020B0503020204020204" pitchFamily="34" charset="-122"/>
                <a:ea typeface="Microsoft YaHei UI" panose="020B0503020204020204" pitchFamily="34" charset="-122"/>
              </a:rPr>
              <a:t>meet</a:t>
            </a:r>
            <a:r>
              <a:rPr lang="zh-CN" altLang="en-US" sz="2400" cap="none" dirty="0">
                <a:latin typeface="Microsoft YaHei UI" panose="020B0503020204020204" pitchFamily="34" charset="-122"/>
                <a:ea typeface="Microsoft YaHei UI" panose="020B0503020204020204" pitchFamily="34" charset="-122"/>
              </a:rPr>
              <a:t>操作。</a:t>
            </a:r>
            <a:endParaRPr lang="en-US" altLang="zh-CN" sz="2400" cap="none" dirty="0">
              <a:latin typeface="Microsoft YaHei UI" panose="020B0503020204020204" pitchFamily="34" charset="-122"/>
              <a:ea typeface="Microsoft YaHei UI" panose="020B0503020204020204" pitchFamily="34" charset="-122"/>
            </a:endParaRPr>
          </a:p>
          <a:p>
            <a:pPr lvl="0">
              <a:lnSpc>
                <a:spcPct val="200000"/>
              </a:lnSpc>
              <a:spcBef>
                <a:spcPts val="0"/>
              </a:spcBef>
              <a:buSzTx/>
            </a:pPr>
            <a:r>
              <a:rPr lang="zh-CN" altLang="en-US" sz="2400" cap="none" dirty="0">
                <a:latin typeface="Microsoft YaHei UI" panose="020B0503020204020204" pitchFamily="34" charset="-122"/>
                <a:ea typeface="Microsoft YaHei UI" panose="020B0503020204020204" pitchFamily="34" charset="-122"/>
              </a:rPr>
              <a:t>据此，我们利用该格运算，把某一事件对应的稳定匹配制作成一个分布格。</a:t>
            </a:r>
            <a:endParaRPr lang="en-US" altLang="zh-CN" sz="2400" cap="none" dirty="0">
              <a:latin typeface="Microsoft YaHei UI" panose="020B0503020204020204" pitchFamily="34" charset="-122"/>
              <a:ea typeface="Microsoft YaHei UI" panose="020B0503020204020204" pitchFamily="34" charset="-122"/>
            </a:endParaRPr>
          </a:p>
          <a:p>
            <a:pPr>
              <a:lnSpc>
                <a:spcPct val="200000"/>
              </a:lnSpc>
            </a:pPr>
            <a:endParaRPr lang="en-US" altLang="zh-CN" sz="2400" dirty="0"/>
          </a:p>
        </p:txBody>
      </p:sp>
    </p:spTree>
    <p:extLst>
      <p:ext uri="{BB962C8B-B14F-4D97-AF65-F5344CB8AC3E}">
        <p14:creationId xmlns:p14="http://schemas.microsoft.com/office/powerpoint/2010/main" val="27183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294834"/>
            <a:ext cx="8091664" cy="755474"/>
          </a:xfrm>
        </p:spPr>
        <p:txBody>
          <a:bodyPr>
            <a:normAutofit/>
          </a:bodyPr>
          <a:lstStyle/>
          <a:p>
            <a:r>
              <a:rPr lang="zh-CN" altLang="en-US" sz="3600" dirty="0"/>
              <a:t>对其为分布格的证明：</a:t>
            </a: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a:bodyPr>
          <a:lstStyle/>
          <a:p>
            <a:pPr lvl="0">
              <a:lnSpc>
                <a:spcPct val="150000"/>
              </a:lnSpc>
              <a:spcBef>
                <a:spcPts val="0"/>
              </a:spcBef>
              <a:buSzTx/>
            </a:pPr>
            <a:r>
              <a:rPr lang="zh-CN" altLang="en-US" cap="none" dirty="0">
                <a:latin typeface="Microsoft YaHei UI" panose="020B0503020204020204" pitchFamily="34" charset="-122"/>
                <a:ea typeface="Microsoft YaHei UI" panose="020B0503020204020204" pitchFamily="34" charset="-122"/>
              </a:rPr>
              <a:t>以下只证明分配律前一项，后一项同理可知。</a:t>
            </a:r>
            <a:endParaRPr lang="en-US" altLang="zh-CN" cap="none" dirty="0">
              <a:latin typeface="Microsoft YaHei UI" panose="020B0503020204020204" pitchFamily="34" charset="-122"/>
              <a:ea typeface="Microsoft YaHei UI" panose="020B0503020204020204" pitchFamily="34" charset="-122"/>
            </a:endParaRPr>
          </a:p>
          <a:p>
            <a:pPr lvl="0">
              <a:lnSpc>
                <a:spcPct val="150000"/>
              </a:lnSpc>
              <a:spcBef>
                <a:spcPts val="0"/>
              </a:spcBef>
              <a:buSzTx/>
            </a:pPr>
            <a:r>
              <a:rPr lang="en-US" altLang="zh-CN" cap="none" dirty="0">
                <a:latin typeface="Microsoft YaHei UI" panose="020B0503020204020204" pitchFamily="34" charset="-122"/>
                <a:ea typeface="Microsoft YaHei UI" panose="020B0503020204020204" pitchFamily="34" charset="-122"/>
              </a:rPr>
              <a:t>P </a:t>
            </a:r>
            <a:r>
              <a:rPr lang="el-GR" altLang="zh-CN" cap="none" dirty="0">
                <a:latin typeface="Microsoft YaHei UI" panose="020B0503020204020204" pitchFamily="34" charset="-122"/>
                <a:ea typeface="Microsoft YaHei UI" panose="020B0503020204020204" pitchFamily="34" charset="-122"/>
              </a:rPr>
              <a:t>Λ</a:t>
            </a:r>
            <a:r>
              <a:rPr lang="en-US" altLang="zh-CN" cap="none" dirty="0">
                <a:latin typeface="Microsoft YaHei UI" panose="020B0503020204020204" pitchFamily="34" charset="-122"/>
                <a:ea typeface="Microsoft YaHei UI" panose="020B0503020204020204" pitchFamily="34" charset="-122"/>
              </a:rPr>
              <a:t> (Q V R)</a:t>
            </a:r>
            <a:r>
              <a:rPr lang="zh-CN" altLang="en-US" cap="none" dirty="0">
                <a:latin typeface="Microsoft YaHei UI" panose="020B0503020204020204" pitchFamily="34" charset="-122"/>
                <a:ea typeface="Microsoft YaHei UI" panose="020B0503020204020204" pitchFamily="34" charset="-122"/>
              </a:rPr>
              <a:t>的含义为每位医生在</a:t>
            </a:r>
            <a:r>
              <a:rPr lang="en-US" altLang="zh-CN" cap="none" dirty="0">
                <a:latin typeface="Microsoft YaHei UI" panose="020B0503020204020204" pitchFamily="34" charset="-122"/>
                <a:ea typeface="Microsoft YaHei UI" panose="020B0503020204020204" pitchFamily="34" charset="-122"/>
              </a:rPr>
              <a:t>P</a:t>
            </a:r>
            <a:r>
              <a:rPr lang="zh-CN" altLang="en-US" cap="none" dirty="0">
                <a:latin typeface="Microsoft YaHei UI" panose="020B0503020204020204" pitchFamily="34" charset="-122"/>
                <a:ea typeface="Microsoft YaHei UI" panose="020B0503020204020204" pitchFamily="34" charset="-122"/>
              </a:rPr>
              <a:t>中匹配的医院和</a:t>
            </a:r>
            <a:r>
              <a:rPr lang="en-US" altLang="zh-CN" cap="none" dirty="0">
                <a:latin typeface="Microsoft YaHei UI" panose="020B0503020204020204" pitchFamily="34" charset="-122"/>
                <a:ea typeface="Microsoft YaHei UI" panose="020B0503020204020204" pitchFamily="34" charset="-122"/>
              </a:rPr>
              <a:t>QR</a:t>
            </a:r>
            <a:r>
              <a:rPr lang="zh-CN" altLang="en-US" cap="none" dirty="0">
                <a:latin typeface="Microsoft YaHei UI" panose="020B0503020204020204" pitchFamily="34" charset="-122"/>
                <a:ea typeface="Microsoft YaHei UI" panose="020B0503020204020204" pitchFamily="34" charset="-122"/>
              </a:rPr>
              <a:t>中匹配的医院里他偏爱的那个中选择其最不喜欢的医院。</a:t>
            </a:r>
            <a:endParaRPr lang="en-US" altLang="zh-CN" cap="none" dirty="0">
              <a:latin typeface="Microsoft YaHei UI" panose="020B0503020204020204" pitchFamily="34" charset="-122"/>
              <a:ea typeface="Microsoft YaHei UI" panose="020B0503020204020204" pitchFamily="34" charset="-122"/>
            </a:endParaRPr>
          </a:p>
          <a:p>
            <a:pPr lvl="0">
              <a:lnSpc>
                <a:spcPct val="150000"/>
              </a:lnSpc>
              <a:spcBef>
                <a:spcPts val="0"/>
              </a:spcBef>
              <a:buSzTx/>
            </a:pPr>
            <a:r>
              <a:rPr lang="en-US" altLang="zh-CN" cap="none" dirty="0">
                <a:latin typeface="Microsoft YaHei UI" panose="020B0503020204020204" pitchFamily="34" charset="-122"/>
                <a:ea typeface="Microsoft YaHei UI" panose="020B0503020204020204" pitchFamily="34" charset="-122"/>
              </a:rPr>
              <a:t>(P </a:t>
            </a:r>
            <a:r>
              <a:rPr lang="el-GR" altLang="zh-CN" cap="none" dirty="0">
                <a:latin typeface="Microsoft YaHei UI" panose="020B0503020204020204" pitchFamily="34" charset="-122"/>
                <a:ea typeface="Microsoft YaHei UI" panose="020B0503020204020204" pitchFamily="34" charset="-122"/>
              </a:rPr>
              <a:t>Λ</a:t>
            </a:r>
            <a:r>
              <a:rPr lang="en-US" altLang="zh-CN" cap="none" dirty="0">
                <a:latin typeface="Microsoft YaHei UI" panose="020B0503020204020204" pitchFamily="34" charset="-122"/>
                <a:ea typeface="Microsoft YaHei UI" panose="020B0503020204020204" pitchFamily="34" charset="-122"/>
              </a:rPr>
              <a:t> Q) V (P </a:t>
            </a:r>
            <a:r>
              <a:rPr lang="el-GR" altLang="zh-CN" cap="none" dirty="0">
                <a:latin typeface="Microsoft YaHei UI" panose="020B0503020204020204" pitchFamily="34" charset="-122"/>
                <a:ea typeface="Microsoft YaHei UI" panose="020B0503020204020204" pitchFamily="34" charset="-122"/>
              </a:rPr>
              <a:t>Λ</a:t>
            </a:r>
            <a:r>
              <a:rPr lang="en-US" altLang="zh-CN" cap="none" dirty="0">
                <a:latin typeface="Microsoft YaHei UI" panose="020B0503020204020204" pitchFamily="34" charset="-122"/>
                <a:ea typeface="Microsoft YaHei UI" panose="020B0503020204020204" pitchFamily="34" charset="-122"/>
              </a:rPr>
              <a:t> R)</a:t>
            </a:r>
            <a:r>
              <a:rPr lang="zh-CN" altLang="en-US" cap="none" dirty="0">
                <a:latin typeface="Microsoft YaHei UI" panose="020B0503020204020204" pitchFamily="34" charset="-122"/>
                <a:ea typeface="Microsoft YaHei UI" panose="020B0503020204020204" pitchFamily="34" charset="-122"/>
              </a:rPr>
              <a:t>的含义为每位医生在</a:t>
            </a:r>
            <a:r>
              <a:rPr lang="en-US" altLang="zh-CN" cap="none" dirty="0">
                <a:latin typeface="Microsoft YaHei UI" panose="020B0503020204020204" pitchFamily="34" charset="-122"/>
                <a:ea typeface="Microsoft YaHei UI" panose="020B0503020204020204" pitchFamily="34" charset="-122"/>
              </a:rPr>
              <a:t>PQ</a:t>
            </a:r>
            <a:r>
              <a:rPr lang="zh-CN" altLang="en-US" cap="none" dirty="0">
                <a:latin typeface="Microsoft YaHei UI" panose="020B0503020204020204" pitchFamily="34" charset="-122"/>
                <a:ea typeface="Microsoft YaHei UI" panose="020B0503020204020204" pitchFamily="34" charset="-122"/>
              </a:rPr>
              <a:t>中匹配的医院里他不喜欢的那个和</a:t>
            </a:r>
            <a:r>
              <a:rPr lang="en-US" altLang="zh-CN" cap="none" dirty="0">
                <a:latin typeface="Microsoft YaHei UI" panose="020B0503020204020204" pitchFamily="34" charset="-122"/>
                <a:ea typeface="Microsoft YaHei UI" panose="020B0503020204020204" pitchFamily="34" charset="-122"/>
              </a:rPr>
              <a:t>PR</a:t>
            </a:r>
            <a:r>
              <a:rPr lang="zh-CN" altLang="en-US" cap="none" dirty="0">
                <a:latin typeface="Microsoft YaHei UI" panose="020B0503020204020204" pitchFamily="34" charset="-122"/>
                <a:ea typeface="Microsoft YaHei UI" panose="020B0503020204020204" pitchFamily="34" charset="-122"/>
              </a:rPr>
              <a:t>中匹配的医院里他不喜欢的那个中选择他最喜欢的医院。</a:t>
            </a:r>
            <a:endParaRPr lang="en-US" altLang="zh-CN" cap="none" dirty="0">
              <a:latin typeface="Microsoft YaHei UI" panose="020B0503020204020204" pitchFamily="34" charset="-122"/>
              <a:ea typeface="Microsoft YaHei UI" panose="020B0503020204020204" pitchFamily="34" charset="-122"/>
            </a:endParaRPr>
          </a:p>
          <a:p>
            <a:pPr lvl="0">
              <a:lnSpc>
                <a:spcPct val="150000"/>
              </a:lnSpc>
              <a:spcBef>
                <a:spcPts val="0"/>
              </a:spcBef>
              <a:buSzTx/>
            </a:pPr>
            <a:r>
              <a:rPr lang="zh-CN" altLang="en-US" cap="none" dirty="0">
                <a:latin typeface="Microsoft YaHei UI" panose="020B0503020204020204" pitchFamily="34" charset="-122"/>
                <a:ea typeface="Microsoft YaHei UI" panose="020B0503020204020204" pitchFamily="34" charset="-122"/>
              </a:rPr>
              <a:t>当</a:t>
            </a:r>
            <a:r>
              <a:rPr lang="en-US" altLang="zh-CN" cap="none" dirty="0">
                <a:latin typeface="Microsoft YaHei UI" panose="020B0503020204020204" pitchFamily="34" charset="-122"/>
                <a:ea typeface="Microsoft YaHei UI" panose="020B0503020204020204" pitchFamily="34" charset="-122"/>
              </a:rPr>
              <a:t>P</a:t>
            </a:r>
            <a:r>
              <a:rPr lang="zh-CN" altLang="en-US" cap="none" dirty="0">
                <a:latin typeface="Microsoft YaHei UI" panose="020B0503020204020204" pitchFamily="34" charset="-122"/>
                <a:ea typeface="Microsoft YaHei UI" panose="020B0503020204020204" pitchFamily="34" charset="-122"/>
              </a:rPr>
              <a:t>中匹配的医院为他最不喜欢的医院时，最后的选择均为</a:t>
            </a:r>
            <a:r>
              <a:rPr lang="en-US" altLang="zh-CN" cap="none" dirty="0">
                <a:latin typeface="Microsoft YaHei UI" panose="020B0503020204020204" pitchFamily="34" charset="-122"/>
                <a:ea typeface="Microsoft YaHei UI" panose="020B0503020204020204" pitchFamily="34" charset="-122"/>
              </a:rPr>
              <a:t>P</a:t>
            </a:r>
            <a:r>
              <a:rPr lang="zh-CN" altLang="en-US" cap="none" dirty="0">
                <a:latin typeface="Microsoft YaHei UI" panose="020B0503020204020204" pitchFamily="34" charset="-122"/>
                <a:ea typeface="Microsoft YaHei UI" panose="020B0503020204020204" pitchFamily="34" charset="-122"/>
              </a:rPr>
              <a:t>中医院。</a:t>
            </a:r>
            <a:endParaRPr lang="en-US" altLang="zh-CN" cap="none" dirty="0">
              <a:latin typeface="Microsoft YaHei UI" panose="020B0503020204020204" pitchFamily="34" charset="-122"/>
              <a:ea typeface="Microsoft YaHei UI" panose="020B0503020204020204" pitchFamily="34" charset="-122"/>
            </a:endParaRPr>
          </a:p>
          <a:p>
            <a:pPr lvl="0">
              <a:lnSpc>
                <a:spcPct val="150000"/>
              </a:lnSpc>
              <a:spcBef>
                <a:spcPts val="0"/>
              </a:spcBef>
              <a:buSzTx/>
            </a:pPr>
            <a:r>
              <a:rPr lang="zh-CN" altLang="en-US" cap="none" dirty="0">
                <a:latin typeface="Microsoft YaHei UI" panose="020B0503020204020204" pitchFamily="34" charset="-122"/>
                <a:ea typeface="Microsoft YaHei UI" panose="020B0503020204020204" pitchFamily="34" charset="-122"/>
              </a:rPr>
              <a:t>当</a:t>
            </a:r>
            <a:r>
              <a:rPr lang="en-US" altLang="zh-CN" cap="none" dirty="0">
                <a:latin typeface="Microsoft YaHei UI" panose="020B0503020204020204" pitchFamily="34" charset="-122"/>
                <a:ea typeface="Microsoft YaHei UI" panose="020B0503020204020204" pitchFamily="34" charset="-122"/>
              </a:rPr>
              <a:t>Q</a:t>
            </a:r>
            <a:r>
              <a:rPr lang="zh-CN" altLang="en-US" cap="none" dirty="0">
                <a:latin typeface="Microsoft YaHei UI" panose="020B0503020204020204" pitchFamily="34" charset="-122"/>
                <a:ea typeface="Microsoft YaHei UI" panose="020B0503020204020204" pitchFamily="34" charset="-122"/>
              </a:rPr>
              <a:t>或者</a:t>
            </a:r>
            <a:r>
              <a:rPr lang="en-US" altLang="zh-CN" cap="none" dirty="0">
                <a:latin typeface="Microsoft YaHei UI" panose="020B0503020204020204" pitchFamily="34" charset="-122"/>
                <a:ea typeface="Microsoft YaHei UI" panose="020B0503020204020204" pitchFamily="34" charset="-122"/>
              </a:rPr>
              <a:t>R</a:t>
            </a:r>
            <a:r>
              <a:rPr lang="zh-CN" altLang="en-US" cap="none" dirty="0">
                <a:latin typeface="Microsoft YaHei UI" panose="020B0503020204020204" pitchFamily="34" charset="-122"/>
                <a:ea typeface="Microsoft YaHei UI" panose="020B0503020204020204" pitchFamily="34" charset="-122"/>
              </a:rPr>
              <a:t>中匹配的医院为他最不喜欢的医院时，最后的选择均为</a:t>
            </a:r>
            <a:r>
              <a:rPr lang="en-US" altLang="zh-CN" cap="none" dirty="0">
                <a:latin typeface="Microsoft YaHei UI" panose="020B0503020204020204" pitchFamily="34" charset="-122"/>
                <a:ea typeface="Microsoft YaHei UI" panose="020B0503020204020204" pitchFamily="34" charset="-122"/>
              </a:rPr>
              <a:t>PR</a:t>
            </a:r>
            <a:r>
              <a:rPr lang="zh-CN" altLang="en-US" cap="none" dirty="0">
                <a:latin typeface="Microsoft YaHei UI" panose="020B0503020204020204" pitchFamily="34" charset="-122"/>
                <a:ea typeface="Microsoft YaHei UI" panose="020B0503020204020204" pitchFamily="34" charset="-122"/>
              </a:rPr>
              <a:t>或者</a:t>
            </a:r>
            <a:r>
              <a:rPr lang="en-US" altLang="zh-CN" cap="none" dirty="0">
                <a:latin typeface="Microsoft YaHei UI" panose="020B0503020204020204" pitchFamily="34" charset="-122"/>
                <a:ea typeface="Microsoft YaHei UI" panose="020B0503020204020204" pitchFamily="34" charset="-122"/>
              </a:rPr>
              <a:t>PQ</a:t>
            </a:r>
            <a:r>
              <a:rPr lang="zh-CN" altLang="en-US" cap="none" dirty="0">
                <a:latin typeface="Microsoft YaHei UI" panose="020B0503020204020204" pitchFamily="34" charset="-122"/>
                <a:ea typeface="Microsoft YaHei UI" panose="020B0503020204020204" pitchFamily="34" charset="-122"/>
              </a:rPr>
              <a:t>中他最不喜欢的医院</a:t>
            </a:r>
            <a:endParaRPr lang="en-US" altLang="zh-CN" cap="none" dirty="0">
              <a:latin typeface="Microsoft YaHei UI" panose="020B0503020204020204" pitchFamily="34" charset="-122"/>
              <a:ea typeface="Microsoft YaHei UI" panose="020B0503020204020204" pitchFamily="34" charset="-122"/>
            </a:endParaRPr>
          </a:p>
          <a:p>
            <a:pPr lvl="0">
              <a:lnSpc>
                <a:spcPct val="150000"/>
              </a:lnSpc>
              <a:spcBef>
                <a:spcPts val="0"/>
              </a:spcBef>
              <a:buSzTx/>
            </a:pPr>
            <a:r>
              <a:rPr lang="zh-CN" altLang="en-US" cap="none" dirty="0">
                <a:latin typeface="Microsoft YaHei UI" panose="020B0503020204020204" pitchFamily="34" charset="-122"/>
                <a:ea typeface="Microsoft YaHei UI" panose="020B0503020204020204" pitchFamily="34" charset="-122"/>
              </a:rPr>
              <a:t>所以在两种情况下，分配律均成立。</a:t>
            </a:r>
            <a:endParaRPr lang="en-US" altLang="zh-CN" cap="none" dirty="0">
              <a:latin typeface="Microsoft YaHei UI" panose="020B0503020204020204" pitchFamily="34" charset="-122"/>
              <a:ea typeface="Microsoft YaHei UI" panose="020B0503020204020204" pitchFamily="34" charset="-122"/>
            </a:endParaRPr>
          </a:p>
          <a:p>
            <a:pPr lvl="0">
              <a:lnSpc>
                <a:spcPct val="150000"/>
              </a:lnSpc>
              <a:spcBef>
                <a:spcPts val="0"/>
              </a:spcBef>
              <a:buSzTx/>
            </a:pPr>
            <a:r>
              <a:rPr lang="zh-CN" altLang="en-US" cap="none" dirty="0">
                <a:latin typeface="Microsoft YaHei UI" panose="020B0503020204020204" pitchFamily="34" charset="-122"/>
                <a:ea typeface="Microsoft YaHei UI" panose="020B0503020204020204" pitchFamily="34" charset="-122"/>
              </a:rPr>
              <a:t>所以其为分布式格</a:t>
            </a:r>
            <a:endParaRPr lang="en-US" altLang="zh-CN" cap="none"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629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294834"/>
            <a:ext cx="8091664" cy="755474"/>
          </a:xfrm>
        </p:spPr>
        <p:txBody>
          <a:bodyPr>
            <a:normAutofit/>
          </a:bodyPr>
          <a:lstStyle/>
          <a:p>
            <a:pPr>
              <a:lnSpc>
                <a:spcPct val="150000"/>
              </a:lnSpc>
            </a:pPr>
            <a:r>
              <a:rPr lang="zh-CN" altLang="en-US" sz="2800" dirty="0">
                <a:latin typeface="Microsoft YaHei UI" panose="020B0503020204020204" pitchFamily="34" charset="-122"/>
                <a:ea typeface="Microsoft YaHei UI" panose="020B0503020204020204" pitchFamily="34" charset="-122"/>
              </a:rPr>
              <a:t>稳定匹配的晶格的数学性质：</a:t>
            </a:r>
            <a:endParaRPr lang="en-US" altLang="zh-CN" sz="2800" dirty="0">
              <a:solidFill>
                <a:schemeClr val="tx2"/>
              </a:solidFill>
            </a:endParaRP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a:bodyPr>
          <a:lstStyle/>
          <a:p>
            <a:pPr>
              <a:lnSpc>
                <a:spcPct val="200000"/>
              </a:lnSpc>
            </a:pPr>
            <a:r>
              <a:rPr lang="en-US" altLang="zh-CN" sz="2400" dirty="0">
                <a:latin typeface="Microsoft JhengHei UI" panose="020B0604030504040204" pitchFamily="34" charset="-120"/>
                <a:ea typeface="Microsoft JhengHei UI" panose="020B0604030504040204" pitchFamily="34" charset="-120"/>
              </a:rPr>
              <a:t>1.</a:t>
            </a:r>
            <a:r>
              <a:rPr lang="zh-CN" altLang="en-US" sz="2400" dirty="0">
                <a:latin typeface="Microsoft JhengHei UI" panose="020B0604030504040204" pitchFamily="34" charset="-120"/>
                <a:ea typeface="Microsoft JhengHei UI" panose="020B0604030504040204" pitchFamily="34" charset="-120"/>
              </a:rPr>
              <a:t>普遍性：稳定匹配的晶格结构除了一定为有限分布晶格（分布晶格之前已经给出证明，有限则是显然的）以外，没有其他限制，因此具有数学意义上的普遍性。</a:t>
            </a:r>
            <a:endParaRPr lang="en-US" altLang="zh-CN" sz="2400" dirty="0">
              <a:latin typeface="Microsoft JhengHei UI" panose="020B0604030504040204" pitchFamily="34" charset="-120"/>
              <a:ea typeface="Microsoft JhengHei UI" panose="020B0604030504040204" pitchFamily="34" charset="-120"/>
            </a:endParaRPr>
          </a:p>
          <a:p>
            <a:pPr>
              <a:lnSpc>
                <a:spcPct val="200000"/>
              </a:lnSpc>
            </a:pPr>
            <a:r>
              <a:rPr lang="en-US" altLang="zh-CN" sz="2400" dirty="0">
                <a:latin typeface="Microsoft JhengHei UI" panose="020B0604030504040204" pitchFamily="34" charset="-120"/>
                <a:ea typeface="Microsoft JhengHei UI" panose="020B0604030504040204" pitchFamily="34" charset="-120"/>
              </a:rPr>
              <a:t>2.</a:t>
            </a:r>
            <a:r>
              <a:rPr lang="zh-CN" altLang="en-US" sz="2400" dirty="0">
                <a:latin typeface="Microsoft JhengHei UI" panose="020B0604030504040204" pitchFamily="34" charset="-120"/>
                <a:ea typeface="Microsoft JhengHei UI" panose="020B0604030504040204" pitchFamily="34" charset="-120"/>
              </a:rPr>
              <a:t>对于一个具有</a:t>
            </a:r>
            <a:r>
              <a:rPr lang="en-US" altLang="zh-CN" sz="2400" dirty="0">
                <a:latin typeface="Microsoft JhengHei UI" panose="020B0604030504040204" pitchFamily="34" charset="-120"/>
                <a:ea typeface="Microsoft JhengHei UI" panose="020B0604030504040204" pitchFamily="34" charset="-120"/>
              </a:rPr>
              <a:t>k</a:t>
            </a:r>
            <a:r>
              <a:rPr lang="zh-CN" altLang="en-US" sz="2400" dirty="0">
                <a:latin typeface="Microsoft JhengHei UI" panose="020B0604030504040204" pitchFamily="34" charset="-120"/>
                <a:ea typeface="Microsoft JhengHei UI" panose="020B0604030504040204" pitchFamily="34" charset="-120"/>
              </a:rPr>
              <a:t>个元素的有限分配格，其最多可以用于表现拥有</a:t>
            </a:r>
            <a:r>
              <a:rPr lang="en-US" altLang="zh-CN" sz="2400" dirty="0">
                <a:latin typeface="Microsoft JhengHei UI" panose="020B0604030504040204" pitchFamily="34" charset="-120"/>
                <a:ea typeface="Microsoft JhengHei UI" panose="020B0604030504040204" pitchFamily="34" charset="-120"/>
              </a:rPr>
              <a:t>k^2-k+4</a:t>
            </a:r>
            <a:r>
              <a:rPr lang="zh-CN" altLang="en-US" sz="2400" dirty="0">
                <a:latin typeface="Microsoft JhengHei UI" panose="020B0604030504040204" pitchFamily="34" charset="-120"/>
                <a:ea typeface="Microsoft JhengHei UI" panose="020B0604030504040204" pitchFamily="34" charset="-120"/>
              </a:rPr>
              <a:t>个医院和医生的稳定匹配实例。</a:t>
            </a:r>
            <a:endParaRPr lang="en-US" altLang="zh-CN" sz="2400" dirty="0">
              <a:latin typeface="Microsoft JhengHei UI" panose="020B0604030504040204" pitchFamily="34" charset="-120"/>
              <a:ea typeface="Microsoft JhengHei UI" panose="020B0604030504040204" pitchFamily="34" charset="-120"/>
            </a:endParaRPr>
          </a:p>
          <a:p>
            <a:pPr>
              <a:lnSpc>
                <a:spcPct val="200000"/>
              </a:lnSpc>
            </a:pPr>
            <a:endParaRPr lang="en-US" altLang="zh-CN" sz="2400" dirty="0">
              <a:latin typeface="Microsoft JhengHei UI" panose="020B0604030504040204" pitchFamily="34" charset="-120"/>
              <a:ea typeface="Microsoft JhengHei UI" panose="020B0604030504040204" pitchFamily="34" charset="-120"/>
            </a:endParaRPr>
          </a:p>
          <a:p>
            <a:pPr>
              <a:lnSpc>
                <a:spcPct val="250000"/>
              </a:lnSpc>
            </a:pPr>
            <a:endParaRPr lang="en-US" altLang="zh-CN" sz="2400" dirty="0"/>
          </a:p>
        </p:txBody>
      </p:sp>
    </p:spTree>
    <p:extLst>
      <p:ext uri="{BB962C8B-B14F-4D97-AF65-F5344CB8AC3E}">
        <p14:creationId xmlns:p14="http://schemas.microsoft.com/office/powerpoint/2010/main" val="14597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050168" y="211015"/>
            <a:ext cx="8091664" cy="3657600"/>
          </a:xfrm>
        </p:spPr>
        <p:txBody>
          <a:bodyPr>
            <a:normAutofit fontScale="90000"/>
          </a:bodyPr>
          <a:lstStyle/>
          <a:p>
            <a:pPr lvl="0">
              <a:lnSpc>
                <a:spcPct val="200000"/>
              </a:lnSpc>
              <a:spcBef>
                <a:spcPts val="0"/>
              </a:spcBef>
            </a:pPr>
            <a:r>
              <a:rPr lang="en-US" altLang="zh-CN" sz="2800" dirty="0">
                <a:solidFill>
                  <a:schemeClr val="tx2"/>
                </a:solidFill>
              </a:rPr>
              <a:t>33.</a:t>
            </a:r>
            <a:r>
              <a:rPr lang="zh-CN" altLang="en-US" sz="2800" cap="none" dirty="0">
                <a:solidFill>
                  <a:schemeClr val="tx2"/>
                </a:solidFill>
                <a:latin typeface="Microsoft YaHei UI" panose="020B0503020204020204" pitchFamily="34" charset="-122"/>
                <a:ea typeface="Microsoft YaHei UI" panose="020B0503020204020204" pitchFamily="34" charset="-122"/>
                <a:cs typeface="+mn-cs"/>
              </a:rPr>
              <a:t>稳定匹配的晶格可以用于研究给定实例的稳定匹配的数量的计算复杂性。通过其与任意有限分布格之间的等价关系，可以得出：计算任意有限分布晶格中的元素数量和计算任意偏序集中的反链的复杂性相等。</a:t>
            </a:r>
            <a:br>
              <a:rPr lang="en-US" altLang="zh-CN" sz="2800" cap="none" dirty="0">
                <a:solidFill>
                  <a:schemeClr val="tx2"/>
                </a:solidFill>
                <a:latin typeface="Microsoft YaHei UI" panose="020B0503020204020204" pitchFamily="34" charset="-122"/>
                <a:ea typeface="Microsoft YaHei UI" panose="020B0503020204020204" pitchFamily="34" charset="-122"/>
                <a:cs typeface="+mn-cs"/>
              </a:rPr>
            </a:br>
            <a:endParaRPr lang="en-US" altLang="zh-CN" sz="2800" dirty="0">
              <a:solidFill>
                <a:schemeClr val="tx2"/>
              </a:solidFill>
            </a:endParaRP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050168" y="3165231"/>
            <a:ext cx="8791575" cy="3878160"/>
          </a:xfrm>
        </p:spPr>
        <p:txBody>
          <a:bodyPr>
            <a:normAutofit fontScale="92500" lnSpcReduction="10000"/>
          </a:bodyPr>
          <a:lstStyle/>
          <a:p>
            <a:pPr>
              <a:lnSpc>
                <a:spcPct val="250000"/>
              </a:lnSpc>
            </a:pPr>
            <a:r>
              <a:rPr lang="en-US" altLang="zh-CN" sz="2800" cap="none" dirty="0">
                <a:latin typeface="Microsoft YaHei UI" panose="020B0503020204020204" pitchFamily="34" charset="-122"/>
                <a:ea typeface="Microsoft YaHei UI" panose="020B0503020204020204" pitchFamily="34" charset="-122"/>
              </a:rPr>
              <a:t>4.</a:t>
            </a:r>
            <a:r>
              <a:rPr lang="zh-CN" altLang="en-US" sz="2800" cap="none" dirty="0">
                <a:latin typeface="Microsoft YaHei UI" panose="020B0503020204020204" pitchFamily="34" charset="-122"/>
                <a:ea typeface="Microsoft YaHei UI" panose="020B0503020204020204" pitchFamily="34" charset="-122"/>
              </a:rPr>
              <a:t>在一个均匀随机的稳定匹配实例中，对于</a:t>
            </a:r>
            <a:r>
              <a:rPr lang="en-US" altLang="zh-CN" sz="2800" cap="none" dirty="0">
                <a:latin typeface="Microsoft YaHei UI" panose="020B0503020204020204" pitchFamily="34" charset="-122"/>
                <a:ea typeface="Microsoft YaHei UI" panose="020B0503020204020204" pitchFamily="34" charset="-122"/>
              </a:rPr>
              <a:t>n</a:t>
            </a:r>
            <a:r>
              <a:rPr lang="zh-CN" altLang="en-US" sz="2800" cap="none" dirty="0">
                <a:latin typeface="Microsoft YaHei UI" panose="020B0503020204020204" pitchFamily="34" charset="-122"/>
                <a:ea typeface="Microsoft YaHei UI" panose="020B0503020204020204" pitchFamily="34" charset="-122"/>
              </a:rPr>
              <a:t>个医生和</a:t>
            </a:r>
            <a:r>
              <a:rPr lang="en-US" altLang="zh-CN" sz="2800" cap="none" dirty="0">
                <a:latin typeface="Microsoft YaHei UI" panose="020B0503020204020204" pitchFamily="34" charset="-122"/>
                <a:ea typeface="Microsoft YaHei UI" panose="020B0503020204020204" pitchFamily="34" charset="-122"/>
              </a:rPr>
              <a:t>n</a:t>
            </a:r>
            <a:r>
              <a:rPr lang="zh-CN" altLang="en-US" sz="2800" cap="none" dirty="0">
                <a:latin typeface="Microsoft YaHei UI" panose="020B0503020204020204" pitchFamily="34" charset="-122"/>
                <a:ea typeface="Microsoft YaHei UI" panose="020B0503020204020204" pitchFamily="34" charset="-122"/>
              </a:rPr>
              <a:t>个医院，稳定匹配的平均数接近</a:t>
            </a:r>
            <a:r>
              <a:rPr lang="en-US" altLang="zh-CN" sz="2800" cap="none" dirty="0">
                <a:latin typeface="Microsoft YaHei UI" panose="020B0503020204020204" pitchFamily="34" charset="-122"/>
                <a:ea typeface="Microsoft YaHei UI" panose="020B0503020204020204" pitchFamily="34" charset="-122"/>
              </a:rPr>
              <a:t>e^-1</a:t>
            </a:r>
            <a:r>
              <a:rPr lang="zh-CN" altLang="en-US" sz="2800" cap="none" dirty="0">
                <a:latin typeface="Microsoft YaHei UI" panose="020B0503020204020204" pitchFamily="34" charset="-122"/>
                <a:ea typeface="Microsoft YaHei UI" panose="020B0503020204020204" pitchFamily="34" charset="-122"/>
              </a:rPr>
              <a:t>*</a:t>
            </a:r>
            <a:r>
              <a:rPr lang="en-US" altLang="zh-CN" sz="2800" cap="none" dirty="0" err="1">
                <a:latin typeface="Microsoft YaHei UI" panose="020B0503020204020204" pitchFamily="34" charset="-122"/>
                <a:ea typeface="Microsoft YaHei UI" panose="020B0503020204020204" pitchFamily="34" charset="-122"/>
              </a:rPr>
              <a:t>nlnn</a:t>
            </a:r>
            <a:r>
              <a:rPr lang="zh-CN" altLang="en-US" sz="2800" cap="none" dirty="0">
                <a:latin typeface="Microsoft YaHei UI" panose="020B0503020204020204" pitchFamily="34" charset="-122"/>
                <a:ea typeface="Microsoft YaHei UI" panose="020B0503020204020204" pitchFamily="34" charset="-122"/>
              </a:rPr>
              <a:t>。如果我们通过某种选择去最大化稳定匹配的数量其数量至少可以达到</a:t>
            </a:r>
            <a:r>
              <a:rPr lang="en-US" altLang="zh-CN" sz="2800" cap="none" dirty="0">
                <a:latin typeface="Microsoft YaHei UI" panose="020B0503020204020204" pitchFamily="34" charset="-122"/>
                <a:ea typeface="Microsoft YaHei UI" panose="020B0503020204020204" pitchFamily="34" charset="-122"/>
              </a:rPr>
              <a:t>2^(n-1).</a:t>
            </a:r>
            <a:r>
              <a:rPr lang="zh-CN" altLang="en-US" sz="2800" cap="none" dirty="0">
                <a:latin typeface="Microsoft YaHei UI" panose="020B0503020204020204" pitchFamily="34" charset="-122"/>
                <a:ea typeface="Microsoft YaHei UI" panose="020B0503020204020204" pitchFamily="34" charset="-122"/>
              </a:rPr>
              <a:t>而其上界则受到与</a:t>
            </a:r>
            <a:r>
              <a:rPr lang="en-US" altLang="zh-CN" sz="2800" cap="none" dirty="0">
                <a:latin typeface="Microsoft YaHei UI" panose="020B0503020204020204" pitchFamily="34" charset="-122"/>
                <a:ea typeface="Microsoft YaHei UI" panose="020B0503020204020204" pitchFamily="34" charset="-122"/>
              </a:rPr>
              <a:t>n</a:t>
            </a:r>
            <a:r>
              <a:rPr lang="zh-CN" altLang="en-US" sz="2800" cap="none" dirty="0">
                <a:latin typeface="Microsoft YaHei UI" panose="020B0503020204020204" pitchFamily="34" charset="-122"/>
                <a:ea typeface="Microsoft YaHei UI" panose="020B0503020204020204" pitchFamily="34" charset="-122"/>
              </a:rPr>
              <a:t>有关的指数函数的限制。</a:t>
            </a:r>
            <a:endParaRPr lang="en-US" altLang="zh-CN" sz="2400" dirty="0"/>
          </a:p>
        </p:txBody>
      </p:sp>
    </p:spTree>
    <p:extLst>
      <p:ext uri="{BB962C8B-B14F-4D97-AF65-F5344CB8AC3E}">
        <p14:creationId xmlns:p14="http://schemas.microsoft.com/office/powerpoint/2010/main" val="26307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468657" y="294834"/>
            <a:ext cx="8091664" cy="755474"/>
          </a:xfrm>
        </p:spPr>
        <p:txBody>
          <a:bodyPr>
            <a:normAutofit/>
          </a:bodyPr>
          <a:lstStyle/>
          <a:p>
            <a:pPr>
              <a:lnSpc>
                <a:spcPct val="150000"/>
              </a:lnSpc>
            </a:pPr>
            <a:r>
              <a:rPr lang="zh-CN" altLang="en-US" sz="2800" dirty="0">
                <a:latin typeface="Microsoft YaHei UI" panose="020B0503020204020204" pitchFamily="34" charset="-122"/>
                <a:ea typeface="Microsoft YaHei UI" panose="020B0503020204020204" pitchFamily="34" charset="-122"/>
              </a:rPr>
              <a:t>遗憾：</a:t>
            </a:r>
            <a:endParaRPr lang="en-US" altLang="zh-CN" sz="2800" dirty="0">
              <a:solidFill>
                <a:schemeClr val="tx2"/>
              </a:solidFill>
            </a:endParaRP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468657" y="1050308"/>
            <a:ext cx="8791575" cy="4909785"/>
          </a:xfrm>
        </p:spPr>
        <p:txBody>
          <a:bodyPr>
            <a:normAutofit/>
          </a:bodyPr>
          <a:lstStyle/>
          <a:p>
            <a:r>
              <a:rPr lang="en-US" altLang="zh-CN" sz="2400" dirty="0" err="1">
                <a:latin typeface="Microsoft JhengHei" panose="020B0604030504040204" pitchFamily="34" charset="-120"/>
                <a:ea typeface="Microsoft JhengHei" panose="020B0604030504040204" pitchFamily="34" charset="-120"/>
              </a:rPr>
              <a:t>Gusfield</a:t>
            </a:r>
            <a:r>
              <a:rPr lang="zh-CN" altLang="en-US" sz="2400" dirty="0">
                <a:latin typeface="Microsoft JhengHei" panose="020B0604030504040204" pitchFamily="34" charset="-120"/>
                <a:ea typeface="Microsoft JhengHei" panose="020B0604030504040204" pitchFamily="34" charset="-120"/>
              </a:rPr>
              <a:t>在</a:t>
            </a:r>
            <a:r>
              <a:rPr lang="en-US" altLang="zh-CN" sz="2400" dirty="0">
                <a:latin typeface="Microsoft JhengHei" panose="020B0604030504040204" pitchFamily="34" charset="-120"/>
                <a:ea typeface="Microsoft JhengHei" panose="020B0604030504040204" pitchFamily="34" charset="-120"/>
              </a:rPr>
              <a:t>1987</a:t>
            </a:r>
            <a:r>
              <a:rPr lang="zh-CN" altLang="en-US" sz="2400" dirty="0">
                <a:latin typeface="Microsoft JhengHei" panose="020B0604030504040204" pitchFamily="34" charset="-120"/>
                <a:ea typeface="Microsoft JhengHei" panose="020B0604030504040204" pitchFamily="34" charset="-120"/>
              </a:rPr>
              <a:t>年给出了稳定匹配中参与者的遗憾的定义：</a:t>
            </a:r>
            <a:endParaRPr lang="en-US" altLang="zh-CN" sz="2400" dirty="0">
              <a:latin typeface="Microsoft JhengHei" panose="020B0604030504040204" pitchFamily="34" charset="-120"/>
              <a:ea typeface="Microsoft JhengHei" panose="020B0604030504040204" pitchFamily="34" charset="-120"/>
            </a:endParaRPr>
          </a:p>
          <a:p>
            <a:r>
              <a:rPr lang="zh-CN" altLang="en-US" sz="2400" dirty="0">
                <a:latin typeface="Microsoft JhengHei" panose="020B0604030504040204" pitchFamily="34" charset="-120"/>
                <a:ea typeface="Microsoft JhengHei" panose="020B0604030504040204" pitchFamily="34" charset="-120"/>
              </a:rPr>
              <a:t>对于一个参与者而言，其遗憾为分配给他的匹配与他的最喜爱的匹配之间的距离。</a:t>
            </a:r>
            <a:endParaRPr lang="en-US" altLang="zh-CN" sz="2400" dirty="0">
              <a:latin typeface="Microsoft JhengHei" panose="020B0604030504040204" pitchFamily="34" charset="-120"/>
              <a:ea typeface="Microsoft JhengHei" panose="020B0604030504040204" pitchFamily="34" charset="-120"/>
            </a:endParaRPr>
          </a:p>
          <a:p>
            <a:r>
              <a:rPr lang="zh-CN" altLang="en-US" sz="2400" dirty="0">
                <a:latin typeface="Microsoft JhengHei" panose="020B0604030504040204" pitchFamily="34" charset="-120"/>
                <a:ea typeface="Microsoft JhengHei" panose="020B0604030504040204" pitchFamily="34" charset="-120"/>
              </a:rPr>
              <a:t>他将一个稳定匹配的遗憾定义为任何参与者的最大遗憾（稳定匹配的目的是找到对一个群体最有利的匹配，自然会对部分个体利益造成损伤）</a:t>
            </a:r>
            <a:endParaRPr lang="en-US" altLang="zh-CN" sz="2400" dirty="0">
              <a:latin typeface="Microsoft JhengHei" panose="020B0604030504040204" pitchFamily="34" charset="-120"/>
              <a:ea typeface="Microsoft JhengHei" panose="020B0604030504040204" pitchFamily="34" charset="-120"/>
            </a:endParaRPr>
          </a:p>
          <a:p>
            <a:r>
              <a:rPr lang="zh-CN" altLang="en-US" sz="2400" dirty="0">
                <a:latin typeface="Microsoft JhengHei" panose="020B0604030504040204" pitchFamily="34" charset="-120"/>
                <a:ea typeface="Microsoft JhengHei" panose="020B0604030504040204" pitchFamily="34" charset="-120"/>
              </a:rPr>
              <a:t>遗憾定义的给出，量化了某一稳定匹配对于某个参与者有利程度的大小，便于对稳定匹配的评估，进而得到对整体利益最大化的稳定匹配。</a:t>
            </a:r>
            <a:endParaRPr lang="en-US" altLang="zh-CN" sz="2400" dirty="0">
              <a:latin typeface="Microsoft JhengHei" panose="020B0604030504040204" pitchFamily="34" charset="-120"/>
              <a:ea typeface="Microsoft JhengHei" panose="020B0604030504040204" pitchFamily="34" charset="-120"/>
            </a:endParaRPr>
          </a:p>
          <a:p>
            <a:pPr>
              <a:lnSpc>
                <a:spcPct val="250000"/>
              </a:lnSpc>
            </a:pPr>
            <a:endParaRPr lang="en-US" altLang="zh-CN" sz="2400" dirty="0"/>
          </a:p>
        </p:txBody>
      </p:sp>
    </p:spTree>
    <p:extLst>
      <p:ext uri="{BB962C8B-B14F-4D97-AF65-F5344CB8AC3E}">
        <p14:creationId xmlns:p14="http://schemas.microsoft.com/office/powerpoint/2010/main" val="24466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6" title="建筑物图像">
            <a:extLst>
              <a:ext uri="{FF2B5EF4-FFF2-40B4-BE49-F238E27FC236}">
                <a16:creationId xmlns:a16="http://schemas.microsoft.com/office/drawing/2014/main" id="{BA026684-ED32-4C82-8EFB-03E9E047EA33}"/>
              </a:ext>
            </a:extLst>
          </p:cNvPr>
          <p:cNvPicPr>
            <a:picLocks noGrp="1" noChangeAspect="1"/>
          </p:cNvPicPr>
          <p:nvPr>
            <p:ph type="pic" sz="quarter" idx="13"/>
          </p:nvPr>
        </p:nvPicPr>
        <p:blipFill>
          <a:blip r:embed="rId3"/>
          <a:srcRect l="20743" r="20743"/>
          <a:stretch>
            <a:fillRect/>
          </a:stretch>
        </p:blipFill>
        <p:spPr/>
      </p:pic>
      <p:sp>
        <p:nvSpPr>
          <p:cNvPr id="19" name="六边形 18" descr="醒目图像中间的深色实心六边形">
            <a:extLst>
              <a:ext uri="{FF2B5EF4-FFF2-40B4-BE49-F238E27FC236}">
                <a16:creationId xmlns:a16="http://schemas.microsoft.com/office/drawing/2014/main"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20" name="组 19" descr="分组文本中的公司缩写和名称">
            <a:extLst>
              <a:ext uri="{FF2B5EF4-FFF2-40B4-BE49-F238E27FC236}">
                <a16:creationId xmlns:a16="http://schemas.microsoft.com/office/drawing/2014/main" id="{82C4EAC6-3E04-4614-86BA-A23C851754D9}"/>
              </a:ext>
            </a:extLst>
          </p:cNvPr>
          <p:cNvGrpSpPr/>
          <p:nvPr/>
        </p:nvGrpSpPr>
        <p:grpSpPr>
          <a:xfrm>
            <a:off x="3026830" y="2823788"/>
            <a:ext cx="1718740" cy="1155111"/>
            <a:chOff x="3026830" y="2870443"/>
            <a:chExt cx="1718740" cy="1155111"/>
          </a:xfrm>
        </p:grpSpPr>
        <p:sp>
          <p:nvSpPr>
            <p:cNvPr id="21" name="文本框 20">
              <a:extLst>
                <a:ext uri="{FF2B5EF4-FFF2-40B4-BE49-F238E27FC236}">
                  <a16:creationId xmlns:a16="http://schemas.microsoft.com/office/drawing/2014/main" id="{A20626FA-81E3-4C45-BF2D-D52CF6D96238}"/>
                </a:ext>
              </a:extLst>
            </p:cNvPr>
            <p:cNvSpPr txBox="1"/>
            <p:nvPr/>
          </p:nvSpPr>
          <p:spPr>
            <a:xfrm>
              <a:off x="3026830" y="2870443"/>
              <a:ext cx="171874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843B">
                      <a:lumMod val="60000"/>
                      <a:lumOff val="40000"/>
                    </a:srgbClr>
                  </a:solidFill>
                  <a:effectLst/>
                  <a:uLnTx/>
                  <a:uFillTx/>
                  <a:latin typeface="Microsoft YaHei UI" panose="020B0503020204020204" pitchFamily="34" charset="-122"/>
                  <a:ea typeface="Microsoft YaHei UI" panose="020B0503020204020204" pitchFamily="34" charset="-122"/>
                  <a:cs typeface="+mn-cs"/>
                </a:rPr>
                <a:t>95+</a:t>
              </a:r>
            </a:p>
          </p:txBody>
        </p:sp>
        <p:sp>
          <p:nvSpPr>
            <p:cNvPr id="22" name="文本框 21">
              <a:extLst>
                <a:ext uri="{FF2B5EF4-FFF2-40B4-BE49-F238E27FC236}">
                  <a16:creationId xmlns:a16="http://schemas.microsoft.com/office/drawing/2014/main" id="{D6E86452-6AEA-4380-9682-AB26317ADB62}"/>
                </a:ext>
              </a:extLst>
            </p:cNvPr>
            <p:cNvSpPr txBox="1"/>
            <p:nvPr/>
          </p:nvSpPr>
          <p:spPr>
            <a:xfrm>
              <a:off x="3434795" y="371777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rPr>
                <a:t>大家总评</a:t>
              </a:r>
              <a:endParaRPr kumimoji="0" lang="en-US" altLang="zh-CN" sz="14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Calibri Light" panose="020F0302020204030204" pitchFamily="34" charset="0"/>
              </a:endParaRPr>
            </a:p>
          </p:txBody>
        </p:sp>
      </p:grpSp>
      <p:sp>
        <p:nvSpPr>
          <p:cNvPr id="8" name="标题 7">
            <a:extLst>
              <a:ext uri="{FF2B5EF4-FFF2-40B4-BE49-F238E27FC236}">
                <a16:creationId xmlns:a16="http://schemas.microsoft.com/office/drawing/2014/main" id="{8B6C5EAB-81FF-4827-A160-22F4363C611A}"/>
              </a:ext>
            </a:extLst>
          </p:cNvPr>
          <p:cNvSpPr>
            <a:spLocks noGrp="1"/>
          </p:cNvSpPr>
          <p:nvPr>
            <p:ph type="ctrTitle"/>
          </p:nvPr>
        </p:nvSpPr>
        <p:spPr>
          <a:xfrm>
            <a:off x="6919098" y="2823788"/>
            <a:ext cx="4853573" cy="1616252"/>
          </a:xfrm>
        </p:spPr>
        <p:txBody>
          <a:bodyPr rtlCol="0">
            <a:normAutofit fontScale="90000"/>
          </a:bodyPr>
          <a:lstStyle/>
          <a:p>
            <a:pPr rtl="0"/>
            <a:r>
              <a:rPr lang="zh-CN" altLang="en-US" dirty="0">
                <a:latin typeface="Microsoft YaHei UI" panose="020B0503020204020204" pitchFamily="34" charset="-122"/>
                <a:ea typeface="Microsoft YaHei UI" panose="020B0503020204020204" pitchFamily="34" charset="-122"/>
              </a:rPr>
              <a:t>谢谢大家，祝大家期末考试取得一个好成绩。</a:t>
            </a:r>
          </a:p>
        </p:txBody>
      </p:sp>
      <p:sp>
        <p:nvSpPr>
          <p:cNvPr id="2" name="文本框 1">
            <a:extLst>
              <a:ext uri="{FF2B5EF4-FFF2-40B4-BE49-F238E27FC236}">
                <a16:creationId xmlns:a16="http://schemas.microsoft.com/office/drawing/2014/main" id="{8C15DA49-5E92-4796-A0CF-469AD4B5E94D}"/>
              </a:ext>
            </a:extLst>
          </p:cNvPr>
          <p:cNvSpPr txBox="1"/>
          <p:nvPr/>
        </p:nvSpPr>
        <p:spPr>
          <a:xfrm>
            <a:off x="10508602" y="5628701"/>
            <a:ext cx="1948070" cy="461665"/>
          </a:xfrm>
          <a:prstGeom prst="rect">
            <a:avLst/>
          </a:prstGeom>
          <a:noFill/>
        </p:spPr>
        <p:txBody>
          <a:bodyPr wrap="square" rtlCol="0">
            <a:spAutoFit/>
          </a:bodyPr>
          <a:lstStyle/>
          <a:p>
            <a:r>
              <a:rPr lang="zh-CN" altLang="en-US" sz="2400" dirty="0"/>
              <a:t>胡涛</a:t>
            </a:r>
          </a:p>
        </p:txBody>
      </p:sp>
    </p:spTree>
    <p:extLst>
      <p:ext uri="{BB962C8B-B14F-4D97-AF65-F5344CB8AC3E}">
        <p14:creationId xmlns:p14="http://schemas.microsoft.com/office/powerpoint/2010/main" val="226095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599992" y="128449"/>
            <a:ext cx="3180606" cy="770047"/>
          </a:xfrm>
        </p:spPr>
        <p:txBody>
          <a:bodyPr/>
          <a:lstStyle/>
          <a:p>
            <a:r>
              <a:rPr lang="zh-CN" altLang="en-US" dirty="0">
                <a:latin typeface="Microsoft YaHei UI" panose="020B0503020204020204" pitchFamily="34" charset="-122"/>
                <a:ea typeface="Microsoft YaHei UI" panose="020B0503020204020204" pitchFamily="34" charset="-122"/>
              </a:rPr>
              <a:t>起源</a:t>
            </a:r>
            <a:endParaRPr lang="zh-CN" altLang="en-US" dirty="0"/>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599992" y="1089327"/>
            <a:ext cx="8791575" cy="5573865"/>
          </a:xfrm>
        </p:spPr>
        <p:txBody>
          <a:bodyPr>
            <a:noAutofit/>
          </a:bodyPr>
          <a:lstStyle/>
          <a:p>
            <a:pPr lvl="0">
              <a:lnSpc>
                <a:spcPct val="200000"/>
              </a:lnSpc>
            </a:pPr>
            <a:r>
              <a:rPr lang="zh-CN" altLang="en-US" sz="2400" dirty="0">
                <a:latin typeface="Microsoft JhengHei" panose="020B0604030504040204" pitchFamily="34" charset="-120"/>
                <a:ea typeface="Microsoft JhengHei" panose="020B0604030504040204" pitchFamily="34" charset="-120"/>
              </a:rPr>
              <a:t>稳定匹配理论源自</a:t>
            </a:r>
            <a:r>
              <a:rPr lang="en-US" altLang="zh-CN" sz="2400" dirty="0">
                <a:latin typeface="Microsoft JhengHei" panose="020B0604030504040204" pitchFamily="34" charset="-120"/>
                <a:ea typeface="Microsoft JhengHei" panose="020B0604030504040204" pitchFamily="34" charset="-120"/>
              </a:rPr>
              <a:t>1960</a:t>
            </a:r>
            <a:r>
              <a:rPr lang="zh-CN" altLang="en-US" sz="2400" dirty="0">
                <a:latin typeface="Microsoft JhengHei" panose="020B0604030504040204" pitchFamily="34" charset="-120"/>
                <a:ea typeface="Microsoft JhengHei" panose="020B0604030504040204" pitchFamily="34" charset="-120"/>
              </a:rPr>
              <a:t>年</a:t>
            </a:r>
            <a:r>
              <a:rPr lang="en-US" altLang="zh-CN" sz="2400" dirty="0">
                <a:latin typeface="Microsoft JhengHei" panose="020B0604030504040204" pitchFamily="34" charset="-120"/>
                <a:ea typeface="Microsoft JhengHei" panose="020B0604030504040204" pitchFamily="34" charset="-120"/>
              </a:rPr>
              <a:t>9</a:t>
            </a:r>
            <a:r>
              <a:rPr lang="zh-CN" altLang="en-US" sz="2400" dirty="0">
                <a:latin typeface="Microsoft JhengHei" panose="020B0604030504040204" pitchFamily="34" charset="-120"/>
                <a:ea typeface="Microsoft JhengHei" panose="020B0604030504040204" pitchFamily="34" charset="-120"/>
              </a:rPr>
              <a:t>月</a:t>
            </a:r>
            <a:r>
              <a:rPr lang="en-US" altLang="zh-CN" sz="2400" dirty="0">
                <a:latin typeface="Microsoft JhengHei" panose="020B0604030504040204" pitchFamily="34" charset="-120"/>
                <a:ea typeface="Microsoft JhengHei" panose="020B0604030504040204" pitchFamily="34" charset="-120"/>
              </a:rPr>
              <a:t>10</a:t>
            </a:r>
            <a:r>
              <a:rPr lang="zh-CN" altLang="en-US" sz="2400" dirty="0">
                <a:latin typeface="Microsoft JhengHei" panose="020B0604030504040204" pitchFamily="34" charset="-120"/>
                <a:ea typeface="Microsoft JhengHei" panose="020B0604030504040204" pitchFamily="34" charset="-120"/>
              </a:rPr>
              <a:t>日</a:t>
            </a:r>
            <a:r>
              <a:rPr lang="en-US" altLang="zh-CN" sz="2400" dirty="0">
                <a:latin typeface="Microsoft JhengHei" panose="020B0604030504040204" pitchFamily="34" charset="-120"/>
                <a:ea typeface="Microsoft JhengHei" panose="020B0604030504040204" pitchFamily="34" charset="-120"/>
              </a:rPr>
              <a:t>《New Yorker》</a:t>
            </a:r>
            <a:r>
              <a:rPr lang="zh-CN" altLang="en-US" sz="2400" dirty="0">
                <a:latin typeface="Microsoft JhengHei" panose="020B0604030504040204" pitchFamily="34" charset="-120"/>
                <a:ea typeface="Microsoft JhengHei" panose="020B0604030504040204" pitchFamily="34" charset="-120"/>
              </a:rPr>
              <a:t>杂志的一篇文章，文章介绍了耶鲁大学本科招生办公室的运作情况。文章写道：招生人员往往无法了解每个申请人同时申请的大学数量，也不知道他们所录用的学生中有多少人打算进入耶鲁大学。进而导致名额不足或者过剩</a:t>
            </a:r>
            <a:r>
              <a:rPr lang="en-US" altLang="zh-CN" sz="2400" dirty="0">
                <a:latin typeface="Microsoft JhengHei" panose="020B0604030504040204" pitchFamily="34" charset="-120"/>
                <a:ea typeface="Microsoft JhengHei" panose="020B0604030504040204" pitchFamily="34" charset="-120"/>
              </a:rPr>
              <a:t>,</a:t>
            </a:r>
            <a:r>
              <a:rPr lang="zh-CN" altLang="en-US" sz="2400" dirty="0">
                <a:latin typeface="Microsoft JhengHei" panose="020B0604030504040204" pitchFamily="34" charset="-120"/>
                <a:ea typeface="Microsoft JhengHei" panose="020B0604030504040204" pitchFamily="34" charset="-120"/>
              </a:rPr>
              <a:t>引起资源浪费。而类似的问题也广泛出现在生活中，如婚姻匹配问题等。为了解决这些问题，诸多学者投身其中，稳定匹配理论由此诞生。</a:t>
            </a:r>
          </a:p>
        </p:txBody>
      </p:sp>
    </p:spTree>
    <p:extLst>
      <p:ext uri="{BB962C8B-B14F-4D97-AF65-F5344CB8AC3E}">
        <p14:creationId xmlns:p14="http://schemas.microsoft.com/office/powerpoint/2010/main" val="26048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37600" y="389614"/>
            <a:ext cx="2520647" cy="746193"/>
          </a:xfrm>
        </p:spPr>
        <p:txBody>
          <a:bodyPr>
            <a:normAutofit fontScale="90000"/>
          </a:bodyPr>
          <a:lstStyle/>
          <a:p>
            <a:r>
              <a:rPr lang="zh-CN" altLang="en-US" dirty="0">
                <a:latin typeface="Microsoft YaHei UI" panose="020B0503020204020204" pitchFamily="34" charset="-122"/>
                <a:ea typeface="Microsoft YaHei UI" panose="020B0503020204020204" pitchFamily="34" charset="-122"/>
              </a:rPr>
              <a:t>定义</a:t>
            </a:r>
            <a:endParaRPr lang="zh-CN" altLang="en-US" dirty="0"/>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37600" y="1363412"/>
            <a:ext cx="8791575" cy="4835623"/>
          </a:xfrm>
        </p:spPr>
        <p:txBody>
          <a:bodyPr/>
          <a:lstStyle/>
          <a:p>
            <a:pPr lvl="0">
              <a:lnSpc>
                <a:spcPct val="200000"/>
              </a:lnSpc>
            </a:pPr>
            <a:r>
              <a:rPr lang="zh-CN" altLang="en-US" dirty="0"/>
              <a:t>假设</a:t>
            </a:r>
            <a:r>
              <a:rPr lang="en-US" altLang="zh-CN" dirty="0"/>
              <a:t>n</a:t>
            </a:r>
            <a:r>
              <a:rPr lang="zh-CN" altLang="en-US" dirty="0"/>
              <a:t>个医生的集合</a:t>
            </a:r>
            <a:r>
              <a:rPr lang="en-US" altLang="zh-CN" dirty="0"/>
              <a:t>M={m1,m2…</a:t>
            </a:r>
            <a:r>
              <a:rPr lang="en-US" altLang="zh-CN" dirty="0" err="1"/>
              <a:t>mn</a:t>
            </a:r>
            <a:r>
              <a:rPr lang="en-US" altLang="zh-CN" dirty="0"/>
              <a:t>}</a:t>
            </a:r>
          </a:p>
          <a:p>
            <a:pPr lvl="0">
              <a:lnSpc>
                <a:spcPct val="200000"/>
              </a:lnSpc>
            </a:pPr>
            <a:r>
              <a:rPr lang="en-US" altLang="zh-CN" dirty="0"/>
              <a:t>n</a:t>
            </a:r>
            <a:r>
              <a:rPr lang="zh-CN" altLang="en-US" dirty="0"/>
              <a:t>个医院的集合</a:t>
            </a:r>
            <a:r>
              <a:rPr lang="en-US" altLang="zh-CN" dirty="0"/>
              <a:t>W={w1,w2…</a:t>
            </a:r>
            <a:r>
              <a:rPr lang="en-US" altLang="zh-CN" dirty="0" err="1"/>
              <a:t>wn</a:t>
            </a:r>
            <a:r>
              <a:rPr lang="en-US" altLang="zh-CN" dirty="0"/>
              <a:t>}</a:t>
            </a:r>
          </a:p>
          <a:p>
            <a:pPr lvl="0">
              <a:lnSpc>
                <a:spcPct val="200000"/>
              </a:lnSpc>
            </a:pPr>
            <a:r>
              <a:rPr lang="zh-CN" altLang="en-US" dirty="0"/>
              <a:t>令</a:t>
            </a:r>
            <a:r>
              <a:rPr lang="en-US" altLang="zh-CN" dirty="0"/>
              <a:t>MXW</a:t>
            </a:r>
            <a:r>
              <a:rPr lang="zh-CN" altLang="en-US" dirty="0"/>
              <a:t>为所有可能形如（</a:t>
            </a:r>
            <a:r>
              <a:rPr lang="en-US" altLang="zh-CN" dirty="0"/>
              <a:t>mi</a:t>
            </a:r>
            <a:r>
              <a:rPr lang="zh-CN" altLang="en-US" dirty="0"/>
              <a:t>，</a:t>
            </a:r>
            <a:r>
              <a:rPr lang="en-US" altLang="zh-CN" dirty="0" err="1"/>
              <a:t>wi</a:t>
            </a:r>
            <a:r>
              <a:rPr lang="zh-CN" altLang="en-US" dirty="0"/>
              <a:t>）的有序对的集合。</a:t>
            </a:r>
            <a:endParaRPr lang="en-US" altLang="zh-CN" dirty="0"/>
          </a:p>
          <a:p>
            <a:pPr>
              <a:lnSpc>
                <a:spcPct val="200000"/>
              </a:lnSpc>
            </a:pPr>
            <a:r>
              <a:rPr lang="zh-CN" altLang="en-US" dirty="0"/>
              <a:t>完美匹配：</a:t>
            </a:r>
            <a:r>
              <a:rPr lang="en-US" altLang="zh-CN" dirty="0"/>
              <a:t>S</a:t>
            </a:r>
            <a:r>
              <a:rPr lang="zh-CN" altLang="en-US" dirty="0"/>
              <a:t>是来自</a:t>
            </a:r>
            <a:r>
              <a:rPr lang="en-US" altLang="zh-CN" dirty="0" err="1"/>
              <a:t>MxW</a:t>
            </a:r>
            <a:r>
              <a:rPr lang="zh-CN" altLang="en-US" dirty="0"/>
              <a:t>的所有有序对的集合。</a:t>
            </a:r>
            <a:endParaRPr lang="en-US" altLang="zh-CN" dirty="0"/>
          </a:p>
          <a:p>
            <a:pPr lvl="0">
              <a:lnSpc>
                <a:spcPct val="200000"/>
              </a:lnSpc>
            </a:pPr>
            <a:r>
              <a:rPr lang="zh-CN" altLang="en-US" dirty="0"/>
              <a:t>其具有性质：</a:t>
            </a:r>
            <a:r>
              <a:rPr lang="en-US" altLang="zh-CN" dirty="0"/>
              <a:t>M</a:t>
            </a:r>
            <a:r>
              <a:rPr lang="zh-CN" altLang="en-US" dirty="0"/>
              <a:t>和</a:t>
            </a:r>
            <a:r>
              <a:rPr lang="en-US" altLang="zh-CN" dirty="0"/>
              <a:t>W</a:t>
            </a:r>
            <a:r>
              <a:rPr lang="zh-CN" altLang="en-US" dirty="0"/>
              <a:t>的每个成员</a:t>
            </a:r>
            <a:r>
              <a:rPr lang="zh-CN" altLang="en-US" dirty="0">
                <a:solidFill>
                  <a:srgbClr val="FF0000"/>
                </a:solidFill>
              </a:rPr>
              <a:t>必须且只能</a:t>
            </a:r>
            <a:r>
              <a:rPr lang="zh-CN" altLang="en-US" dirty="0"/>
              <a:t>在</a:t>
            </a:r>
            <a:r>
              <a:rPr lang="en-US" altLang="zh-CN" dirty="0"/>
              <a:t>S</a:t>
            </a:r>
            <a:r>
              <a:rPr lang="zh-CN" altLang="en-US" dirty="0"/>
              <a:t>的</a:t>
            </a:r>
            <a:r>
              <a:rPr lang="zh-CN" altLang="en-US" dirty="0">
                <a:solidFill>
                  <a:srgbClr val="FF0000"/>
                </a:solidFill>
              </a:rPr>
              <a:t>一个有序对</a:t>
            </a:r>
            <a:r>
              <a:rPr lang="zh-CN" altLang="en-US" dirty="0"/>
              <a:t>中出现。</a:t>
            </a:r>
            <a:endParaRPr lang="en-US" altLang="zh-CN" dirty="0"/>
          </a:p>
          <a:p>
            <a:pPr lvl="0">
              <a:lnSpc>
                <a:spcPct val="200000"/>
              </a:lnSpc>
            </a:pPr>
            <a:r>
              <a:rPr lang="zh-CN" altLang="en-US" dirty="0"/>
              <a:t>稳定匹配：在引入</a:t>
            </a:r>
            <a:r>
              <a:rPr lang="zh-CN" altLang="en-US" dirty="0">
                <a:solidFill>
                  <a:srgbClr val="FF0000"/>
                </a:solidFill>
              </a:rPr>
              <a:t>优先排名</a:t>
            </a:r>
            <a:r>
              <a:rPr lang="zh-CN" altLang="en-US" dirty="0"/>
              <a:t>的情况下，不存在</a:t>
            </a:r>
            <a:r>
              <a:rPr lang="zh-CN" altLang="en-US" dirty="0">
                <a:solidFill>
                  <a:srgbClr val="FF0000"/>
                </a:solidFill>
              </a:rPr>
              <a:t>不稳定匹配对</a:t>
            </a:r>
            <a:r>
              <a:rPr lang="zh-CN" altLang="en-US" dirty="0"/>
              <a:t>的完美匹配</a:t>
            </a:r>
            <a:r>
              <a:rPr lang="zh-CN" altLang="en-US" dirty="0">
                <a:solidFill>
                  <a:schemeClr val="bg2"/>
                </a:solidFill>
              </a:rPr>
              <a:t>。</a:t>
            </a:r>
            <a:endParaRPr lang="en-US" altLang="zh-CN" dirty="0">
              <a:solidFill>
                <a:schemeClr val="bg2"/>
              </a:solidFill>
            </a:endParaRPr>
          </a:p>
          <a:p>
            <a:endParaRPr lang="zh-CN" altLang="en-US" dirty="0"/>
          </a:p>
        </p:txBody>
      </p:sp>
    </p:spTree>
    <p:extLst>
      <p:ext uri="{BB962C8B-B14F-4D97-AF65-F5344CB8AC3E}">
        <p14:creationId xmlns:p14="http://schemas.microsoft.com/office/powerpoint/2010/main" val="12264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585888" y="257908"/>
            <a:ext cx="8091664" cy="5416061"/>
          </a:xfrm>
        </p:spPr>
        <p:txBody>
          <a:bodyPr>
            <a:normAutofit fontScale="90000"/>
          </a:bodyPr>
          <a:lstStyle/>
          <a:p>
            <a:pPr>
              <a:lnSpc>
                <a:spcPct val="200000"/>
              </a:lnSpc>
            </a:pPr>
            <a:r>
              <a:rPr lang="zh-CN" altLang="en-US" sz="2800" dirty="0">
                <a:solidFill>
                  <a:schemeClr val="tx2"/>
                </a:solidFill>
                <a:latin typeface="Microsoft YaHei UI" panose="020B0503020204020204" pitchFamily="34" charset="-122"/>
                <a:ea typeface="Microsoft YaHei UI" panose="020B0503020204020204" pitchFamily="34" charset="-122"/>
              </a:rPr>
              <a:t>最佳匹配：</a:t>
            </a:r>
            <a:br>
              <a:rPr lang="en-US" altLang="zh-CN" sz="2800" dirty="0">
                <a:solidFill>
                  <a:schemeClr val="tx2"/>
                </a:solidFill>
                <a:latin typeface="Microsoft YaHei UI" panose="020B0503020204020204" pitchFamily="34" charset="-122"/>
                <a:ea typeface="Microsoft YaHei UI" panose="020B0503020204020204" pitchFamily="34" charset="-122"/>
              </a:rPr>
            </a:br>
            <a:r>
              <a:rPr lang="zh-CN" altLang="en-US" sz="2800" dirty="0">
                <a:solidFill>
                  <a:schemeClr val="tx2"/>
                </a:solidFill>
                <a:latin typeface="Microsoft YaHei UI" panose="020B0503020204020204" pitchFamily="34" charset="-122"/>
                <a:ea typeface="Microsoft YaHei UI" panose="020B0503020204020204" pitchFamily="34" charset="-122"/>
              </a:rPr>
              <a:t>对于一个元素</a:t>
            </a:r>
            <a:r>
              <a:rPr lang="en-US" altLang="zh-CN" sz="2800" dirty="0">
                <a:solidFill>
                  <a:schemeClr val="tx2"/>
                </a:solidFill>
                <a:latin typeface="Microsoft YaHei UI" panose="020B0503020204020204" pitchFamily="34" charset="-122"/>
                <a:ea typeface="Microsoft YaHei UI" panose="020B0503020204020204" pitchFamily="34" charset="-122"/>
              </a:rPr>
              <a:t>x</a:t>
            </a:r>
            <a:r>
              <a:rPr lang="zh-CN" altLang="en-US" sz="2800" dirty="0">
                <a:solidFill>
                  <a:schemeClr val="tx2"/>
                </a:solidFill>
                <a:latin typeface="Microsoft YaHei UI" panose="020B0503020204020204" pitchFamily="34" charset="-122"/>
                <a:ea typeface="Microsoft YaHei UI" panose="020B0503020204020204" pitchFamily="34" charset="-122"/>
              </a:rPr>
              <a:t>而言，在所有可以匹配给它的元素</a:t>
            </a:r>
            <a:r>
              <a:rPr lang="en-US" altLang="zh-CN" sz="2800" dirty="0">
                <a:solidFill>
                  <a:schemeClr val="tx2"/>
                </a:solidFill>
                <a:latin typeface="Microsoft YaHei UI" panose="020B0503020204020204" pitchFamily="34" charset="-122"/>
                <a:ea typeface="Microsoft YaHei UI" panose="020B0503020204020204" pitchFamily="34" charset="-122"/>
              </a:rPr>
              <a:t>y</a:t>
            </a:r>
            <a:r>
              <a:rPr lang="zh-CN" altLang="en-US" sz="2800" dirty="0">
                <a:solidFill>
                  <a:schemeClr val="tx2"/>
                </a:solidFill>
                <a:latin typeface="Microsoft YaHei UI" panose="020B0503020204020204" pitchFamily="34" charset="-122"/>
                <a:ea typeface="Microsoft YaHei UI" panose="020B0503020204020204" pitchFamily="34" charset="-122"/>
              </a:rPr>
              <a:t>中，它最喜欢的那个</a:t>
            </a:r>
            <a:r>
              <a:rPr lang="en-US" altLang="zh-CN" sz="2800" dirty="0">
                <a:solidFill>
                  <a:schemeClr val="tx2"/>
                </a:solidFill>
                <a:latin typeface="Microsoft YaHei UI" panose="020B0503020204020204" pitchFamily="34" charset="-122"/>
                <a:ea typeface="Microsoft YaHei UI" panose="020B0503020204020204" pitchFamily="34" charset="-122"/>
              </a:rPr>
              <a:t>y</a:t>
            </a:r>
            <a:r>
              <a:rPr lang="zh-CN" altLang="en-US" sz="2800" dirty="0">
                <a:solidFill>
                  <a:schemeClr val="tx2"/>
                </a:solidFill>
                <a:latin typeface="Microsoft YaHei UI" panose="020B0503020204020204" pitchFamily="34" charset="-122"/>
                <a:ea typeface="Microsoft YaHei UI" panose="020B0503020204020204" pitchFamily="34" charset="-122"/>
              </a:rPr>
              <a:t>即为它的最佳匹配。</a:t>
            </a:r>
            <a:br>
              <a:rPr lang="en-US" altLang="zh-CN" sz="2800" dirty="0">
                <a:solidFill>
                  <a:schemeClr val="tx2"/>
                </a:solidFill>
                <a:latin typeface="Microsoft YaHei UI" panose="020B0503020204020204" pitchFamily="34" charset="-122"/>
                <a:ea typeface="Microsoft YaHei UI" panose="020B0503020204020204" pitchFamily="34" charset="-122"/>
              </a:rPr>
            </a:br>
            <a:r>
              <a:rPr lang="zh-CN" altLang="en-US" sz="2800" dirty="0">
                <a:solidFill>
                  <a:schemeClr val="tx2"/>
                </a:solidFill>
                <a:latin typeface="Microsoft YaHei UI" panose="020B0503020204020204" pitchFamily="34" charset="-122"/>
                <a:ea typeface="Microsoft YaHei UI" panose="020B0503020204020204" pitchFamily="34" charset="-122"/>
              </a:rPr>
              <a:t>最差匹配：</a:t>
            </a:r>
            <a:br>
              <a:rPr lang="en-US" altLang="zh-CN" sz="2800" dirty="0">
                <a:solidFill>
                  <a:schemeClr val="tx2"/>
                </a:solidFill>
                <a:latin typeface="Microsoft YaHei UI" panose="020B0503020204020204" pitchFamily="34" charset="-122"/>
                <a:ea typeface="Microsoft YaHei UI" panose="020B0503020204020204" pitchFamily="34" charset="-122"/>
              </a:rPr>
            </a:br>
            <a:r>
              <a:rPr lang="zh-CN" altLang="en-US" sz="2800" dirty="0">
                <a:solidFill>
                  <a:schemeClr val="tx2"/>
                </a:solidFill>
                <a:latin typeface="Microsoft YaHei UI" panose="020B0503020204020204" pitchFamily="34" charset="-122"/>
                <a:ea typeface="Microsoft YaHei UI" panose="020B0503020204020204" pitchFamily="34" charset="-122"/>
              </a:rPr>
              <a:t>对于一个元素</a:t>
            </a:r>
            <a:r>
              <a:rPr lang="en-US" altLang="zh-CN" sz="2800" dirty="0">
                <a:solidFill>
                  <a:schemeClr val="tx2"/>
                </a:solidFill>
                <a:latin typeface="Microsoft YaHei UI" panose="020B0503020204020204" pitchFamily="34" charset="-122"/>
                <a:ea typeface="Microsoft YaHei UI" panose="020B0503020204020204" pitchFamily="34" charset="-122"/>
              </a:rPr>
              <a:t>x</a:t>
            </a:r>
            <a:r>
              <a:rPr lang="zh-CN" altLang="en-US" sz="2800" dirty="0">
                <a:solidFill>
                  <a:schemeClr val="tx2"/>
                </a:solidFill>
                <a:latin typeface="Microsoft YaHei UI" panose="020B0503020204020204" pitchFamily="34" charset="-122"/>
                <a:ea typeface="Microsoft YaHei UI" panose="020B0503020204020204" pitchFamily="34" charset="-122"/>
              </a:rPr>
              <a:t>而言，在所有可以匹配给它的元素</a:t>
            </a:r>
            <a:r>
              <a:rPr lang="en-US" altLang="zh-CN" sz="2800" dirty="0">
                <a:solidFill>
                  <a:schemeClr val="tx2"/>
                </a:solidFill>
                <a:latin typeface="Microsoft YaHei UI" panose="020B0503020204020204" pitchFamily="34" charset="-122"/>
                <a:ea typeface="Microsoft YaHei UI" panose="020B0503020204020204" pitchFamily="34" charset="-122"/>
              </a:rPr>
              <a:t>y</a:t>
            </a:r>
            <a:r>
              <a:rPr lang="zh-CN" altLang="en-US" sz="2800" dirty="0">
                <a:solidFill>
                  <a:schemeClr val="tx2"/>
                </a:solidFill>
                <a:latin typeface="Microsoft YaHei UI" panose="020B0503020204020204" pitchFamily="34" charset="-122"/>
                <a:ea typeface="Microsoft YaHei UI" panose="020B0503020204020204" pitchFamily="34" charset="-122"/>
              </a:rPr>
              <a:t>中，它最讨厌的那个</a:t>
            </a:r>
            <a:r>
              <a:rPr lang="en-US" altLang="zh-CN" sz="2800" dirty="0">
                <a:solidFill>
                  <a:schemeClr val="tx2"/>
                </a:solidFill>
                <a:latin typeface="Microsoft YaHei UI" panose="020B0503020204020204" pitchFamily="34" charset="-122"/>
                <a:ea typeface="Microsoft YaHei UI" panose="020B0503020204020204" pitchFamily="34" charset="-122"/>
              </a:rPr>
              <a:t>y</a:t>
            </a:r>
            <a:r>
              <a:rPr lang="zh-CN" altLang="en-US" sz="2800" dirty="0">
                <a:solidFill>
                  <a:schemeClr val="tx2"/>
                </a:solidFill>
                <a:latin typeface="Microsoft YaHei UI" panose="020B0503020204020204" pitchFamily="34" charset="-122"/>
                <a:ea typeface="Microsoft YaHei UI" panose="020B0503020204020204" pitchFamily="34" charset="-122"/>
              </a:rPr>
              <a:t>即为它的最差匹配。</a:t>
            </a:r>
            <a:br>
              <a:rPr lang="zh-CN" altLang="en-US" sz="2800" dirty="0">
                <a:solidFill>
                  <a:schemeClr val="tx2"/>
                </a:solidFill>
                <a:latin typeface="Microsoft YaHei UI" panose="020B0503020204020204" pitchFamily="34" charset="-122"/>
                <a:ea typeface="Microsoft YaHei UI" panose="020B0503020204020204" pitchFamily="34" charset="-122"/>
              </a:rPr>
            </a:br>
            <a:endParaRPr lang="en-US" altLang="zh-CN" sz="2800" dirty="0">
              <a:solidFill>
                <a:schemeClr val="tx2"/>
              </a:solidFill>
            </a:endParaRPr>
          </a:p>
        </p:txBody>
      </p:sp>
    </p:spTree>
    <p:extLst>
      <p:ext uri="{BB962C8B-B14F-4D97-AF65-F5344CB8AC3E}">
        <p14:creationId xmlns:p14="http://schemas.microsoft.com/office/powerpoint/2010/main" val="5891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271339" y="2817900"/>
            <a:ext cx="3824661" cy="784062"/>
          </a:xfrm>
        </p:spPr>
        <p:txBody>
          <a:bodyPr>
            <a:normAutofit/>
          </a:bodyPr>
          <a:lstStyle/>
          <a:p>
            <a:r>
              <a:rPr lang="zh-CN" altLang="en-US" sz="4000" dirty="0"/>
              <a:t>不稳定匹配对</a:t>
            </a:r>
            <a:r>
              <a:rPr lang="zh-CN" altLang="en-US" dirty="0"/>
              <a:t>：</a:t>
            </a:r>
          </a:p>
        </p:txBody>
      </p:sp>
      <p:sp>
        <p:nvSpPr>
          <p:cNvPr id="4" name="文本框 3">
            <a:extLst>
              <a:ext uri="{FF2B5EF4-FFF2-40B4-BE49-F238E27FC236}">
                <a16:creationId xmlns:a16="http://schemas.microsoft.com/office/drawing/2014/main" id="{7BD4A373-9BEB-476E-8C16-4A0E1E2D72FF}"/>
              </a:ext>
            </a:extLst>
          </p:cNvPr>
          <p:cNvSpPr txBox="1"/>
          <p:nvPr/>
        </p:nvSpPr>
        <p:spPr>
          <a:xfrm>
            <a:off x="2323879" y="362241"/>
            <a:ext cx="5480058" cy="2520434"/>
          </a:xfrm>
          <a:prstGeom prst="rect">
            <a:avLst/>
          </a:prstGeom>
          <a:noFill/>
        </p:spPr>
        <p:txBody>
          <a:bodyPr wrap="square" rtlCol="0">
            <a:spAutoFit/>
          </a:bodyPr>
          <a:lstStyle/>
          <a:p>
            <a:pPr>
              <a:lnSpc>
                <a:spcPct val="150000"/>
              </a:lnSpc>
            </a:pPr>
            <a:r>
              <a:rPr lang="zh-CN" altLang="en-US" sz="3600" dirty="0"/>
              <a:t>优先排名：</a:t>
            </a:r>
            <a:endParaRPr lang="en-US" altLang="zh-CN" sz="3600" dirty="0"/>
          </a:p>
          <a:p>
            <a:pPr>
              <a:lnSpc>
                <a:spcPct val="150000"/>
              </a:lnSpc>
            </a:pPr>
            <a:r>
              <a:rPr lang="zh-CN" altLang="en-US" sz="2400" dirty="0">
                <a:solidFill>
                  <a:schemeClr val="tx2"/>
                </a:solidFill>
                <a:latin typeface="Microsoft JhengHei" panose="020B0604030504040204" pitchFamily="34" charset="-120"/>
                <a:ea typeface="Microsoft JhengHei" panose="020B0604030504040204" pitchFamily="34" charset="-120"/>
              </a:rPr>
              <a:t>每个医生的喜好不同，每个医生都将按照个人喜好给医院排名，排名越高，代表偏爱程度越大。</a:t>
            </a:r>
            <a:endParaRPr lang="en-US" altLang="zh-CN" sz="2400" dirty="0">
              <a:solidFill>
                <a:schemeClr val="tx2"/>
              </a:solidFill>
              <a:latin typeface="Microsoft JhengHei" panose="020B0604030504040204" pitchFamily="34" charset="-120"/>
              <a:ea typeface="Microsoft JhengHei" panose="020B0604030504040204" pitchFamily="34" charset="-120"/>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87DBFEF4-ACD7-4C70-8169-4B325FAC7057}"/>
                  </a:ext>
                </a:extLst>
              </p:cNvPr>
              <p:cNvSpPr txBox="1"/>
              <p:nvPr/>
            </p:nvSpPr>
            <p:spPr>
              <a:xfrm>
                <a:off x="2323879" y="3532676"/>
                <a:ext cx="6773334" cy="1689437"/>
              </a:xfrm>
              <a:prstGeom prst="rect">
                <a:avLst/>
              </a:prstGeom>
              <a:noFill/>
            </p:spPr>
            <p:txBody>
              <a:bodyPr wrap="square" rtlCol="0">
                <a:spAutoFit/>
              </a:bodyPr>
              <a:lstStyle/>
              <a:p>
                <a:pPr>
                  <a:lnSpc>
                    <a:spcPct val="150000"/>
                  </a:lnSpc>
                </a:pPr>
                <a:r>
                  <a:rPr lang="zh-CN" altLang="en-US" sz="2400" dirty="0">
                    <a:solidFill>
                      <a:schemeClr val="tx2"/>
                    </a:solidFill>
                    <a:latin typeface="Microsoft JhengHei" panose="020B0604030504040204" pitchFamily="34" charset="-120"/>
                    <a:ea typeface="Microsoft JhengHei" panose="020B0604030504040204" pitchFamily="34" charset="-120"/>
                  </a:rPr>
                  <a:t>对于形如（</a:t>
                </a:r>
                <a:r>
                  <a:rPr lang="en-US" altLang="zh-CN" sz="2400" dirty="0">
                    <a:solidFill>
                      <a:schemeClr val="tx2"/>
                    </a:solidFill>
                    <a:latin typeface="Microsoft JhengHei" panose="020B0604030504040204" pitchFamily="34" charset="-120"/>
                    <a:ea typeface="Microsoft JhengHei" panose="020B0604030504040204" pitchFamily="34" charset="-120"/>
                  </a:rPr>
                  <a:t>m</a:t>
                </a:r>
                <a:r>
                  <a:rPr lang="zh-CN" altLang="en-US" sz="2400" dirty="0">
                    <a:solidFill>
                      <a:schemeClr val="tx2"/>
                    </a:solidFill>
                    <a:latin typeface="Microsoft JhengHei" panose="020B0604030504040204" pitchFamily="34" charset="-120"/>
                    <a:ea typeface="Microsoft JhengHei" panose="020B0604030504040204" pitchFamily="34" charset="-120"/>
                  </a:rPr>
                  <a:t>，</a:t>
                </a:r>
                <a:r>
                  <a:rPr lang="en-US" altLang="zh-CN" sz="2400" dirty="0">
                    <a:solidFill>
                      <a:schemeClr val="tx2"/>
                    </a:solidFill>
                    <a:latin typeface="Microsoft JhengHei" panose="020B0604030504040204" pitchFamily="34" charset="-120"/>
                    <a:ea typeface="Microsoft JhengHei" panose="020B0604030504040204" pitchFamily="34" charset="-120"/>
                  </a:rPr>
                  <a:t>w</a:t>
                </a:r>
                <a:r>
                  <a:rPr lang="zh-CN" altLang="en-US" sz="2400" dirty="0">
                    <a:solidFill>
                      <a:schemeClr val="tx2"/>
                    </a:solidFill>
                    <a:latin typeface="Microsoft JhengHei" panose="020B0604030504040204" pitchFamily="34" charset="-120"/>
                    <a:ea typeface="Microsoft JhengHei" panose="020B0604030504040204" pitchFamily="34" charset="-120"/>
                  </a:rPr>
                  <a:t>）的一个有序对，</a:t>
                </a:r>
                <a14:m>
                  <m:oMath xmlns:m="http://schemas.openxmlformats.org/officeDocument/2006/math">
                    <m:r>
                      <a:rPr lang="zh-CN" altLang="en-US" sz="2400" i="1">
                        <a:solidFill>
                          <a:schemeClr val="tx2"/>
                        </a:solidFill>
                        <a:latin typeface="Cambria Math" panose="02040503050406030204" pitchFamily="18" charset="0"/>
                      </a:rPr>
                      <m:t>∃</m:t>
                    </m:r>
                    <m:r>
                      <a:rPr lang="en-US" altLang="zh-CN" sz="2400" b="0" i="1" smtClean="0">
                        <a:solidFill>
                          <a:schemeClr val="tx2"/>
                        </a:solidFill>
                        <a:latin typeface="Cambria Math" panose="02040503050406030204" pitchFamily="18" charset="0"/>
                      </a:rPr>
                      <m:t> </m:t>
                    </m:r>
                    <m:sSup>
                      <m:sSupPr>
                        <m:ctrlPr>
                          <a:rPr lang="en-US" altLang="zh-CN" sz="2400" b="0" i="1" smtClean="0">
                            <a:solidFill>
                              <a:schemeClr val="tx2"/>
                            </a:solidFill>
                            <a:latin typeface="Cambria Math" panose="02040503050406030204" pitchFamily="18" charset="0"/>
                          </a:rPr>
                        </m:ctrlPr>
                      </m:sSupPr>
                      <m:e>
                        <m:r>
                          <m:rPr>
                            <m:sty m:val="p"/>
                          </m:rPr>
                          <a:rPr lang="en-US" altLang="zh-CN" sz="2400" i="1" smtClean="0">
                            <a:solidFill>
                              <a:schemeClr val="tx2"/>
                            </a:solidFill>
                            <a:latin typeface="Cambria Math" panose="02040503050406030204" pitchFamily="18" charset="0"/>
                          </a:rPr>
                          <m:t>w</m:t>
                        </m:r>
                      </m:e>
                      <m:sup>
                        <m:r>
                          <a:rPr lang="en-US" altLang="zh-CN" sz="2400" b="0" i="0" smtClean="0">
                            <a:solidFill>
                              <a:schemeClr val="tx2"/>
                            </a:solidFill>
                            <a:latin typeface="Cambria Math" panose="02040503050406030204" pitchFamily="18" charset="0"/>
                          </a:rPr>
                          <m:t>′</m:t>
                        </m:r>
                      </m:sup>
                    </m:sSup>
                    <m:r>
                      <a:rPr lang="en-US" altLang="zh-CN" sz="2400" b="0" i="0" smtClean="0">
                        <a:solidFill>
                          <a:schemeClr val="tx2"/>
                        </a:solidFill>
                        <a:latin typeface="Cambria Math" panose="02040503050406030204" pitchFamily="18" charset="0"/>
                      </a:rPr>
                      <m:t>,</m:t>
                    </m:r>
                    <m:r>
                      <m:rPr>
                        <m:sty m:val="p"/>
                      </m:rPr>
                      <a:rPr lang="en-US" altLang="zh-CN" sz="2400" i="1">
                        <a:solidFill>
                          <a:schemeClr val="tx2"/>
                        </a:solidFill>
                        <a:latin typeface="Cambria Math" panose="02040503050406030204" pitchFamily="18" charset="0"/>
                      </a:rPr>
                      <m:t>m</m:t>
                    </m:r>
                  </m:oMath>
                </a14:m>
                <a:r>
                  <a:rPr lang="zh-CN" altLang="en-US" sz="2400" dirty="0">
                    <a:solidFill>
                      <a:schemeClr val="tx2"/>
                    </a:solidFill>
                    <a:latin typeface="Microsoft JhengHei" panose="020B0604030504040204" pitchFamily="34" charset="-120"/>
                    <a:ea typeface="Microsoft JhengHei" panose="020B0604030504040204" pitchFamily="34" charset="-120"/>
                  </a:rPr>
                  <a:t>同时为</a:t>
                </a:r>
                <a:r>
                  <a:rPr lang="en-US" altLang="zh-CN" sz="2400" dirty="0">
                    <a:solidFill>
                      <a:schemeClr val="tx2"/>
                    </a:solidFill>
                    <a:latin typeface="Microsoft JhengHei" panose="020B0604030504040204" pitchFamily="34" charset="-120"/>
                    <a:ea typeface="Microsoft JhengHei" panose="020B0604030504040204" pitchFamily="34" charset="-120"/>
                  </a:rPr>
                  <a:t>w</a:t>
                </a:r>
                <a:r>
                  <a:rPr lang="zh-CN" altLang="en-US" sz="2400" dirty="0">
                    <a:solidFill>
                      <a:schemeClr val="tx2"/>
                    </a:solidFill>
                    <a:latin typeface="Microsoft JhengHei" panose="020B0604030504040204" pitchFamily="34" charset="-120"/>
                    <a:ea typeface="Microsoft JhengHei" panose="020B0604030504040204" pitchFamily="34" charset="-120"/>
                  </a:rPr>
                  <a:t>和</a:t>
                </a:r>
                <a:r>
                  <a:rPr lang="en-US" altLang="zh-CN" sz="2400" dirty="0">
                    <a:solidFill>
                      <a:schemeClr val="tx2"/>
                    </a:solidFill>
                    <a:latin typeface="Microsoft JhengHei" panose="020B0604030504040204" pitchFamily="34" charset="-120"/>
                    <a:ea typeface="Microsoft JhengHei" panose="020B0604030504040204" pitchFamily="34" charset="-120"/>
                  </a:rPr>
                  <a:t>w’</a:t>
                </a:r>
                <a:r>
                  <a:rPr lang="zh-CN" altLang="en-US" sz="2400" dirty="0">
                    <a:solidFill>
                      <a:schemeClr val="tx2"/>
                    </a:solidFill>
                    <a:latin typeface="Microsoft JhengHei" panose="020B0604030504040204" pitchFamily="34" charset="-120"/>
                    <a:ea typeface="Microsoft JhengHei" panose="020B0604030504040204" pitchFamily="34" charset="-120"/>
                  </a:rPr>
                  <a:t>的</a:t>
                </a:r>
                <a:r>
                  <a:rPr lang="zh-CN" altLang="en-US" sz="2400" dirty="0">
                    <a:solidFill>
                      <a:srgbClr val="002060"/>
                    </a:solidFill>
                    <a:latin typeface="Microsoft JhengHei" panose="020B0604030504040204" pitchFamily="34" charset="-120"/>
                    <a:ea typeface="Microsoft JhengHei" panose="020B0604030504040204" pitchFamily="34" charset="-120"/>
                  </a:rPr>
                  <a:t>最佳匹配</a:t>
                </a:r>
                <a:r>
                  <a:rPr lang="zh-CN" altLang="en-US" sz="2400" dirty="0">
                    <a:solidFill>
                      <a:schemeClr val="tx2"/>
                    </a:solidFill>
                    <a:latin typeface="Microsoft JhengHei" panose="020B0604030504040204" pitchFamily="34" charset="-120"/>
                    <a:ea typeface="Microsoft JhengHei" panose="020B0604030504040204" pitchFamily="34" charset="-120"/>
                  </a:rPr>
                  <a:t>，且</a:t>
                </a:r>
                <a:r>
                  <a:rPr lang="en-US" altLang="zh-CN" sz="2400" dirty="0">
                    <a:solidFill>
                      <a:schemeClr val="tx2"/>
                    </a:solidFill>
                    <a:latin typeface="Microsoft JhengHei" panose="020B0604030504040204" pitchFamily="34" charset="-120"/>
                    <a:ea typeface="Microsoft JhengHei" panose="020B0604030504040204" pitchFamily="34" charset="-120"/>
                  </a:rPr>
                  <a:t>w’</a:t>
                </a:r>
                <a:r>
                  <a:rPr lang="zh-CN" altLang="en-US" sz="2400" dirty="0">
                    <a:solidFill>
                      <a:schemeClr val="tx2"/>
                    </a:solidFill>
                    <a:latin typeface="Microsoft JhengHei" panose="020B0604030504040204" pitchFamily="34" charset="-120"/>
                    <a:ea typeface="Microsoft JhengHei" panose="020B0604030504040204" pitchFamily="34" charset="-120"/>
                  </a:rPr>
                  <a:t>在</a:t>
                </a:r>
                <a:r>
                  <a:rPr lang="en-US" altLang="zh-CN" sz="2400" dirty="0">
                    <a:solidFill>
                      <a:schemeClr val="tx2"/>
                    </a:solidFill>
                    <a:latin typeface="Microsoft JhengHei" panose="020B0604030504040204" pitchFamily="34" charset="-120"/>
                    <a:ea typeface="Microsoft JhengHei" panose="020B0604030504040204" pitchFamily="34" charset="-120"/>
                  </a:rPr>
                  <a:t>m</a:t>
                </a:r>
                <a:r>
                  <a:rPr lang="zh-CN" altLang="en-US" sz="2400" dirty="0">
                    <a:solidFill>
                      <a:schemeClr val="tx2"/>
                    </a:solidFill>
                    <a:latin typeface="Microsoft JhengHei" panose="020B0604030504040204" pitchFamily="34" charset="-120"/>
                    <a:ea typeface="Microsoft JhengHei" panose="020B0604030504040204" pitchFamily="34" charset="-120"/>
                  </a:rPr>
                  <a:t>的优先排名中高于</a:t>
                </a:r>
                <a:r>
                  <a:rPr lang="en-US" altLang="zh-CN" sz="2400" dirty="0">
                    <a:solidFill>
                      <a:schemeClr val="tx2"/>
                    </a:solidFill>
                    <a:latin typeface="Microsoft JhengHei" panose="020B0604030504040204" pitchFamily="34" charset="-120"/>
                    <a:ea typeface="Microsoft JhengHei" panose="020B0604030504040204" pitchFamily="34" charset="-120"/>
                  </a:rPr>
                  <a:t>w</a:t>
                </a:r>
                <a:r>
                  <a:rPr lang="zh-CN" altLang="en-US" sz="2400" dirty="0">
                    <a:solidFill>
                      <a:schemeClr val="tx2"/>
                    </a:solidFill>
                    <a:latin typeface="Microsoft JhengHei" panose="020B0604030504040204" pitchFamily="34" charset="-120"/>
                    <a:ea typeface="Microsoft JhengHei" panose="020B0604030504040204" pitchFamily="34" charset="-120"/>
                  </a:rPr>
                  <a:t>，则称（</a:t>
                </a:r>
                <a:r>
                  <a:rPr lang="en-US" altLang="zh-CN" sz="2400" dirty="0">
                    <a:solidFill>
                      <a:schemeClr val="tx2"/>
                    </a:solidFill>
                    <a:latin typeface="Microsoft JhengHei" panose="020B0604030504040204" pitchFamily="34" charset="-120"/>
                    <a:ea typeface="Microsoft JhengHei" panose="020B0604030504040204" pitchFamily="34" charset="-120"/>
                  </a:rPr>
                  <a:t>m</a:t>
                </a:r>
                <a:r>
                  <a:rPr lang="zh-CN" altLang="en-US" sz="2400" dirty="0">
                    <a:solidFill>
                      <a:schemeClr val="tx2"/>
                    </a:solidFill>
                    <a:latin typeface="Microsoft JhengHei" panose="020B0604030504040204" pitchFamily="34" charset="-120"/>
                    <a:ea typeface="Microsoft JhengHei" panose="020B0604030504040204" pitchFamily="34" charset="-120"/>
                  </a:rPr>
                  <a:t>，</a:t>
                </a:r>
                <a:r>
                  <a:rPr lang="en-US" altLang="zh-CN" sz="2400" dirty="0">
                    <a:solidFill>
                      <a:schemeClr val="tx2"/>
                    </a:solidFill>
                    <a:latin typeface="Microsoft JhengHei" panose="020B0604030504040204" pitchFamily="34" charset="-120"/>
                    <a:ea typeface="Microsoft JhengHei" panose="020B0604030504040204" pitchFamily="34" charset="-120"/>
                  </a:rPr>
                  <a:t>w</a:t>
                </a:r>
                <a:r>
                  <a:rPr lang="zh-CN" altLang="en-US" sz="2400" dirty="0">
                    <a:solidFill>
                      <a:schemeClr val="tx2"/>
                    </a:solidFill>
                    <a:latin typeface="Microsoft JhengHei" panose="020B0604030504040204" pitchFamily="34" charset="-120"/>
                    <a:ea typeface="Microsoft JhengHei" panose="020B0604030504040204" pitchFamily="34" charset="-120"/>
                  </a:rPr>
                  <a:t>）为一个不稳定有序对。</a:t>
                </a:r>
              </a:p>
            </p:txBody>
          </p:sp>
        </mc:Choice>
        <mc:Fallback>
          <p:sp>
            <p:nvSpPr>
              <p:cNvPr id="5" name="文本框 4">
                <a:extLst>
                  <a:ext uri="{FF2B5EF4-FFF2-40B4-BE49-F238E27FC236}">
                    <a16:creationId xmlns:a16="http://schemas.microsoft.com/office/drawing/2014/main" id="{87DBFEF4-ACD7-4C70-8169-4B325FAC7057}"/>
                  </a:ext>
                </a:extLst>
              </p:cNvPr>
              <p:cNvSpPr txBox="1">
                <a:spLocks noRot="1" noChangeAspect="1" noMove="1" noResize="1" noEditPoints="1" noAdjustHandles="1" noChangeArrowheads="1" noChangeShapeType="1" noTextEdit="1"/>
              </p:cNvSpPr>
              <p:nvPr/>
            </p:nvSpPr>
            <p:spPr>
              <a:xfrm>
                <a:off x="2323879" y="3532676"/>
                <a:ext cx="6773334" cy="1689437"/>
              </a:xfrm>
              <a:prstGeom prst="rect">
                <a:avLst/>
              </a:prstGeom>
              <a:blipFill>
                <a:blip r:embed="rId2"/>
                <a:stretch>
                  <a:fillRect l="-1350" b="-75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06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137682" y="270934"/>
            <a:ext cx="7916636" cy="1044348"/>
          </a:xfrm>
        </p:spPr>
        <p:txBody>
          <a:bodyPr>
            <a:normAutofit/>
          </a:bodyPr>
          <a:lstStyle/>
          <a:p>
            <a:r>
              <a:rPr lang="zh-CN" altLang="en-US" sz="4000" dirty="0">
                <a:latin typeface="Microsoft YaHei UI" panose="020B0503020204020204" pitchFamily="34" charset="-122"/>
                <a:ea typeface="Microsoft YaHei UI" panose="020B0503020204020204" pitchFamily="34" charset="-122"/>
              </a:rPr>
              <a:t>一个简单的例子：稳定匹配</a:t>
            </a:r>
            <a:endParaRPr lang="zh-CN" altLang="en-US" sz="4000" dirty="0"/>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209244" y="1495905"/>
            <a:ext cx="8791575" cy="4176839"/>
          </a:xfrm>
        </p:spPr>
        <p:txBody>
          <a:bodyPr>
            <a:normAutofit/>
          </a:bodyPr>
          <a:lstStyle/>
          <a:p>
            <a:r>
              <a:rPr lang="zh-CN" altLang="en-US" dirty="0">
                <a:latin typeface="Microsoft JhengHei" panose="020B0604030504040204" pitchFamily="34" charset="-120"/>
                <a:ea typeface="Microsoft JhengHei" panose="020B0604030504040204" pitchFamily="34" charset="-120"/>
              </a:rPr>
              <a:t>假设有三名医生（</a:t>
            </a:r>
            <a:r>
              <a:rPr lang="en-US" altLang="zh-CN" dirty="0">
                <a:latin typeface="Microsoft JhengHei" panose="020B0604030504040204" pitchFamily="34" charset="-120"/>
                <a:ea typeface="Microsoft JhengHei" panose="020B0604030504040204" pitchFamily="34" charset="-120"/>
              </a:rPr>
              <a:t>A</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B</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C</a:t>
            </a:r>
            <a:r>
              <a:rPr lang="zh-CN" altLang="en-US" dirty="0">
                <a:latin typeface="Microsoft JhengHei" panose="020B0604030504040204" pitchFamily="34" charset="-120"/>
                <a:ea typeface="Microsoft JhengHei" panose="020B0604030504040204" pitchFamily="34" charset="-120"/>
              </a:rPr>
              <a:t>）和三家医院（</a:t>
            </a:r>
            <a:r>
              <a:rPr lang="en-US" altLang="zh-CN" dirty="0">
                <a:latin typeface="Microsoft JhengHei" panose="020B0604030504040204" pitchFamily="34" charset="-120"/>
                <a:ea typeface="Microsoft JhengHei" panose="020B0604030504040204" pitchFamily="34" charset="-120"/>
              </a:rPr>
              <a:t>X</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Y</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Z</a:t>
            </a:r>
            <a:r>
              <a:rPr lang="zh-CN" altLang="en-US" dirty="0">
                <a:latin typeface="Microsoft JhengHei" panose="020B0604030504040204" pitchFamily="34" charset="-120"/>
                <a:ea typeface="Microsoft JhengHei" panose="020B0604030504040204" pitchFamily="34" charset="-120"/>
              </a:rPr>
              <a:t>）具有以下偏好：</a:t>
            </a:r>
            <a:endParaRPr lang="en-US" altLang="zh-CN" dirty="0">
              <a:latin typeface="Microsoft JhengHei" panose="020B0604030504040204" pitchFamily="34" charset="-120"/>
              <a:ea typeface="Microsoft JhengHei" panose="020B0604030504040204" pitchFamily="34" charset="-120"/>
            </a:endParaRPr>
          </a:p>
          <a:p>
            <a:r>
              <a:rPr lang="en-US" altLang="zh-CN" dirty="0">
                <a:latin typeface="Microsoft JhengHei" panose="020B0604030504040204" pitchFamily="34" charset="-120"/>
                <a:ea typeface="Microsoft JhengHei" panose="020B0604030504040204" pitchFamily="34" charset="-120"/>
              </a:rPr>
              <a:t>A</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YXZ  B:  ZYX   C:  XYZ</a:t>
            </a:r>
          </a:p>
          <a:p>
            <a:r>
              <a:rPr lang="en-US" altLang="zh-CN" dirty="0">
                <a:latin typeface="Microsoft JhengHei" panose="020B0604030504040204" pitchFamily="34" charset="-120"/>
                <a:ea typeface="Microsoft JhengHei" panose="020B0604030504040204" pitchFamily="34" charset="-120"/>
              </a:rPr>
              <a:t>X</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BAC  Y</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CBA  Z</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ACB</a:t>
            </a:r>
          </a:p>
          <a:p>
            <a:r>
              <a:rPr lang="zh-CN" altLang="en-US" dirty="0">
                <a:latin typeface="Microsoft JhengHei" panose="020B0604030504040204" pitchFamily="34" charset="-120"/>
                <a:ea typeface="Microsoft JhengHei" panose="020B0604030504040204" pitchFamily="34" charset="-120"/>
              </a:rPr>
              <a:t>则该事件存在三种稳定匹配：</a:t>
            </a:r>
            <a:endParaRPr lang="en-US" altLang="zh-CN" dirty="0">
              <a:latin typeface="Microsoft JhengHei" panose="020B0604030504040204" pitchFamily="34" charset="-120"/>
              <a:ea typeface="Microsoft JhengHei" panose="020B0604030504040204" pitchFamily="34" charset="-120"/>
            </a:endParaRPr>
          </a:p>
          <a:p>
            <a:r>
              <a:rPr lang="en-US" altLang="zh-CN" dirty="0">
                <a:latin typeface="Microsoft JhengHei" panose="020B0604030504040204" pitchFamily="34" charset="-120"/>
                <a:ea typeface="Microsoft JhengHei" panose="020B0604030504040204" pitchFamily="34" charset="-120"/>
              </a:rPr>
              <a:t>1.</a:t>
            </a:r>
            <a:r>
              <a:rPr lang="zh-CN" altLang="en-US" dirty="0">
                <a:latin typeface="Microsoft JhengHei" panose="020B0604030504040204" pitchFamily="34" charset="-120"/>
                <a:ea typeface="Microsoft JhengHei" panose="020B0604030504040204" pitchFamily="34" charset="-120"/>
              </a:rPr>
              <a:t>医生是他们的第一选择，医院是他们第三选择：</a:t>
            </a:r>
            <a:r>
              <a:rPr lang="en-US" altLang="zh-CN" dirty="0">
                <a:latin typeface="Microsoft JhengHei" panose="020B0604030504040204" pitchFamily="34" charset="-120"/>
                <a:ea typeface="Microsoft JhengHei" panose="020B0604030504040204" pitchFamily="34" charset="-120"/>
              </a:rPr>
              <a:t>AY</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BZ</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CX</a:t>
            </a:r>
            <a:r>
              <a:rPr lang="zh-CN" altLang="en-US" dirty="0">
                <a:latin typeface="Microsoft JhengHei" panose="020B0604030504040204" pitchFamily="34" charset="-120"/>
                <a:ea typeface="Microsoft JhengHei" panose="020B0604030504040204" pitchFamily="34" charset="-120"/>
              </a:rPr>
              <a:t>。</a:t>
            </a:r>
          </a:p>
          <a:p>
            <a:r>
              <a:rPr lang="en-US" altLang="zh-CN" dirty="0">
                <a:latin typeface="Microsoft JhengHei" panose="020B0604030504040204" pitchFamily="34" charset="-120"/>
                <a:ea typeface="Microsoft JhengHei" panose="020B0604030504040204" pitchFamily="34" charset="-120"/>
              </a:rPr>
              <a:t>2.</a:t>
            </a:r>
            <a:r>
              <a:rPr lang="zh-CN" altLang="en-US" dirty="0">
                <a:latin typeface="Microsoft JhengHei" panose="020B0604030504040204" pitchFamily="34" charset="-120"/>
                <a:ea typeface="Microsoft JhengHei" panose="020B0604030504040204" pitchFamily="34" charset="-120"/>
              </a:rPr>
              <a:t>所有参与者都有第二选择：</a:t>
            </a:r>
            <a:r>
              <a:rPr lang="en-US" altLang="zh-CN" dirty="0">
                <a:latin typeface="Microsoft JhengHei" panose="020B0604030504040204" pitchFamily="34" charset="-120"/>
                <a:ea typeface="Microsoft JhengHei" panose="020B0604030504040204" pitchFamily="34" charset="-120"/>
              </a:rPr>
              <a:t>AX</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BY</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CZ</a:t>
            </a:r>
            <a:r>
              <a:rPr lang="zh-CN" altLang="en-US" dirty="0">
                <a:latin typeface="Microsoft JhengHei" panose="020B0604030504040204" pitchFamily="34" charset="-120"/>
                <a:ea typeface="Microsoft JhengHei" panose="020B0604030504040204" pitchFamily="34" charset="-120"/>
              </a:rPr>
              <a:t>。</a:t>
            </a:r>
          </a:p>
          <a:p>
            <a:r>
              <a:rPr lang="en-US" altLang="zh-CN" dirty="0">
                <a:latin typeface="Microsoft JhengHei" panose="020B0604030504040204" pitchFamily="34" charset="-120"/>
                <a:ea typeface="Microsoft JhengHei" panose="020B0604030504040204" pitchFamily="34" charset="-120"/>
              </a:rPr>
              <a:t>3.</a:t>
            </a:r>
            <a:r>
              <a:rPr lang="zh-CN" altLang="en-US" dirty="0">
                <a:latin typeface="Microsoft JhengHei" panose="020B0604030504040204" pitchFamily="34" charset="-120"/>
                <a:ea typeface="Microsoft JhengHei" panose="020B0604030504040204" pitchFamily="34" charset="-120"/>
              </a:rPr>
              <a:t>医院是他们的第一选择，医生是他们的第三选择：</a:t>
            </a:r>
            <a:r>
              <a:rPr lang="en-US" altLang="zh-CN" dirty="0">
                <a:latin typeface="Microsoft JhengHei" panose="020B0604030504040204" pitchFamily="34" charset="-120"/>
                <a:ea typeface="Microsoft JhengHei" panose="020B0604030504040204" pitchFamily="34" charset="-120"/>
              </a:rPr>
              <a:t>AZ</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BX</a:t>
            </a:r>
            <a:r>
              <a:rPr lang="zh-CN" altLang="en-US" dirty="0">
                <a:latin typeface="Microsoft JhengHei" panose="020B0604030504040204" pitchFamily="34" charset="-120"/>
                <a:ea typeface="Microsoft JhengHei" panose="020B0604030504040204" pitchFamily="34" charset="-120"/>
              </a:rPr>
              <a:t>，</a:t>
            </a:r>
            <a:r>
              <a:rPr lang="en-US" altLang="zh-CN" dirty="0">
                <a:latin typeface="Microsoft JhengHei" panose="020B0604030504040204" pitchFamily="34" charset="-120"/>
                <a:ea typeface="Microsoft JhengHei" panose="020B0604030504040204" pitchFamily="34" charset="-120"/>
              </a:rPr>
              <a:t>CY</a:t>
            </a:r>
            <a:r>
              <a:rPr lang="zh-CN" altLang="en-US"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2620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435505"/>
            <a:ext cx="8091664" cy="755474"/>
          </a:xfrm>
        </p:spPr>
        <p:txBody>
          <a:bodyPr>
            <a:normAutofit/>
          </a:bodyPr>
          <a:lstStyle/>
          <a:p>
            <a:r>
              <a:rPr lang="zh-CN" altLang="en-US" sz="3600" dirty="0"/>
              <a:t>另一个简单例子：不稳定匹配对</a:t>
            </a:r>
          </a:p>
        </p:txBody>
      </p:sp>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fontScale="85000" lnSpcReduction="20000"/>
          </a:bodyPr>
          <a:lstStyle/>
          <a:p>
            <a:pPr>
              <a:lnSpc>
                <a:spcPct val="250000"/>
              </a:lnSpc>
            </a:pPr>
            <a:r>
              <a:rPr lang="zh-CN" altLang="en-US" sz="2400" dirty="0">
                <a:latin typeface="Microsoft JhengHei" panose="020B0604030504040204" pitchFamily="34" charset="-120"/>
                <a:ea typeface="Microsoft JhengHei" panose="020B0604030504040204" pitchFamily="34" charset="-120"/>
              </a:rPr>
              <a:t>假设有两所大学</a:t>
            </a:r>
            <a:r>
              <a:rPr lang="en-US" altLang="zh-CN" sz="2400" dirty="0">
                <a:latin typeface="Microsoft JhengHei" panose="020B0604030504040204" pitchFamily="34" charset="-120"/>
                <a:ea typeface="Microsoft JhengHei" panose="020B0604030504040204" pitchFamily="34" charset="-120"/>
              </a:rPr>
              <a:t> </a:t>
            </a:r>
            <a:r>
              <a:rPr lang="en-US" altLang="zh-CN" sz="2400" dirty="0" err="1">
                <a:latin typeface="Microsoft JhengHei" panose="020B0604030504040204" pitchFamily="34" charset="-120"/>
                <a:ea typeface="Microsoft JhengHei" panose="020B0604030504040204" pitchFamily="34" charset="-120"/>
              </a:rPr>
              <a:t>pku</a:t>
            </a:r>
            <a:r>
              <a:rPr lang="en-US" altLang="zh-CN" sz="2400" dirty="0">
                <a:latin typeface="Microsoft JhengHei" panose="020B0604030504040204" pitchFamily="34" charset="-120"/>
                <a:ea typeface="Microsoft JhengHei" panose="020B0604030504040204" pitchFamily="34" charset="-120"/>
              </a:rPr>
              <a:t> </a:t>
            </a:r>
            <a:r>
              <a:rPr lang="zh-CN" altLang="en-US" sz="2400" dirty="0">
                <a:latin typeface="Microsoft JhengHei" panose="020B0604030504040204" pitchFamily="34" charset="-120"/>
                <a:ea typeface="Microsoft JhengHei" panose="020B0604030504040204" pitchFamily="34" charset="-120"/>
              </a:rPr>
              <a:t>和</a:t>
            </a:r>
            <a:r>
              <a:rPr lang="en-US" altLang="zh-CN" sz="2400" dirty="0" err="1">
                <a:latin typeface="Microsoft JhengHei" panose="020B0604030504040204" pitchFamily="34" charset="-120"/>
                <a:ea typeface="Microsoft JhengHei" panose="020B0604030504040204" pitchFamily="34" charset="-120"/>
              </a:rPr>
              <a:t>nju</a:t>
            </a:r>
            <a:r>
              <a:rPr lang="zh-CN" altLang="en-US" sz="2400" dirty="0">
                <a:latin typeface="Microsoft JhengHei" panose="020B0604030504040204" pitchFamily="34" charset="-120"/>
                <a:ea typeface="Microsoft JhengHei" panose="020B0604030504040204" pitchFamily="34" charset="-120"/>
              </a:rPr>
              <a:t>。</a:t>
            </a:r>
            <a:endParaRPr lang="en-US" altLang="zh-CN" sz="2400" dirty="0">
              <a:latin typeface="Microsoft JhengHei" panose="020B0604030504040204" pitchFamily="34" charset="-120"/>
              <a:ea typeface="Microsoft JhengHei" panose="020B0604030504040204" pitchFamily="34" charset="-120"/>
            </a:endParaRPr>
          </a:p>
          <a:p>
            <a:pPr>
              <a:lnSpc>
                <a:spcPct val="250000"/>
              </a:lnSpc>
            </a:pPr>
            <a:r>
              <a:rPr lang="zh-CN" altLang="en-US" sz="2400" dirty="0">
                <a:latin typeface="Microsoft JhengHei" panose="020B0604030504040204" pitchFamily="34" charset="-120"/>
                <a:ea typeface="Microsoft JhengHei" panose="020B0604030504040204" pitchFamily="34" charset="-120"/>
              </a:rPr>
              <a:t>有两名申请它们的学生我和鄢老师。</a:t>
            </a:r>
            <a:endParaRPr lang="en-US" altLang="zh-CN" sz="2400" dirty="0">
              <a:latin typeface="Microsoft JhengHei" panose="020B0604030504040204" pitchFamily="34" charset="-120"/>
              <a:ea typeface="Microsoft JhengHei" panose="020B0604030504040204" pitchFamily="34" charset="-120"/>
            </a:endParaRPr>
          </a:p>
          <a:p>
            <a:pPr>
              <a:lnSpc>
                <a:spcPct val="250000"/>
              </a:lnSpc>
            </a:pPr>
            <a:r>
              <a:rPr lang="zh-CN" altLang="en-US" sz="2400" dirty="0">
                <a:latin typeface="Microsoft JhengHei" panose="020B0604030504040204" pitchFamily="34" charset="-120"/>
                <a:ea typeface="Microsoft JhengHei" panose="020B0604030504040204" pitchFamily="34" charset="-120"/>
              </a:rPr>
              <a:t>我和鄢老师都认为</a:t>
            </a:r>
            <a:r>
              <a:rPr lang="en-US" altLang="zh-CN" sz="2400" dirty="0">
                <a:latin typeface="Microsoft JhengHei" panose="020B0604030504040204" pitchFamily="34" charset="-120"/>
                <a:ea typeface="Microsoft JhengHei" panose="020B0604030504040204" pitchFamily="34" charset="-120"/>
              </a:rPr>
              <a:t>PKU&gt;NJU</a:t>
            </a:r>
          </a:p>
          <a:p>
            <a:pPr>
              <a:lnSpc>
                <a:spcPct val="250000"/>
              </a:lnSpc>
            </a:pPr>
            <a:r>
              <a:rPr lang="en-US" altLang="zh-CN" sz="2400" dirty="0">
                <a:latin typeface="Microsoft JhengHei" panose="020B0604030504040204" pitchFamily="34" charset="-120"/>
                <a:ea typeface="Microsoft JhengHei" panose="020B0604030504040204" pitchFamily="34" charset="-120"/>
              </a:rPr>
              <a:t>PKU</a:t>
            </a:r>
            <a:r>
              <a:rPr lang="zh-CN" altLang="en-US" sz="2400" dirty="0">
                <a:latin typeface="Microsoft JhengHei" panose="020B0604030504040204" pitchFamily="34" charset="-120"/>
                <a:ea typeface="Microsoft JhengHei" panose="020B0604030504040204" pitchFamily="34" charset="-120"/>
              </a:rPr>
              <a:t>认为我</a:t>
            </a:r>
            <a:r>
              <a:rPr lang="en-US" altLang="zh-CN" sz="2400" dirty="0">
                <a:latin typeface="Microsoft JhengHei" panose="020B0604030504040204" pitchFamily="34" charset="-120"/>
                <a:ea typeface="Microsoft JhengHei" panose="020B0604030504040204" pitchFamily="34" charset="-120"/>
              </a:rPr>
              <a:t>&lt;</a:t>
            </a:r>
            <a:r>
              <a:rPr lang="zh-CN" altLang="en-US" sz="2400" dirty="0">
                <a:latin typeface="Microsoft JhengHei" panose="020B0604030504040204" pitchFamily="34" charset="-120"/>
                <a:ea typeface="Microsoft JhengHei" panose="020B0604030504040204" pitchFamily="34" charset="-120"/>
              </a:rPr>
              <a:t>鄢老师</a:t>
            </a:r>
            <a:endParaRPr lang="en-US" altLang="zh-CN" sz="2400" dirty="0">
              <a:latin typeface="Microsoft JhengHei" panose="020B0604030504040204" pitchFamily="34" charset="-120"/>
              <a:ea typeface="Microsoft JhengHei" panose="020B0604030504040204" pitchFamily="34" charset="-120"/>
            </a:endParaRPr>
          </a:p>
          <a:p>
            <a:pPr>
              <a:lnSpc>
                <a:spcPct val="250000"/>
              </a:lnSpc>
            </a:pPr>
            <a:r>
              <a:rPr lang="zh-CN" altLang="en-US" sz="2400" dirty="0">
                <a:latin typeface="Microsoft JhengHei" panose="020B0604030504040204" pitchFamily="34" charset="-120"/>
                <a:ea typeface="Microsoft JhengHei" panose="020B0604030504040204" pitchFamily="34" charset="-120"/>
              </a:rPr>
              <a:t>此时如果，将我和</a:t>
            </a:r>
            <a:r>
              <a:rPr lang="en-US" altLang="zh-CN" sz="2400" dirty="0" err="1">
                <a:latin typeface="Microsoft JhengHei" panose="020B0604030504040204" pitchFamily="34" charset="-120"/>
                <a:ea typeface="Microsoft JhengHei" panose="020B0604030504040204" pitchFamily="34" charset="-120"/>
              </a:rPr>
              <a:t>pku</a:t>
            </a:r>
            <a:r>
              <a:rPr lang="zh-CN" altLang="en-US" sz="2400" dirty="0">
                <a:latin typeface="Microsoft JhengHei" panose="020B0604030504040204" pitchFamily="34" charset="-120"/>
                <a:ea typeface="Microsoft JhengHei" panose="020B0604030504040204" pitchFamily="34" charset="-120"/>
              </a:rPr>
              <a:t>匹配在一起，则为不稳定匹配对。</a:t>
            </a:r>
            <a:endParaRPr lang="en-US" altLang="zh-CN" sz="2400" dirty="0">
              <a:latin typeface="Microsoft JhengHei" panose="020B0604030504040204" pitchFamily="34" charset="-120"/>
              <a:ea typeface="Microsoft JhengHei" panose="020B0604030504040204" pitchFamily="34" charset="-120"/>
            </a:endParaRPr>
          </a:p>
          <a:p>
            <a:pPr>
              <a:lnSpc>
                <a:spcPct val="250000"/>
              </a:lnSpc>
            </a:pPr>
            <a:r>
              <a:rPr lang="zh-CN" altLang="en-US" sz="2400" dirty="0">
                <a:latin typeface="Microsoft JhengHei" panose="020B0604030504040204" pitchFamily="34" charset="-120"/>
                <a:ea typeface="Microsoft JhengHei" panose="020B0604030504040204" pitchFamily="34" charset="-120"/>
              </a:rPr>
              <a:t>也就是“我喜欢北大，但是北大不喜欢我”</a:t>
            </a:r>
            <a:endParaRPr lang="en-US" altLang="zh-CN" sz="24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338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57CE8-0650-4D9A-A2BD-3A8B702FFB31}"/>
              </a:ext>
            </a:extLst>
          </p:cNvPr>
          <p:cNvSpPr>
            <a:spLocks noGrp="1"/>
          </p:cNvSpPr>
          <p:nvPr>
            <p:ph type="ctrTitle"/>
          </p:nvPr>
        </p:nvSpPr>
        <p:spPr>
          <a:xfrm>
            <a:off x="2327980" y="294834"/>
            <a:ext cx="8091664" cy="755474"/>
          </a:xfrm>
        </p:spPr>
        <p:txBody>
          <a:bodyPr>
            <a:normAutofit/>
          </a:bodyPr>
          <a:lstStyle/>
          <a:p>
            <a:r>
              <a:rPr lang="zh-CN" altLang="en-US" sz="3600" dirty="0"/>
              <a:t>比较操作</a:t>
            </a:r>
            <a:r>
              <a:rPr lang="en-US" altLang="zh-CN" sz="3600" dirty="0"/>
              <a:t>&lt;=:</a:t>
            </a:r>
            <a:endParaRPr lang="zh-CN" altLang="en-US" sz="3600" dirty="0"/>
          </a:p>
        </p:txBody>
      </p:sp>
      <mc:AlternateContent xmlns:mc="http://schemas.openxmlformats.org/markup-compatibility/2006">
        <mc:Choice xmlns:a14="http://schemas.microsoft.com/office/drawing/2010/main" Requires="a14">
          <p:sp>
            <p:nvSpPr>
              <p:cNvPr id="3" name="副标题 2">
                <a:extLst>
                  <a:ext uri="{FF2B5EF4-FFF2-40B4-BE49-F238E27FC236}">
                    <a16:creationId xmlns:a16="http://schemas.microsoft.com/office/drawing/2014/main" id="{3F67DB19-BB12-4868-B88C-4C5FAA5544A2}"/>
                  </a:ext>
                </a:extLst>
              </p:cNvPr>
              <p:cNvSpPr>
                <a:spLocks noGrp="1"/>
              </p:cNvSpPr>
              <p:nvPr>
                <p:ph type="subTitle" idx="1"/>
              </p:nvPr>
            </p:nvSpPr>
            <p:spPr>
              <a:xfrm>
                <a:off x="2327980" y="1275644"/>
                <a:ext cx="8791575" cy="4909785"/>
              </a:xfrm>
            </p:spPr>
            <p:txBody>
              <a:bodyPr>
                <a:normAutofit/>
              </a:bodyPr>
              <a:lstStyle/>
              <a:p>
                <a:pPr>
                  <a:lnSpc>
                    <a:spcPct val="200000"/>
                  </a:lnSpc>
                </a:pPr>
                <a:r>
                  <a:rPr lang="zh-CN" altLang="en-US" sz="2400" dirty="0">
                    <a:latin typeface="Microsoft JhengHei" panose="020B0604030504040204" pitchFamily="34" charset="-120"/>
                    <a:ea typeface="Microsoft JhengHei" panose="020B0604030504040204" pitchFamily="34" charset="-120"/>
                  </a:rPr>
                  <a:t>对于两种稳定匹配情形 </a:t>
                </a:r>
                <a:r>
                  <a:rPr lang="en-US" altLang="zh-CN" sz="2400" dirty="0">
                    <a:latin typeface="Microsoft JhengHei" panose="020B0604030504040204" pitchFamily="34" charset="-120"/>
                    <a:ea typeface="Microsoft JhengHei" panose="020B0604030504040204" pitchFamily="34" charset="-120"/>
                  </a:rPr>
                  <a:t>P</a:t>
                </a:r>
                <a:r>
                  <a:rPr lang="zh-CN" altLang="en-US" sz="2400" dirty="0">
                    <a:latin typeface="Microsoft JhengHei" panose="020B0604030504040204" pitchFamily="34" charset="-120"/>
                    <a:ea typeface="Microsoft JhengHei" panose="020B0604030504040204" pitchFamily="34" charset="-120"/>
                  </a:rPr>
                  <a:t>和</a:t>
                </a:r>
                <a:r>
                  <a:rPr lang="en-US" altLang="zh-CN" sz="2400" dirty="0">
                    <a:latin typeface="Microsoft JhengHei" panose="020B0604030504040204" pitchFamily="34" charset="-120"/>
                    <a:ea typeface="Microsoft JhengHei" panose="020B0604030504040204" pitchFamily="34" charset="-120"/>
                  </a:rPr>
                  <a:t>Q</a:t>
                </a:r>
              </a:p>
              <a:p>
                <a:pPr>
                  <a:lnSpc>
                    <a:spcPct val="200000"/>
                  </a:lnSpc>
                </a:pPr>
                <a:r>
                  <a:rPr lang="en-US" altLang="zh-CN" sz="2400" dirty="0">
                    <a:latin typeface="Microsoft JhengHei" panose="020B0604030504040204" pitchFamily="34" charset="-120"/>
                    <a:ea typeface="Microsoft JhengHei" panose="020B0604030504040204" pitchFamily="34" charset="-120"/>
                  </a:rPr>
                  <a:t>P&lt;=q</a:t>
                </a:r>
                <a:r>
                  <a:rPr lang="zh-CN" altLang="en-US" sz="2400" dirty="0">
                    <a:latin typeface="Microsoft JhengHei" panose="020B0604030504040204" pitchFamily="34" charset="-120"/>
                    <a:ea typeface="Microsoft JhengHei" panose="020B0604030504040204" pitchFamily="34" charset="-120"/>
                  </a:rPr>
                  <a:t>，当且仅当</a:t>
                </a:r>
                <a:endParaRPr lang="en-US" altLang="zh-CN" sz="2400" dirty="0">
                  <a:latin typeface="Microsoft JhengHei" panose="020B0604030504040204" pitchFamily="34" charset="-120"/>
                  <a:ea typeface="Microsoft JhengHei" panose="020B0604030504040204" pitchFamily="34" charset="-120"/>
                </a:endParaRPr>
              </a:p>
              <a:p>
                <a:pPr>
                  <a:lnSpc>
                    <a:spcPct val="200000"/>
                  </a:lnSpc>
                </a:pPr>
                <a14:m>
                  <m:oMath xmlns:m="http://schemas.openxmlformats.org/officeDocument/2006/math">
                    <m:r>
                      <a:rPr lang="en-US" altLang="zh-CN" sz="2400" dirty="0">
                        <a:latin typeface="Cambria Math" panose="02040503050406030204" pitchFamily="18" charset="0"/>
                      </a:rPr>
                      <m:t>∀</m:t>
                    </m:r>
                  </m:oMath>
                </a14:m>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m</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w</a:t>
                </a:r>
                <a:r>
                  <a:rPr lang="zh-CN" altLang="en-US" sz="2400" dirty="0">
                    <a:latin typeface="Microsoft JhengHei" panose="020B0604030504040204" pitchFamily="34" charset="-120"/>
                    <a:ea typeface="Microsoft JhengHei" panose="020B0604030504040204" pitchFamily="34" charset="-120"/>
                  </a:rPr>
                  <a:t>）</a:t>
                </a:r>
                <a14:m>
                  <m:oMath xmlns:m="http://schemas.openxmlformats.org/officeDocument/2006/math">
                    <m:r>
                      <a:rPr lang="en-US" altLang="zh-CN" sz="2400" dirty="0">
                        <a:latin typeface="Cambria Math" panose="02040503050406030204" pitchFamily="18" charset="0"/>
                      </a:rPr>
                      <m:t>∈</m:t>
                    </m:r>
                  </m:oMath>
                </a14:m>
                <a:r>
                  <a:rPr lang="en-US" altLang="zh-CN" sz="2400" dirty="0">
                    <a:latin typeface="Microsoft JhengHei" panose="020B0604030504040204" pitchFamily="34" charset="-120"/>
                    <a:ea typeface="Microsoft JhengHei" panose="020B0604030504040204" pitchFamily="34" charset="-120"/>
                  </a:rPr>
                  <a:t> P</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 </a:t>
                </a:r>
                <a14:m>
                  <m:oMath xmlns:m="http://schemas.openxmlformats.org/officeDocument/2006/math">
                    <m:r>
                      <a:rPr lang="en-US" altLang="zh-CN" sz="2400" dirty="0">
                        <a:latin typeface="Cambria Math" panose="02040503050406030204" pitchFamily="18" charset="0"/>
                      </a:rPr>
                      <m:t>∀</m:t>
                    </m:r>
                  </m:oMath>
                </a14:m>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m</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w’</a:t>
                </a:r>
                <a:r>
                  <a:rPr lang="zh-CN" altLang="en-US" sz="2400" dirty="0">
                    <a:latin typeface="Microsoft JhengHei" panose="020B0604030504040204" pitchFamily="34" charset="-120"/>
                    <a:ea typeface="Microsoft JhengHei" panose="020B0604030504040204" pitchFamily="34" charset="-120"/>
                  </a:rPr>
                  <a:t>）</a:t>
                </a:r>
                <a14:m>
                  <m:oMath xmlns:m="http://schemas.openxmlformats.org/officeDocument/2006/math">
                    <m:r>
                      <a:rPr lang="en-US" altLang="zh-CN" sz="2400" dirty="0">
                        <a:latin typeface="Cambria Math" panose="02040503050406030204" pitchFamily="18" charset="0"/>
                      </a:rPr>
                      <m:t>∈</m:t>
                    </m:r>
                  </m:oMath>
                </a14:m>
                <a:r>
                  <a:rPr lang="en-US" altLang="zh-CN" sz="2400" dirty="0">
                    <a:latin typeface="Microsoft JhengHei" panose="020B0604030504040204" pitchFamily="34" charset="-120"/>
                    <a:ea typeface="Microsoft JhengHei" panose="020B0604030504040204" pitchFamily="34" charset="-120"/>
                  </a:rPr>
                  <a:t> Q</a:t>
                </a:r>
                <a:r>
                  <a:rPr lang="zh-CN" altLang="en-US" sz="2400" dirty="0">
                    <a:latin typeface="Microsoft JhengHei" panose="020B0604030504040204" pitchFamily="34" charset="-120"/>
                    <a:ea typeface="Microsoft JhengHei" panose="020B0604030504040204" pitchFamily="34" charset="-120"/>
                  </a:rPr>
                  <a:t>，</a:t>
                </a:r>
                <a:endParaRPr lang="en-US" altLang="zh-CN" sz="2400" dirty="0">
                  <a:latin typeface="Microsoft JhengHei" panose="020B0604030504040204" pitchFamily="34" charset="-120"/>
                  <a:ea typeface="Microsoft JhengHei" panose="020B0604030504040204" pitchFamily="34" charset="-120"/>
                </a:endParaRPr>
              </a:p>
              <a:p>
                <a:pPr>
                  <a:lnSpc>
                    <a:spcPct val="200000"/>
                  </a:lnSpc>
                </a:pPr>
                <a:r>
                  <a:rPr lang="zh-CN" altLang="en-US" sz="2400" dirty="0">
                    <a:latin typeface="Microsoft JhengHei" panose="020B0604030504040204" pitchFamily="34" charset="-120"/>
                    <a:ea typeface="Microsoft JhengHei" panose="020B0604030504040204" pitchFamily="34" charset="-120"/>
                  </a:rPr>
                  <a:t>对于</a:t>
                </a:r>
                <a:r>
                  <a:rPr lang="en-US" altLang="zh-CN" sz="2400" dirty="0">
                    <a:latin typeface="Microsoft JhengHei" panose="020B0604030504040204" pitchFamily="34" charset="-120"/>
                    <a:ea typeface="Microsoft JhengHei" panose="020B0604030504040204" pitchFamily="34" charset="-120"/>
                  </a:rPr>
                  <a:t>m</a:t>
                </a:r>
                <a:r>
                  <a:rPr lang="zh-CN" altLang="en-US" sz="2400" dirty="0">
                    <a:latin typeface="Microsoft JhengHei" panose="020B0604030504040204" pitchFamily="34" charset="-120"/>
                    <a:ea typeface="Microsoft JhengHei" panose="020B0604030504040204" pitchFamily="34" charset="-120"/>
                  </a:rPr>
                  <a:t>：</a:t>
                </a:r>
                <a:r>
                  <a:rPr lang="en-US" altLang="zh-CN" sz="2400" dirty="0">
                    <a:latin typeface="Microsoft JhengHei" panose="020B0604030504040204" pitchFamily="34" charset="-120"/>
                    <a:ea typeface="Microsoft JhengHei" panose="020B0604030504040204" pitchFamily="34" charset="-120"/>
                  </a:rPr>
                  <a:t>W</a:t>
                </a:r>
                <a:r>
                  <a:rPr lang="zh-CN" altLang="en-US" sz="2400" dirty="0">
                    <a:latin typeface="Microsoft JhengHei" panose="020B0604030504040204" pitchFamily="34" charset="-120"/>
                    <a:ea typeface="Microsoft JhengHei" panose="020B0604030504040204" pitchFamily="34" charset="-120"/>
                  </a:rPr>
                  <a:t>优先排名低于</a:t>
                </a:r>
                <a:r>
                  <a:rPr lang="en-US" altLang="zh-CN" sz="2400" dirty="0">
                    <a:latin typeface="Microsoft JhengHei" panose="020B0604030504040204" pitchFamily="34" charset="-120"/>
                    <a:ea typeface="Microsoft JhengHei" panose="020B0604030504040204" pitchFamily="34" charset="-120"/>
                  </a:rPr>
                  <a:t>W’</a:t>
                </a:r>
                <a:r>
                  <a:rPr lang="zh-CN" altLang="en-US" sz="2400" dirty="0">
                    <a:latin typeface="Microsoft JhengHei" panose="020B0604030504040204" pitchFamily="34" charset="-120"/>
                    <a:ea typeface="Microsoft JhengHei" panose="020B0604030504040204" pitchFamily="34" charset="-120"/>
                  </a:rPr>
                  <a:t>。</a:t>
                </a:r>
                <a:endParaRPr lang="en-US" altLang="zh-CN" sz="2400" dirty="0">
                  <a:latin typeface="Microsoft JhengHei" panose="020B0604030504040204" pitchFamily="34" charset="-120"/>
                  <a:ea typeface="Microsoft JhengHei" panose="020B0604030504040204" pitchFamily="34" charset="-120"/>
                </a:endParaRPr>
              </a:p>
              <a:p>
                <a:pPr>
                  <a:lnSpc>
                    <a:spcPct val="200000"/>
                  </a:lnSpc>
                </a:pPr>
                <a:r>
                  <a:rPr lang="zh-CN" altLang="en-US" sz="2400" dirty="0">
                    <a:latin typeface="Microsoft JhengHei" panose="020B0604030504040204" pitchFamily="34" charset="-120"/>
                    <a:ea typeface="Microsoft JhengHei" panose="020B0604030504040204" pitchFamily="34" charset="-120"/>
                  </a:rPr>
                  <a:t>时成立。</a:t>
                </a:r>
                <a:endParaRPr lang="en-US" altLang="zh-CN" sz="2400" dirty="0">
                  <a:latin typeface="Microsoft JhengHei" panose="020B0604030504040204" pitchFamily="34" charset="-120"/>
                  <a:ea typeface="Microsoft JhengHei" panose="020B0604030504040204" pitchFamily="34" charset="-120"/>
                </a:endParaRPr>
              </a:p>
            </p:txBody>
          </p:sp>
        </mc:Choice>
        <mc:Fallback>
          <p:sp>
            <p:nvSpPr>
              <p:cNvPr id="3" name="副标题 2">
                <a:extLst>
                  <a:ext uri="{FF2B5EF4-FFF2-40B4-BE49-F238E27FC236}">
                    <a16:creationId xmlns:a16="http://schemas.microsoft.com/office/drawing/2014/main" id="{3F67DB19-BB12-4868-B88C-4C5FAA5544A2}"/>
                  </a:ext>
                </a:extLst>
              </p:cNvPr>
              <p:cNvSpPr>
                <a:spLocks noGrp="1" noRot="1" noChangeAspect="1" noMove="1" noResize="1" noEditPoints="1" noAdjustHandles="1" noChangeArrowheads="1" noChangeShapeType="1" noTextEdit="1"/>
              </p:cNvSpPr>
              <p:nvPr>
                <p:ph type="subTitle" idx="1"/>
              </p:nvPr>
            </p:nvSpPr>
            <p:spPr>
              <a:xfrm>
                <a:off x="2327980" y="1275644"/>
                <a:ext cx="8791575" cy="4909785"/>
              </a:xfrm>
              <a:blipFill>
                <a:blip r:embed="rId2"/>
                <a:stretch>
                  <a:fillRect l="-11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5637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主题">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259_TF89027928" id="{7E9D7A7D-69BC-4508-9D02-7014276D6BA6}" vid="{AF4EA83F-D6CE-475A-808B-6FFB5F3AB9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TM04033919[[fn=电路]]</Template>
  <TotalTime>283</TotalTime>
  <Words>1942</Words>
  <Application>Microsoft Office PowerPoint</Application>
  <PresentationFormat>宽屏</PresentationFormat>
  <Paragraphs>140</Paragraphs>
  <Slides>27</Slides>
  <Notes>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Microsoft JhengHei</vt:lpstr>
      <vt:lpstr>Microsoft JhengHei UI</vt:lpstr>
      <vt:lpstr>Microsoft YaHei UI</vt:lpstr>
      <vt:lpstr>等线</vt:lpstr>
      <vt:lpstr>Arial</vt:lpstr>
      <vt:lpstr>Calibri</vt:lpstr>
      <vt:lpstr>Cambria Math</vt:lpstr>
      <vt:lpstr>Tw Cen MT</vt:lpstr>
      <vt:lpstr>电路</vt:lpstr>
      <vt:lpstr>Office 主题</vt:lpstr>
      <vt:lpstr>Stable matching</vt:lpstr>
      <vt:lpstr>什么是stable matching？</vt:lpstr>
      <vt:lpstr>起源</vt:lpstr>
      <vt:lpstr>定义</vt:lpstr>
      <vt:lpstr>最佳匹配： 对于一个元素x而言，在所有可以匹配给它的元素y中，它最喜欢的那个y即为它的最佳匹配。 最差匹配： 对于一个元素x而言，在所有可以匹配给它的元素y中，它最讨厌的那个y即为它的最差匹配。 </vt:lpstr>
      <vt:lpstr>不稳定匹配对：</vt:lpstr>
      <vt:lpstr>一个简单的例子：稳定匹配</vt:lpstr>
      <vt:lpstr>另一个简单例子：不稳定匹配对</vt:lpstr>
      <vt:lpstr>比较操作&lt;=:</vt:lpstr>
      <vt:lpstr>&lt;=的属性：</vt:lpstr>
      <vt:lpstr>如何构建stable matching？</vt:lpstr>
      <vt:lpstr>Gale-Shapley算法</vt:lpstr>
      <vt:lpstr>PowerPoint 演示文稿</vt:lpstr>
      <vt:lpstr>对该算法可输出稳定匹配的证明</vt:lpstr>
      <vt:lpstr>3.输出匹配为稳定匹配</vt:lpstr>
      <vt:lpstr>stable matching与distribute lattice</vt:lpstr>
      <vt:lpstr>格运算： PVQ 和PΛQ </vt:lpstr>
      <vt:lpstr>PowerPoint 演示文稿</vt:lpstr>
      <vt:lpstr>PΛQ</vt:lpstr>
      <vt:lpstr>格运算的补充：</vt:lpstr>
      <vt:lpstr>格运算的补充：</vt:lpstr>
      <vt:lpstr>格属性</vt:lpstr>
      <vt:lpstr>对其为分布格的证明：</vt:lpstr>
      <vt:lpstr>稳定匹配的晶格的数学性质：</vt:lpstr>
      <vt:lpstr>33.稳定匹配的晶格可以用于研究给定实例的稳定匹配的数量的计算复杂性。通过其与任意有限分布格之间的等价关系，可以得出：计算任意有限分布晶格中的元素数量和计算任意偏序集中的反链的复杂性相等。 </vt:lpstr>
      <vt:lpstr>遗憾：</vt:lpstr>
      <vt:lpstr>谢谢大家，祝大家期末考试取得一个好成绩。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Stable matching</dc:title>
  <dc:creator>胡 涛</dc:creator>
  <cp:lastModifiedBy>胡 涛</cp:lastModifiedBy>
  <cp:revision>24</cp:revision>
  <dcterms:created xsi:type="dcterms:W3CDTF">2019-12-24T18:05:58Z</dcterms:created>
  <dcterms:modified xsi:type="dcterms:W3CDTF">2019-12-26T00:35:46Z</dcterms:modified>
</cp:coreProperties>
</file>