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1" r:id="rId6"/>
    <p:sldId id="271" r:id="rId7"/>
    <p:sldId id="269" r:id="rId8"/>
    <p:sldId id="260" r:id="rId9"/>
    <p:sldId id="263" r:id="rId10"/>
    <p:sldId id="270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1" autoAdjust="0"/>
    <p:restoredTop sz="90611" autoAdjust="0"/>
  </p:normalViewPr>
  <p:slideViewPr>
    <p:cSldViewPr snapToGrid="0">
      <p:cViewPr varScale="1">
        <p:scale>
          <a:sx n="89" d="100"/>
          <a:sy n="89" d="100"/>
        </p:scale>
        <p:origin x="30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57853A15-6625-413C-827C-E68C2DBDDA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简介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BCD42E5-A41E-44C4-ABDC-6C2BC7EC6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470F3-6B43-474F-9F55-6A81999C888A}" type="datetime1">
              <a:rPr lang="zh-CN" altLang="en-US" smtClean="0"/>
              <a:t>2021/4/14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C4C2AA-D285-494B-8E2B-B8B960BFB7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3216ECC-9E4D-4D19-B152-60CE64892C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9F2A2-C58F-4F1E-997C-449AA000B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5450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简介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8F60B-0CC5-4BD2-8F1F-5B1387D9A098}" type="datetime1">
              <a:rPr lang="zh-CN" altLang="en-US" smtClean="0"/>
              <a:t>2021/4/14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65D14-B019-460F-AD3F-AF12946CAF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2915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0786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3262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通过随机数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zh-CN" altLang="en-US" dirty="0"/>
                  <a:t>的生成对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zh-CN" altLang="en-US" b="0" i="1" dirty="0" smtClean="0">
                        <a:latin typeface="Cambria Math" panose="02040503050406030204" pitchFamily="18" charset="0"/>
                      </a:rPr>
                      <m:t>进行</m:t>
                    </m:r>
                  </m:oMath>
                </a14:m>
                <a:r>
                  <a:rPr lang="zh-CN" altLang="en-US" dirty="0"/>
                  <a:t>伪装，签名认证实际上只是根据算出来的</a:t>
                </a:r>
                <a:r>
                  <a:rPr lang="en-US" altLang="zh-CN" dirty="0"/>
                  <a:t>s</a:t>
                </a:r>
                <a:r>
                  <a:rPr lang="zh-CN" altLang="en-US" dirty="0"/>
                  <a:t>用另一种方法重新求了一遍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点（正确性证明的倒数第二步避开了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而直接将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抵消掉）。</m:t>
                    </m:r>
                  </m:oMath>
                </a14:m>
                <a:r>
                  <a:rPr lang="zh-CN" altLang="en-US" dirty="0"/>
                  <a:t>那么，如果两个结果相等，说明用户用的就是本人的密钥。</a:t>
                </a:r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通过随机数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𝑟</a:t>
                </a:r>
                <a:r>
                  <a:rPr lang="zh-CN" altLang="en-US" dirty="0"/>
                  <a:t>的生成对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𝑘_𝐴</a:t>
                </a:r>
                <a:r>
                  <a:rPr lang="zh-CN" altLang="en-US" b="0" i="0" dirty="0">
                    <a:latin typeface="Cambria Math" panose="02040503050406030204" pitchFamily="18" charset="0"/>
                  </a:rPr>
                  <a:t> 进行</a:t>
                </a:r>
                <a:r>
                  <a:rPr lang="zh-CN" altLang="en-US" dirty="0"/>
                  <a:t>伪装，签名认证实际上只是根据算出来的</a:t>
                </a:r>
                <a:r>
                  <a:rPr lang="en-US" altLang="zh-CN" dirty="0"/>
                  <a:t>s</a:t>
                </a:r>
                <a:r>
                  <a:rPr lang="zh-CN" altLang="en-US" dirty="0"/>
                  <a:t>用另一种方法重新求了一遍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𝑄</a:t>
                </a:r>
                <a:r>
                  <a:rPr lang="zh-CN" altLang="en-US" b="0" i="0">
                    <a:latin typeface="Cambria Math" panose="02040503050406030204" pitchFamily="18" charset="0"/>
                  </a:rPr>
                  <a:t>点（正确性证明的倒数第二步避开了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𝑘_𝐴</a:t>
                </a:r>
                <a:r>
                  <a:rPr lang="zh-CN" altLang="en-US" b="0" i="0">
                    <a:latin typeface="Cambria Math" panose="02040503050406030204" pitchFamily="18" charset="0"/>
                  </a:rPr>
                  <a:t> 而直接将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𝑧+𝑥_𝑄 𝑘_𝐴</a:t>
                </a:r>
                <a:r>
                  <a:rPr lang="zh-CN" altLang="en-US" b="0" i="0">
                    <a:latin typeface="Cambria Math" panose="02040503050406030204" pitchFamily="18" charset="0"/>
                  </a:rPr>
                  <a:t> 抵消掉）。</a:t>
                </a:r>
                <a:r>
                  <a:rPr lang="zh-CN" altLang="en-US" dirty="0"/>
                  <a:t>那么，如果两个结果相等，说明用户用的就是本人的密钥。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472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RSA</a:t>
            </a:r>
            <a:r>
              <a:rPr lang="zh-CN" altLang="en-US" dirty="0"/>
              <a:t>就是非对称加密算法，使用发送者公钥对信息进行加密，接收者使用私钥对加密信息解密，公钥和私钥有数学上的关联。而对称加密（传统加密）算法只使用一个密钥，发送者使用密钥加密，接收者使用相同的密钥和与之对应的逆函数解密（非对称加密的逆函数极难得到）</a:t>
            </a:r>
          </a:p>
        </p:txBody>
      </p:sp>
    </p:spTree>
    <p:extLst>
      <p:ext uri="{BB962C8B-B14F-4D97-AF65-F5344CB8AC3E}">
        <p14:creationId xmlns:p14="http://schemas.microsoft.com/office/powerpoint/2010/main" val="1415226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实际上椭圆曲线和椭圆没啥关系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+27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为了</m:t>
                    </m:r>
                  </m:oMath>
                </a14:m>
                <a:r>
                  <a:rPr lang="zh-CN" altLang="en-US" dirty="0"/>
                  <a:t>保证曲线不包含奇点</a:t>
                </a:r>
                <a:endParaRPr lang="en-US" altLang="zh-CN" dirty="0"/>
              </a:p>
              <a:p>
                <a:r>
                  <a:rPr lang="zh-CN" altLang="en-US" b="0" i="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</a:rPr>
                  <a:t>数学上未定义的点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实际上椭圆曲线和椭圆没啥关系</a:t>
                </a:r>
                <a:endParaRPr lang="en-US" altLang="zh-CN" dirty="0"/>
              </a:p>
              <a:p>
                <a:r>
                  <a:rPr lang="en-US" altLang="zh-CN" b="0" i="0">
                    <a:latin typeface="Cambria Math" panose="02040503050406030204" pitchFamily="18" charset="0"/>
                  </a:rPr>
                  <a:t>4𝑎^3+27𝑏^2</a:t>
                </a:r>
                <a:r>
                  <a:rPr lang="zh-CN" altLang="en-US" b="0" i="0">
                    <a:latin typeface="Cambria Math" panose="02040503050406030204" pitchFamily="18" charset="0"/>
                  </a:rPr>
                  <a:t> 为了</a:t>
                </a:r>
                <a:r>
                  <a:rPr lang="zh-CN" altLang="en-US" dirty="0"/>
                  <a:t>保证曲线不包含奇点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571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计算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𝑛𝑃</m:t>
                    </m:r>
                  </m:oMath>
                </a14:m>
                <a:r>
                  <a:rPr lang="zh-CN" altLang="en-US" dirty="0"/>
                  <a:t>只需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zh-CN" altLang="en-US" b="0" i="1" dirty="0" smtClean="0">
                        <a:latin typeface="Cambria Math" panose="02040503050406030204" pitchFamily="18" charset="0"/>
                      </a:rPr>
                      <m:t>的时间复杂度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计算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𝑛𝑃</a:t>
                </a:r>
                <a:r>
                  <a:rPr lang="zh-CN" altLang="en-US" dirty="0"/>
                  <a:t>只需</a:t>
                </a:r>
                <a:r>
                  <a:rPr lang="en-US" altLang="zh-CN" b="0" i="0" dirty="0">
                    <a:latin typeface="Cambria Math" panose="02040503050406030204" pitchFamily="18" charset="0"/>
                  </a:rPr>
                  <a:t>log 𝑛</a:t>
                </a:r>
                <a:r>
                  <a:rPr lang="zh-CN" altLang="en-US" b="0" i="0" dirty="0">
                    <a:latin typeface="Cambria Math" panose="02040503050406030204" pitchFamily="18" charset="0"/>
                  </a:rPr>
                  <a:t>的时间复杂度</a:t>
                </a:r>
                <a:endParaRPr lang="zh-CN" alt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501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结合律并不显然，但证明略过（可以用解析几何硬算，也有纯几何方法）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7752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计算机只能处理离散的点，因此椭圆曲线加密基于有限域上的椭圆曲线。</a:t>
            </a:r>
            <a:endParaRPr lang="en-US" altLang="zh-CN" dirty="0"/>
          </a:p>
          <a:p>
            <a:r>
              <a:rPr lang="zh-CN" altLang="en-US" dirty="0"/>
              <a:t>有限域上的椭圆曲线的</a:t>
            </a:r>
            <a:r>
              <a:rPr lang="en-US" altLang="zh-CN" dirty="0"/>
              <a:t>O</a:t>
            </a:r>
            <a:r>
              <a:rPr lang="zh-CN" altLang="en-US" dirty="0"/>
              <a:t>点不是很好定义，在网上未找到明确定义，个人认为也可以看成一个抽象的无穷远点。</a:t>
            </a:r>
            <a:endParaRPr lang="en-US" altLang="zh-CN" dirty="0"/>
          </a:p>
          <a:p>
            <a:r>
              <a:rPr lang="zh-CN" altLang="en-US" dirty="0"/>
              <a:t>有限域要求</a:t>
            </a:r>
            <a:r>
              <a:rPr lang="en-US" altLang="zh-CN" dirty="0"/>
              <a:t>p</a:t>
            </a:r>
            <a:r>
              <a:rPr lang="zh-CN" altLang="en-US" dirty="0"/>
              <a:t>为素数</a:t>
            </a:r>
          </a:p>
        </p:txBody>
      </p:sp>
    </p:spTree>
    <p:extLst>
      <p:ext uri="{BB962C8B-B14F-4D97-AF65-F5344CB8AC3E}">
        <p14:creationId xmlns:p14="http://schemas.microsoft.com/office/powerpoint/2010/main" val="2597836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b="0" i="0" dirty="0">
                    <a:solidFill>
                      <a:srgbClr val="121212"/>
                    </a:solidFill>
                    <a:effectLst/>
                    <a:latin typeface="-apple-system"/>
                  </a:rPr>
                  <a:t>我们不会定义一个几何方法。比如，在实数域的椭圆曲线中，我们需要做曲线的切线来求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121212"/>
                        </a:solidFill>
                        <a:effectLst/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solidFill>
                          <a:srgbClr val="121212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solidFill>
                          <a:srgbClr val="121212"/>
                        </a:solidFill>
                        <a:effectLst/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CN" altLang="en-US" b="0" i="0" dirty="0">
                    <a:solidFill>
                      <a:srgbClr val="121212"/>
                    </a:solidFill>
                    <a:effectLst/>
                    <a:latin typeface="-apple-system"/>
                  </a:rPr>
                  <a:t>，但是如果没有连续性，切线没有任何意义。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b="0" i="0" dirty="0">
                    <a:solidFill>
                      <a:srgbClr val="121212"/>
                    </a:solidFill>
                    <a:effectLst/>
                    <a:latin typeface="-apple-system"/>
                  </a:rPr>
                  <a:t>我们不会定义一个几何方法。比如，在实数域的椭圆曲线中，我们需要做曲线的切线来求</a:t>
                </a:r>
                <a:r>
                  <a:rPr lang="en-US" altLang="zh-CN" b="0" i="0">
                    <a:solidFill>
                      <a:srgbClr val="121212"/>
                    </a:solidFill>
                    <a:effectLst/>
                    <a:latin typeface="Cambria Math" panose="02040503050406030204" pitchFamily="18" charset="0"/>
                  </a:rPr>
                  <a:t>𝑃+𝑃</a:t>
                </a:r>
                <a:r>
                  <a:rPr lang="zh-CN" altLang="en-US" b="0" i="0" dirty="0">
                    <a:solidFill>
                      <a:srgbClr val="121212"/>
                    </a:solidFill>
                    <a:effectLst/>
                    <a:latin typeface="-apple-system"/>
                  </a:rPr>
                  <a:t>，但是如果没有连续性，切线没有任何意义。</a:t>
                </a:r>
                <a:endParaRPr lang="zh-CN" alt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847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1687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DH</a:t>
            </a:r>
            <a:r>
              <a:rPr lang="zh-CN" altLang="en-US"/>
              <a:t>密钥交换协议</a:t>
            </a:r>
            <a:r>
              <a:rPr lang="en-US" altLang="zh-CN"/>
              <a:t>/</a:t>
            </a:r>
            <a:r>
              <a:rPr lang="zh-CN" altLang="en-US"/>
              <a:t>算法</a:t>
            </a:r>
            <a:endParaRPr lang="en-US" altLang="zh-CN" dirty="0"/>
          </a:p>
          <a:p>
            <a:r>
              <a:rPr lang="zh-CN" altLang="en-US" dirty="0"/>
              <a:t>生成的大随机数保证了窃听者无法对密文进行解密，而接收者并不需要了解随机数的具体数值，只需根据密文前后两者的数学关系就能用自己的密钥解密。</a:t>
            </a:r>
          </a:p>
        </p:txBody>
      </p:sp>
    </p:spTree>
    <p:extLst>
      <p:ext uri="{BB962C8B-B14F-4D97-AF65-F5344CB8AC3E}">
        <p14:creationId xmlns:p14="http://schemas.microsoft.com/office/powerpoint/2010/main" val="98743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EBF22-9AAF-41C0-89A0-6D80C24EB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93A0981-4085-4A87-BD8D-CB298BF7D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E0365B-966D-4E60-97E1-4916769DB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14D2-D857-4562-9740-C6AD2C945CA5}" type="datetime1">
              <a:rPr lang="zh-CN" altLang="en-US" smtClean="0"/>
              <a:t>2021/4/14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C678B2-3A72-4619-BC12-3C7D2EEAF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11AFB5-6CF5-4CAB-B4E7-0D8DAF9F7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88A1-4D7C-4D18-B696-2A42D38482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98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28780B-1263-482A-8694-3B835907A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C66DEA9-378B-42E5-A38A-6C4B03F7C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AFD14B-6322-4F06-A20F-9F5A5749E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B961-2A35-44A8-AE85-22F4ED1A0CD5}" type="datetime1">
              <a:rPr lang="zh-CN" altLang="en-US" smtClean="0"/>
              <a:t>2021/4/14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BAD3C5-5C80-469E-B004-5FCE1DF27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A54B89-944F-4400-82F5-2EBF77C51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88A1-4D7C-4D18-B696-2A42D38482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13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C4163B9-AD99-449D-B0BB-4A5A88743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4F1B628-3530-4A84-A20D-A8C914F30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66462E-D852-4446-A798-04E4FC5D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EB92-FE1E-4FCA-AF51-465548D65B2A}" type="datetime1">
              <a:rPr lang="zh-CN" altLang="en-US" smtClean="0"/>
              <a:t>2021/4/14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489ED9-1132-4412-A4F0-30CA54DA3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0A6E80-2344-4EF8-A28B-55AE92643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88A1-4D7C-4D18-B696-2A42D38482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62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A9ED17-F88D-4D47-8E74-4E89659C4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FC04D9-7BE1-456E-AC2D-8C69E3DBD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DB6482-0315-4657-A883-496E9E711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1339-F6AB-42DD-9463-3F0A1AAA140A}" type="datetime1">
              <a:rPr lang="zh-CN" altLang="en-US" smtClean="0"/>
              <a:t>2021/4/14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25BCBC-C3CB-4A4B-B7EB-02B6BBAA5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6FA5E3-E6D5-4C65-9EED-D42CAB0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88A1-4D7C-4D18-B696-2A42D38482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706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64A63B-C63F-450C-A125-C11F23903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EEE65D-6B55-4D76-A720-186D63242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C85B4B-F5A1-469E-AB0E-B586525D9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9892-F694-49E7-BA78-D10A9BEF8BCD}" type="datetime1">
              <a:rPr lang="zh-CN" altLang="en-US" smtClean="0"/>
              <a:t>2021/4/14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C66971-BEE4-4C1C-AA20-3095C15F5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F890AD-1344-4C5D-AEC3-C0DE24977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88A1-4D7C-4D18-B696-2A42D38482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69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258725-61DF-4DB3-BF12-0E752A2C2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A982D1-7133-47B3-BC56-82245E92AA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CD0DCF6-0552-41F6-81E8-38F2E395D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CDBF03-7F1C-47D1-9E64-0583A15AF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DAC4-BFFE-47AF-B793-7D310A216ECC}" type="datetime1">
              <a:rPr lang="zh-CN" altLang="en-US" smtClean="0"/>
              <a:t>2021/4/14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E95C3E6-A308-4770-BAA3-8A44D468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F08FBD3-AE2E-4034-9383-734556688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88A1-4D7C-4D18-B696-2A42D38482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46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6E8FD8-1A36-4DBB-832E-ED3B764D0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239158-D084-4BB1-8F5B-859980F24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EA6AB76-9F5D-47DA-9735-E37A901A3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1716819-F3EB-4B2C-A250-AA17B15040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79C05-E8FE-4B84-AEC5-7706F88271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92083FE-8F7D-42CD-9DAC-770274A78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13D7-5139-446E-8D67-BB7E47196CC5}" type="datetime1">
              <a:rPr lang="zh-CN" altLang="en-US" smtClean="0"/>
              <a:t>2021/4/14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8BAF6CB-7646-4893-80D8-03804E352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2284163-A828-4EED-9E3B-1965F518F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88A1-4D7C-4D18-B696-2A42D38482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06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79160A-22C0-4BA1-9D88-2E5037465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AC14021-51D5-4DB9-9B58-7D09C2E44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2B7F-16FC-400A-AC93-923F8A31C6F5}" type="datetime1">
              <a:rPr lang="zh-CN" altLang="en-US" smtClean="0"/>
              <a:t>2021/4/14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9104AD3-F340-49C5-AA43-F80103AF7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23426E5-E299-42C1-A4D3-FF2ABD62B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88A1-4D7C-4D18-B696-2A42D38482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74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02A0267-A686-48FA-BF08-B16061F4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AD148-C894-43EF-8AC9-C9C473E04CFF}" type="datetime1">
              <a:rPr lang="zh-CN" altLang="en-US" smtClean="0"/>
              <a:t>2021/4/14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404027C-6F4B-45C4-B41F-A6508E9CF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D665BC-244B-4E48-B6C1-2F0A1CB98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88A1-4D7C-4D18-B696-2A42D38482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263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7BDC15-6889-4D60-A9D8-1B584C601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068B7B-2606-4E9F-9D5E-F2B1647C0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9102C8-C50B-4ADB-A0CD-25D658E17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47DF22-CB56-4B0C-815F-C22E0E87B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5490-D319-4F75-B181-C4F2C173DB59}" type="datetime1">
              <a:rPr lang="zh-CN" altLang="en-US" smtClean="0"/>
              <a:t>2021/4/14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4090BE5-36A2-4791-BBBC-93F4E326C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BCBB2D-2094-4C27-A456-5DD596908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88A1-4D7C-4D18-B696-2A42D38482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53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8711FB-82A6-4D69-BDE3-F945E6DD3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57839E1-18E6-49FC-8E5B-5156EBE11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48180AB-F938-4EB2-BE81-FE10418DC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D567F34-F89D-4FD6-B10E-567C5E013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1093-965A-4A06-B3C9-CA87118228F8}" type="datetime1">
              <a:rPr lang="zh-CN" altLang="en-US" smtClean="0"/>
              <a:t>2021/4/14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BF28087-F087-43BA-BD8F-423F8139E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5BC8772-9AAB-4A7E-B628-0D04F4BAC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88A1-4D7C-4D18-B696-2A42D38482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16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5F59F-9EB0-4CBE-88D6-FE00578AE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92FB28C-70A7-409C-8128-9F3FECF03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D86903-4419-4DF6-BEDB-0CFA83B35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DEC40-CD51-4C1F-86D6-70E11FCF71AA}" type="datetime1">
              <a:rPr lang="zh-CN" altLang="en-US" smtClean="0"/>
              <a:t>2021/4/14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9374B1-4483-4C98-BF51-67F135BC3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2A5E1A-11CE-4C44-8900-CC0E8F8CBF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288A1-4D7C-4D18-B696-2A42D38482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67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EEB339-7939-4392-867D-54434A64B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/>
          </a:bodyPr>
          <a:lstStyle/>
          <a:p>
            <a:r>
              <a:rPr lang="zh-CN" altLang="en-US" sz="9600" b="0" i="0" dirty="0">
                <a:effectLst/>
                <a:latin typeface="Courier New" panose="02070309020205020404" pitchFamily="49" charset="0"/>
              </a:rPr>
              <a:t>椭圆曲线加密</a:t>
            </a:r>
            <a:endParaRPr lang="zh-CN" altLang="en-US" sz="96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F495E1F-1494-4126-8F38-0BA05FA348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9185" y="3251200"/>
            <a:ext cx="9278815" cy="2057400"/>
          </a:xfrm>
        </p:spPr>
        <p:txBody>
          <a:bodyPr>
            <a:normAutofit/>
          </a:bodyPr>
          <a:lstStyle/>
          <a:p>
            <a:endParaRPr lang="en-US" altLang="zh-CN" sz="3600" dirty="0"/>
          </a:p>
          <a:p>
            <a:endParaRPr lang="en-US" altLang="zh-CN" sz="3600" dirty="0"/>
          </a:p>
          <a:p>
            <a:pPr algn="r"/>
            <a:r>
              <a:rPr lang="zh-CN" altLang="en-US" sz="3600" dirty="0"/>
              <a:t>屈力 </a:t>
            </a:r>
            <a:r>
              <a:rPr lang="en-US" altLang="zh-CN" sz="3600" dirty="0"/>
              <a:t>191870147</a:t>
            </a:r>
          </a:p>
        </p:txBody>
      </p:sp>
    </p:spTree>
    <p:extLst>
      <p:ext uri="{BB962C8B-B14F-4D97-AF65-F5344CB8AC3E}">
        <p14:creationId xmlns:p14="http://schemas.microsoft.com/office/powerpoint/2010/main" val="3223668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2C2F380-2E3A-4FD9-AA86-A8E111AF5DB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6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6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zh-CN" altLang="en-US" sz="6000" dirty="0"/>
                  <a:t>有限域上的椭圆曲线</a:t>
                </a: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42C2F380-2E3A-4FD9-AA86-A8E111AF5D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0599" b="-105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C73850C-2D9F-4BA1-8B0A-EEBD304C0A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zh-CN" altLang="en-US" dirty="0"/>
                  <a:t>定义无穷远处的点为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zh-CN" altLang="en-US" dirty="0"/>
                  <a:t>，则有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zh-CN" altLang="en-US" dirty="0"/>
                  <a:t>对</a:t>
                </a:r>
                <a14:m>
                  <m:oMath xmlns:m="http://schemas.openxmlformats.org/officeDocument/2006/math">
                    <m:r>
                      <a:rPr lang="zh-CN" altLang="en-US" b="0" i="1" dirty="0" smtClean="0">
                        <a:latin typeface="Cambria Math" panose="02040503050406030204" pitchFamily="18" charset="0"/>
                      </a:rPr>
                      <m:t>任意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zh-CN" altLang="en-US" dirty="0"/>
                  <a:t>，定义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dirty="0"/>
                  <a:t>为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则有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altLang="zh-CN" b="0" dirty="0"/>
              </a:p>
              <a:p>
                <a:r>
                  <a:rPr lang="zh-CN" altLang="en-US" dirty="0"/>
                  <a:t>设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可</m:t>
                    </m:r>
                  </m:oMath>
                </a14:m>
                <a:r>
                  <a:rPr lang="zh-CN" altLang="en-US" dirty="0"/>
                  <a:t>如下计算</a:t>
                </a:r>
                <a:endParaRPr lang="en-US" altLang="zh-CN" dirty="0"/>
              </a:p>
              <a:p>
                <a:r>
                  <a:rPr lang="en-US" altLang="zh-CN" b="0" dirty="0"/>
                  <a:t>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"/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d>
                                    <m:dPr>
                                      <m:ctrlPr>
                                        <a:rPr lang="en-US" altLang="zh-CN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altLang="zh-CN" b="0" i="1" dirty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altLang="zh-CN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b="0" i="1" dirty="0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e>
                                  <m:d>
                                    <m:dPr>
                                      <m:ctrlPr>
                                        <a:rPr lang="en-US" altLang="zh-CN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dirty="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CN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altLang="zh-CN" b="0" i="1" dirty="0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CN" b="0" i="1" dirty="0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altLang="zh-CN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b="0" i="1" dirty="0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 </a:t>
                </a:r>
                <a:r>
                  <a:rPr lang="zh-CN" altLang="en-US" dirty="0"/>
                  <a:t>数学</a:t>
                </a:r>
                <a14:m>
                  <m:oMath xmlns:m="http://schemas.openxmlformats.org/officeDocument/2006/math">
                    <m:r>
                      <a:rPr lang="zh-CN" altLang="en-US" b="0" i="1">
                        <a:latin typeface="Cambria Math" panose="02040503050406030204" pitchFamily="18" charset="0"/>
                      </a:rPr>
                      <m:t>可以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证明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上</m:t>
                    </m:r>
                  </m:oMath>
                </a14:m>
                <a:r>
                  <a:rPr lang="zh-CN" altLang="en-US" dirty="0"/>
                  <a:t>的椭圆曲线在新定义下依然可以构成一个阿贝尔群。</a:t>
                </a:r>
              </a:p>
              <a:p>
                <a:pPr marL="0" indent="0">
                  <a:buNone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C73850C-2D9F-4BA1-8B0A-EEBD304C0A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17" t="-3782" b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6866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DAA145-5A54-4DBE-AF40-743122B37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dirty="0"/>
              <a:t>加密解密算法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E6CCD1-FDD5-4D33-A9DB-AE48580A6B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3041651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zh-CN" altLang="en-US" sz="3600" dirty="0"/>
                  <a:t>椭圆曲线离散对数问题：</a:t>
                </a:r>
                <a:endParaRPr lang="en-US" altLang="zh-CN" sz="3600" dirty="0"/>
              </a:p>
              <a:p>
                <a:r>
                  <a:rPr lang="zh-CN" altLang="en-US" sz="3600" dirty="0"/>
                  <a:t>设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zh-CN" altLang="en-US" sz="3600" i="1">
                        <a:latin typeface="Cambria Math" panose="02040503050406030204" pitchFamily="18" charset="0"/>
                      </a:rPr>
                      <m:t>为</m:t>
                    </m:r>
                  </m:oMath>
                </a14:m>
                <a:r>
                  <a:rPr lang="zh-CN" altLang="en-US" sz="3600" dirty="0"/>
                  <a:t>整数，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3600" i="1">
                        <a:latin typeface="Cambria Math" panose="02040503050406030204" pitchFamily="18" charset="0"/>
                      </a:rPr>
                      <m:t>是</m:t>
                    </m:r>
                  </m:oMath>
                </a14:m>
                <a:r>
                  <a:rPr lang="zh-CN" altLang="en-US" sz="3600" dirty="0"/>
                  <a:t>椭圆曲线上一点，则存在点</a:t>
                </a:r>
                <a14:m>
                  <m:oMath xmlns:m="http://schemas.openxmlformats.org/officeDocument/2006/math">
                    <m:r>
                      <a:rPr lang="en-US" altLang="zh-CN" sz="3600" b="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zh-CN" altLang="en-US" sz="3600" i="1" dirty="0">
                        <a:latin typeface="Cambria Math" panose="02040503050406030204" pitchFamily="18" charset="0"/>
                      </a:rPr>
                      <m:t>满足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𝑘𝑃</m:t>
                    </m:r>
                  </m:oMath>
                </a14:m>
                <a:endParaRPr lang="en-US" altLang="zh-CN" sz="3600" dirty="0"/>
              </a:p>
              <a:p>
                <a:r>
                  <a:rPr lang="zh-CN" altLang="en-US" sz="3600" dirty="0"/>
                  <a:t>给定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zh-CN" altLang="en-US" sz="3600" i="1">
                        <a:latin typeface="Cambria Math" panose="02040503050406030204" pitchFamily="18" charset="0"/>
                      </a:rPr>
                      <m:t>和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3600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zh-CN" altLang="en-US" sz="3600" i="1" smtClean="0">
                        <a:latin typeface="Cambria Math" panose="02040503050406030204" pitchFamily="18" charset="0"/>
                      </a:rPr>
                      <m:t>很</m:t>
                    </m:r>
                    <m:r>
                      <a:rPr lang="zh-CN" altLang="en-US" sz="3600" i="1">
                        <a:latin typeface="Cambria Math" panose="02040503050406030204" pitchFamily="18" charset="0"/>
                      </a:rPr>
                      <m:t>容易</m:t>
                    </m:r>
                  </m:oMath>
                </a14:m>
                <a:r>
                  <a:rPr lang="zh-CN" altLang="en-US" sz="3600" dirty="0"/>
                  <a:t>计算</a:t>
                </a:r>
                <a14:m>
                  <m:oMath xmlns:m="http://schemas.openxmlformats.org/officeDocument/2006/math">
                    <m:r>
                      <a:rPr lang="en-US" altLang="zh-CN" sz="3600" b="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zh-CN" altLang="en-US" sz="3600" dirty="0"/>
                  <a:t>（</a:t>
                </a:r>
                <a14:m>
                  <m:oMath xmlns:m="http://schemas.openxmlformats.org/officeDocument/2006/math">
                    <m:r>
                      <a:rPr lang="en-US" altLang="zh-CN" sz="3600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36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3600" b="0" i="1" dirty="0" smtClean="0">
                        <a:latin typeface="Cambria Math" panose="02040503050406030204" pitchFamily="18" charset="0"/>
                      </a:rPr>
                      <m:t>lg</m:t>
                    </m:r>
                    <m:r>
                      <a:rPr lang="en-US" altLang="zh-CN" sz="3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36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3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3600" dirty="0"/>
                  <a:t>）</a:t>
                </a:r>
                <a:endParaRPr lang="en-US" altLang="zh-CN" sz="3600" dirty="0"/>
              </a:p>
              <a:p>
                <a:r>
                  <a:rPr lang="zh-CN" altLang="en-US" sz="3600" dirty="0"/>
                  <a:t>给定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3600" i="1">
                        <a:latin typeface="Cambria Math" panose="02040503050406030204" pitchFamily="18" charset="0"/>
                      </a:rPr>
                      <m:t>和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zh-CN" altLang="en-US" sz="3600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3600" dirty="0"/>
                  <a:t>求</a:t>
                </a:r>
                <a14:m>
                  <m:oMath xmlns:m="http://schemas.openxmlformats.org/officeDocument/2006/math">
                    <m:r>
                      <a:rPr lang="en-US" altLang="zh-CN" sz="36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sz="3600" dirty="0"/>
                  <a:t>非常困难</a:t>
                </a:r>
                <a:r>
                  <a:rPr lang="en-US" altLang="zh-CN" sz="3600" dirty="0"/>
                  <a:t>(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(√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zh-CN" altLang="en-US" sz="3600" dirty="0"/>
                  <a:t>。实际应用中素数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zh-CN" altLang="en-US" sz="3600" i="1">
                        <a:latin typeface="Cambria Math" panose="02040503050406030204" pitchFamily="18" charset="0"/>
                      </a:rPr>
                      <m:t>非常大</m:t>
                    </m:r>
                    <m:r>
                      <a:rPr lang="zh-CN" altLang="en-US" sz="3600" i="1" smtClean="0">
                        <a:latin typeface="Cambria Math" panose="02040503050406030204" pitchFamily="18" charset="0"/>
                      </a:rPr>
                      <m:t>，</m:t>
                    </m:r>
                    <m:r>
                      <a:rPr lang="zh-CN" altLang="en-US" sz="3600" i="1">
                        <a:latin typeface="Cambria Math" panose="02040503050406030204" pitchFamily="18" charset="0"/>
                      </a:rPr>
                      <m:t>可达</m:t>
                    </m:r>
                    <m:sSup>
                      <m:sSupPr>
                        <m:ctrlP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</m:oMath>
                </a14:m>
                <a:r>
                  <a:rPr lang="zh-CN" altLang="en-US" sz="3600" dirty="0"/>
                  <a:t>）</a:t>
                </a:r>
                <a:endParaRPr lang="en-US" altLang="zh-CN" sz="3600" dirty="0"/>
              </a:p>
              <a:p>
                <a:r>
                  <a:rPr lang="zh-CN" altLang="en-US" sz="3600" dirty="0"/>
                  <a:t>实际应用中，给定一点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sz="3600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zh-CN" altLang="en-US" sz="3600" i="1">
                        <a:latin typeface="Cambria Math" panose="02040503050406030204" pitchFamily="18" charset="0"/>
                      </a:rPr>
                      <m:t>是</m:t>
                    </m:r>
                  </m:oMath>
                </a14:m>
                <a:r>
                  <a:rPr lang="zh-CN" altLang="en-US" sz="3600" dirty="0"/>
                  <a:t>密钥，</a:t>
                </a:r>
                <a14:m>
                  <m:oMath xmlns:m="http://schemas.openxmlformats.org/officeDocument/2006/math">
                    <m:r>
                      <a:rPr lang="en-US" altLang="zh-CN" sz="36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𝑘𝑃</m:t>
                    </m:r>
                    <m:r>
                      <a:rPr lang="zh-CN" altLang="en-US" sz="3600" i="1">
                        <a:latin typeface="Cambria Math" panose="02040503050406030204" pitchFamily="18" charset="0"/>
                      </a:rPr>
                      <m:t>是</m:t>
                    </m:r>
                  </m:oMath>
                </a14:m>
                <a:r>
                  <a:rPr lang="zh-CN" altLang="en-US" sz="3600" dirty="0"/>
                  <a:t>公钥</a:t>
                </a:r>
                <a:endParaRPr lang="en-US" altLang="zh-CN" sz="36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E6CCD1-FDD5-4D33-A9DB-AE48580A6B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3041651"/>
              </a:xfrm>
              <a:blipFill>
                <a:blip r:embed="rId3"/>
                <a:stretch>
                  <a:fillRect l="-1275" t="-6212" b="-12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887A1F2E-E7A6-4C9D-95E1-302344B5A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650" y="4640512"/>
            <a:ext cx="5883150" cy="153937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6191CF4-27A6-4A08-9883-963E97146D8F}"/>
              </a:ext>
            </a:extLst>
          </p:cNvPr>
          <p:cNvSpPr txBox="1"/>
          <p:nvPr/>
        </p:nvSpPr>
        <p:spPr>
          <a:xfrm>
            <a:off x="4060762" y="6179885"/>
            <a:ext cx="3590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secp256k1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966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E69FF4-331D-44FB-8687-509B8EBAB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加密解密过程</a:t>
            </a:r>
            <a:r>
              <a:rPr lang="en-US" altLang="zh-CN" dirty="0"/>
              <a:t>(ECDH)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B06885A-2B7C-41D5-A831-3734F81C47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dirty="0"/>
                  <a:t>公钥和私钥：取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sub>
                    </m:sSub>
                  </m:oMath>
                </a14:m>
                <a:r>
                  <a:rPr lang="zh-CN" altLang="en-US" dirty="0"/>
                  <a:t>的一个基点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是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在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zh-CN" altLang="en-US" i="1">
                        <a:latin typeface="Cambria Math" panose="02040503050406030204" pitchFamily="18" charset="0"/>
                      </a:rPr>
                      <m:t>中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的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阶，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作为</m:t>
                    </m:r>
                  </m:oMath>
                </a14:m>
                <a:r>
                  <a:rPr lang="zh-CN" altLang="en-US" dirty="0"/>
                  <a:t>公开参数。用户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各自</m:t>
                    </m:r>
                    <m:r>
                      <a:rPr lang="zh-CN" altLang="en-US" b="0" i="1">
                        <a:latin typeface="Cambria Math" panose="02040503050406030204" pitchFamily="18" charset="0"/>
                      </a:rPr>
                      <m:t>选择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(1≤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−1)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为密钥</m:t>
                    </m:r>
                  </m:oMath>
                </a14:m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𝑘𝐺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为</m:t>
                    </m:r>
                  </m:oMath>
                </a14:m>
                <a:r>
                  <a:rPr lang="zh-CN" altLang="en-US" b="0" dirty="0"/>
                  <a:t>公钥，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的</m:t>
                    </m:r>
                  </m:oMath>
                </a14:m>
                <a:r>
                  <a:rPr lang="zh-CN" altLang="en-US" b="0" dirty="0"/>
                  <a:t>私钥和公钥分别记为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zh-CN" altLang="en-US" i="1" dirty="0"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的</m:t>
                    </m:r>
                    <m:r>
                      <m:rPr>
                        <m:nor/>
                      </m:rPr>
                      <a:rPr lang="zh-CN" altLang="en-US" dirty="0"/>
                      <m:t>私钥和公钥分别记为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zh-CN" altLang="en-US" i="1" dirty="0"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zh-CN" altLang="en-US" b="0" dirty="0"/>
                  <a:t>。</a:t>
                </a:r>
                <a:endParaRPr lang="en-US" altLang="zh-CN" b="0" dirty="0"/>
              </a:p>
              <a:p>
                <a:r>
                  <a:rPr lang="zh-CN" altLang="en-US" dirty="0"/>
                  <a:t>加密：将用户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发送</m:t>
                    </m:r>
                  </m:oMath>
                </a14:m>
                <a:r>
                  <a:rPr lang="zh-CN" altLang="en-US" dirty="0"/>
                  <a:t>的信息转化为曲线上的点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zh-CN" altLang="en-US" dirty="0"/>
                  <a:t>，选取一个随机正整数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zh-CN" altLang="en-US" b="0" dirty="0"/>
                  <a:t>，产生以下点对作为密文：</a:t>
                </a:r>
                <a:endParaRPr lang="en-US" altLang="zh-CN" b="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b="0" dirty="0"/>
              </a:p>
              <a:p>
                <a:r>
                  <a:rPr lang="zh-CN" altLang="en-US" b="0" dirty="0"/>
                  <a:t>解密：用户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根据</m:t>
                    </m:r>
                  </m:oMath>
                </a14:m>
                <a:r>
                  <a:rPr lang="zh-CN" altLang="en-US" b="0" dirty="0"/>
                  <a:t>自己的密钥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b="0" dirty="0"/>
                  <a:t>用第二个点减去第一个点乘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b="0" dirty="0"/>
                  <a:t>求得原始信息为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altLang="zh-CN" b="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B06885A-2B7C-41D5-A831-3734F81C47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860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408395-FC01-4258-8318-01DD846E2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举例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F1EB662-6E9B-4714-9BF6-4652C79E98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zh-CN" altLang="en-US" dirty="0"/>
                  <a:t>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1,6</m:t>
                        </m:r>
                      </m:e>
                    </m:d>
                    <m:r>
                      <a:rPr lang="zh-CN" altLang="en-US" i="1">
                        <a:latin typeface="Cambria Math" panose="02040503050406030204" pitchFamily="18" charset="0"/>
                      </a:rPr>
                      <m:t>为例</m:t>
                    </m:r>
                  </m:oMath>
                </a14:m>
                <a:r>
                  <a:rPr lang="zh-CN" altLang="en-US" dirty="0"/>
                  <a:t>，基点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2,7</m:t>
                        </m:r>
                      </m:e>
                    </m:d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用户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的</m:t>
                    </m:r>
                  </m:oMath>
                </a14:m>
                <a:r>
                  <a:rPr lang="zh-CN" altLang="en-US" dirty="0"/>
                  <a:t>密钥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=7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公钥为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=7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7,2</m:t>
                        </m:r>
                      </m:e>
                    </m:d>
                  </m:oMath>
                </a14:m>
                <a:endParaRPr lang="en-US" altLang="zh-CN" b="0" dirty="0"/>
              </a:p>
              <a:p>
                <a:r>
                  <a:rPr lang="zh-CN" altLang="en-US" dirty="0"/>
                  <a:t>加密：设用户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zh-CN" altLang="en-US" dirty="0"/>
                  <a:t>发送给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dirty="0"/>
                  <a:t>的消息经过处理后为点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10,9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选取</m:t>
                    </m:r>
                  </m:oMath>
                </a14:m>
                <a:r>
                  <a:rPr lang="zh-CN" altLang="en-US" dirty="0"/>
                  <a:t>一个随机正整数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则</m:t>
                    </m:r>
                  </m:oMath>
                </a14:m>
                <a:r>
                  <a:rPr lang="zh-CN" altLang="en-US" dirty="0"/>
                  <a:t>密文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8,3</m:t>
                        </m:r>
                      </m:e>
                    </m:d>
                  </m:oMath>
                </a14:m>
                <a:endParaRPr lang="en-US" altLang="zh-CN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10,9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+3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7,2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10,9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3,5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10,2</m:t>
                        </m:r>
                      </m:e>
                    </m:d>
                  </m:oMath>
                </a14:m>
                <a:endParaRPr lang="en-US" altLang="zh-CN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8,3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10,2</m:t>
                        </m:r>
                      </m:e>
                    </m:d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b="0" dirty="0"/>
              </a:p>
              <a:p>
                <a:endParaRPr lang="en-US" altLang="zh-CN" b="0" dirty="0"/>
              </a:p>
              <a:p>
                <a:r>
                  <a:rPr lang="zh-CN" altLang="en-US" dirty="0"/>
                  <a:t>解密：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10,2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−7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8,3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10,9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F1EB662-6E9B-4714-9BF6-4652C79E98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661" b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737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427A73-811E-4342-8F45-8CBBC6E6E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椭圆曲线签名算法</a:t>
            </a:r>
            <a:r>
              <a:rPr lang="en-US" altLang="zh-CN" dirty="0"/>
              <a:t>(ECDSA)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D125AF0-7B82-4DFD-AFFC-7BB9EB00DF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38944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dirty="0"/>
                  <a:t>设用户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的</m:t>
                    </m:r>
                  </m:oMath>
                </a14:m>
                <a:r>
                  <a:rPr lang="zh-CN" altLang="en-US" dirty="0"/>
                  <a:t>私钥为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公钥为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r>
                  <a:rPr lang="en-US" altLang="zh-CN" dirty="0"/>
                  <a:t>1</a:t>
                </a:r>
                <a:r>
                  <a:rPr lang="zh-CN" altLang="en-US" dirty="0"/>
                  <a:t>、选择随机数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(1≤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−1)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计算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𝑟𝐺</m:t>
                    </m:r>
                  </m:oMath>
                </a14:m>
                <a:endParaRPr lang="en-US" altLang="zh-CN" b="0" dirty="0"/>
              </a:p>
              <a:p>
                <a:r>
                  <a:rPr lang="en-US" altLang="zh-CN" dirty="0"/>
                  <a:t>2</a:t>
                </a:r>
                <a:r>
                  <a:rPr lang="zh-CN" altLang="en-US" dirty="0"/>
                  <a:t>、签名生成：将消息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哈希</m:t>
                    </m:r>
                  </m:oMath>
                </a14:m>
                <a:r>
                  <a:rPr lang="zh-CN" altLang="en-US" dirty="0"/>
                  <a:t>到一个值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计算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CN" b="0" i="1" dirty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（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是</m:t>
                    </m:r>
                  </m:oMath>
                </a14:m>
                <a:r>
                  <a:rPr lang="zh-CN" altLang="en-US" dirty="0"/>
                  <a:t>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zh-CN" altLang="en-US" i="1" dirty="0">
                        <a:latin typeface="Cambria Math" panose="02040503050406030204" pitchFamily="18" charset="0"/>
                      </a:rPr>
                      <m:t>的</m:t>
                    </m:r>
                  </m:oMath>
                </a14:m>
                <a:r>
                  <a:rPr lang="zh-CN" altLang="en-US" dirty="0"/>
                  <a:t>阶）。取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为</m:t>
                    </m:r>
                  </m:oMath>
                </a14:m>
                <a:r>
                  <a:rPr lang="zh-CN" altLang="en-US" dirty="0"/>
                  <a:t>签名对</a:t>
                </a:r>
                <a:endParaRPr lang="en-US" altLang="zh-CN" dirty="0"/>
              </a:p>
              <a:p>
                <a:r>
                  <a:rPr lang="en-US" altLang="zh-CN" dirty="0"/>
                  <a:t>3</a:t>
                </a:r>
                <a:r>
                  <a:rPr lang="zh-CN" altLang="en-US" dirty="0"/>
                  <a:t>、签名认证：计算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zh-CN" altLang="en-US" dirty="0"/>
                  <a:t>。如果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则签名有效。</a:t>
                </a:r>
                <a:endParaRPr lang="en-US" altLang="zh-CN" dirty="0"/>
              </a:p>
              <a:p>
                <a:endParaRPr lang="en-US" altLang="zh-CN" sz="2800" dirty="0"/>
              </a:p>
              <a:p>
                <a:r>
                  <a:rPr lang="zh-CN" altLang="en-US" sz="2800" dirty="0"/>
                  <a:t>正确</a:t>
                </a:r>
                <a:r>
                  <a:rPr lang="zh-CN" altLang="en-US" dirty="0"/>
                  <a:t>性</a:t>
                </a:r>
                <a:r>
                  <a:rPr lang="zh-CN" altLang="en-US" sz="2800" dirty="0"/>
                  <a:t>：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𝑟𝐺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D125AF0-7B82-4DFD-AFFC-7BB9EB00DF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38944"/>
              </a:xfrm>
              <a:blipFill>
                <a:blip r:embed="rId3"/>
                <a:stretch>
                  <a:fillRect l="-1043" t="-25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32956E09-99EB-4EFC-8AD7-7C1B7FD3A917}"/>
              </a:ext>
            </a:extLst>
          </p:cNvPr>
          <p:cNvSpPr txBox="1"/>
          <p:nvPr/>
        </p:nvSpPr>
        <p:spPr>
          <a:xfrm>
            <a:off x="3048681" y="2493219"/>
            <a:ext cx="60946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谢谢大家！</a:t>
            </a:r>
          </a:p>
        </p:txBody>
      </p:sp>
    </p:spTree>
    <p:extLst>
      <p:ext uri="{BB962C8B-B14F-4D97-AF65-F5344CB8AC3E}">
        <p14:creationId xmlns:p14="http://schemas.microsoft.com/office/powerpoint/2010/main" val="1476807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933F7D-AB1C-4F62-AC47-8DED2F8A3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0518"/>
            <a:ext cx="10515600" cy="617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Content</a:t>
            </a:r>
          </a:p>
          <a:p>
            <a:pPr marL="0" indent="0" algn="ctr">
              <a:buNone/>
            </a:pPr>
            <a:endParaRPr lang="en-US" altLang="zh-CN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、简介</a:t>
            </a:r>
            <a:endParaRPr lang="en-US" altLang="zh-CN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en-US" altLang="zh-CN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、椭圆曲线理论基础</a:t>
            </a:r>
            <a:endParaRPr lang="en-US" altLang="zh-CN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en-US" altLang="zh-CN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、加密解密算法</a:t>
            </a:r>
            <a:endParaRPr lang="en-US" altLang="zh-CN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4192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5BBF58-5A80-4199-ABB4-AD921A94E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dirty="0"/>
              <a:t>椭圆曲线加密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3115DE-372C-4880-9614-EBFA37884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非对称加密算法</a:t>
            </a:r>
            <a:endParaRPr lang="en-US" altLang="zh-CN" sz="4000" dirty="0"/>
          </a:p>
          <a:p>
            <a:r>
              <a:rPr lang="zh-CN" altLang="en-US" sz="4000" dirty="0"/>
              <a:t>相比于非椭圆曲线加密算法，可以凭借更短的密钥实现相同的安全性。</a:t>
            </a:r>
            <a:endParaRPr lang="en-US" altLang="zh-CN" sz="4000" dirty="0"/>
          </a:p>
          <a:p>
            <a:endParaRPr lang="en-US" altLang="zh-CN" sz="4000" dirty="0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3EA7D5DB-310A-4649-BAA7-37B056CFD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660394"/>
              </p:ext>
            </p:extLst>
          </p:nvPr>
        </p:nvGraphicFramePr>
        <p:xfrm>
          <a:off x="1664677" y="3741249"/>
          <a:ext cx="8128000" cy="2435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3376569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74149713"/>
                    </a:ext>
                  </a:extLst>
                </a:gridCol>
              </a:tblGrid>
              <a:tr h="40056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RSA</a:t>
                      </a:r>
                      <a:r>
                        <a:rPr lang="zh-CN" altLang="en-US" dirty="0"/>
                        <a:t>密钥大小</a:t>
                      </a:r>
                      <a:r>
                        <a:rPr lang="en-US" altLang="zh-CN" dirty="0"/>
                        <a:t>(bits)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ECC</a:t>
                      </a:r>
                      <a:r>
                        <a:rPr lang="zh-CN" altLang="en-US" dirty="0"/>
                        <a:t>密钥大小</a:t>
                      </a:r>
                      <a:r>
                        <a:rPr lang="en-US" altLang="zh-CN" dirty="0"/>
                        <a:t>(bits)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833390"/>
                  </a:ext>
                </a:extLst>
              </a:tr>
              <a:tr h="41064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1024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160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946265"/>
                  </a:ext>
                </a:extLst>
              </a:tr>
              <a:tr h="40612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2048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224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607357"/>
                  </a:ext>
                </a:extLst>
              </a:tr>
              <a:tr h="40612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3072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256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34769"/>
                  </a:ext>
                </a:extLst>
              </a:tr>
              <a:tr h="40612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7680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384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876598"/>
                  </a:ext>
                </a:extLst>
              </a:tr>
              <a:tr h="40612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15360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521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07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149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3F9EEA-A3D3-4E5E-965A-591B46A6B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dirty="0"/>
              <a:t>椭圆曲线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6E2B250-CF80-40BB-916C-130B4CF1E5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zh-CN" altLang="en-US" dirty="0"/>
                  <a:t>定义：被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(4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+27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≠0)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定义</m:t>
                    </m:r>
                  </m:oMath>
                </a14:m>
                <a:r>
                  <a:rPr lang="zh-CN" altLang="en-US" dirty="0"/>
                  <a:t>的点集</a:t>
                </a: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	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altLang="zh-CN" dirty="0"/>
                  <a:t>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r>
                  <a:rPr lang="en-US" altLang="zh-CN" dirty="0"/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6E2B250-CF80-40BB-916C-130B4CF1E5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37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B608CFDB-F5E4-44CB-B8EB-B253CA3D5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266" y="2218268"/>
            <a:ext cx="3366889" cy="334161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97F052F-C269-453C-933D-C88A86A806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24" y="2218268"/>
            <a:ext cx="3321542" cy="33416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A05D0B7-7DB9-453D-B2D5-3EF8FFDCC4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0155" y="2218268"/>
            <a:ext cx="3366889" cy="336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26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D8C525-B6C6-4A39-B305-2FA0531B1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6000" dirty="0"/>
              <a:t>加法法则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9F4CD64-9550-4D8C-9B35-6D9AC45C5C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01408"/>
                <a:ext cx="10515600" cy="5356591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b="0" dirty="0"/>
                  <a:t>设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zh-CN" altLang="en-US" dirty="0"/>
                  <a:t>是椭圆曲线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zh-CN" altLang="en-US" dirty="0"/>
                  <a:t>上两个不同的点，则过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zh-CN" altLang="en-US" dirty="0"/>
                  <a:t>两点画一条直线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zh-CN" altLang="en-US" dirty="0"/>
                  <a:t>，设直线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zh-CN" altLang="en-US" dirty="0"/>
                  <a:t>与曲线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zh-CN" altLang="en-US" dirty="0"/>
                  <a:t>交与不同于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的</m:t>
                    </m:r>
                  </m:oMath>
                </a14:m>
                <a:r>
                  <a:rPr lang="zh-CN" altLang="en-US" dirty="0"/>
                  <a:t>另一点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en-US" dirty="0"/>
                  <a:t>，定义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en-US" dirty="0"/>
                  <a:t>点关于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轴</m:t>
                    </m:r>
                  </m:oMath>
                </a14:m>
                <a:r>
                  <a:rPr lang="zh-CN" altLang="en-US" dirty="0"/>
                  <a:t>的对称点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CN" altLang="en-US" dirty="0"/>
                  <a:t>为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altLang="zh-CN" dirty="0"/>
              </a:p>
              <a:p>
                <a:r>
                  <a:rPr lang="zh-CN" altLang="en-US" b="0" dirty="0"/>
                  <a:t>设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dirty="0"/>
                  <a:t>是椭圆曲线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zh-CN" altLang="en-US" dirty="0"/>
                  <a:t>上一点，过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dirty="0"/>
                  <a:t>点作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zh-CN" altLang="en-US" dirty="0"/>
                  <a:t>的切线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zh-CN" altLang="en-US" dirty="0"/>
                  <a:t>，设直线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zh-CN" altLang="en-US" dirty="0"/>
                  <a:t>与曲线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zh-CN" altLang="en-US" dirty="0"/>
                  <a:t>交与不同于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的</m:t>
                    </m:r>
                  </m:oMath>
                </a14:m>
                <a:r>
                  <a:rPr lang="zh-CN" altLang="en-US" dirty="0"/>
                  <a:t>另一点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en-US" dirty="0"/>
                  <a:t>，定义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CN" altLang="en-US" dirty="0"/>
                  <a:t>点关于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轴</m:t>
                    </m:r>
                  </m:oMath>
                </a14:m>
                <a:r>
                  <a:rPr lang="zh-CN" altLang="en-US" dirty="0"/>
                  <a:t>的对称点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CN" altLang="en-US" dirty="0"/>
                  <a:t>为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9F4CD64-9550-4D8C-9B35-6D9AC45C5C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01408"/>
                <a:ext cx="10515600" cy="5356591"/>
              </a:xfrm>
              <a:blipFill>
                <a:blip r:embed="rId3"/>
                <a:stretch>
                  <a:fillRect l="-1043" t="-2162" r="-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8AD6338A-CFD0-4B29-9D7F-7B4123F1E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0978" y="3555978"/>
            <a:ext cx="3053725" cy="29903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837F174-5904-4D08-B0B0-5A8C7BEF53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197" y="3555978"/>
            <a:ext cx="3112456" cy="29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86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11636-5F58-433B-B4CA-2C6C0FBBB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6000" dirty="0"/>
              <a:t>加法法则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2DE3BD3-640D-4DC8-BFF9-C99D0189C8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dirty="0"/>
                  <a:t>定义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上</m:t>
                    </m:r>
                  </m:oMath>
                </a14:m>
                <a:r>
                  <a:rPr lang="zh-CN" altLang="en-US" dirty="0"/>
                  <a:t>的无穷远处的点为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zh-CN" altLang="en-US" dirty="0"/>
                  <a:t>，则有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zh-CN" altLang="en-US" dirty="0"/>
                  <a:t>对</a:t>
                </a:r>
                <a14:m>
                  <m:oMath xmlns:m="http://schemas.openxmlformats.org/officeDocument/2006/math">
                    <m:r>
                      <a:rPr lang="zh-CN" altLang="en-US" b="0" i="1" dirty="0" smtClean="0">
                        <a:latin typeface="Cambria Math" panose="02040503050406030204" pitchFamily="18" charset="0"/>
                      </a:rPr>
                      <m:t>任意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zh-CN" altLang="en-US" dirty="0"/>
                  <a:t>，定义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dirty="0"/>
                  <a:t>为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则有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altLang="zh-CN" b="0" dirty="0"/>
              </a:p>
              <a:p>
                <a:r>
                  <a:rPr lang="zh-CN" altLang="en-US" dirty="0"/>
                  <a:t>设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可</m:t>
                    </m:r>
                  </m:oMath>
                </a14:m>
                <a:r>
                  <a:rPr lang="zh-CN" altLang="en-US" dirty="0"/>
                  <a:t>如下计算</a:t>
                </a:r>
                <a:endParaRPr lang="en-US" altLang="zh-CN" dirty="0"/>
              </a:p>
              <a:p>
                <a:r>
                  <a:rPr lang="en-US" altLang="zh-CN" b="0" dirty="0"/>
                  <a:t>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"/>
                              <m:ctrlP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f>
                                    <m:fPr>
                                      <m:ctrlPr>
                                        <a:rPr lang="en-US" altLang="zh-CN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CN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altLang="zh-CN" b="0" i="1" dirty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zh-CN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altLang="zh-CN" b="0" i="1" dirty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US" altLang="zh-CN" b="0" i="1" dirty="0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e>
                                  <m:f>
                                    <m:f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2DE3BD3-640D-4DC8-BFF9-C99D0189C8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1371EB56-D556-4AB5-814B-54745A50C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827" y="3424136"/>
            <a:ext cx="2697973" cy="268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21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4B4351-08E8-4149-A5B2-B6D5CC53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000" dirty="0"/>
              <a:t>椭圆曲线上的群论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4FC2BAC-216A-49C9-8D6A-C0FE050707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dirty="0"/>
                  <a:t>设集合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en-US" dirty="0"/>
                  <a:t>在该定义下的加法可以构成一个阿贝尔群</a:t>
                </a:r>
                <a:endParaRPr lang="en-US" altLang="zh-CN" dirty="0"/>
              </a:p>
              <a:p>
                <a:r>
                  <a:rPr lang="en-US" altLang="zh-CN" dirty="0"/>
                  <a:t>1</a:t>
                </a:r>
                <a:r>
                  <a:rPr lang="zh-CN" altLang="en-US" dirty="0"/>
                  <a:t>、封闭性</a:t>
                </a:r>
                <a:endParaRPr lang="en-US" altLang="zh-CN" dirty="0"/>
              </a:p>
              <a:p>
                <a:r>
                  <a:rPr lang="en-US" altLang="zh-CN" dirty="0"/>
                  <a:t>2</a:t>
                </a:r>
                <a:r>
                  <a:rPr lang="zh-CN" altLang="en-US" dirty="0"/>
                  <a:t>、结合律</a:t>
                </a:r>
                <a:endParaRPr lang="en-US" altLang="zh-CN" dirty="0"/>
              </a:p>
              <a:p>
                <a:r>
                  <a:rPr lang="en-US" altLang="zh-CN" dirty="0"/>
                  <a:t>3</a:t>
                </a:r>
                <a:r>
                  <a:rPr lang="zh-CN" altLang="en-US" dirty="0"/>
                  <a:t>、存在单位元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使得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对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任意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点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zh-CN" altLang="en-US" dirty="0"/>
              </a:p>
              <a:p>
                <a:r>
                  <a:rPr lang="en-US" altLang="zh-CN" dirty="0"/>
                  <a:t>4</a:t>
                </a:r>
                <a:r>
                  <a:rPr lang="zh-CN" altLang="en-US" dirty="0"/>
                  <a:t>、定义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的</m:t>
                    </m:r>
                  </m:oMath>
                </a14:m>
                <a:r>
                  <a:rPr lang="zh-CN" altLang="en-US" dirty="0"/>
                  <a:t>逆元是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关于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dirty="0"/>
                  <a:t>轴的对称点，记为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5</a:t>
                </a:r>
                <a:r>
                  <a:rPr lang="zh-CN" altLang="en-US" dirty="0"/>
                  <a:t>、交换律</a:t>
                </a:r>
                <a:endParaRPr lang="en-US" altLang="zh-CN" dirty="0"/>
              </a:p>
              <a:p>
                <a:r>
                  <a:rPr lang="zh-CN" altLang="en-US" dirty="0"/>
                  <a:t>计算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𝑛𝑃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只需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的</m:t>
                    </m:r>
                  </m:oMath>
                </a14:m>
                <a:r>
                  <a:rPr lang="zh-CN" altLang="en-US" dirty="0"/>
                  <a:t>复杂度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4FC2BAC-216A-49C9-8D6A-C0FE050707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661" r="-4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6EA782C7-AD0E-42C8-9485-660F2559A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268" y="4077172"/>
            <a:ext cx="2839716" cy="278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1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104954EC-6212-4176-AE98-8245802BAF4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500062"/>
                <a:ext cx="10515600" cy="1325563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6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6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6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zh-CN" altLang="en-US" sz="6000" b="0" dirty="0"/>
                  <a:t>有限域上的椭圆曲线</a:t>
                </a:r>
                <a:endParaRPr lang="zh-CN" altLang="en-US" sz="6000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104954EC-6212-4176-AE98-8245802BAF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500062"/>
                <a:ext cx="10515600" cy="1325563"/>
              </a:xfrm>
              <a:blipFill>
                <a:blip r:embed="rId3"/>
                <a:stretch>
                  <a:fillRect t="-10599" b="-110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CBE5BA-CB72-4C14-ACF1-3548881ED9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dirty="0"/>
                  <a:t>椭圆曲线方程解析式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(4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+27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≢0 </m:t>
                    </m:r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 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为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素数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zh-CN" altLang="en-US" dirty="0"/>
                  <a:t>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b="0" dirty="0"/>
                  <a:t>表示椭圆曲线上的点集</a:t>
                </a:r>
                <a:endParaRPr lang="en-US" altLang="zh-CN" b="0" dirty="0"/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(4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+27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0)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dirty="0"/>
              </a:p>
              <a:p>
                <a:r>
                  <a:rPr lang="zh-CN" altLang="en-US" dirty="0"/>
                  <a:t>将之前实数域上的“直线”在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zh-CN" altLang="en-US" b="0" dirty="0"/>
                  <a:t>中重新定义为：满足方程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的</m:t>
                    </m:r>
                  </m:oMath>
                </a14:m>
                <a:r>
                  <a:rPr lang="zh-CN" altLang="en-US" b="0" dirty="0"/>
                  <a:t>点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的</m:t>
                    </m:r>
                  </m:oMath>
                </a14:m>
                <a:r>
                  <a:rPr lang="zh-CN" altLang="en-US" b="0" dirty="0"/>
                  <a:t>集合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b="0" dirty="0"/>
              </a:p>
              <a:p>
                <a:r>
                  <a:rPr lang="zh-CN" altLang="en-US" dirty="0"/>
                  <a:t>数学可以证明，有限域椭圆曲线上的经过任意两不同点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的直线必然经过不同于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的</m:t>
                    </m:r>
                  </m:oMath>
                </a14:m>
                <a:r>
                  <a:rPr lang="zh-CN" altLang="en-US" b="0" dirty="0"/>
                  <a:t>第三个点</a:t>
                </a:r>
                <a:endParaRPr lang="en-US" altLang="zh-CN" b="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0CBE5BA-CB72-4C14-ACF1-3548881ED9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6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329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2DF7E88A-B892-4E4F-8CBD-8C6338D7B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" y="994710"/>
            <a:ext cx="7096194" cy="43855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C887022-B0D8-4D0F-B032-7D8EA8126DD8}"/>
                  </a:ext>
                </a:extLst>
              </p:cNvPr>
              <p:cNvSpPr txBox="1"/>
              <p:nvPr/>
            </p:nvSpPr>
            <p:spPr>
              <a:xfrm>
                <a:off x="654503" y="5594608"/>
                <a:ext cx="108829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  <m:t>61</m:t>
                        </m:r>
                      </m:sub>
                    </m:sSub>
                  </m:oMath>
                </a14:m>
                <a:r>
                  <a:rPr lang="zh-CN" altLang="en-US" sz="3600" dirty="0"/>
                  <a:t>上的椭圆曲线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4C887022-B0D8-4D0F-B032-7D8EA8126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03" y="5594608"/>
                <a:ext cx="10882993" cy="646331"/>
              </a:xfrm>
              <a:prstGeom prst="rect">
                <a:avLst/>
              </a:prstGeom>
              <a:blipFill>
                <a:blip r:embed="rId3"/>
                <a:stretch>
                  <a:fillRect t="-18868" b="-311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>
            <a:extLst>
              <a:ext uri="{FF2B5EF4-FFF2-40B4-BE49-F238E27FC236}">
                <a16:creationId xmlns:a16="http://schemas.microsoft.com/office/drawing/2014/main" id="{30828D76-1831-4E82-91A5-0684009A8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643" y="994711"/>
            <a:ext cx="4503592" cy="438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1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1533</Words>
  <Application>Microsoft Office PowerPoint</Application>
  <PresentationFormat>宽屏</PresentationFormat>
  <Paragraphs>110</Paragraphs>
  <Slides>15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-apple-system</vt:lpstr>
      <vt:lpstr>等线</vt:lpstr>
      <vt:lpstr>宋体</vt:lpstr>
      <vt:lpstr>Arial</vt:lpstr>
      <vt:lpstr>Cambria Math</vt:lpstr>
      <vt:lpstr>Courier New</vt:lpstr>
      <vt:lpstr>Times New Roman</vt:lpstr>
      <vt:lpstr>Office 主题​​</vt:lpstr>
      <vt:lpstr>椭圆曲线加密</vt:lpstr>
      <vt:lpstr>PowerPoint 演示文稿</vt:lpstr>
      <vt:lpstr>椭圆曲线加密</vt:lpstr>
      <vt:lpstr>椭圆曲线</vt:lpstr>
      <vt:lpstr>加法法则</vt:lpstr>
      <vt:lpstr>加法法则</vt:lpstr>
      <vt:lpstr>椭圆曲线上的群论</vt:lpstr>
      <vt:lpstr>F_p有限域上的椭圆曲线</vt:lpstr>
      <vt:lpstr>PowerPoint 演示文稿</vt:lpstr>
      <vt:lpstr>F_p有限域上的椭圆曲线</vt:lpstr>
      <vt:lpstr>加密解密算法</vt:lpstr>
      <vt:lpstr>加密解密过程(ECDH)</vt:lpstr>
      <vt:lpstr>举例</vt:lpstr>
      <vt:lpstr>椭圆曲线签名算法(ECDSA)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屈 力</dc:creator>
  <cp:lastModifiedBy>屈 力</cp:lastModifiedBy>
  <cp:revision>66</cp:revision>
  <dcterms:created xsi:type="dcterms:W3CDTF">2021-04-04T07:46:57Z</dcterms:created>
  <dcterms:modified xsi:type="dcterms:W3CDTF">2021-04-14T07:01:51Z</dcterms:modified>
</cp:coreProperties>
</file>