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7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8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1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1" r:id="rId10"/>
    <p:sldId id="273" r:id="rId11"/>
    <p:sldId id="274" r:id="rId12"/>
    <p:sldId id="275" r:id="rId13"/>
    <p:sldId id="265" r:id="rId14"/>
    <p:sldId id="266" r:id="rId15"/>
    <p:sldId id="267" r:id="rId16"/>
    <p:sldId id="268" r:id="rId17"/>
    <p:sldId id="272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 hengxin" initials="wh" lastIdx="18" clrIdx="0">
    <p:extLst>
      <p:ext uri="{19B8F6BF-5375-455C-9EA6-DF929625EA0E}">
        <p15:presenceInfo xmlns:p15="http://schemas.microsoft.com/office/powerpoint/2012/main" userId="136a7203bd80df86" providerId="Windows Live"/>
      </p:ext>
    </p:extLst>
  </p:cmAuthor>
  <p:cmAuthor id="2" name="wu yuqing" initials="wy" lastIdx="9" clrIdx="1">
    <p:extLst>
      <p:ext uri="{19B8F6BF-5375-455C-9EA6-DF929625EA0E}">
        <p15:presenceInfo xmlns:p15="http://schemas.microsoft.com/office/powerpoint/2012/main" userId="c5f81911cb6f0ad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97" autoAdjust="0"/>
  </p:normalViewPr>
  <p:slideViewPr>
    <p:cSldViewPr snapToGrid="0">
      <p:cViewPr varScale="1">
        <p:scale>
          <a:sx n="53" d="100"/>
          <a:sy n="53" d="100"/>
        </p:scale>
        <p:origin x="11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8T16:49:08.132" idx="1">
    <p:pos x="5509" y="1455"/>
    <p:text>建议找些教程学习一下如何做更漂亮的PPT，或者学习类似 LaTeX Beamer 的专业工具。做好PPT，一方面是内容，另一方面是组织与呈现方式。需要多练习。</p:text>
    <p:extLst>
      <p:ext uri="{C676402C-5697-4E1C-873F-D02D1690AC5C}">
        <p15:threadingInfo xmlns:p15="http://schemas.microsoft.com/office/powerpoint/2012/main" timeZoneBias="-480"/>
      </p:ext>
    </p:extLst>
  </p:cm>
  <p:cm authorId="1" dt="2020-03-08T16:52:17.865" idx="2">
    <p:pos x="5509" y="1591"/>
    <p:text>要让大家有阅读、倾听的兴趣，不能只是简单堆放文字。</p:text>
    <p:extLst>
      <p:ext uri="{C676402C-5697-4E1C-873F-D02D1690AC5C}">
        <p15:threadingInfo xmlns:p15="http://schemas.microsoft.com/office/powerpoint/2012/main" timeZoneBias="-480">
          <p15:parentCm authorId="1" idx="1"/>
        </p15:threadingInfo>
      </p:ext>
    </p:extLst>
  </p:cm>
  <p:cm authorId="1" dt="2020-03-08T17:10:12.542" idx="17">
    <p:pos x="5552" y="2061"/>
    <p:text>报告时间 20~25 分钟。你先按照批注修改ppt。如果有问题，我们约时间讨论。</p:text>
    <p:extLst>
      <p:ext uri="{C676402C-5697-4E1C-873F-D02D1690AC5C}">
        <p15:threadingInfo xmlns:p15="http://schemas.microsoft.com/office/powerpoint/2012/main" timeZoneBias="-480"/>
      </p:ext>
    </p:extLst>
  </p:cm>
  <p:cm authorId="1" dt="2020-03-08T17:11:06.172" idx="18">
    <p:pos x="2244" y="1415"/>
    <p:text>整体内容丰富。但是，PPT 展现出来的内容，不够“美观”。要不断积累做报告的经验。</p:text>
    <p:extLst>
      <p:ext uri="{C676402C-5697-4E1C-873F-D02D1690AC5C}">
        <p15:threadingInfo xmlns:p15="http://schemas.microsoft.com/office/powerpoint/2012/main" timeZoneBias="-480"/>
      </p:ext>
    </p:extLst>
  </p:cm>
  <p:cm authorId="2" dt="2020-03-09T00:03:55.381" idx="9">
    <p:pos x="2244" y="1551"/>
    <p:text>呜啊w(ﾟДﾟ)w</p:text>
    <p:extLst>
      <p:ext uri="{C676402C-5697-4E1C-873F-D02D1690AC5C}">
        <p15:threadingInfo xmlns:p15="http://schemas.microsoft.com/office/powerpoint/2012/main" timeZoneBias="-480">
          <p15:parentCm authorId="1" idx="18"/>
        </p15:threadingInfo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8T17:05:29.157" idx="14">
    <p:pos x="3352" y="1155"/>
    <p:text>有些学生不知道QuickSort，要考虑这里如何讲解。</p:text>
    <p:extLst>
      <p:ext uri="{C676402C-5697-4E1C-873F-D02D1690AC5C}">
        <p15:threadingInfo xmlns:p15="http://schemas.microsoft.com/office/powerpoint/2012/main" timeZoneBias="-480"/>
      </p:ext>
    </p:extLst>
  </p:cm>
  <p:cm authorId="2" dt="2020-03-08T23:44:21.232" idx="5">
    <p:pos x="3352" y="1291"/>
    <p:text>这里只提及不细讲了吧</p:text>
    <p:extLst>
      <p:ext uri="{C676402C-5697-4E1C-873F-D02D1690AC5C}">
        <p15:threadingInfo xmlns:p15="http://schemas.microsoft.com/office/powerpoint/2012/main" timeZoneBias="-480">
          <p15:parentCm authorId="1" idx="14"/>
        </p15:threadingInfo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8T17:09:08.510" idx="16">
    <p:pos x="3230" y="944"/>
    <p:text>如果打算讲这一页的内容，就需要将关键的步骤放在正文里。</p:text>
    <p:extLst>
      <p:ext uri="{C676402C-5697-4E1C-873F-D02D1690AC5C}">
        <p15:threadingInfo xmlns:p15="http://schemas.microsoft.com/office/powerpoint/2012/main" timeZoneBias="-480"/>
      </p:ext>
    </p:extLst>
  </p:cm>
  <p:cm authorId="2" dt="2020-03-08T23:45:36.603" idx="6">
    <p:pos x="3230" y="1080"/>
    <p:text>这个能不能讲的时候现场演示一遍计算？</p:text>
    <p:extLst>
      <p:ext uri="{C676402C-5697-4E1C-873F-D02D1690AC5C}">
        <p15:threadingInfo xmlns:p15="http://schemas.microsoft.com/office/powerpoint/2012/main" timeZoneBias="-480">
          <p15:parentCm authorId="1" idx="16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8T16:55:16.983" idx="5">
    <p:pos x="2807" y="942"/>
    <p:text>这里可以给出图示，简单介绍。</p:text>
    <p:extLst>
      <p:ext uri="{C676402C-5697-4E1C-873F-D02D1690AC5C}">
        <p15:threadingInfo xmlns:p15="http://schemas.microsoft.com/office/powerpoint/2012/main" timeZoneBias="-480"/>
      </p:ext>
    </p:extLst>
  </p:cm>
  <p:cm authorId="1" dt="2020-03-08T16:58:00.727" idx="7">
    <p:pos x="3330" y="912"/>
    <p:text>可以将P6 P7 的讲解放在这页的后面。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8T16:57:25.513" idx="6">
    <p:pos x="2918" y="3274"/>
    <p:text>数学字符、公式使用公式模式，不要偷懒。</p:text>
    <p:extLst>
      <p:ext uri="{C676402C-5697-4E1C-873F-D02D1690AC5C}">
        <p15:threadingInfo xmlns:p15="http://schemas.microsoft.com/office/powerpoint/2012/main" timeZoneBias="-480"/>
      </p:ext>
    </p:extLst>
  </p:cm>
  <p:cm authorId="2" dt="2020-03-08T23:32:46.618" idx="3">
    <p:pos x="2918" y="3410"/>
    <p:text>那好吧</p:text>
    <p:extLst>
      <p:ext uri="{C676402C-5697-4E1C-873F-D02D1690AC5C}">
        <p15:threadingInfo xmlns:p15="http://schemas.microsoft.com/office/powerpoint/2012/main" timeZoneBias="-480">
          <p15:parentCm authorId="1" idx="6"/>
        </p15:threadingInfo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8T16:52:38.503" idx="3">
    <p:pos x="5875" y="1434"/>
    <p:text>为什么不直接将 A 设定为已排序的数组？</p:text>
    <p:extLst>
      <p:ext uri="{C676402C-5697-4E1C-873F-D02D1690AC5C}">
        <p15:threadingInfo xmlns:p15="http://schemas.microsoft.com/office/powerpoint/2012/main" timeZoneBias="-480"/>
      </p:ext>
    </p:extLst>
  </p:cm>
  <p:cm authorId="2" dt="2020-03-08T23:22:32.716" idx="1">
    <p:pos x="5875" y="1570"/>
    <p:text>好啊好啊</p:text>
    <p:extLst>
      <p:ext uri="{C676402C-5697-4E1C-873F-D02D1690AC5C}">
        <p15:threadingInfo xmlns:p15="http://schemas.microsoft.com/office/powerpoint/2012/main" timeZoneBias="-480">
          <p15:parentCm authorId="1" idx="3"/>
        </p15:threadingInfo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8T17:01:23.014" idx="9">
    <p:pos x="6645" y="1188"/>
    <p:text>具体的例子建议放在前一页。先讲DecisionTree在 sorting 问题中是什么样的。说明这个例子对应什么排序算法？算法导论相应章节有具体的例子，可以使用。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8T16:53:52.404" idx="4">
    <p:pos x="434" y="2625"/>
    <p:text>列表格式中不可以这样断句。要学习如何正确、美观地使用PPT的功能。</p:text>
    <p:extLst>
      <p:ext uri="{C676402C-5697-4E1C-873F-D02D1690AC5C}">
        <p15:threadingInfo xmlns:p15="http://schemas.microsoft.com/office/powerpoint/2012/main" timeZoneBias="-480"/>
      </p:ext>
    </p:extLst>
  </p:cm>
  <p:cm authorId="2" dt="2020-03-08T23:25:28.339" idx="2">
    <p:pos x="434" y="2761"/>
    <p:text>呜改好了</p:text>
    <p:extLst>
      <p:ext uri="{C676402C-5697-4E1C-873F-D02D1690AC5C}">
        <p15:threadingInfo xmlns:p15="http://schemas.microsoft.com/office/powerpoint/2012/main" timeZoneBias="-480">
          <p15:parentCm authorId="1" idx="4"/>
        </p15:threadingInfo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8T17:06:45.260" idx="15">
    <p:pos x="10" y="10"/>
    <p:text>建议先讲这个例子，然后讲k-sorted problem。而且这个将前面提到的decision tree的每个节点可以有多个分叉的那一页，放在这一页的前面。</p:text>
    <p:extLst>
      <p:ext uri="{C676402C-5697-4E1C-873F-D02D1690AC5C}">
        <p15:threadingInfo xmlns:p15="http://schemas.microsoft.com/office/powerpoint/2012/main" timeZoneBias="-480"/>
      </p:ext>
    </p:extLst>
  </p:cm>
  <p:cm authorId="2" dt="2020-03-08T23:46:50.908" idx="7">
    <p:pos x="10" y="146"/>
    <p:text>好啊好啊</p:text>
    <p:extLst>
      <p:ext uri="{C676402C-5697-4E1C-873F-D02D1690AC5C}">
        <p15:threadingInfo xmlns:p15="http://schemas.microsoft.com/office/powerpoint/2012/main" timeZoneBias="-480">
          <p15:parentCm authorId="1" idx="15"/>
        </p15:threadingInfo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8T17:03:08.542" idx="10">
    <p:pos x="6695" y="965"/>
    <p:text>要给出例子，让大家有直观的感受。</p:text>
    <p:extLst>
      <p:ext uri="{C676402C-5697-4E1C-873F-D02D1690AC5C}">
        <p15:threadingInfo xmlns:p15="http://schemas.microsoft.com/office/powerpoint/2012/main" timeZoneBias="-480"/>
      </p:ext>
    </p:extLst>
  </p:cm>
  <p:cm authorId="1" dt="2020-03-08T17:03:33.904" idx="11">
    <p:pos x="6695" y="1101"/>
    <p:text>最好有图示。</p:text>
    <p:extLst>
      <p:ext uri="{C676402C-5697-4E1C-873F-D02D1690AC5C}">
        <p15:threadingInfo xmlns:p15="http://schemas.microsoft.com/office/powerpoint/2012/main" timeZoneBias="-480">
          <p15:parentCm authorId="1" idx="10"/>
        </p15:threadingInfo>
      </p:ext>
    </p:extLst>
  </p:cm>
  <p:cm authorId="2" dt="2020-03-08T23:37:43.530" idx="4">
    <p:pos x="6695" y="1237"/>
    <p:text>图示来了</p:text>
    <p:extLst>
      <p:ext uri="{C676402C-5697-4E1C-873F-D02D1690AC5C}">
        <p15:threadingInfo xmlns:p15="http://schemas.microsoft.com/office/powerpoint/2012/main" timeZoneBias="-480">
          <p15:parentCm authorId="1" idx="10"/>
        </p15:threadingInfo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8T17:04:15.931" idx="12">
    <p:pos x="4608" y="2198"/>
    <p:text>统一使用 \choose 命令。</p:text>
    <p:extLst>
      <p:ext uri="{C676402C-5697-4E1C-873F-D02D1690AC5C}">
        <p15:threadingInfo xmlns:p15="http://schemas.microsoft.com/office/powerpoint/2012/main" timeZoneBias="-480"/>
      </p:ext>
    </p:extLst>
  </p:cm>
  <p:cm authorId="1" dt="2020-03-08T17:04:38.982" idx="13">
    <p:pos x="3511" y="2200"/>
    <p:text>为什么不是等号？</p:text>
    <p:extLst>
      <p:ext uri="{C676402C-5697-4E1C-873F-D02D1690AC5C}">
        <p15:threadingInfo xmlns:p15="http://schemas.microsoft.com/office/powerpoint/2012/main" timeZoneBias="-480"/>
      </p:ext>
    </p:extLst>
  </p:cm>
  <p:cm authorId="2" dt="2020-03-09T00:02:43.790" idx="8">
    <p:pos x="3511" y="2336"/>
    <p:text>改好了，原来好像是在考虑不整除的情况</p:text>
    <p:extLst>
      <p:ext uri="{C676402C-5697-4E1C-873F-D02D1690AC5C}">
        <p15:threadingInfo xmlns:p15="http://schemas.microsoft.com/office/powerpoint/2012/main" timeZoneBias="-480">
          <p15:parentCm authorId="1" idx="13"/>
        </p15:threadingInfo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102AD-C7DF-4EB4-8C86-42A55DE8925B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98909-76CC-4789-AADB-2F11DFB452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83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798909-76CC-4789-AADB-2F11DFB452B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2612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状态空间</a:t>
            </a:r>
            <a:r>
              <a:rPr lang="en-US" altLang="zh-CN" dirty="0"/>
              <a:t>(n/2)! ,</a:t>
            </a:r>
            <a:r>
              <a:rPr lang="el-GR" altLang="zh-CN" dirty="0"/>
              <a:t> </a:t>
            </a:r>
            <a:r>
              <a:rPr lang="en-US" altLang="zh-CN" dirty="0"/>
              <a:t> </a:t>
            </a:r>
            <a:r>
              <a:rPr lang="el-GR" altLang="zh-CN" dirty="0"/>
              <a:t>Ω(</a:t>
            </a:r>
            <a:r>
              <a:rPr lang="en-US" altLang="zh-CN" dirty="0"/>
              <a:t>n/2 log n/2) = </a:t>
            </a:r>
            <a:r>
              <a:rPr lang="el-GR" altLang="zh-CN" dirty="0"/>
              <a:t>Ω(</a:t>
            </a:r>
            <a:r>
              <a:rPr lang="en-US" altLang="zh-CN" dirty="0"/>
              <a:t>n log n)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798909-76CC-4789-AADB-2F11DFB452B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6034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798909-76CC-4789-AADB-2F11DFB452B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4053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798909-76CC-4789-AADB-2F11DFB452B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5531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在考虑总的状态空间时，我们可以先考虑将两个长度为</a:t>
            </a:r>
            <a:r>
              <a:rPr lang="en-US" altLang="zh-CN" dirty="0"/>
              <a:t>k</a:t>
            </a:r>
            <a:r>
              <a:rPr lang="zh-CN" altLang="en-US" dirty="0"/>
              <a:t>的有序列归并成</a:t>
            </a:r>
            <a:r>
              <a:rPr lang="en-US" altLang="zh-CN" dirty="0"/>
              <a:t>1</a:t>
            </a:r>
            <a:r>
              <a:rPr lang="zh-CN" altLang="en-US" dirty="0"/>
              <a:t>个有序列时有多少种归并法。</a:t>
            </a:r>
            <a:endParaRPr lang="en-US" altLang="zh-CN" dirty="0"/>
          </a:p>
          <a:p>
            <a:r>
              <a:rPr lang="zh-CN" altLang="en-US" dirty="0"/>
              <a:t>我们先将其中一个有序列固定，把另一个有序列不考虑暂时不考虑其元素之间的偏序关系，用夹板法插入第一个有序列中，共有（</a:t>
            </a:r>
            <a:r>
              <a:rPr lang="en-US" altLang="zh-CN" dirty="0"/>
              <a:t>k+1</a:t>
            </a:r>
            <a:r>
              <a:rPr lang="zh-CN" altLang="en-US" dirty="0"/>
              <a:t>）*（</a:t>
            </a:r>
            <a:r>
              <a:rPr lang="en-US" altLang="zh-CN" dirty="0"/>
              <a:t>k+2</a:t>
            </a:r>
            <a:r>
              <a:rPr lang="zh-CN" altLang="en-US" dirty="0"/>
              <a:t>）*</a:t>
            </a:r>
            <a:r>
              <a:rPr lang="en-US" altLang="zh-CN" dirty="0"/>
              <a:t>……</a:t>
            </a:r>
            <a:r>
              <a:rPr lang="zh-CN" altLang="en-US" dirty="0"/>
              <a:t>（</a:t>
            </a:r>
            <a:r>
              <a:rPr lang="en-US" altLang="zh-CN" dirty="0"/>
              <a:t>2k</a:t>
            </a:r>
            <a:r>
              <a:rPr lang="zh-CN" altLang="en-US" dirty="0"/>
              <a:t>）种。</a:t>
            </a:r>
            <a:endParaRPr lang="en-US" altLang="zh-CN" dirty="0"/>
          </a:p>
          <a:p>
            <a:r>
              <a:rPr lang="zh-CN" altLang="en-US" dirty="0"/>
              <a:t>此时再考虑第二个有序列元素之间的偏序关系，则总状态空间除以 </a:t>
            </a:r>
            <a:r>
              <a:rPr lang="en-US" altLang="zh-CN" dirty="0"/>
              <a:t>k</a:t>
            </a:r>
            <a:r>
              <a:rPr lang="zh-CN" altLang="en-US" dirty="0"/>
              <a:t>！为</a:t>
            </a:r>
            <a:r>
              <a:rPr lang="en-US" altLang="zh-CN" dirty="0"/>
              <a:t>C(2n,n)</a:t>
            </a:r>
          </a:p>
          <a:p>
            <a:r>
              <a:rPr lang="zh-CN" altLang="en-US" dirty="0"/>
              <a:t>吐血了，我怎么这么蠢，在</a:t>
            </a:r>
            <a:r>
              <a:rPr lang="en-US" altLang="zh-CN" dirty="0"/>
              <a:t>2n</a:t>
            </a:r>
            <a:r>
              <a:rPr lang="zh-CN" altLang="en-US" dirty="0"/>
              <a:t>个位置中选出</a:t>
            </a:r>
            <a:r>
              <a:rPr lang="en-US" altLang="zh-CN" dirty="0"/>
              <a:t>n</a:t>
            </a:r>
            <a:r>
              <a:rPr lang="zh-CN" altLang="en-US" dirty="0"/>
              <a:t>个排</a:t>
            </a:r>
            <a:r>
              <a:rPr lang="en-US" altLang="zh-CN" dirty="0"/>
              <a:t>a,</a:t>
            </a:r>
            <a:r>
              <a:rPr lang="zh-CN" altLang="en-US" dirty="0"/>
              <a:t>选出</a:t>
            </a:r>
            <a:r>
              <a:rPr lang="en-US" altLang="zh-CN" dirty="0"/>
              <a:t>n</a:t>
            </a:r>
            <a:r>
              <a:rPr lang="zh-CN" altLang="en-US" dirty="0"/>
              <a:t>个排</a:t>
            </a:r>
            <a:r>
              <a:rPr lang="en-US" altLang="zh-CN" dirty="0"/>
              <a:t>b</a:t>
            </a:r>
            <a:r>
              <a:rPr lang="zh-CN" altLang="en-US" dirty="0"/>
              <a:t>，直接列式得出</a:t>
            </a:r>
            <a:r>
              <a:rPr lang="en-US" altLang="zh-CN" dirty="0"/>
              <a:t>C</a:t>
            </a:r>
            <a:r>
              <a:rPr lang="zh-CN" altLang="en-US" dirty="0"/>
              <a:t>（</a:t>
            </a:r>
            <a:r>
              <a:rPr lang="en-US" altLang="zh-CN" dirty="0"/>
              <a:t>2n</a:t>
            </a:r>
            <a:r>
              <a:rPr lang="zh-CN" altLang="en-US" dirty="0"/>
              <a:t>，</a:t>
            </a:r>
            <a:r>
              <a:rPr lang="en-US" altLang="zh-CN" dirty="0"/>
              <a:t>n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以此做归纳，总的状态空间数为</a:t>
            </a:r>
            <a:r>
              <a:rPr lang="en-US" altLang="zh-CN" dirty="0"/>
              <a:t>: [(k+1)*(k+2)*…..*(2k)/k!]*</a:t>
            </a:r>
            <a:r>
              <a:rPr lang="nn-NO" altLang="zh-CN" dirty="0"/>
              <a:t>[(2k+1)*(2k+2)*…..*(3k)/k!]*…….*[(n-k+1)*(n-k+2)*…..*(n)/k!]=n!/</a:t>
            </a:r>
            <a:r>
              <a:rPr lang="en-US" altLang="zh-CN" dirty="0"/>
              <a:t>[</a:t>
            </a:r>
            <a:r>
              <a:rPr lang="nn-NO" altLang="zh-CN" dirty="0"/>
              <a:t>(k!)^(n/k)] 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因此总的叶子个数</a:t>
            </a:r>
            <a:r>
              <a:rPr lang="en-US" altLang="zh-CN" dirty="0"/>
              <a:t>L&gt;= n!/[(k!)^(n/k)] .</a:t>
            </a:r>
          </a:p>
          <a:p>
            <a:r>
              <a:rPr lang="zh-CN" altLang="en-US" dirty="0"/>
              <a:t>因此</a:t>
            </a:r>
            <a:r>
              <a:rPr lang="en-US" altLang="zh-CN" dirty="0"/>
              <a:t>h&gt;=</a:t>
            </a:r>
            <a:r>
              <a:rPr lang="el-GR" altLang="zh-CN" dirty="0"/>
              <a:t>Ω</a:t>
            </a:r>
            <a:r>
              <a:rPr lang="zh-CN" altLang="en-US" dirty="0"/>
              <a:t>（</a:t>
            </a:r>
            <a:r>
              <a:rPr lang="en-US" altLang="zh-CN" dirty="0"/>
              <a:t>L</a:t>
            </a:r>
            <a:r>
              <a:rPr lang="zh-CN" altLang="en-US" dirty="0"/>
              <a:t>） </a:t>
            </a:r>
            <a:r>
              <a:rPr lang="en-US" altLang="zh-CN" dirty="0"/>
              <a:t>=  </a:t>
            </a:r>
            <a:r>
              <a:rPr lang="pt-BR" altLang="zh-CN" dirty="0"/>
              <a:t>Ω(n log(n/k))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798909-76CC-4789-AADB-2F11DFB452B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71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099E55-BD7D-44D8-9535-7396EFB74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13AEEF7-AC60-42FB-A1B4-E2BC1DAAF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52F19F-2E17-4EF3-9559-D4F9CEE51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FDED-4159-40E1-91C5-F47394772D67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BF2D40-81B5-4A15-9C2C-14F7B43F0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A9C656C-E0B4-40D2-9CA5-2A225F06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8A9-4548-4775-A7BB-A585EA0F5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614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4A52F4-9C38-4D85-9239-8AD13DC54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0C53472-A5F5-4959-A8C2-6387CA6E5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458A2D-53A9-47D7-9DD5-DF9DD2D6A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FDED-4159-40E1-91C5-F47394772D67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2C7217-36A4-4267-BDEE-F2C3FEB42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77D2AA-8945-410A-959C-FE2487F38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8A9-4548-4775-A7BB-A585EA0F5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103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40510C6-6FD7-4BD9-A033-A5E86778EA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EF3961E-D095-4336-AAA0-1E6870D67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2A3946-6AB3-4A75-88D4-765BB3C5B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FDED-4159-40E1-91C5-F47394772D67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63E448-DF55-496D-97E9-A6A798DF4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5AA8A5-6151-41EA-B385-0DA800922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8A9-4548-4775-A7BB-A585EA0F5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425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1CF809-B247-4B71-B833-D6A137CC4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95A7F8-EE56-49CE-A276-7543E06A3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1F8B98-9E46-46C2-870D-12990F6E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FDED-4159-40E1-91C5-F47394772D67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870BE6-B129-49D8-A23B-C86C1C61B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66C04B-481F-4366-9F0D-80C92244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8A9-4548-4775-A7BB-A585EA0F5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300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347EB4-4A28-45DC-9C24-107F7193C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AEE6797-2721-45B5-AB7A-775F8A813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732670-5A47-41FF-8880-2EB4672EE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FDED-4159-40E1-91C5-F47394772D67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ADD9A2-EFFD-42B2-B0FA-654622D1B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1EBAC0-06CB-4A81-A75E-1829490E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8A9-4548-4775-A7BB-A585EA0F5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408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4A14D3-6622-4706-B7E7-4D0465224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3B07FF-DD7A-484B-8067-26E61FFDCE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53683BA-FC5A-4D5E-A862-DA4354DF8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81BD40B-CF30-46B9-9ED1-163E96DB9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FDED-4159-40E1-91C5-F47394772D67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450FE2F-1DDF-4D9C-B4EA-85BE3E7E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A28483-3503-45CA-9DAA-6482E4B24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8A9-4548-4775-A7BB-A585EA0F5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1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349AD5-9EB9-4C00-A480-96150BEB1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E52663D-4599-4CA9-9D96-51A6AAA7A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B4E898D-E600-4625-AC30-0B18D7AE2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B1AAA57-1396-4570-91CE-A89CCD08D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273D7B6-B56A-483F-90C9-A75924653E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0C757DB-91BC-4B1E-AC24-7A09E396D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FDED-4159-40E1-91C5-F47394772D67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2AC3EF6-5672-4876-B9DB-5AE0246B8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71A9F3F-99A2-475E-8153-B59429FA7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8A9-4548-4775-A7BB-A585EA0F5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81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BC5DBF-A571-422B-A777-D654641A4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D9A1EB9-BC18-4DBC-99EA-D72FDD87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FDED-4159-40E1-91C5-F47394772D67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F2BB7FC-6BA3-4B8C-9326-5F0137172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AB4085F-7504-4479-BBB1-58F5DF6FB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8A9-4548-4775-A7BB-A585EA0F5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28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945CCC3-DB79-481F-964A-AE61F3D1B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FDED-4159-40E1-91C5-F47394772D67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D699B21-E5DF-4102-907D-22502AECD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14B5360-250C-4DAF-8616-0E9E152F0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8A9-4548-4775-A7BB-A585EA0F5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46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A99BBE-1D71-48AE-9CA8-96CA46122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2AD35B-17AC-408E-9E11-4B4778D3F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5FB8559-43D6-440D-92E7-3B1FF488F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AD85A20-C436-4875-B92B-904603397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FDED-4159-40E1-91C5-F47394772D67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4F2B46D-8CDF-49D8-86BF-C3CBCA75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EB2E3A6-5B8D-4A7D-8F80-DD75BF41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8A9-4548-4775-A7BB-A585EA0F5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914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E8CC74-A7BC-4711-8653-0DAA55D9E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0DBDBE0-DC35-42AB-A93C-B1E5869779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44CE0F5-80B6-4C0E-9394-919E62A2D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76C0FBA-EA8E-4369-8B20-8A16C8688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FDED-4159-40E1-91C5-F47394772D67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B0C58AB-CCAA-433F-8DB1-4C083EC62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8569E3E-550E-4ECB-A82D-415F5E621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4A8A9-4548-4775-A7BB-A585EA0F5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657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448AB43-1810-46FA-B1E5-2DDCF274C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9772911-473C-4428-8EFE-4E67E6C2D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E1623C-F623-45EE-B346-ABD4BF954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7FDED-4159-40E1-91C5-F47394772D67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30DD4D-F7DE-4E3F-B486-C597584A9E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231D50-545D-4596-A241-ED77DEC8B1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4A8A9-4548-4775-A7BB-A585EA0F5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88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875AB2-2E75-46B3-9B2C-2ADC9C8DF0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Decision Tree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0129E6C-56BF-410C-9A09-921907B47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—— Wu </a:t>
            </a:r>
            <a:r>
              <a:rPr lang="en-US" altLang="zh-CN" dirty="0" err="1"/>
              <a:t>YuQing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467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A2C500-9891-431F-842C-61B7B977F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nuts-and-bolts 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C931C2-18B8-41CB-A757-3FBA21C6C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are given n bolts and n nuts of different sizes, where each bolt exactly matches one nut.</a:t>
            </a:r>
          </a:p>
          <a:p>
            <a:r>
              <a:rPr lang="en-US" altLang="zh-CN" dirty="0"/>
              <a:t> Our goal is to find the matching nut for each bolt. </a:t>
            </a:r>
          </a:p>
          <a:p>
            <a:r>
              <a:rPr lang="en-US" altLang="zh-CN" dirty="0"/>
              <a:t>The nuts and bolts are too similar to compare directly; however, we can test whether any nut is too big, too small, or the same size as any bolt.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64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C244EB-62C6-422E-A7FC-6AFB588BC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nuts-and-bolts 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99E452-ECB1-4256-97BD-597317973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3-ary decision tree</a:t>
            </a:r>
          </a:p>
          <a:p>
            <a:r>
              <a:rPr lang="en-US" altLang="zh-CN" dirty="0"/>
              <a:t>All the possible outputs : n!</a:t>
            </a:r>
          </a:p>
          <a:p>
            <a:r>
              <a:rPr lang="en-US" altLang="zh-CN" dirty="0"/>
              <a:t>Suppose there are L leaves</a:t>
            </a:r>
          </a:p>
          <a:p>
            <a:r>
              <a:rPr lang="pt-BR" altLang="zh-CN" dirty="0"/>
              <a:t>L&lt;=3</a:t>
            </a:r>
            <a:r>
              <a:rPr lang="pt-BR" altLang="zh-CN" sz="3200" baseline="34000" dirty="0"/>
              <a:t>h</a:t>
            </a:r>
            <a:endParaRPr lang="pt-BR" altLang="zh-CN" sz="1400" baseline="34000" dirty="0"/>
          </a:p>
          <a:p>
            <a:pPr marL="0" indent="0">
              <a:buNone/>
            </a:pPr>
            <a:endParaRPr lang="pt-BR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70774A5-A99F-4184-9355-7AF94B6A8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36422"/>
            <a:ext cx="6871745" cy="81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5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8012FF-A754-422C-AB43-30261F472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nuts-and-bolts 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594013-572E-4B4D-867E-0B93C9361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in the worst case, Ω(n log n) nut-bolt tests are required to correctly match up the nuts and bolts.</a:t>
            </a:r>
          </a:p>
          <a:p>
            <a:endParaRPr lang="en-US" altLang="zh-CN" dirty="0"/>
          </a:p>
          <a:p>
            <a:r>
              <a:rPr lang="en-US" altLang="zh-CN" dirty="0"/>
              <a:t>in the worst case, Ω(n log n) nut-bolt tests are required even to find n/2 arbitrary matching nut-bolt pairs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49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314D43-37DE-443D-863A-BA8AFDE4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K-sorted 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C26B7C-8AF0-4AFC-90E3-D0589047D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say that an array A[1 .. n] is k-sorted if it can be divided into k blocks, each of size n/k, such that the elements in each block are larger than the elements in earlier blocks, and smaller than elements in later blocks. </a:t>
            </a:r>
          </a:p>
          <a:p>
            <a:r>
              <a:rPr lang="en-US" altLang="zh-CN" dirty="0"/>
              <a:t>The elements within each block need not be sorted.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695237B-4E4C-4A51-9493-8BC24E036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96" y="4261450"/>
            <a:ext cx="10842304" cy="145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79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B08B3A-867B-4D27-9D74-CD7AA09F2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lower bound of K-sorted 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8BEF9A-6E01-412E-A731-785E12043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Make a decision tree model</a:t>
            </a:r>
          </a:p>
          <a:p>
            <a:r>
              <a:rPr lang="en-US" altLang="zh-CN" dirty="0"/>
              <a:t>Suppose the height of decision tree is h</a:t>
            </a:r>
          </a:p>
          <a:p>
            <a:r>
              <a:rPr lang="en-US" altLang="zh-CN" dirty="0"/>
              <a:t>All the possible output </a:t>
            </a:r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Suppose there are L leaves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F52BF8A-5AEE-4013-AB1C-43FB6F2417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559" y="3429000"/>
            <a:ext cx="6264642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11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C11D1B-0E3C-444C-9247-B4618003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lower bound of K-sorted Problem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A8370248-FC5D-4FC2-8994-FD91BB78D5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690688"/>
            <a:ext cx="7264768" cy="1325562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2AE44086-4F96-4DC1-8039-74A81DA4DBC1}"/>
              </a:ext>
            </a:extLst>
          </p:cNvPr>
          <p:cNvSpPr txBox="1"/>
          <p:nvPr/>
        </p:nvSpPr>
        <p:spPr>
          <a:xfrm>
            <a:off x="1158240" y="3188016"/>
            <a:ext cx="81991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requires Ω(n log k) comparisons in the worst case</a:t>
            </a:r>
          </a:p>
          <a:p>
            <a:endParaRPr lang="en-US" altLang="zh-CN" sz="2800" dirty="0"/>
          </a:p>
          <a:p>
            <a:r>
              <a:rPr lang="en-US" altLang="zh-CN" sz="2800" dirty="0"/>
              <a:t>K-sorted Problem has a lower bound </a:t>
            </a:r>
            <a:r>
              <a:rPr lang="el-GR" altLang="zh-CN" sz="2800" dirty="0"/>
              <a:t>Ω</a:t>
            </a:r>
            <a:r>
              <a:rPr lang="en-US" altLang="zh-CN" sz="2800" dirty="0"/>
              <a:t>(nlog k)</a:t>
            </a:r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5946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643065-5E32-4E03-8ECC-F75C0BD80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 algorithm for K-sorted 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00E5FC-541D-403C-AAE1-1C9AA7EAA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BFPTR algorithm</a:t>
            </a:r>
          </a:p>
          <a:p>
            <a:r>
              <a:rPr lang="en-US" altLang="zh-CN" dirty="0"/>
              <a:t>Find the median in linear time</a:t>
            </a:r>
          </a:p>
          <a:p>
            <a:r>
              <a:rPr lang="en-US" altLang="zh-CN" dirty="0"/>
              <a:t>Use the median as a pivot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676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A8BDFE-934F-49D2-8269-F7CA49D9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K-sorted 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F54CC4-AFAC-475E-8C57-69E128F96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sort a k-sorted array</a:t>
            </a:r>
          </a:p>
          <a:p>
            <a:r>
              <a:rPr lang="en-US" altLang="zh-CN" dirty="0"/>
              <a:t>All the possible output</a:t>
            </a:r>
          </a:p>
          <a:p>
            <a:r>
              <a:rPr lang="en-US" altLang="zh-CN" dirty="0"/>
              <a:t>requires Ω(n log(n/k)) comparisons in the worst case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60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A631B4-070B-4EC1-9A14-A6DA4E01C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Application in data mining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765BC9-4529-4623-A10B-F0158D967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Supervised learning  (with labels)</a:t>
            </a:r>
          </a:p>
          <a:p>
            <a:r>
              <a:rPr lang="en-US" altLang="zh-CN" dirty="0"/>
              <a:t>ID3  C4.5</a:t>
            </a:r>
          </a:p>
          <a:p>
            <a:r>
              <a:rPr lang="en-US" altLang="zh-CN" i="1" dirty="0"/>
              <a:t>《 Introduction to Data Mining》</a:t>
            </a: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8DC7184-86D1-4E2A-93D2-125A92C69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920" y="1132998"/>
            <a:ext cx="8470168" cy="4592003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EC88C3D1-DB4A-4098-ACD4-9D781F5F1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6920" y="1825625"/>
            <a:ext cx="7526920" cy="450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5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532C29-6B07-41F5-B82D-892BA1F31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Application in data mining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7C10EF-7972-4FF8-B3F4-DB6CA6809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Import </a:t>
            </a:r>
            <a:r>
              <a:rPr lang="en-US" altLang="zh-CN" dirty="0" err="1"/>
              <a:t>numpy</a:t>
            </a:r>
            <a:endParaRPr lang="en-US" altLang="zh-CN" dirty="0"/>
          </a:p>
          <a:p>
            <a:r>
              <a:rPr lang="en-US" altLang="zh-CN" dirty="0"/>
              <a:t>Random Forest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7BB402C-082C-4C89-BAAE-A805F58E3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834" y="1022826"/>
            <a:ext cx="8437126" cy="447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39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8DED2C-C663-4DCA-B240-301262885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Definition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1D6169-2101-4D4D-8C26-630E3D32E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A decision tree is </a:t>
            </a:r>
            <a:r>
              <a:rPr lang="zh-CN" altLang="en-US" dirty="0"/>
              <a:t>？</a:t>
            </a:r>
            <a:endParaRPr lang="en-US" altLang="zh-CN" dirty="0"/>
          </a:p>
          <a:p>
            <a:r>
              <a:rPr lang="en-US" altLang="zh-CN" dirty="0"/>
              <a:t>A tree </a:t>
            </a:r>
          </a:p>
          <a:p>
            <a:r>
              <a:rPr lang="en-US" altLang="zh-CN" dirty="0"/>
              <a:t>Internal node —— query</a:t>
            </a:r>
          </a:p>
          <a:p>
            <a:r>
              <a:rPr lang="en-US" altLang="zh-CN" dirty="0"/>
              <a:t>Leaf —— a label of output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A781868-B327-43A7-A4C2-999E97BB80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579" y="1666624"/>
            <a:ext cx="6665313" cy="324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54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F267BB-D2B5-4712-89A8-5F7E58B0C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 ( ranked by contribution 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930E7C-3EFC-4867-B747-A64266772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i="1" dirty="0"/>
              <a:t>Lecture-note by </a:t>
            </a:r>
            <a:r>
              <a:rPr lang="en-US" altLang="zh-CN" i="1" dirty="0" err="1"/>
              <a:t>jeffe</a:t>
            </a:r>
            <a:endParaRPr lang="en-US" altLang="zh-CN" i="1" dirty="0"/>
          </a:p>
          <a:p>
            <a:r>
              <a:rPr lang="en-US" altLang="zh-CN" i="1" dirty="0" err="1"/>
              <a:t>Hengxin</a:t>
            </a:r>
            <a:r>
              <a:rPr lang="en-US" altLang="zh-CN" i="1" dirty="0"/>
              <a:t> Wei</a:t>
            </a:r>
          </a:p>
          <a:p>
            <a:r>
              <a:rPr lang="en-US" altLang="zh-CN" i="1" dirty="0"/>
              <a:t>Data mining : An Introduction</a:t>
            </a:r>
          </a:p>
          <a:p>
            <a:r>
              <a:rPr lang="en-US" altLang="zh-CN" i="1" dirty="0"/>
              <a:t>CSDN</a:t>
            </a:r>
          </a:p>
          <a:p>
            <a:r>
              <a:rPr lang="en-US" altLang="zh-CN" i="1" dirty="0" err="1"/>
              <a:t>Mr</a:t>
            </a:r>
            <a:r>
              <a:rPr lang="en-US" altLang="zh-CN" i="1" dirty="0"/>
              <a:t> Yan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8619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A9D3F0-7099-4F95-AA5D-E92D684A0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lower bound of a 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F6F39B-14FB-48EB-99DC-C148B85D4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 different answers</a:t>
            </a:r>
          </a:p>
          <a:p>
            <a:r>
              <a:rPr lang="en-US" altLang="zh-CN" dirty="0"/>
              <a:t>At least N different leaves</a:t>
            </a:r>
          </a:p>
          <a:p>
            <a:endParaRPr lang="en-US" altLang="zh-CN" dirty="0"/>
          </a:p>
          <a:p>
            <a:r>
              <a:rPr lang="en-US" altLang="zh-CN" dirty="0"/>
              <a:t>the depth of the decision tree </a:t>
            </a:r>
          </a:p>
          <a:p>
            <a:r>
              <a:rPr lang="en-US" altLang="zh-CN" dirty="0" err="1"/>
              <a:t>log</a:t>
            </a:r>
            <a:r>
              <a:rPr lang="en-US" altLang="zh-CN" sz="1800" dirty="0" err="1"/>
              <a:t>k</a:t>
            </a:r>
            <a:r>
              <a:rPr lang="en-US" altLang="zh-CN" sz="1800" dirty="0"/>
              <a:t> </a:t>
            </a:r>
            <a:r>
              <a:rPr lang="en-US" altLang="zh-CN" dirty="0"/>
              <a:t>N</a:t>
            </a:r>
          </a:p>
          <a:p>
            <a:r>
              <a:rPr lang="en-US" altLang="zh-CN" dirty="0"/>
              <a:t>the complexity of the problem</a:t>
            </a:r>
          </a:p>
          <a:p>
            <a:r>
              <a:rPr lang="en-US" altLang="zh-CN" dirty="0"/>
              <a:t>Ω(log N)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898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3F1371-8DF5-4D68-B70F-21BA43CB9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Information Theory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09C3C55-B114-4927-8BBF-5EADCA4EBA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CN" sz="3600" dirty="0"/>
                  <a:t>The answers to the queries must give you enough information to specify any possible outputs.</a:t>
                </a:r>
              </a:p>
              <a:p>
                <a:r>
                  <a:rPr lang="en-US" altLang="zh-CN" sz="3600" dirty="0"/>
                  <a:t>If a problem has N different outputs, then obviously any decision tree must have at least N leaves.</a:t>
                </a:r>
              </a:p>
              <a:p>
                <a:r>
                  <a:rPr lang="en-US" altLang="zh-CN" sz="3600" dirty="0"/>
                  <a:t>If every query has at most k possible answers, then the depth of the decision tree must be at least </a:t>
                </a:r>
              </a:p>
              <a:p>
                <a:pPr marL="0" indent="0">
                  <a:buNone/>
                </a:pPr>
                <a:r>
                  <a:rPr lang="en-US" altLang="zh-CN" sz="3600" dirty="0"/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200" i="1">
                        <a:latin typeface="Cambria Math" panose="02040503050406030204" pitchFamily="18" charset="0"/>
                      </a:rPr>
                      <m:t>log</m:t>
                    </m:r>
                  </m:oMath>
                </a14:m>
                <a:r>
                  <a:rPr lang="en-US" altLang="zh-CN" sz="2400" dirty="0"/>
                  <a:t>k </a:t>
                </a:r>
                <a:r>
                  <a:rPr lang="en-US" altLang="zh-CN" sz="3600" dirty="0"/>
                  <a:t>N = Ω(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log</m:t>
                    </m:r>
                  </m:oMath>
                </a14:m>
                <a:r>
                  <a:rPr lang="en-US" altLang="zh-CN" sz="3600" dirty="0"/>
                  <a:t>N).</a:t>
                </a:r>
                <a:endParaRPr lang="zh-CN" altLang="en-US" sz="36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09C3C55-B114-4927-8BBF-5EADCA4EBA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4342" r="-1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310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8069AF-724F-4B07-A79A-DC4710684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 Solving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064388-4979-41EE-BF85-22E970DB0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Dictionary Problem</a:t>
            </a:r>
          </a:p>
          <a:p>
            <a:r>
              <a:rPr lang="en-US" altLang="zh-CN" dirty="0"/>
              <a:t>Let A be an array with n numbers. </a:t>
            </a:r>
            <a:r>
              <a:rPr lang="zh-CN" altLang="en-US" dirty="0"/>
              <a:t>（</a:t>
            </a:r>
            <a:r>
              <a:rPr lang="en-US" altLang="zh-CN" dirty="0"/>
              <a:t>sorted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en-US" altLang="zh-CN" dirty="0"/>
              <a:t>Suppose we want to determine, given a number x, the position of x in the array A, if any.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532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9E0F6E-D58B-4780-AED3-1D1399D5B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Binary Search &amp; Decision Tree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E90FF8-D333-4DAD-8AD9-8E2734D4B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Sort A</a:t>
            </a:r>
          </a:p>
          <a:p>
            <a:r>
              <a:rPr lang="en-US" altLang="zh-CN" dirty="0"/>
              <a:t>Use Binary Search</a:t>
            </a:r>
          </a:p>
          <a:p>
            <a:r>
              <a:rPr lang="en-US" altLang="zh-CN" dirty="0"/>
              <a:t>Be used directly as a Decision Tree</a:t>
            </a: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16AF4FB-9810-41A0-B981-2B76C8E22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6680" y="1825625"/>
            <a:ext cx="4638446" cy="345122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04A91F2E-166A-4397-BEE2-58DB6576EC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6997" y="2631757"/>
            <a:ext cx="7222017" cy="309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52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97AB35-580E-40EB-9C68-D9FDFA999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Sorting 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5B472F-3451-4FCA-9F4C-4C7CEC590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n! possible permutations </a:t>
            </a:r>
            <a:r>
              <a:rPr lang="el-GR" altLang="zh-CN" dirty="0"/>
              <a:t>π</a:t>
            </a:r>
            <a:endParaRPr lang="en-US" altLang="zh-CN" dirty="0"/>
          </a:p>
          <a:p>
            <a:r>
              <a:rPr lang="en-US" altLang="zh-CN" dirty="0"/>
              <a:t>At least n! leaves</a:t>
            </a:r>
          </a:p>
          <a:p>
            <a:r>
              <a:rPr lang="en-US" altLang="zh-CN" dirty="0"/>
              <a:t>depth </a:t>
            </a:r>
            <a:r>
              <a:rPr lang="el-GR" altLang="zh-CN" dirty="0"/>
              <a:t>Ω(</a:t>
            </a:r>
            <a:r>
              <a:rPr lang="en-US" altLang="zh-CN" dirty="0"/>
              <a:t>log(n!))</a:t>
            </a:r>
          </a:p>
          <a:p>
            <a:endParaRPr lang="en-US" altLang="zh-CN" dirty="0"/>
          </a:p>
          <a:p>
            <a:r>
              <a:rPr lang="en-US" altLang="zh-CN" dirty="0"/>
              <a:t>This gives us the lower bound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2E37196-B04C-43D5-A9ED-5BD3F2DDF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25" y="1690688"/>
            <a:ext cx="7411553" cy="181792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0246A1E-8906-4025-B360-A773538D8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360" y="4001294"/>
            <a:ext cx="9938440" cy="144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25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C7A03F-D300-4CA0-905C-23659E3E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B3E24F93-016B-4615-9B9D-57795E1423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6120" y="1886585"/>
            <a:ext cx="984269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4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69A3F3-0566-4D78-ABEE-FCFD9C380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 K-</a:t>
            </a:r>
            <a:r>
              <a:rPr lang="en-US" altLang="zh-CN" dirty="0" err="1"/>
              <a:t>ary</a:t>
            </a:r>
            <a:r>
              <a:rPr lang="en-US" altLang="zh-CN" dirty="0"/>
              <a:t> decision tree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60C3361-9D94-462A-861E-1D4FC088A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examples describe binary decision trees</a:t>
            </a:r>
          </a:p>
          <a:p>
            <a:endParaRPr lang="en-US" altLang="zh-CN" dirty="0"/>
          </a:p>
          <a:p>
            <a:r>
              <a:rPr lang="en-US" altLang="zh-CN" dirty="0"/>
              <a:t>‘Is x greater than, equal to, or less than y?’</a:t>
            </a:r>
          </a:p>
          <a:p>
            <a:endParaRPr lang="en-US" altLang="zh-CN" dirty="0"/>
          </a:p>
          <a:p>
            <a:r>
              <a:rPr lang="en-US" altLang="zh-CN" dirty="0"/>
              <a:t>A k-</a:t>
            </a:r>
            <a:r>
              <a:rPr lang="en-US" altLang="zh-CN" dirty="0" err="1"/>
              <a:t>ary</a:t>
            </a:r>
            <a:r>
              <a:rPr lang="en-US" altLang="zh-CN" dirty="0"/>
              <a:t> decision tree is one where every query has (at most) k different answers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82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</TotalTime>
  <Words>870</Words>
  <Application>Microsoft Office PowerPoint</Application>
  <PresentationFormat>宽屏</PresentationFormat>
  <Paragraphs>103</Paragraphs>
  <Slides>20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等线</vt:lpstr>
      <vt:lpstr>等线 Light</vt:lpstr>
      <vt:lpstr>Arial</vt:lpstr>
      <vt:lpstr>Cambria Math</vt:lpstr>
      <vt:lpstr>Office 主题​​</vt:lpstr>
      <vt:lpstr>Decision Tree</vt:lpstr>
      <vt:lpstr>Definition</vt:lpstr>
      <vt:lpstr>The lower bound of a problem</vt:lpstr>
      <vt:lpstr>Information Theory</vt:lpstr>
      <vt:lpstr>Problem Solving</vt:lpstr>
      <vt:lpstr>Binary Search &amp; Decision Tree</vt:lpstr>
      <vt:lpstr>Sorting Problem</vt:lpstr>
      <vt:lpstr>Example</vt:lpstr>
      <vt:lpstr> K-ary decision tree</vt:lpstr>
      <vt:lpstr>nuts-and-bolts problem</vt:lpstr>
      <vt:lpstr>nuts-and-bolts problem</vt:lpstr>
      <vt:lpstr>nuts-and-bolts problem</vt:lpstr>
      <vt:lpstr>K-sorted Problem</vt:lpstr>
      <vt:lpstr>The lower bound of K-sorted Problem</vt:lpstr>
      <vt:lpstr>The lower bound of K-sorted Problem</vt:lpstr>
      <vt:lpstr>An algorithm for K-sorted Problem</vt:lpstr>
      <vt:lpstr>K-sorted Problem</vt:lpstr>
      <vt:lpstr>Application in data mining</vt:lpstr>
      <vt:lpstr>Application in data mining</vt:lpstr>
      <vt:lpstr>Reference ( ranked by contribution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</dc:title>
  <dc:creator>wu yuqing</dc:creator>
  <cp:lastModifiedBy>wu yuqing</cp:lastModifiedBy>
  <cp:revision>46</cp:revision>
  <dcterms:created xsi:type="dcterms:W3CDTF">2020-03-05T11:52:44Z</dcterms:created>
  <dcterms:modified xsi:type="dcterms:W3CDTF">2020-03-09T14:24:12Z</dcterms:modified>
</cp:coreProperties>
</file>