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5" r:id="rId1"/>
  </p:sldMasterIdLst>
  <p:notesMasterIdLst>
    <p:notesMasterId r:id="rId34"/>
  </p:notesMasterIdLst>
  <p:sldIdLst>
    <p:sldId id="256" r:id="rId2"/>
    <p:sldId id="297" r:id="rId3"/>
    <p:sldId id="287" r:id="rId4"/>
    <p:sldId id="288" r:id="rId5"/>
    <p:sldId id="290" r:id="rId6"/>
    <p:sldId id="291" r:id="rId7"/>
    <p:sldId id="262" r:id="rId8"/>
    <p:sldId id="264" r:id="rId9"/>
    <p:sldId id="265" r:id="rId10"/>
    <p:sldId id="293" r:id="rId11"/>
    <p:sldId id="300" r:id="rId12"/>
    <p:sldId id="299" r:id="rId13"/>
    <p:sldId id="268" r:id="rId14"/>
    <p:sldId id="294" r:id="rId15"/>
    <p:sldId id="298" r:id="rId16"/>
    <p:sldId id="266" r:id="rId17"/>
    <p:sldId id="269"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6" r:id="rId33"/>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0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7367F27-8BCD-D57A-7405-8E1F03717813}"/>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宋体" pitchFamily="2" charset="-122"/>
              </a:defRPr>
            </a:lvl1pPr>
          </a:lstStyle>
          <a:p>
            <a:pPr>
              <a:defRPr/>
            </a:pPr>
            <a:endParaRPr lang="zh-CN" altLang="zh-CN"/>
          </a:p>
        </p:txBody>
      </p:sp>
      <p:sp>
        <p:nvSpPr>
          <p:cNvPr id="3075" name="Rectangle 3">
            <a:extLst>
              <a:ext uri="{FF2B5EF4-FFF2-40B4-BE49-F238E27FC236}">
                <a16:creationId xmlns:a16="http://schemas.microsoft.com/office/drawing/2014/main" id="{769A8F9D-F252-63D6-E1B3-4598D412FE0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宋体" pitchFamily="2" charset="-122"/>
              </a:defRPr>
            </a:lvl1pPr>
          </a:lstStyle>
          <a:p>
            <a:pPr>
              <a:defRPr/>
            </a:pPr>
            <a:endParaRPr lang="zh-CN" altLang="zh-CN"/>
          </a:p>
        </p:txBody>
      </p:sp>
      <p:sp>
        <p:nvSpPr>
          <p:cNvPr id="39940" name="Rectangle 4">
            <a:extLst>
              <a:ext uri="{FF2B5EF4-FFF2-40B4-BE49-F238E27FC236}">
                <a16:creationId xmlns:a16="http://schemas.microsoft.com/office/drawing/2014/main" id="{83FEE149-AB28-F1B0-1D8C-727E6456AA36}"/>
              </a:ext>
            </a:extLst>
          </p:cNvPr>
          <p:cNvSpPr>
            <a:spLocks noGrp="1" noRot="1" noChangeAspect="1" noChangeArrowheads="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7" name="Rectangle 5">
            <a:extLst>
              <a:ext uri="{FF2B5EF4-FFF2-40B4-BE49-F238E27FC236}">
                <a16:creationId xmlns:a16="http://schemas.microsoft.com/office/drawing/2014/main" id="{22B8AA43-020B-AE3B-AA13-B4307232E92C}"/>
              </a:ext>
            </a:extLst>
          </p:cNvPr>
          <p:cNvSpPr>
            <a:spLocks noGrp="1" noRot="1" noChangeArrowheads="1"/>
          </p:cNvSpPr>
          <p:nvPr>
            <p:ph type="body" sz="quarter" idx="3"/>
          </p:nvPr>
        </p:nvSpPr>
        <p:spPr bwMode="auto">
          <a:xfrm>
            <a:off x="685800" y="4343400"/>
            <a:ext cx="5486400" cy="4114800"/>
          </a:xfrm>
          <a:prstGeom prst="rect">
            <a:avLst/>
          </a:prstGeom>
          <a:noFill/>
          <a:ln w="9525" cmpd="sng">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zh-CN" noProof="0"/>
              <a:t>Click to edit Master text styles</a:t>
            </a:r>
          </a:p>
          <a:p>
            <a:pPr lvl="1"/>
            <a:r>
              <a:rPr lang="zh-CN" altLang="zh-CN" noProof="0"/>
              <a:t>Second level</a:t>
            </a:r>
          </a:p>
          <a:p>
            <a:pPr lvl="2"/>
            <a:r>
              <a:rPr lang="zh-CN" altLang="zh-CN" noProof="0"/>
              <a:t>Third level</a:t>
            </a:r>
          </a:p>
          <a:p>
            <a:pPr lvl="3"/>
            <a:r>
              <a:rPr lang="zh-CN" altLang="zh-CN" noProof="0"/>
              <a:t>Fourth level</a:t>
            </a:r>
          </a:p>
          <a:p>
            <a:pPr lvl="4"/>
            <a:r>
              <a:rPr lang="zh-CN" altLang="zh-CN" noProof="0"/>
              <a:t>Fifth level</a:t>
            </a:r>
          </a:p>
        </p:txBody>
      </p:sp>
      <p:sp>
        <p:nvSpPr>
          <p:cNvPr id="3078" name="Rectangle 6">
            <a:extLst>
              <a:ext uri="{FF2B5EF4-FFF2-40B4-BE49-F238E27FC236}">
                <a16:creationId xmlns:a16="http://schemas.microsoft.com/office/drawing/2014/main" id="{E933BB04-299B-E231-8DFD-5BFA909F26DB}"/>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宋体" pitchFamily="2" charset="-122"/>
              </a:defRPr>
            </a:lvl1pPr>
          </a:lstStyle>
          <a:p>
            <a:pPr>
              <a:defRPr/>
            </a:pPr>
            <a:endParaRPr lang="zh-CN" altLang="zh-CN"/>
          </a:p>
        </p:txBody>
      </p:sp>
      <p:sp>
        <p:nvSpPr>
          <p:cNvPr id="3079" name="Rectangle 7">
            <a:extLst>
              <a:ext uri="{FF2B5EF4-FFF2-40B4-BE49-F238E27FC236}">
                <a16:creationId xmlns:a16="http://schemas.microsoft.com/office/drawing/2014/main" id="{F145D215-6193-2267-3759-2EFD8ED4FC0F}"/>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91344609-714A-4546-ABB8-5FBFD288017E}" type="slidenum">
              <a:rPr lang="zh-CN" altLang="zh-CN"/>
              <a:pPr/>
              <a:t>‹#›</a:t>
            </a:fld>
            <a:endParaRPr lang="zh-CN"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a:extLst>
              <a:ext uri="{FF2B5EF4-FFF2-40B4-BE49-F238E27FC236}">
                <a16:creationId xmlns:a16="http://schemas.microsoft.com/office/drawing/2014/main" id="{F71390DA-A394-3902-BE75-CD1DFF980E94}"/>
              </a:ext>
            </a:extLst>
          </p:cNvPr>
          <p:cNvSpPr>
            <a:spLocks noGrp="1" noRot="1" noChangeAspect="1" noTextEdit="1"/>
          </p:cNvSpPr>
          <p:nvPr>
            <p:ph type="sldImg"/>
          </p:nvPr>
        </p:nvSpPr>
        <p:spPr/>
      </p:sp>
      <p:sp>
        <p:nvSpPr>
          <p:cNvPr id="40963" name="备注占位符 2">
            <a:extLst>
              <a:ext uri="{FF2B5EF4-FFF2-40B4-BE49-F238E27FC236}">
                <a16:creationId xmlns:a16="http://schemas.microsoft.com/office/drawing/2014/main" id="{40A638EB-DF9B-3144-96FB-77254BA3A6B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0964" name="灯片编号占位符 3">
            <a:extLst>
              <a:ext uri="{FF2B5EF4-FFF2-40B4-BE49-F238E27FC236}">
                <a16:creationId xmlns:a16="http://schemas.microsoft.com/office/drawing/2014/main" id="{3E801395-7E31-AB89-FF7C-A4743561B42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6D63610-D811-448D-8E27-7D4A7B84300A}" type="slidenum">
              <a:rPr lang="zh-CN" altLang="zh-CN"/>
              <a:pPr/>
              <a:t>4</a:t>
            </a:fld>
            <a:endParaRPr lang="zh-CN"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C5C84600-0683-A5D5-BD9B-B8DA6083A8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1E9B2B0-13B0-4631-BBC8-D1F173ED9D32}" type="slidenum">
              <a:rPr lang="zh-CN" altLang="en-US"/>
              <a:pPr/>
              <a:t>28</a:t>
            </a:fld>
            <a:endParaRPr lang="en-US" altLang="zh-CN"/>
          </a:p>
        </p:txBody>
      </p:sp>
      <p:sp>
        <p:nvSpPr>
          <p:cNvPr id="49155" name="Rectangle 2">
            <a:extLst>
              <a:ext uri="{FF2B5EF4-FFF2-40B4-BE49-F238E27FC236}">
                <a16:creationId xmlns:a16="http://schemas.microsoft.com/office/drawing/2014/main" id="{EC9A2632-6C7C-DB2D-85F8-D781064A5EA8}"/>
              </a:ext>
            </a:extLst>
          </p:cNvPr>
          <p:cNvSpPr>
            <a:spLocks noGrp="1" noRot="1" noChangeAspect="1" noChangeArrowheads="1" noTextEdit="1"/>
          </p:cNvSpPr>
          <p:nvPr>
            <p:ph type="sldImg"/>
          </p:nvPr>
        </p:nvSpPr>
        <p:spPr/>
      </p:sp>
      <p:sp>
        <p:nvSpPr>
          <p:cNvPr id="49156" name="Rectangle 3">
            <a:extLst>
              <a:ext uri="{FF2B5EF4-FFF2-40B4-BE49-F238E27FC236}">
                <a16:creationId xmlns:a16="http://schemas.microsoft.com/office/drawing/2014/main" id="{FDA28FC5-F1A5-6711-13CD-ABE3BA5C8A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8250DD2B-7EF1-1165-CB94-D1179380BC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021E6D8D-1E0D-43B5-B683-631D9B5AE3CA}" type="slidenum">
              <a:rPr lang="zh-CN" altLang="en-US"/>
              <a:pPr/>
              <a:t>29</a:t>
            </a:fld>
            <a:endParaRPr lang="en-US" altLang="zh-CN"/>
          </a:p>
        </p:txBody>
      </p:sp>
      <p:sp>
        <p:nvSpPr>
          <p:cNvPr id="50179" name="Rectangle 2">
            <a:extLst>
              <a:ext uri="{FF2B5EF4-FFF2-40B4-BE49-F238E27FC236}">
                <a16:creationId xmlns:a16="http://schemas.microsoft.com/office/drawing/2014/main" id="{9E5560F3-A6DF-614B-6759-1468024987AC}"/>
              </a:ext>
            </a:extLst>
          </p:cNvPr>
          <p:cNvSpPr>
            <a:spLocks noGrp="1" noRot="1" noChangeAspect="1" noChangeArrowheads="1" noTextEdit="1"/>
          </p:cNvSpPr>
          <p:nvPr>
            <p:ph type="sldImg"/>
          </p:nvPr>
        </p:nvSpPr>
        <p:spPr/>
      </p:sp>
      <p:sp>
        <p:nvSpPr>
          <p:cNvPr id="50180" name="Rectangle 3">
            <a:extLst>
              <a:ext uri="{FF2B5EF4-FFF2-40B4-BE49-F238E27FC236}">
                <a16:creationId xmlns:a16="http://schemas.microsoft.com/office/drawing/2014/main" id="{D8AA4828-18C3-A0D7-7E98-B1007D3507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F01DAAF0-8070-37B5-0A24-79ED8EBF830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1D59B9F-C3BE-4CEA-9D0F-4A19A188CD83}" type="slidenum">
              <a:rPr lang="zh-CN" altLang="en-US"/>
              <a:pPr/>
              <a:t>30</a:t>
            </a:fld>
            <a:endParaRPr lang="en-US" altLang="zh-CN"/>
          </a:p>
        </p:txBody>
      </p:sp>
      <p:sp>
        <p:nvSpPr>
          <p:cNvPr id="51203" name="Rectangle 2">
            <a:extLst>
              <a:ext uri="{FF2B5EF4-FFF2-40B4-BE49-F238E27FC236}">
                <a16:creationId xmlns:a16="http://schemas.microsoft.com/office/drawing/2014/main" id="{AB49EFBC-0E25-04FA-9856-1304F46FF2B8}"/>
              </a:ext>
            </a:extLst>
          </p:cNvPr>
          <p:cNvSpPr>
            <a:spLocks noGrp="1" noRot="1" noChangeAspect="1" noChangeArrowheads="1" noTextEdit="1"/>
          </p:cNvSpPr>
          <p:nvPr>
            <p:ph type="sldImg"/>
          </p:nvPr>
        </p:nvSpPr>
        <p:spPr/>
      </p:sp>
      <p:sp>
        <p:nvSpPr>
          <p:cNvPr id="51204" name="Rectangle 3">
            <a:extLst>
              <a:ext uri="{FF2B5EF4-FFF2-40B4-BE49-F238E27FC236}">
                <a16:creationId xmlns:a16="http://schemas.microsoft.com/office/drawing/2014/main" id="{56CF41B3-C395-7792-3250-8ACDED4D08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1DE02FC3-D4DF-E3C6-DE6D-F6CB294796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209E4454-A802-43C7-866E-930ABF159C84}" type="slidenum">
              <a:rPr lang="zh-CN" altLang="en-US"/>
              <a:pPr/>
              <a:t>31</a:t>
            </a:fld>
            <a:endParaRPr lang="en-US" altLang="zh-CN"/>
          </a:p>
        </p:txBody>
      </p:sp>
      <p:sp>
        <p:nvSpPr>
          <p:cNvPr id="52227" name="Rectangle 2">
            <a:extLst>
              <a:ext uri="{FF2B5EF4-FFF2-40B4-BE49-F238E27FC236}">
                <a16:creationId xmlns:a16="http://schemas.microsoft.com/office/drawing/2014/main" id="{9F9A3968-30D3-3527-DEBF-D5028640CE2C}"/>
              </a:ext>
            </a:extLst>
          </p:cNvPr>
          <p:cNvSpPr>
            <a:spLocks noGrp="1" noRot="1" noChangeAspect="1" noChangeArrowheads="1" noTextEdit="1"/>
          </p:cNvSpPr>
          <p:nvPr>
            <p:ph type="sldImg"/>
          </p:nvPr>
        </p:nvSpPr>
        <p:spPr/>
      </p:sp>
      <p:sp>
        <p:nvSpPr>
          <p:cNvPr id="52228" name="Rectangle 3">
            <a:extLst>
              <a:ext uri="{FF2B5EF4-FFF2-40B4-BE49-F238E27FC236}">
                <a16:creationId xmlns:a16="http://schemas.microsoft.com/office/drawing/2014/main" id="{FB48E478-C38E-EDB5-702D-018E74E907D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9405ED48-18F2-F099-1227-6C9864458BD5}"/>
              </a:ext>
            </a:extLst>
          </p:cNvPr>
          <p:cNvSpPr>
            <a:spLocks noGrp="1" noRot="1" noChangeAspect="1" noTextEdit="1"/>
          </p:cNvSpPr>
          <p:nvPr>
            <p:ph type="sldImg"/>
          </p:nvPr>
        </p:nvSpPr>
        <p:spPr/>
      </p:sp>
      <p:sp>
        <p:nvSpPr>
          <p:cNvPr id="41987" name="Notes Placeholder 2">
            <a:extLst>
              <a:ext uri="{FF2B5EF4-FFF2-40B4-BE49-F238E27FC236}">
                <a16:creationId xmlns:a16="http://schemas.microsoft.com/office/drawing/2014/main" id="{226828AB-A978-B40D-95B7-C489E1655C4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1988" name="Slide Number Placeholder 3">
            <a:extLst>
              <a:ext uri="{FF2B5EF4-FFF2-40B4-BE49-F238E27FC236}">
                <a16:creationId xmlns:a16="http://schemas.microsoft.com/office/drawing/2014/main" id="{8CAF899B-34C6-2EFB-0267-AEF82747B8F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0A15F1C0-B8A1-41D6-9D29-1835AE4CDB45}" type="slidenum">
              <a:rPr lang="zh-CN" altLang="zh-CN"/>
              <a:pPr/>
              <a:t>9</a:t>
            </a:fld>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4D5A3135-F2D5-8A80-6AF3-7EE72792B25F}"/>
              </a:ext>
            </a:extLst>
          </p:cNvPr>
          <p:cNvSpPr>
            <a:spLocks noGrp="1" noRot="1" noChangeAspect="1" noTextEdit="1"/>
          </p:cNvSpPr>
          <p:nvPr>
            <p:ph type="sldImg"/>
          </p:nvPr>
        </p:nvSpPr>
        <p:spPr/>
      </p:sp>
      <p:sp>
        <p:nvSpPr>
          <p:cNvPr id="43011" name="Notes Placeholder 2">
            <a:extLst>
              <a:ext uri="{FF2B5EF4-FFF2-40B4-BE49-F238E27FC236}">
                <a16:creationId xmlns:a16="http://schemas.microsoft.com/office/drawing/2014/main" id="{30CFAE25-D358-D73F-FBD7-33325108DD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3012" name="Slide Number Placeholder 3">
            <a:extLst>
              <a:ext uri="{FF2B5EF4-FFF2-40B4-BE49-F238E27FC236}">
                <a16:creationId xmlns:a16="http://schemas.microsoft.com/office/drawing/2014/main" id="{CD85108C-0AB9-091F-CC97-F1F68034682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B65B65E-7EDC-4467-A3B9-6B004A6826EA}" type="slidenum">
              <a:rPr lang="zh-CN" altLang="zh-CN"/>
              <a:pPr/>
              <a:t>10</a:t>
            </a:fld>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1344609-714A-4546-ABB8-5FBFD288017E}" type="slidenum">
              <a:rPr lang="zh-CN" altLang="zh-CN" smtClean="0"/>
              <a:pPr/>
              <a:t>20</a:t>
            </a:fld>
            <a:endParaRPr lang="zh-CN" altLang="zh-CN"/>
          </a:p>
        </p:txBody>
      </p:sp>
    </p:spTree>
    <p:extLst>
      <p:ext uri="{BB962C8B-B14F-4D97-AF65-F5344CB8AC3E}">
        <p14:creationId xmlns:p14="http://schemas.microsoft.com/office/powerpoint/2010/main" val="910599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1ED6CF4E-3EEE-0D17-9604-AABE374FE6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F841016-05BA-488E-A766-506C2A8EE0A0}" type="slidenum">
              <a:rPr lang="zh-CN" altLang="en-US"/>
              <a:pPr/>
              <a:t>21</a:t>
            </a:fld>
            <a:endParaRPr lang="en-US" altLang="zh-CN"/>
          </a:p>
        </p:txBody>
      </p:sp>
      <p:sp>
        <p:nvSpPr>
          <p:cNvPr id="44035" name="Rectangle 2">
            <a:extLst>
              <a:ext uri="{FF2B5EF4-FFF2-40B4-BE49-F238E27FC236}">
                <a16:creationId xmlns:a16="http://schemas.microsoft.com/office/drawing/2014/main" id="{E2053437-C155-4E27-878C-1C01E229F315}"/>
              </a:ext>
            </a:extLst>
          </p:cNvPr>
          <p:cNvSpPr>
            <a:spLocks noGrp="1" noRot="1" noChangeAspect="1" noChangeArrowheads="1" noTextEdit="1"/>
          </p:cNvSpPr>
          <p:nvPr>
            <p:ph type="sldImg"/>
          </p:nvPr>
        </p:nvSpPr>
        <p:spPr/>
      </p:sp>
      <p:sp>
        <p:nvSpPr>
          <p:cNvPr id="44036" name="Rectangle 3">
            <a:extLst>
              <a:ext uri="{FF2B5EF4-FFF2-40B4-BE49-F238E27FC236}">
                <a16:creationId xmlns:a16="http://schemas.microsoft.com/office/drawing/2014/main" id="{66DFBAAF-99C7-8249-FEB8-DA49D08D86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2B818A2F-0CAE-12CF-6055-87F1AB7D2B1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845CF27-DAAC-4698-9C77-C4D49F2508AB}" type="slidenum">
              <a:rPr lang="zh-CN" altLang="en-US"/>
              <a:pPr/>
              <a:t>22</a:t>
            </a:fld>
            <a:endParaRPr lang="en-US" altLang="zh-CN"/>
          </a:p>
        </p:txBody>
      </p:sp>
      <p:sp>
        <p:nvSpPr>
          <p:cNvPr id="45059" name="Rectangle 2">
            <a:extLst>
              <a:ext uri="{FF2B5EF4-FFF2-40B4-BE49-F238E27FC236}">
                <a16:creationId xmlns:a16="http://schemas.microsoft.com/office/drawing/2014/main" id="{4FF87A7F-AA1D-A419-606C-2CFA3D238CB9}"/>
              </a:ext>
            </a:extLst>
          </p:cNvPr>
          <p:cNvSpPr>
            <a:spLocks noGrp="1" noRot="1" noChangeAspect="1" noChangeArrowheads="1" noTextEdit="1"/>
          </p:cNvSpPr>
          <p:nvPr>
            <p:ph type="sldImg"/>
          </p:nvPr>
        </p:nvSpPr>
        <p:spPr/>
      </p:sp>
      <p:sp>
        <p:nvSpPr>
          <p:cNvPr id="45060" name="Rectangle 3">
            <a:extLst>
              <a:ext uri="{FF2B5EF4-FFF2-40B4-BE49-F238E27FC236}">
                <a16:creationId xmlns:a16="http://schemas.microsoft.com/office/drawing/2014/main" id="{F2759A0B-7359-04B7-C749-C85D2967838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27E5D1C4-9BD0-A90D-E92D-8E8459DB41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B2B1977-ABC2-4C1C-8311-8DFAD2B8A3AC}" type="slidenum">
              <a:rPr lang="zh-CN" altLang="en-US"/>
              <a:pPr/>
              <a:t>24</a:t>
            </a:fld>
            <a:endParaRPr lang="en-US" altLang="zh-CN"/>
          </a:p>
        </p:txBody>
      </p:sp>
      <p:sp>
        <p:nvSpPr>
          <p:cNvPr id="46083" name="Rectangle 2">
            <a:extLst>
              <a:ext uri="{FF2B5EF4-FFF2-40B4-BE49-F238E27FC236}">
                <a16:creationId xmlns:a16="http://schemas.microsoft.com/office/drawing/2014/main" id="{DA12660A-ADF1-9C16-E36F-F7DC46709957}"/>
              </a:ext>
            </a:extLst>
          </p:cNvPr>
          <p:cNvSpPr>
            <a:spLocks noGrp="1" noRot="1" noChangeAspect="1" noChangeArrowheads="1" noTextEdit="1"/>
          </p:cNvSpPr>
          <p:nvPr>
            <p:ph type="sldImg"/>
          </p:nvPr>
        </p:nvSpPr>
        <p:spPr/>
      </p:sp>
      <p:sp>
        <p:nvSpPr>
          <p:cNvPr id="46084" name="Rectangle 3">
            <a:extLst>
              <a:ext uri="{FF2B5EF4-FFF2-40B4-BE49-F238E27FC236}">
                <a16:creationId xmlns:a16="http://schemas.microsoft.com/office/drawing/2014/main" id="{E5491690-F877-7B71-6EFB-50E9BFC1A32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C569426E-4B47-5399-CD2F-7D9D5C16D11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E84AB8A6-4233-44F9-A5A1-39653D02EF3A}" type="slidenum">
              <a:rPr lang="zh-CN" altLang="en-US"/>
              <a:pPr/>
              <a:t>25</a:t>
            </a:fld>
            <a:endParaRPr lang="en-US" altLang="zh-CN"/>
          </a:p>
        </p:txBody>
      </p:sp>
      <p:sp>
        <p:nvSpPr>
          <p:cNvPr id="47107" name="Rectangle 2">
            <a:extLst>
              <a:ext uri="{FF2B5EF4-FFF2-40B4-BE49-F238E27FC236}">
                <a16:creationId xmlns:a16="http://schemas.microsoft.com/office/drawing/2014/main" id="{F23E90E8-E10C-8D81-6CC1-321EAB5A7E87}"/>
              </a:ext>
            </a:extLst>
          </p:cNvPr>
          <p:cNvSpPr>
            <a:spLocks noGrp="1" noRot="1" noChangeAspect="1" noChangeArrowheads="1" noTextEdit="1"/>
          </p:cNvSpPr>
          <p:nvPr>
            <p:ph type="sldImg"/>
          </p:nvPr>
        </p:nvSpPr>
        <p:spPr/>
      </p:sp>
      <p:sp>
        <p:nvSpPr>
          <p:cNvPr id="47108" name="Rectangle 3">
            <a:extLst>
              <a:ext uri="{FF2B5EF4-FFF2-40B4-BE49-F238E27FC236}">
                <a16:creationId xmlns:a16="http://schemas.microsoft.com/office/drawing/2014/main" id="{1336A64B-F51E-49F1-6EC8-A5E1EA710C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91F4620C-9D5D-B969-000D-AD2D767A42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4833BCE-4591-43EF-A2BA-2CE9641A93EE}" type="slidenum">
              <a:rPr lang="zh-CN" altLang="en-US"/>
              <a:pPr/>
              <a:t>27</a:t>
            </a:fld>
            <a:endParaRPr lang="en-US" altLang="zh-CN"/>
          </a:p>
        </p:txBody>
      </p:sp>
      <p:sp>
        <p:nvSpPr>
          <p:cNvPr id="48131" name="Rectangle 2">
            <a:extLst>
              <a:ext uri="{FF2B5EF4-FFF2-40B4-BE49-F238E27FC236}">
                <a16:creationId xmlns:a16="http://schemas.microsoft.com/office/drawing/2014/main" id="{5212360A-7F29-D5A1-0147-80899532C35C}"/>
              </a:ext>
            </a:extLst>
          </p:cNvPr>
          <p:cNvSpPr>
            <a:spLocks noGrp="1" noRot="1" noChangeAspect="1" noChangeArrowheads="1" noTextEdit="1"/>
          </p:cNvSpPr>
          <p:nvPr>
            <p:ph type="sldImg"/>
          </p:nvPr>
        </p:nvSpPr>
        <p:spPr/>
      </p:sp>
      <p:sp>
        <p:nvSpPr>
          <p:cNvPr id="48132" name="Rectangle 3">
            <a:extLst>
              <a:ext uri="{FF2B5EF4-FFF2-40B4-BE49-F238E27FC236}">
                <a16:creationId xmlns:a16="http://schemas.microsoft.com/office/drawing/2014/main" id="{AEDDFC56-DB7A-5474-E514-2D1465ACC6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2625" y="4222750"/>
            <a:ext cx="7772400" cy="890588"/>
          </a:xfrm>
        </p:spPr>
        <p:txBody>
          <a:bodyPr/>
          <a:lstStyle>
            <a:lvl1pPr>
              <a:defRPr>
                <a:solidFill>
                  <a:schemeClr val="bg1"/>
                </a:solidFill>
              </a:defRPr>
            </a:lvl1pPr>
          </a:lstStyle>
          <a:p>
            <a:pPr lvl="0"/>
            <a:r>
              <a:rPr lang="en-US" altLang="zh-CN" noProof="0"/>
              <a:t>Click to edit Master title style</a:t>
            </a:r>
            <a:endParaRPr lang="zh-CN" noProof="0"/>
          </a:p>
        </p:txBody>
      </p:sp>
      <p:sp>
        <p:nvSpPr>
          <p:cNvPr id="2051" name="Rectangle 3"/>
          <p:cNvSpPr>
            <a:spLocks noGrp="1" noChangeArrowheads="1"/>
          </p:cNvSpPr>
          <p:nvPr>
            <p:ph type="subTitle" idx="1"/>
          </p:nvPr>
        </p:nvSpPr>
        <p:spPr>
          <a:xfrm>
            <a:off x="1331913" y="5302250"/>
            <a:ext cx="6400800" cy="625475"/>
          </a:xfrm>
        </p:spPr>
        <p:txBody>
          <a:bodyPr/>
          <a:lstStyle>
            <a:lvl1pPr marL="0" indent="0" algn="ctr">
              <a:buFont typeface="Wingdings" pitchFamily="2" charset="2"/>
              <a:buNone/>
              <a:defRPr>
                <a:solidFill>
                  <a:schemeClr val="bg1"/>
                </a:solidFill>
              </a:defRPr>
            </a:lvl1pPr>
          </a:lstStyle>
          <a:p>
            <a:pPr lvl="0"/>
            <a:r>
              <a:rPr lang="en-US" altLang="zh-CN" noProof="0"/>
              <a:t>Click to edit Master subtitle style</a:t>
            </a:r>
            <a:endParaRPr lang="zh-CN" noProof="0"/>
          </a:p>
        </p:txBody>
      </p:sp>
    </p:spTree>
    <p:extLst>
      <p:ext uri="{BB962C8B-B14F-4D97-AF65-F5344CB8AC3E}">
        <p14:creationId xmlns:p14="http://schemas.microsoft.com/office/powerpoint/2010/main" val="2261117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日期占位符 3">
            <a:extLst>
              <a:ext uri="{FF2B5EF4-FFF2-40B4-BE49-F238E27FC236}">
                <a16:creationId xmlns:a16="http://schemas.microsoft.com/office/drawing/2014/main" id="{91B6200F-7925-F708-AE48-030023BE4666}"/>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a:extLst>
              <a:ext uri="{FF2B5EF4-FFF2-40B4-BE49-F238E27FC236}">
                <a16:creationId xmlns:a16="http://schemas.microsoft.com/office/drawing/2014/main" id="{CF0B2122-81DA-3FA4-A406-D63E7B7F2DA2}"/>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EA4E8816-0D2C-3055-0225-68F004931E20}"/>
              </a:ext>
            </a:extLst>
          </p:cNvPr>
          <p:cNvSpPr>
            <a:spLocks noGrp="1" noChangeArrowheads="1"/>
          </p:cNvSpPr>
          <p:nvPr>
            <p:ph type="sldNum" sz="quarter" idx="12"/>
          </p:nvPr>
        </p:nvSpPr>
        <p:spPr>
          <a:ln/>
        </p:spPr>
        <p:txBody>
          <a:bodyPr/>
          <a:lstStyle>
            <a:lvl1pPr>
              <a:defRPr/>
            </a:lvl1pPr>
          </a:lstStyle>
          <a:p>
            <a:fld id="{A6DEB4B2-87B9-4B8E-984F-38C2049594C8}" type="slidenum">
              <a:rPr lang="zh-CN" altLang="zh-CN"/>
              <a:pPr/>
              <a:t>‹#›</a:t>
            </a:fld>
            <a:endParaRPr lang="zh-CN" altLang="zh-CN"/>
          </a:p>
        </p:txBody>
      </p:sp>
    </p:spTree>
    <p:extLst>
      <p:ext uri="{BB962C8B-B14F-4D97-AF65-F5344CB8AC3E}">
        <p14:creationId xmlns:p14="http://schemas.microsoft.com/office/powerpoint/2010/main" val="913187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日期占位符 3">
            <a:extLst>
              <a:ext uri="{FF2B5EF4-FFF2-40B4-BE49-F238E27FC236}">
                <a16:creationId xmlns:a16="http://schemas.microsoft.com/office/drawing/2014/main" id="{EE8EF28B-D8FF-B845-634A-06C77211942B}"/>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a:extLst>
              <a:ext uri="{FF2B5EF4-FFF2-40B4-BE49-F238E27FC236}">
                <a16:creationId xmlns:a16="http://schemas.microsoft.com/office/drawing/2014/main" id="{8A118ACF-336A-13BB-4066-CECD0F7CE28E}"/>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9C6D00D0-7F86-1EBD-E8B1-758C86A564D2}"/>
              </a:ext>
            </a:extLst>
          </p:cNvPr>
          <p:cNvSpPr>
            <a:spLocks noGrp="1" noChangeArrowheads="1"/>
          </p:cNvSpPr>
          <p:nvPr>
            <p:ph type="sldNum" sz="quarter" idx="12"/>
          </p:nvPr>
        </p:nvSpPr>
        <p:spPr>
          <a:ln/>
        </p:spPr>
        <p:txBody>
          <a:bodyPr/>
          <a:lstStyle>
            <a:lvl1pPr>
              <a:defRPr/>
            </a:lvl1pPr>
          </a:lstStyle>
          <a:p>
            <a:fld id="{2FAD2B8B-8E2E-40B4-8786-C01699140C6E}" type="slidenum">
              <a:rPr lang="zh-CN" altLang="zh-CN"/>
              <a:pPr/>
              <a:t>‹#›</a:t>
            </a:fld>
            <a:endParaRPr lang="zh-CN" altLang="zh-CN"/>
          </a:p>
        </p:txBody>
      </p:sp>
    </p:spTree>
    <p:extLst>
      <p:ext uri="{BB962C8B-B14F-4D97-AF65-F5344CB8AC3E}">
        <p14:creationId xmlns:p14="http://schemas.microsoft.com/office/powerpoint/2010/main" val="4010174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日期占位符 3">
            <a:extLst>
              <a:ext uri="{FF2B5EF4-FFF2-40B4-BE49-F238E27FC236}">
                <a16:creationId xmlns:a16="http://schemas.microsoft.com/office/drawing/2014/main" id="{32EBF47F-76D3-057B-ADFD-134CE22FD4A6}"/>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a:extLst>
              <a:ext uri="{FF2B5EF4-FFF2-40B4-BE49-F238E27FC236}">
                <a16:creationId xmlns:a16="http://schemas.microsoft.com/office/drawing/2014/main" id="{CA7CB282-0FCF-57CB-2D01-580F363C449C}"/>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C8105FA6-A777-8932-5D61-26CFCE869EA4}"/>
              </a:ext>
            </a:extLst>
          </p:cNvPr>
          <p:cNvSpPr>
            <a:spLocks noGrp="1" noChangeArrowheads="1"/>
          </p:cNvSpPr>
          <p:nvPr>
            <p:ph type="sldNum" sz="quarter" idx="12"/>
          </p:nvPr>
        </p:nvSpPr>
        <p:spPr>
          <a:ln/>
        </p:spPr>
        <p:txBody>
          <a:bodyPr/>
          <a:lstStyle>
            <a:lvl1pPr>
              <a:defRPr/>
            </a:lvl1pPr>
          </a:lstStyle>
          <a:p>
            <a:fld id="{AF66E84B-6343-4FF0-B948-A79CC56FAE37}" type="slidenum">
              <a:rPr lang="zh-CN" altLang="zh-CN"/>
              <a:pPr/>
              <a:t>‹#›</a:t>
            </a:fld>
            <a:endParaRPr lang="zh-CN" altLang="zh-CN"/>
          </a:p>
        </p:txBody>
      </p:sp>
    </p:spTree>
    <p:extLst>
      <p:ext uri="{BB962C8B-B14F-4D97-AF65-F5344CB8AC3E}">
        <p14:creationId xmlns:p14="http://schemas.microsoft.com/office/powerpoint/2010/main" val="587463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a:t>Click to edit Master text styles</a:t>
            </a:r>
          </a:p>
        </p:txBody>
      </p:sp>
      <p:sp>
        <p:nvSpPr>
          <p:cNvPr id="4" name="日期占位符 3">
            <a:extLst>
              <a:ext uri="{FF2B5EF4-FFF2-40B4-BE49-F238E27FC236}">
                <a16:creationId xmlns:a16="http://schemas.microsoft.com/office/drawing/2014/main" id="{ADEA9516-F2DA-33B6-A368-C326A7C0973A}"/>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a:extLst>
              <a:ext uri="{FF2B5EF4-FFF2-40B4-BE49-F238E27FC236}">
                <a16:creationId xmlns:a16="http://schemas.microsoft.com/office/drawing/2014/main" id="{373FDEB2-B5E8-C5AE-6AB7-BE0493D0490A}"/>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04020191-8EB7-3A34-558A-18CB800D3758}"/>
              </a:ext>
            </a:extLst>
          </p:cNvPr>
          <p:cNvSpPr>
            <a:spLocks noGrp="1" noChangeArrowheads="1"/>
          </p:cNvSpPr>
          <p:nvPr>
            <p:ph type="sldNum" sz="quarter" idx="12"/>
          </p:nvPr>
        </p:nvSpPr>
        <p:spPr>
          <a:ln/>
        </p:spPr>
        <p:txBody>
          <a:bodyPr/>
          <a:lstStyle>
            <a:lvl1pPr>
              <a:defRPr/>
            </a:lvl1pPr>
          </a:lstStyle>
          <a:p>
            <a:fld id="{A657326F-8774-43FD-A5D6-347E2A10C2AA}" type="slidenum">
              <a:rPr lang="zh-CN" altLang="zh-CN"/>
              <a:pPr/>
              <a:t>‹#›</a:t>
            </a:fld>
            <a:endParaRPr lang="zh-CN" altLang="zh-CN"/>
          </a:p>
        </p:txBody>
      </p:sp>
    </p:spTree>
    <p:extLst>
      <p:ext uri="{BB962C8B-B14F-4D97-AF65-F5344CB8AC3E}">
        <p14:creationId xmlns:p14="http://schemas.microsoft.com/office/powerpoint/2010/main" val="1523958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日期占位符 3">
            <a:extLst>
              <a:ext uri="{FF2B5EF4-FFF2-40B4-BE49-F238E27FC236}">
                <a16:creationId xmlns:a16="http://schemas.microsoft.com/office/drawing/2014/main" id="{F1E26D24-F185-CFC5-DB99-A67B151DE1EE}"/>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6" name="页脚占位符 4">
            <a:extLst>
              <a:ext uri="{FF2B5EF4-FFF2-40B4-BE49-F238E27FC236}">
                <a16:creationId xmlns:a16="http://schemas.microsoft.com/office/drawing/2014/main" id="{980A555E-7A65-6A1A-D7C8-22F4B5354BF5}"/>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a:extLst>
              <a:ext uri="{FF2B5EF4-FFF2-40B4-BE49-F238E27FC236}">
                <a16:creationId xmlns:a16="http://schemas.microsoft.com/office/drawing/2014/main" id="{2B96C97F-9E48-9067-A5EF-B7E4098B2546}"/>
              </a:ext>
            </a:extLst>
          </p:cNvPr>
          <p:cNvSpPr>
            <a:spLocks noGrp="1" noChangeArrowheads="1"/>
          </p:cNvSpPr>
          <p:nvPr>
            <p:ph type="sldNum" sz="quarter" idx="12"/>
          </p:nvPr>
        </p:nvSpPr>
        <p:spPr>
          <a:ln/>
        </p:spPr>
        <p:txBody>
          <a:bodyPr/>
          <a:lstStyle>
            <a:lvl1pPr>
              <a:defRPr/>
            </a:lvl1pPr>
          </a:lstStyle>
          <a:p>
            <a:fld id="{EF7BF51E-CA7A-4FC8-870D-659F7D4D99D6}" type="slidenum">
              <a:rPr lang="zh-CN" altLang="zh-CN"/>
              <a:pPr/>
              <a:t>‹#›</a:t>
            </a:fld>
            <a:endParaRPr lang="zh-CN" altLang="zh-CN"/>
          </a:p>
        </p:txBody>
      </p:sp>
    </p:spTree>
    <p:extLst>
      <p:ext uri="{BB962C8B-B14F-4D97-AF65-F5344CB8AC3E}">
        <p14:creationId xmlns:p14="http://schemas.microsoft.com/office/powerpoint/2010/main" val="897352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7" name="日期占位符 3">
            <a:extLst>
              <a:ext uri="{FF2B5EF4-FFF2-40B4-BE49-F238E27FC236}">
                <a16:creationId xmlns:a16="http://schemas.microsoft.com/office/drawing/2014/main" id="{B2CD966C-A682-2509-5CEA-3B2215FDF259}"/>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8" name="页脚占位符 4">
            <a:extLst>
              <a:ext uri="{FF2B5EF4-FFF2-40B4-BE49-F238E27FC236}">
                <a16:creationId xmlns:a16="http://schemas.microsoft.com/office/drawing/2014/main" id="{526C8BF1-7B3E-49C1-DEEA-98FC2C3BAB73}"/>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9" name="灯片编号占位符 5">
            <a:extLst>
              <a:ext uri="{FF2B5EF4-FFF2-40B4-BE49-F238E27FC236}">
                <a16:creationId xmlns:a16="http://schemas.microsoft.com/office/drawing/2014/main" id="{4C1EE998-81F8-254B-7EE8-31EB291E3FBD}"/>
              </a:ext>
            </a:extLst>
          </p:cNvPr>
          <p:cNvSpPr>
            <a:spLocks noGrp="1" noChangeArrowheads="1"/>
          </p:cNvSpPr>
          <p:nvPr>
            <p:ph type="sldNum" sz="quarter" idx="12"/>
          </p:nvPr>
        </p:nvSpPr>
        <p:spPr>
          <a:ln/>
        </p:spPr>
        <p:txBody>
          <a:bodyPr/>
          <a:lstStyle>
            <a:lvl1pPr>
              <a:defRPr/>
            </a:lvl1pPr>
          </a:lstStyle>
          <a:p>
            <a:fld id="{A7933E26-5634-4FF4-B5CA-220E3934AD76}" type="slidenum">
              <a:rPr lang="zh-CN" altLang="zh-CN"/>
              <a:pPr/>
              <a:t>‹#›</a:t>
            </a:fld>
            <a:endParaRPr lang="zh-CN" altLang="zh-CN"/>
          </a:p>
        </p:txBody>
      </p:sp>
    </p:spTree>
    <p:extLst>
      <p:ext uri="{BB962C8B-B14F-4D97-AF65-F5344CB8AC3E}">
        <p14:creationId xmlns:p14="http://schemas.microsoft.com/office/powerpoint/2010/main" val="4217079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日期占位符 3">
            <a:extLst>
              <a:ext uri="{FF2B5EF4-FFF2-40B4-BE49-F238E27FC236}">
                <a16:creationId xmlns:a16="http://schemas.microsoft.com/office/drawing/2014/main" id="{54DE8080-72F9-4815-8F72-AF6EF130077E}"/>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4" name="页脚占位符 4">
            <a:extLst>
              <a:ext uri="{FF2B5EF4-FFF2-40B4-BE49-F238E27FC236}">
                <a16:creationId xmlns:a16="http://schemas.microsoft.com/office/drawing/2014/main" id="{59712821-EB8D-0F40-0ED9-F96B2964C9CC}"/>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a:extLst>
              <a:ext uri="{FF2B5EF4-FFF2-40B4-BE49-F238E27FC236}">
                <a16:creationId xmlns:a16="http://schemas.microsoft.com/office/drawing/2014/main" id="{20117318-792B-50A1-355D-998EED1330C5}"/>
              </a:ext>
            </a:extLst>
          </p:cNvPr>
          <p:cNvSpPr>
            <a:spLocks noGrp="1" noChangeArrowheads="1"/>
          </p:cNvSpPr>
          <p:nvPr>
            <p:ph type="sldNum" sz="quarter" idx="12"/>
          </p:nvPr>
        </p:nvSpPr>
        <p:spPr>
          <a:ln/>
        </p:spPr>
        <p:txBody>
          <a:bodyPr/>
          <a:lstStyle>
            <a:lvl1pPr>
              <a:defRPr/>
            </a:lvl1pPr>
          </a:lstStyle>
          <a:p>
            <a:fld id="{FD421E89-6CAD-4B86-ACC7-05215F2AF54B}" type="slidenum">
              <a:rPr lang="zh-CN" altLang="zh-CN"/>
              <a:pPr/>
              <a:t>‹#›</a:t>
            </a:fld>
            <a:endParaRPr lang="zh-CN" altLang="zh-CN"/>
          </a:p>
        </p:txBody>
      </p:sp>
    </p:spTree>
    <p:extLst>
      <p:ext uri="{BB962C8B-B14F-4D97-AF65-F5344CB8AC3E}">
        <p14:creationId xmlns:p14="http://schemas.microsoft.com/office/powerpoint/2010/main" val="2025763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F6F55BAE-91B7-0322-7A5A-8FAF48DA61D3}"/>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3" name="页脚占位符 4">
            <a:extLst>
              <a:ext uri="{FF2B5EF4-FFF2-40B4-BE49-F238E27FC236}">
                <a16:creationId xmlns:a16="http://schemas.microsoft.com/office/drawing/2014/main" id="{9FFA0C48-DD7C-078A-6AEE-B5208E779663}"/>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4" name="灯片编号占位符 5">
            <a:extLst>
              <a:ext uri="{FF2B5EF4-FFF2-40B4-BE49-F238E27FC236}">
                <a16:creationId xmlns:a16="http://schemas.microsoft.com/office/drawing/2014/main" id="{6260B47B-BE90-F06C-9D71-DCADD4177362}"/>
              </a:ext>
            </a:extLst>
          </p:cNvPr>
          <p:cNvSpPr>
            <a:spLocks noGrp="1" noChangeArrowheads="1"/>
          </p:cNvSpPr>
          <p:nvPr>
            <p:ph type="sldNum" sz="quarter" idx="12"/>
          </p:nvPr>
        </p:nvSpPr>
        <p:spPr>
          <a:ln/>
        </p:spPr>
        <p:txBody>
          <a:bodyPr/>
          <a:lstStyle>
            <a:lvl1pPr>
              <a:defRPr/>
            </a:lvl1pPr>
          </a:lstStyle>
          <a:p>
            <a:fld id="{88BEED40-A0BC-4D3F-85D2-F8ED28286164}" type="slidenum">
              <a:rPr lang="zh-CN" altLang="zh-CN"/>
              <a:pPr/>
              <a:t>‹#›</a:t>
            </a:fld>
            <a:endParaRPr lang="zh-CN" altLang="zh-CN"/>
          </a:p>
        </p:txBody>
      </p:sp>
    </p:spTree>
    <p:extLst>
      <p:ext uri="{BB962C8B-B14F-4D97-AF65-F5344CB8AC3E}">
        <p14:creationId xmlns:p14="http://schemas.microsoft.com/office/powerpoint/2010/main" val="3624955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日期占位符 3">
            <a:extLst>
              <a:ext uri="{FF2B5EF4-FFF2-40B4-BE49-F238E27FC236}">
                <a16:creationId xmlns:a16="http://schemas.microsoft.com/office/drawing/2014/main" id="{C02D2EFF-9130-B0C0-59BF-2897B69847F1}"/>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6" name="页脚占位符 4">
            <a:extLst>
              <a:ext uri="{FF2B5EF4-FFF2-40B4-BE49-F238E27FC236}">
                <a16:creationId xmlns:a16="http://schemas.microsoft.com/office/drawing/2014/main" id="{823C1C7A-D05C-73ED-16F5-5150FE64074F}"/>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a:extLst>
              <a:ext uri="{FF2B5EF4-FFF2-40B4-BE49-F238E27FC236}">
                <a16:creationId xmlns:a16="http://schemas.microsoft.com/office/drawing/2014/main" id="{3DF17131-05BE-91A2-484C-0C699934F166}"/>
              </a:ext>
            </a:extLst>
          </p:cNvPr>
          <p:cNvSpPr>
            <a:spLocks noGrp="1" noChangeArrowheads="1"/>
          </p:cNvSpPr>
          <p:nvPr>
            <p:ph type="sldNum" sz="quarter" idx="12"/>
          </p:nvPr>
        </p:nvSpPr>
        <p:spPr>
          <a:ln/>
        </p:spPr>
        <p:txBody>
          <a:bodyPr/>
          <a:lstStyle>
            <a:lvl1pPr>
              <a:defRPr/>
            </a:lvl1pPr>
          </a:lstStyle>
          <a:p>
            <a:fld id="{E32DB0BB-6A14-4E86-831F-3FF0ABA46DF3}" type="slidenum">
              <a:rPr lang="zh-CN" altLang="zh-CN"/>
              <a:pPr/>
              <a:t>‹#›</a:t>
            </a:fld>
            <a:endParaRPr lang="zh-CN" altLang="zh-CN"/>
          </a:p>
        </p:txBody>
      </p:sp>
    </p:spTree>
    <p:extLst>
      <p:ext uri="{BB962C8B-B14F-4D97-AF65-F5344CB8AC3E}">
        <p14:creationId xmlns:p14="http://schemas.microsoft.com/office/powerpoint/2010/main" val="2701102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a:t>Click icon to add picture</a:t>
            </a:r>
            <a:endParaRPr lang="zh-CN" alt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日期占位符 3">
            <a:extLst>
              <a:ext uri="{FF2B5EF4-FFF2-40B4-BE49-F238E27FC236}">
                <a16:creationId xmlns:a16="http://schemas.microsoft.com/office/drawing/2014/main" id="{1D2A7733-59F0-1EF1-C5C2-DF90B5964B78}"/>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6" name="页脚占位符 4">
            <a:extLst>
              <a:ext uri="{FF2B5EF4-FFF2-40B4-BE49-F238E27FC236}">
                <a16:creationId xmlns:a16="http://schemas.microsoft.com/office/drawing/2014/main" id="{6A6F1004-F7E7-AE49-B6B0-89BED05D5EAB}"/>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a:extLst>
              <a:ext uri="{FF2B5EF4-FFF2-40B4-BE49-F238E27FC236}">
                <a16:creationId xmlns:a16="http://schemas.microsoft.com/office/drawing/2014/main" id="{9EC09604-7CB3-CEFF-64B7-896BA2DCBD28}"/>
              </a:ext>
            </a:extLst>
          </p:cNvPr>
          <p:cNvSpPr>
            <a:spLocks noGrp="1" noChangeArrowheads="1"/>
          </p:cNvSpPr>
          <p:nvPr>
            <p:ph type="sldNum" sz="quarter" idx="12"/>
          </p:nvPr>
        </p:nvSpPr>
        <p:spPr>
          <a:ln/>
        </p:spPr>
        <p:txBody>
          <a:bodyPr/>
          <a:lstStyle>
            <a:lvl1pPr>
              <a:defRPr/>
            </a:lvl1pPr>
          </a:lstStyle>
          <a:p>
            <a:fld id="{B9CBD34D-DBD2-4500-8BA7-4CEEE686A007}" type="slidenum">
              <a:rPr lang="zh-CN" altLang="zh-CN"/>
              <a:pPr/>
              <a:t>‹#›</a:t>
            </a:fld>
            <a:endParaRPr lang="zh-CN" altLang="zh-CN"/>
          </a:p>
        </p:txBody>
      </p:sp>
    </p:spTree>
    <p:extLst>
      <p:ext uri="{BB962C8B-B14F-4D97-AF65-F5344CB8AC3E}">
        <p14:creationId xmlns:p14="http://schemas.microsoft.com/office/powerpoint/2010/main" val="2162395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41EDA7CB-4A66-79E4-2814-FF45D5B34F5D}"/>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1027" name="文本占位符 2">
            <a:extLst>
              <a:ext uri="{FF2B5EF4-FFF2-40B4-BE49-F238E27FC236}">
                <a16:creationId xmlns:a16="http://schemas.microsoft.com/office/drawing/2014/main" id="{9015ADB8-B703-2A64-FAD5-CE8442C90B93}"/>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1028" name="日期占位符 3">
            <a:extLst>
              <a:ext uri="{FF2B5EF4-FFF2-40B4-BE49-F238E27FC236}">
                <a16:creationId xmlns:a16="http://schemas.microsoft.com/office/drawing/2014/main" id="{C7A12439-E851-7C80-8ED2-A1902B5AFE0A}"/>
              </a:ext>
            </a:extLst>
          </p:cNvPr>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ea typeface="宋体" pitchFamily="2" charset="-122"/>
              </a:defRPr>
            </a:lvl1pPr>
          </a:lstStyle>
          <a:p>
            <a:pPr>
              <a:defRPr/>
            </a:pPr>
            <a:endParaRPr lang="zh-CN" altLang="zh-CN"/>
          </a:p>
        </p:txBody>
      </p:sp>
      <p:sp>
        <p:nvSpPr>
          <p:cNvPr id="1029" name="页脚占位符 4">
            <a:extLst>
              <a:ext uri="{FF2B5EF4-FFF2-40B4-BE49-F238E27FC236}">
                <a16:creationId xmlns:a16="http://schemas.microsoft.com/office/drawing/2014/main" id="{F51507A5-9FD8-47D0-0728-0A273F24E0F0}"/>
              </a:ext>
            </a:extLst>
          </p:cNvPr>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itchFamily="34" charset="0"/>
                <a:ea typeface="宋体" pitchFamily="2" charset="-122"/>
              </a:defRPr>
            </a:lvl1pPr>
          </a:lstStyle>
          <a:p>
            <a:pPr>
              <a:defRPr/>
            </a:pPr>
            <a:endParaRPr lang="zh-CN" altLang="zh-CN"/>
          </a:p>
        </p:txBody>
      </p:sp>
      <p:sp>
        <p:nvSpPr>
          <p:cNvPr id="1030" name="灯片编号占位符 5">
            <a:extLst>
              <a:ext uri="{FF2B5EF4-FFF2-40B4-BE49-F238E27FC236}">
                <a16:creationId xmlns:a16="http://schemas.microsoft.com/office/drawing/2014/main" id="{FCBB15C6-241A-6461-4B23-8F8604A6E507}"/>
              </a:ext>
            </a:extLst>
          </p:cNvPr>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36554D9-CE99-430F-B58D-95DEFC988FFB}" type="slidenum">
              <a:rPr lang="zh-CN" altLang="zh-CN"/>
              <a:pPr/>
              <a:t>‹#›</a:t>
            </a:fld>
            <a:endParaRPr lang="zh-CN" altLang="zh-CN"/>
          </a:p>
        </p:txBody>
      </p:sp>
    </p:spTree>
  </p:cSld>
  <p:clrMap bg1="lt1" tx1="dk1" bg2="lt2" tx2="dk2" accent1="accent1" accent2="accent2" accent3="accent3" accent4="accent4" accent5="accent5" accent6="accent6" hlink="hlink" folHlink="folHlink"/>
  <p:sldLayoutIdLst>
    <p:sldLayoutId id="2147484026"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ctr"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Impact" pitchFamily="34" charset="0"/>
          <a:ea typeface="微软雅黑" pitchFamily="34" charset="-122"/>
        </a:defRPr>
      </a:lvl2pPr>
      <a:lvl3pPr algn="ctr" rtl="0" eaLnBrk="0" fontAlgn="base" hangingPunct="0">
        <a:spcBef>
          <a:spcPct val="0"/>
        </a:spcBef>
        <a:spcAft>
          <a:spcPct val="0"/>
        </a:spcAft>
        <a:defRPr sz="4000" b="1">
          <a:solidFill>
            <a:schemeClr val="tx1"/>
          </a:solidFill>
          <a:latin typeface="Impact" pitchFamily="34" charset="0"/>
          <a:ea typeface="微软雅黑" pitchFamily="34" charset="-122"/>
        </a:defRPr>
      </a:lvl3pPr>
      <a:lvl4pPr algn="ctr" rtl="0" eaLnBrk="0" fontAlgn="base" hangingPunct="0">
        <a:spcBef>
          <a:spcPct val="0"/>
        </a:spcBef>
        <a:spcAft>
          <a:spcPct val="0"/>
        </a:spcAft>
        <a:defRPr sz="4000" b="1">
          <a:solidFill>
            <a:schemeClr val="tx1"/>
          </a:solidFill>
          <a:latin typeface="Impact" pitchFamily="34" charset="0"/>
          <a:ea typeface="微软雅黑" pitchFamily="34" charset="-122"/>
        </a:defRPr>
      </a:lvl4pPr>
      <a:lvl5pPr algn="ctr" rtl="0" eaLnBrk="0" fontAlgn="base" hangingPunct="0">
        <a:spcBef>
          <a:spcPct val="0"/>
        </a:spcBef>
        <a:spcAft>
          <a:spcPct val="0"/>
        </a:spcAft>
        <a:defRPr sz="4000" b="1">
          <a:solidFill>
            <a:schemeClr val="tx1"/>
          </a:solidFill>
          <a:latin typeface="Impact" pitchFamily="34" charset="0"/>
          <a:ea typeface="微软雅黑" pitchFamily="34" charset="-122"/>
        </a:defRPr>
      </a:lvl5pPr>
      <a:lvl6pPr marL="457200" algn="ctr" rtl="0" eaLnBrk="1" fontAlgn="base" hangingPunct="1">
        <a:spcBef>
          <a:spcPct val="0"/>
        </a:spcBef>
        <a:spcAft>
          <a:spcPct val="0"/>
        </a:spcAft>
        <a:defRPr sz="4000" b="1">
          <a:solidFill>
            <a:schemeClr val="tx1"/>
          </a:solidFill>
          <a:latin typeface="Impact" pitchFamily="34" charset="0"/>
          <a:ea typeface="微软雅黑" pitchFamily="34" charset="-122"/>
        </a:defRPr>
      </a:lvl6pPr>
      <a:lvl7pPr marL="914400" algn="ctr" rtl="0" eaLnBrk="1" fontAlgn="base" hangingPunct="1">
        <a:spcBef>
          <a:spcPct val="0"/>
        </a:spcBef>
        <a:spcAft>
          <a:spcPct val="0"/>
        </a:spcAft>
        <a:defRPr sz="4000" b="1">
          <a:solidFill>
            <a:schemeClr val="tx1"/>
          </a:solidFill>
          <a:latin typeface="Impact" pitchFamily="34" charset="0"/>
          <a:ea typeface="微软雅黑" pitchFamily="34" charset="-122"/>
        </a:defRPr>
      </a:lvl7pPr>
      <a:lvl8pPr marL="1371600" algn="ctr" rtl="0" eaLnBrk="1" fontAlgn="base" hangingPunct="1">
        <a:spcBef>
          <a:spcPct val="0"/>
        </a:spcBef>
        <a:spcAft>
          <a:spcPct val="0"/>
        </a:spcAft>
        <a:defRPr sz="4000" b="1">
          <a:solidFill>
            <a:schemeClr val="tx1"/>
          </a:solidFill>
          <a:latin typeface="Impact" pitchFamily="34" charset="0"/>
          <a:ea typeface="微软雅黑" pitchFamily="34" charset="-122"/>
        </a:defRPr>
      </a:lvl8pPr>
      <a:lvl9pPr marL="1828800" algn="ctr" rtl="0" eaLnBrk="1" fontAlgn="base" hangingPunct="1">
        <a:spcBef>
          <a:spcPct val="0"/>
        </a:spcBef>
        <a:spcAft>
          <a:spcPct val="0"/>
        </a:spcAft>
        <a:defRPr sz="4000" b="1">
          <a:solidFill>
            <a:schemeClr val="tx1"/>
          </a:solidFill>
          <a:latin typeface="Impact" pitchFamily="34" charset="0"/>
          <a:ea typeface="微软雅黑" pitchFamily="34" charset="-122"/>
        </a:defRPr>
      </a:lvl9pPr>
    </p:titleStyle>
    <p:bodyStyle>
      <a:lvl1pPr marL="342900" indent="-342900" algn="l" rtl="0" eaLnBrk="0" fontAlgn="base" hangingPunct="0">
        <a:spcBef>
          <a:spcPct val="20000"/>
        </a:spcBef>
        <a:spcAft>
          <a:spcPct val="0"/>
        </a:spcAft>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C6CDA7-BCE1-1FFA-67BA-7A49F5714269}"/>
              </a:ext>
            </a:extLst>
          </p:cNvPr>
          <p:cNvSpPr>
            <a:spLocks noGrp="1" noChangeArrowheads="1"/>
          </p:cNvSpPr>
          <p:nvPr>
            <p:ph type="ctrTitle"/>
          </p:nvPr>
        </p:nvSpPr>
        <p:spPr>
          <a:xfrm>
            <a:off x="827088" y="4292600"/>
            <a:ext cx="8064500" cy="1368425"/>
          </a:xfrm>
        </p:spPr>
        <p:txBody>
          <a:bodyPr/>
          <a:lstStyle/>
          <a:p>
            <a:pPr eaLnBrk="1" hangingPunct="1"/>
            <a:r>
              <a:rPr lang="zh-CN" altLang="zh-CN" sz="3600" b="0">
                <a:solidFill>
                  <a:srgbClr val="FFFF00"/>
                </a:solidFill>
                <a:latin typeface="华文行楷" panose="02010800040101010101" pitchFamily="2" charset="-122"/>
                <a:ea typeface="华文行楷" panose="02010800040101010101" pitchFamily="2" charset="-122"/>
              </a:rPr>
              <a:t>计算机问题求解</a:t>
            </a:r>
            <a:r>
              <a:rPr lang="zh-CN" altLang="en-US" sz="3600"/>
              <a:t> </a:t>
            </a:r>
            <a:r>
              <a:rPr lang="en-US" altLang="zh-CN" sz="3600"/>
              <a:t>–</a:t>
            </a:r>
            <a:r>
              <a:rPr lang="zh-CN" altLang="en-US" sz="3600"/>
              <a:t> </a:t>
            </a:r>
            <a:r>
              <a:rPr lang="zh-CN" altLang="en-US" sz="3600">
                <a:latin typeface="楷体" panose="02010609060101010101" pitchFamily="49" charset="-122"/>
                <a:ea typeface="楷体" panose="02010609060101010101" pitchFamily="49" charset="-122"/>
              </a:rPr>
              <a:t>论题</a:t>
            </a:r>
            <a:r>
              <a:rPr lang="en-US" altLang="zh-CN" sz="3600">
                <a:latin typeface="楷体" panose="02010609060101010101" pitchFamily="49" charset="-122"/>
                <a:ea typeface="楷体" panose="02010609060101010101" pitchFamily="49" charset="-122"/>
              </a:rPr>
              <a:t>1-2</a:t>
            </a:r>
            <a:br>
              <a:rPr lang="zh-CN" altLang="zh-CN" sz="3600"/>
            </a:br>
            <a:r>
              <a:rPr lang="zh-CN" altLang="zh-CN" sz="3600"/>
              <a:t>    </a:t>
            </a:r>
            <a:r>
              <a:rPr lang="zh-CN" altLang="zh-CN" sz="3200" b="0"/>
              <a:t>-  </a:t>
            </a:r>
            <a:r>
              <a:rPr lang="zh-CN" altLang="en-US" sz="3200" b="0">
                <a:latin typeface="楷体" panose="02010609060101010101" pitchFamily="49" charset="-122"/>
                <a:ea typeface="楷体" panose="02010609060101010101" pitchFamily="49" charset="-122"/>
              </a:rPr>
              <a:t>什么样的推理是正确的</a:t>
            </a:r>
            <a:r>
              <a:rPr lang="en-US" altLang="zh-CN" sz="3200" b="0">
                <a:latin typeface="楷体" panose="02010609060101010101" pitchFamily="49" charset="-122"/>
                <a:ea typeface="楷体" panose="02010609060101010101" pitchFamily="49" charset="-122"/>
              </a:rPr>
              <a:t>?</a:t>
            </a:r>
            <a:r>
              <a:rPr lang="zh-CN" altLang="en-US" sz="3200" b="0">
                <a:latin typeface="楷体" panose="02010609060101010101" pitchFamily="49" charset="-122"/>
                <a:ea typeface="楷体" panose="02010609060101010101" pitchFamily="49" charset="-122"/>
              </a:rPr>
              <a:t> </a:t>
            </a:r>
            <a:endParaRPr lang="zh-CN" altLang="zh-CN" sz="3200" b="0">
              <a:latin typeface="楷体" panose="02010609060101010101" pitchFamily="49" charset="-122"/>
              <a:ea typeface="楷体" panose="02010609060101010101" pitchFamily="49" charset="-122"/>
            </a:endParaRPr>
          </a:p>
        </p:txBody>
      </p:sp>
      <p:sp>
        <p:nvSpPr>
          <p:cNvPr id="3075" name="Rectangle 3">
            <a:extLst>
              <a:ext uri="{FF2B5EF4-FFF2-40B4-BE49-F238E27FC236}">
                <a16:creationId xmlns:a16="http://schemas.microsoft.com/office/drawing/2014/main" id="{A1332F06-91B7-2086-7A08-304DD10E307A}"/>
              </a:ext>
            </a:extLst>
          </p:cNvPr>
          <p:cNvSpPr>
            <a:spLocks noGrp="1" noChangeArrowheads="1"/>
          </p:cNvSpPr>
          <p:nvPr>
            <p:ph type="subTitle" idx="1"/>
          </p:nvPr>
        </p:nvSpPr>
        <p:spPr>
          <a:xfrm>
            <a:off x="1476375" y="5516563"/>
            <a:ext cx="6400800" cy="482600"/>
          </a:xfrm>
        </p:spPr>
        <p:txBody>
          <a:bodyPr/>
          <a:lstStyle/>
          <a:p>
            <a:pPr eaLnBrk="1" hangingPunct="1"/>
            <a:r>
              <a:rPr lang="zh-CN" altLang="zh-CN" sz="1800" dirty="0"/>
              <a:t>20</a:t>
            </a:r>
            <a:r>
              <a:rPr lang="en-US" altLang="zh-CN" sz="1800" dirty="0"/>
              <a:t>22</a:t>
            </a:r>
            <a:r>
              <a:rPr lang="zh-CN" altLang="zh-CN" sz="1800" dirty="0"/>
              <a:t>年</a:t>
            </a:r>
            <a:r>
              <a:rPr lang="en-US" altLang="zh-CN" sz="1800" dirty="0"/>
              <a:t>09</a:t>
            </a:r>
            <a:r>
              <a:rPr lang="zh-CN" altLang="en-US" sz="1800" dirty="0"/>
              <a:t>月</a:t>
            </a:r>
            <a:r>
              <a:rPr lang="en-US" altLang="zh-CN" sz="1800" dirty="0"/>
              <a:t>26</a:t>
            </a:r>
            <a:r>
              <a:rPr lang="zh-CN" altLang="zh-CN" sz="1800" dirty="0"/>
              <a:t>日</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a:extLst>
              <a:ext uri="{FF2B5EF4-FFF2-40B4-BE49-F238E27FC236}">
                <a16:creationId xmlns:a16="http://schemas.microsoft.com/office/drawing/2014/main" id="{F0136AFD-DC26-B9C1-6117-0FEF63D358F0}"/>
              </a:ext>
            </a:extLst>
          </p:cNvPr>
          <p:cNvSpPr>
            <a:spLocks noGrp="1"/>
          </p:cNvSpPr>
          <p:nvPr>
            <p:ph type="title"/>
          </p:nvPr>
        </p:nvSpPr>
        <p:spPr>
          <a:xfrm>
            <a:off x="349250" y="400050"/>
            <a:ext cx="8229600" cy="941388"/>
          </a:xfrm>
        </p:spPr>
        <p:txBody>
          <a:bodyPr/>
          <a:lstStyle/>
          <a:p>
            <a:pPr eaLnBrk="1" hangingPunct="1"/>
            <a:r>
              <a:rPr lang="zh-CN" altLang="en-US" sz="3600" dirty="0">
                <a:latin typeface="Arial Unicode MS" pitchFamily="34" charset="-122"/>
                <a:ea typeface="Arial Unicode MS" pitchFamily="34" charset="-122"/>
              </a:rPr>
              <a:t>返回那个古怪的群岛</a:t>
            </a:r>
          </a:p>
        </p:txBody>
      </p:sp>
      <p:sp>
        <p:nvSpPr>
          <p:cNvPr id="3" name="文本框 2">
            <a:extLst>
              <a:ext uri="{FF2B5EF4-FFF2-40B4-BE49-F238E27FC236}">
                <a16:creationId xmlns:a16="http://schemas.microsoft.com/office/drawing/2014/main" id="{6A200D0C-597A-87FE-8AD1-5A1C4A8625AE}"/>
              </a:ext>
            </a:extLst>
          </p:cNvPr>
          <p:cNvSpPr txBox="1"/>
          <p:nvPr/>
        </p:nvSpPr>
        <p:spPr>
          <a:xfrm>
            <a:off x="755576" y="1340768"/>
            <a:ext cx="7632874" cy="1169551"/>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cmpd="tri">
            <a:solidFill>
              <a:srgbClr val="C00000"/>
            </a:solidFill>
          </a:ln>
          <a:scene3d>
            <a:camera prst="orthographicFront"/>
            <a:lightRig rig="threePt" dir="t"/>
          </a:scene3d>
          <a:sp3d>
            <a:bevelT w="114300" prst="artDeco"/>
          </a:sp3d>
        </p:spPr>
        <p:txBody>
          <a:bodyPr wrap="square">
            <a:spAutoFit/>
          </a:bodyPr>
          <a:lstStyle/>
          <a:p>
            <a:pPr eaLnBrk="1" hangingPunct="1">
              <a:spcBef>
                <a:spcPts val="600"/>
              </a:spcBef>
              <a:defRPr/>
            </a:pPr>
            <a:r>
              <a:rPr lang="zh-CN" altLang="en-US" sz="2000" dirty="0"/>
              <a:t>假设</a:t>
            </a:r>
            <a:r>
              <a:rPr lang="zh-CN" altLang="en-US" sz="2000" dirty="0">
                <a:latin typeface="Times New Roman" panose="02020603050405020304" pitchFamily="18" charset="0"/>
                <a:cs typeface="Times New Roman" panose="02020603050405020304" pitchFamily="18" charset="0"/>
              </a:rPr>
              <a:t>埃贝尔</a:t>
            </a:r>
            <a:r>
              <a:rPr lang="zh-CN" altLang="en-US" sz="2000" dirty="0"/>
              <a:t>遇到的当地人为：</a:t>
            </a:r>
            <a:r>
              <a:rPr lang="en-US" altLang="zh-CN" sz="2000" i="1" dirty="0">
                <a:latin typeface="Times New Roman" panose="02020603050405020304" pitchFamily="18" charset="0"/>
                <a:cs typeface="Times New Roman" panose="02020603050405020304" pitchFamily="18" charset="0"/>
              </a:rPr>
              <a:t>A</a:t>
            </a:r>
            <a:r>
              <a:rPr lang="en-US" altLang="zh-CN" sz="2000" baseline="-25000" dirty="0">
                <a:latin typeface="Times New Roman" panose="02020603050405020304" pitchFamily="18" charset="0"/>
                <a:cs typeface="Times New Roman" panose="02020603050405020304" pitchFamily="18" charset="0"/>
              </a:rPr>
              <a:t>1</a:t>
            </a:r>
            <a:r>
              <a:rPr lang="en-US" altLang="zh-CN" sz="2000" dirty="0">
                <a:latin typeface="Times New Roman" panose="02020603050405020304" pitchFamily="18" charset="0"/>
                <a:cs typeface="Times New Roman" panose="02020603050405020304" pitchFamily="18" charset="0"/>
              </a:rPr>
              <a:t>, </a:t>
            </a:r>
            <a:r>
              <a:rPr lang="en-US" altLang="zh-CN" sz="2000" i="1" dirty="0">
                <a:latin typeface="Times New Roman" panose="02020603050405020304" pitchFamily="18" charset="0"/>
                <a:cs typeface="Times New Roman" panose="02020603050405020304" pitchFamily="18" charset="0"/>
              </a:rPr>
              <a:t>A</a:t>
            </a:r>
            <a:r>
              <a:rPr lang="en-US" altLang="zh-CN" sz="2000" baseline="-25000" dirty="0">
                <a:latin typeface="Times New Roman" panose="02020603050405020304" pitchFamily="18" charset="0"/>
                <a:cs typeface="Times New Roman" panose="02020603050405020304" pitchFamily="18" charset="0"/>
              </a:rPr>
              <a:t>2</a:t>
            </a:r>
            <a:r>
              <a:rPr lang="en-US" altLang="zh-CN" sz="2000" dirty="0">
                <a:latin typeface="Times New Roman" panose="02020603050405020304" pitchFamily="18" charset="0"/>
                <a:cs typeface="Times New Roman" panose="02020603050405020304" pitchFamily="18" charset="0"/>
              </a:rPr>
              <a:t>, </a:t>
            </a:r>
            <a:r>
              <a:rPr lang="en-US" altLang="zh-CN" sz="2000" i="1" dirty="0">
                <a:latin typeface="Times New Roman" panose="02020603050405020304" pitchFamily="18" charset="0"/>
                <a:cs typeface="Times New Roman" panose="02020603050405020304" pitchFamily="18" charset="0"/>
              </a:rPr>
              <a:t>A</a:t>
            </a:r>
            <a:r>
              <a:rPr lang="en-US" altLang="zh-CN" sz="2000" baseline="-25000" dirty="0">
                <a:latin typeface="Times New Roman" panose="02020603050405020304" pitchFamily="18" charset="0"/>
                <a:cs typeface="Times New Roman" panose="02020603050405020304" pitchFamily="18" charset="0"/>
              </a:rPr>
              <a:t>3</a:t>
            </a:r>
            <a:r>
              <a:rPr lang="en-US" altLang="zh-CN" sz="2000" dirty="0">
                <a:latin typeface="Times New Roman" panose="02020603050405020304" pitchFamily="18" charset="0"/>
                <a:cs typeface="Times New Roman" panose="02020603050405020304" pitchFamily="18" charset="0"/>
              </a:rPr>
              <a:t>, … .</a:t>
            </a:r>
          </a:p>
          <a:p>
            <a:pPr eaLnBrk="1" hangingPunct="1">
              <a:spcBef>
                <a:spcPts val="600"/>
              </a:spcBef>
              <a:defRPr/>
            </a:pPr>
            <a:r>
              <a:rPr lang="zh-CN" altLang="en-US" sz="2000" dirty="0">
                <a:latin typeface="Times New Roman" panose="02020603050405020304" pitchFamily="18" charset="0"/>
                <a:cs typeface="Times New Roman" panose="02020603050405020304" pitchFamily="18" charset="0"/>
              </a:rPr>
              <a:t>我们用命题变元</a:t>
            </a:r>
            <a:r>
              <a:rPr lang="en-US" altLang="zh-CN" sz="2000" i="1" dirty="0" err="1">
                <a:latin typeface="Times New Roman" panose="02020603050405020304" pitchFamily="18" charset="0"/>
                <a:cs typeface="Times New Roman" panose="02020603050405020304" pitchFamily="18" charset="0"/>
              </a:rPr>
              <a:t>k</a:t>
            </a:r>
            <a:r>
              <a:rPr lang="en-US" altLang="zh-CN" sz="2000" baseline="-25000" dirty="0" err="1">
                <a:latin typeface="Times New Roman" panose="02020603050405020304" pitchFamily="18" charset="0"/>
                <a:cs typeface="Times New Roman" panose="02020603050405020304" pitchFamily="18" charset="0"/>
              </a:rPr>
              <a:t>i</a:t>
            </a:r>
            <a:r>
              <a:rPr lang="zh-CN" altLang="en-US" sz="2000" dirty="0">
                <a:latin typeface="Times New Roman" panose="02020603050405020304" pitchFamily="18" charset="0"/>
                <a:cs typeface="Times New Roman" panose="02020603050405020304" pitchFamily="18" charset="0"/>
              </a:rPr>
              <a:t>表示“</a:t>
            </a:r>
            <a:r>
              <a:rPr lang="en-US" altLang="zh-CN" sz="2000" i="1" dirty="0">
                <a:latin typeface="Times New Roman" panose="02020603050405020304" pitchFamily="18" charset="0"/>
                <a:cs typeface="Times New Roman" panose="02020603050405020304" pitchFamily="18" charset="0"/>
              </a:rPr>
              <a:t>A</a:t>
            </a:r>
            <a:r>
              <a:rPr lang="en-US" altLang="zh-CN" sz="2000" baseline="-25000" dirty="0">
                <a:latin typeface="Times New Roman" panose="02020603050405020304" pitchFamily="18" charset="0"/>
                <a:cs typeface="Times New Roman" panose="02020603050405020304" pitchFamily="18" charset="0"/>
              </a:rPr>
              <a:t>i</a:t>
            </a:r>
            <a:r>
              <a:rPr lang="zh-CN" altLang="en-US" sz="2000" dirty="0">
                <a:latin typeface="Times New Roman" panose="02020603050405020304" pitchFamily="18" charset="0"/>
                <a:cs typeface="Times New Roman" panose="02020603050405020304" pitchFamily="18" charset="0"/>
              </a:rPr>
              <a:t>是</a:t>
            </a:r>
            <a:r>
              <a:rPr lang="en-US" altLang="zh-CN" sz="2000" dirty="0">
                <a:latin typeface="Times New Roman" panose="02020603050405020304" pitchFamily="18" charset="0"/>
                <a:cs typeface="Times New Roman" panose="02020603050405020304" pitchFamily="18" charset="0"/>
              </a:rPr>
              <a:t>knight</a:t>
            </a:r>
            <a:r>
              <a:rPr lang="zh-CN" altLang="en-US" sz="2000" dirty="0">
                <a:latin typeface="Times New Roman" panose="02020603050405020304" pitchFamily="18" charset="0"/>
                <a:cs typeface="Times New Roman" panose="02020603050405020304" pitchFamily="18" charset="0"/>
              </a:rPr>
              <a:t>”。显然</a:t>
            </a:r>
            <a:r>
              <a:rPr lang="zh-CN" altLang="en-US" sz="2000" dirty="0">
                <a:latin typeface="Times New Roman" panose="02020603050405020304" pitchFamily="18" charset="0"/>
                <a:cs typeface="Times New Roman" panose="02020603050405020304" pitchFamily="18" charset="0"/>
                <a:sym typeface="Symbol" panose="05050102010706020507" pitchFamily="18" charset="2"/>
              </a:rPr>
              <a:t></a:t>
            </a:r>
            <a:r>
              <a:rPr lang="en-US" altLang="zh-CN" sz="2000" i="1" dirty="0" err="1">
                <a:latin typeface="Times New Roman" panose="02020603050405020304" pitchFamily="18" charset="0"/>
                <a:cs typeface="Times New Roman" panose="02020603050405020304" pitchFamily="18" charset="0"/>
                <a:sym typeface="Symbol" panose="05050102010706020507" pitchFamily="18" charset="2"/>
              </a:rPr>
              <a:t>k</a:t>
            </a:r>
            <a:r>
              <a:rPr lang="en-US" altLang="zh-CN" sz="2000" baseline="-25000" dirty="0" err="1">
                <a:latin typeface="Times New Roman" panose="02020603050405020304" pitchFamily="18" charset="0"/>
                <a:cs typeface="Times New Roman" panose="02020603050405020304" pitchFamily="18" charset="0"/>
                <a:sym typeface="Symbol" panose="05050102010706020507" pitchFamily="18" charset="2"/>
              </a:rPr>
              <a:t>i</a:t>
            </a:r>
            <a:r>
              <a:rPr lang="zh-CN" altLang="en-US" sz="2000" dirty="0">
                <a:latin typeface="Times New Roman" panose="02020603050405020304" pitchFamily="18" charset="0"/>
                <a:cs typeface="Times New Roman" panose="02020603050405020304" pitchFamily="18" charset="0"/>
                <a:sym typeface="Symbol" panose="05050102010706020507" pitchFamily="18" charset="2"/>
              </a:rPr>
              <a:t>就是“</a:t>
            </a:r>
            <a:r>
              <a:rPr lang="en-US" altLang="zh-CN" sz="2000" i="1" dirty="0">
                <a:latin typeface="Times New Roman" panose="02020603050405020304" pitchFamily="18" charset="0"/>
                <a:cs typeface="Times New Roman" panose="02020603050405020304" pitchFamily="18" charset="0"/>
                <a:sym typeface="Symbol" panose="05050102010706020507" pitchFamily="18" charset="2"/>
              </a:rPr>
              <a:t>A</a:t>
            </a:r>
            <a:r>
              <a:rPr lang="en-US" altLang="zh-CN" sz="2000" baseline="-25000" dirty="0">
                <a:latin typeface="Times New Roman" panose="02020603050405020304" pitchFamily="18" charset="0"/>
                <a:cs typeface="Times New Roman" panose="02020603050405020304" pitchFamily="18" charset="0"/>
                <a:sym typeface="Symbol" panose="05050102010706020507" pitchFamily="18" charset="2"/>
              </a:rPr>
              <a:t>i</a:t>
            </a:r>
            <a:r>
              <a:rPr lang="zh-CN" altLang="en-US" sz="2000" dirty="0">
                <a:latin typeface="Times New Roman" panose="02020603050405020304" pitchFamily="18" charset="0"/>
                <a:cs typeface="Times New Roman" panose="02020603050405020304" pitchFamily="18" charset="0"/>
                <a:sym typeface="Symbol" panose="05050102010706020507" pitchFamily="18" charset="2"/>
              </a:rPr>
              <a:t>是</a:t>
            </a:r>
            <a:r>
              <a:rPr lang="en-US" altLang="zh-CN" sz="2000" dirty="0">
                <a:latin typeface="Times New Roman" panose="02020603050405020304" pitchFamily="18" charset="0"/>
                <a:cs typeface="Times New Roman" panose="02020603050405020304" pitchFamily="18" charset="0"/>
                <a:sym typeface="Symbol" panose="05050102010706020507" pitchFamily="18" charset="2"/>
              </a:rPr>
              <a:t>knave</a:t>
            </a:r>
            <a:r>
              <a:rPr lang="zh-CN" altLang="en-US" sz="2000" dirty="0">
                <a:latin typeface="Times New Roman" panose="02020603050405020304" pitchFamily="18" charset="0"/>
                <a:cs typeface="Times New Roman" panose="02020603050405020304" pitchFamily="18" charset="0"/>
                <a:sym typeface="Symbol" panose="05050102010706020507" pitchFamily="18" charset="2"/>
              </a:rPr>
              <a:t>”。</a:t>
            </a:r>
            <a:endParaRPr lang="en-US" altLang="zh-CN" sz="2000" dirty="0">
              <a:latin typeface="Times New Roman" panose="02020603050405020304" pitchFamily="18" charset="0"/>
              <a:cs typeface="Times New Roman" panose="02020603050405020304" pitchFamily="18" charset="0"/>
              <a:sym typeface="Symbol" panose="05050102010706020507" pitchFamily="18" charset="2"/>
            </a:endParaRPr>
          </a:p>
          <a:p>
            <a:pPr eaLnBrk="1" hangingPunct="1">
              <a:spcBef>
                <a:spcPts val="600"/>
              </a:spcBef>
              <a:defRPr/>
            </a:pPr>
            <a:r>
              <a:rPr lang="zh-CN" altLang="en-US" sz="2000" dirty="0">
                <a:latin typeface="Times New Roman" panose="02020603050405020304" pitchFamily="18" charset="0"/>
                <a:cs typeface="Times New Roman" panose="02020603050405020304" pitchFamily="18" charset="0"/>
                <a:sym typeface="Symbol" panose="05050102010706020507" pitchFamily="18" charset="2"/>
              </a:rPr>
              <a:t>如果</a:t>
            </a:r>
            <a:r>
              <a:rPr lang="en-US" altLang="zh-CN" sz="2000" i="1" dirty="0">
                <a:latin typeface="Times New Roman" panose="02020603050405020304" pitchFamily="18" charset="0"/>
                <a:cs typeface="Times New Roman" panose="02020603050405020304" pitchFamily="18" charset="0"/>
                <a:sym typeface="Symbol" panose="05050102010706020507" pitchFamily="18" charset="2"/>
              </a:rPr>
              <a:t>A</a:t>
            </a:r>
            <a:r>
              <a:rPr lang="zh-CN" altLang="en-US" sz="2000" dirty="0">
                <a:latin typeface="Times New Roman" panose="02020603050405020304" pitchFamily="18" charset="0"/>
                <a:cs typeface="Times New Roman" panose="02020603050405020304" pitchFamily="18" charset="0"/>
                <a:sym typeface="Symbol" panose="05050102010706020507" pitchFamily="18" charset="2"/>
              </a:rPr>
              <a:t>说的话可以表示为</a:t>
            </a:r>
            <a:r>
              <a:rPr lang="en-US" altLang="zh-CN" sz="2000" i="1" dirty="0">
                <a:latin typeface="Times New Roman" panose="02020603050405020304" pitchFamily="18" charset="0"/>
                <a:cs typeface="Times New Roman" panose="02020603050405020304" pitchFamily="18" charset="0"/>
                <a:sym typeface="Symbol" panose="05050102010706020507" pitchFamily="18" charset="2"/>
              </a:rPr>
              <a:t>P</a:t>
            </a:r>
            <a:r>
              <a:rPr lang="zh-CN" altLang="en-US" sz="2000" dirty="0">
                <a:latin typeface="Times New Roman" panose="02020603050405020304" pitchFamily="18" charset="0"/>
                <a:cs typeface="Times New Roman" panose="02020603050405020304" pitchFamily="18" charset="0"/>
                <a:sym typeface="Symbol" panose="05050102010706020507" pitchFamily="18" charset="2"/>
              </a:rPr>
              <a:t>，</a:t>
            </a:r>
            <a:r>
              <a:rPr lang="en-US" altLang="zh-CN" sz="2000" i="1" dirty="0" err="1">
                <a:latin typeface="Times New Roman" panose="02020603050405020304" pitchFamily="18" charset="0"/>
                <a:cs typeface="Times New Roman" panose="02020603050405020304" pitchFamily="18" charset="0"/>
                <a:sym typeface="Symbol" panose="05050102010706020507" pitchFamily="18" charset="2"/>
              </a:rPr>
              <a:t>k</a:t>
            </a:r>
            <a:r>
              <a:rPr lang="en-US" altLang="zh-CN" sz="2000" baseline="-25000" dirty="0" err="1">
                <a:latin typeface="Times New Roman" panose="02020603050405020304" pitchFamily="18" charset="0"/>
                <a:cs typeface="Times New Roman" panose="02020603050405020304" pitchFamily="18" charset="0"/>
                <a:sym typeface="Symbol" panose="05050102010706020507" pitchFamily="18" charset="2"/>
              </a:rPr>
              <a:t>i</a:t>
            </a:r>
            <a:r>
              <a:rPr lang="en-US" altLang="zh-CN" sz="2000" dirty="0" err="1">
                <a:latin typeface="Times New Roman" panose="02020603050405020304" pitchFamily="18" charset="0"/>
                <a:cs typeface="Times New Roman" panose="02020603050405020304" pitchFamily="18" charset="0"/>
                <a:sym typeface="Symbol" panose="05050102010706020507" pitchFamily="18" charset="2"/>
              </a:rPr>
              <a:t></a:t>
            </a:r>
            <a:r>
              <a:rPr lang="en-US" altLang="zh-CN" sz="2000" i="1" dirty="0" err="1">
                <a:latin typeface="Times New Roman" panose="02020603050405020304" pitchFamily="18" charset="0"/>
                <a:cs typeface="Times New Roman" panose="02020603050405020304" pitchFamily="18" charset="0"/>
                <a:sym typeface="Symbol" panose="05050102010706020507" pitchFamily="18" charset="2"/>
              </a:rPr>
              <a:t>P</a:t>
            </a:r>
            <a:r>
              <a:rPr lang="en-US" altLang="zh-CN" sz="2000" i="1" dirty="0">
                <a:latin typeface="Times New Roman" panose="02020603050405020304" pitchFamily="18" charset="0"/>
                <a:cs typeface="Times New Roman" panose="02020603050405020304" pitchFamily="18" charset="0"/>
                <a:sym typeface="Symbol" panose="05050102010706020507" pitchFamily="18" charset="2"/>
              </a:rPr>
              <a:t> </a:t>
            </a:r>
            <a:r>
              <a:rPr lang="zh-CN" altLang="en-US" sz="2000" dirty="0">
                <a:latin typeface="Times New Roman" panose="02020603050405020304" pitchFamily="18" charset="0"/>
                <a:cs typeface="Times New Roman" panose="02020603050405020304" pitchFamily="18" charset="0"/>
                <a:sym typeface="Symbol" panose="05050102010706020507" pitchFamily="18" charset="2"/>
              </a:rPr>
              <a:t>总为真。</a:t>
            </a:r>
            <a:endParaRPr lang="zh-CN" altLang="en-US" sz="2000" dirty="0">
              <a:latin typeface="Times New Roman" panose="02020603050405020304" pitchFamily="18" charset="0"/>
              <a:cs typeface="Times New Roman" panose="02020603050405020304" pitchFamily="18" charset="0"/>
            </a:endParaRPr>
          </a:p>
        </p:txBody>
      </p:sp>
      <p:grpSp>
        <p:nvGrpSpPr>
          <p:cNvPr id="18" name="组合 17">
            <a:extLst>
              <a:ext uri="{FF2B5EF4-FFF2-40B4-BE49-F238E27FC236}">
                <a16:creationId xmlns:a16="http://schemas.microsoft.com/office/drawing/2014/main" id="{5A627676-0A1C-D650-15E8-5CD51F6109AA}"/>
              </a:ext>
            </a:extLst>
          </p:cNvPr>
          <p:cNvGrpSpPr>
            <a:grpSpLocks/>
          </p:cNvGrpSpPr>
          <p:nvPr/>
        </p:nvGrpSpPr>
        <p:grpSpPr bwMode="auto">
          <a:xfrm>
            <a:off x="739775" y="2781300"/>
            <a:ext cx="7737475" cy="2447925"/>
            <a:chOff x="739800" y="2780928"/>
            <a:chExt cx="7738188" cy="2448272"/>
          </a:xfrm>
        </p:grpSpPr>
        <p:sp>
          <p:nvSpPr>
            <p:cNvPr id="13323" name="文本框 3">
              <a:extLst>
                <a:ext uri="{FF2B5EF4-FFF2-40B4-BE49-F238E27FC236}">
                  <a16:creationId xmlns:a16="http://schemas.microsoft.com/office/drawing/2014/main" id="{AA3182C9-E578-61E1-F7E1-06182C6ABC01}"/>
                </a:ext>
              </a:extLst>
            </p:cNvPr>
            <p:cNvSpPr txBox="1">
              <a:spLocks noChangeArrowheads="1"/>
            </p:cNvSpPr>
            <p:nvPr/>
          </p:nvSpPr>
          <p:spPr bwMode="auto">
            <a:xfrm>
              <a:off x="755576" y="2780928"/>
              <a:ext cx="64087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1800" dirty="0">
                  <a:solidFill>
                    <a:srgbClr val="006600"/>
                  </a:solidFill>
                  <a:latin typeface="Arial" panose="020B0604020202020204" pitchFamily="34" charset="0"/>
                </a:rPr>
                <a:t>回忆一下推理问题</a:t>
              </a:r>
              <a:r>
                <a:rPr lang="en-US" altLang="zh-CN" sz="1800" dirty="0">
                  <a:solidFill>
                    <a:srgbClr val="006600"/>
                  </a:solidFill>
                  <a:cs typeface="Times New Roman" panose="02020603050405020304" pitchFamily="18" charset="0"/>
                </a:rPr>
                <a:t>3</a:t>
              </a:r>
              <a:r>
                <a:rPr lang="zh-CN" altLang="en-US" sz="1800" dirty="0">
                  <a:solidFill>
                    <a:srgbClr val="006600"/>
                  </a:solidFill>
                  <a:latin typeface="Arial" panose="020B0604020202020204" pitchFamily="34" charset="0"/>
                </a:rPr>
                <a:t>，即</a:t>
              </a:r>
              <a:r>
                <a:rPr lang="en-US" altLang="zh-CN" sz="1800" i="1" dirty="0">
                  <a:solidFill>
                    <a:srgbClr val="006600"/>
                  </a:solidFill>
                  <a:cs typeface="Times New Roman" panose="02020603050405020304" pitchFamily="18" charset="0"/>
                </a:rPr>
                <a:t>A</a:t>
              </a:r>
              <a:r>
                <a:rPr lang="en-US" altLang="zh-CN" sz="1800" baseline="-25000" dirty="0">
                  <a:solidFill>
                    <a:srgbClr val="006600"/>
                  </a:solidFill>
                  <a:cs typeface="Times New Roman" panose="02020603050405020304" pitchFamily="18" charset="0"/>
                </a:rPr>
                <a:t>1</a:t>
              </a:r>
              <a:r>
                <a:rPr lang="zh-CN" altLang="en-US" sz="1800" dirty="0">
                  <a:solidFill>
                    <a:srgbClr val="006600"/>
                  </a:solidFill>
                  <a:latin typeface="Arial" panose="020B0604020202020204" pitchFamily="34" charset="0"/>
                </a:rPr>
                <a:t>说</a:t>
              </a:r>
              <a:r>
                <a:rPr lang="en-US" altLang="zh-CN" sz="1800" i="1" dirty="0">
                  <a:solidFill>
                    <a:srgbClr val="006600"/>
                  </a:solidFill>
                  <a:cs typeface="Times New Roman" panose="02020603050405020304" pitchFamily="18" charset="0"/>
                </a:rPr>
                <a:t>A</a:t>
              </a:r>
              <a:r>
                <a:rPr lang="en-US" altLang="zh-CN" sz="1800" baseline="-25000" dirty="0">
                  <a:solidFill>
                    <a:srgbClr val="006600"/>
                  </a:solidFill>
                  <a:latin typeface="Arial" panose="020B0604020202020204" pitchFamily="34" charset="0"/>
                </a:rPr>
                <a:t>1</a:t>
              </a:r>
              <a:r>
                <a:rPr lang="zh-CN" altLang="en-US" sz="1800" dirty="0">
                  <a:solidFill>
                    <a:srgbClr val="006600"/>
                  </a:solidFill>
                  <a:latin typeface="Arial" panose="020B0604020202020204" pitchFamily="34" charset="0"/>
                </a:rPr>
                <a:t>和</a:t>
              </a:r>
              <a:r>
                <a:rPr lang="en-US" altLang="zh-CN" sz="1800" i="1" dirty="0">
                  <a:solidFill>
                    <a:srgbClr val="006600"/>
                  </a:solidFill>
                  <a:cs typeface="Times New Roman" panose="02020603050405020304" pitchFamily="18" charset="0"/>
                </a:rPr>
                <a:t>A</a:t>
              </a:r>
              <a:r>
                <a:rPr lang="en-US" altLang="zh-CN" sz="1800" baseline="-25000" dirty="0">
                  <a:solidFill>
                    <a:srgbClr val="006600"/>
                  </a:solidFill>
                  <a:latin typeface="Arial" panose="020B0604020202020204" pitchFamily="34" charset="0"/>
                </a:rPr>
                <a:t>2</a:t>
              </a:r>
              <a:r>
                <a:rPr lang="zh-CN" altLang="en-US" sz="1800" b="1" dirty="0">
                  <a:solidFill>
                    <a:srgbClr val="C00000"/>
                  </a:solidFill>
                  <a:latin typeface="Arial" panose="020B0604020202020204" pitchFamily="34" charset="0"/>
                </a:rPr>
                <a:t>都是</a:t>
              </a:r>
              <a:r>
                <a:rPr lang="en-US" altLang="zh-CN" sz="1800" dirty="0">
                  <a:solidFill>
                    <a:srgbClr val="006600"/>
                  </a:solidFill>
                  <a:latin typeface="+mn-lt"/>
                </a:rPr>
                <a:t>knave</a:t>
              </a:r>
              <a:r>
                <a:rPr lang="zh-CN" altLang="en-US" sz="1800" dirty="0">
                  <a:solidFill>
                    <a:srgbClr val="006600"/>
                  </a:solidFill>
                  <a:latin typeface="Arial" panose="020B0604020202020204" pitchFamily="34" charset="0"/>
                </a:rPr>
                <a:t>，真值表如下：</a:t>
              </a:r>
            </a:p>
          </p:txBody>
        </p:sp>
        <p:grpSp>
          <p:nvGrpSpPr>
            <p:cNvPr id="13324" name="组合 16">
              <a:extLst>
                <a:ext uri="{FF2B5EF4-FFF2-40B4-BE49-F238E27FC236}">
                  <a16:creationId xmlns:a16="http://schemas.microsoft.com/office/drawing/2014/main" id="{980431A8-603E-6D16-1167-4F56CD4B1EBC}"/>
                </a:ext>
              </a:extLst>
            </p:cNvPr>
            <p:cNvGrpSpPr>
              <a:grpSpLocks/>
            </p:cNvGrpSpPr>
            <p:nvPr/>
          </p:nvGrpSpPr>
          <p:grpSpPr bwMode="auto">
            <a:xfrm>
              <a:off x="739800" y="3266128"/>
              <a:ext cx="7738188" cy="1963072"/>
              <a:chOff x="739800" y="3266128"/>
              <a:chExt cx="7738188" cy="1963072"/>
            </a:xfrm>
          </p:grpSpPr>
          <p:pic>
            <p:nvPicPr>
              <p:cNvPr id="13325" name="图片 8">
                <a:extLst>
                  <a:ext uri="{FF2B5EF4-FFF2-40B4-BE49-F238E27FC236}">
                    <a16:creationId xmlns:a16="http://schemas.microsoft.com/office/drawing/2014/main" id="{333711BA-E007-F251-3EA4-F930A6903A0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9800" y="3374415"/>
                <a:ext cx="7738188" cy="1854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6" name="文本框 9">
                <a:extLst>
                  <a:ext uri="{FF2B5EF4-FFF2-40B4-BE49-F238E27FC236}">
                    <a16:creationId xmlns:a16="http://schemas.microsoft.com/office/drawing/2014/main" id="{D876EB9A-0047-5711-7B0B-0109F037227A}"/>
                  </a:ext>
                </a:extLst>
              </p:cNvPr>
              <p:cNvSpPr txBox="1">
                <a:spLocks noChangeArrowheads="1"/>
              </p:cNvSpPr>
              <p:nvPr/>
            </p:nvSpPr>
            <p:spPr bwMode="auto">
              <a:xfrm>
                <a:off x="2195736" y="3343809"/>
                <a:ext cx="36004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1800">
                    <a:latin typeface="Arial" panose="020B0604020202020204" pitchFamily="34" charset="0"/>
                    <a:sym typeface="Symbol" panose="05050102010706020507" pitchFamily="18" charset="2"/>
                  </a:rPr>
                  <a:t></a:t>
                </a:r>
                <a:endParaRPr lang="zh-CN" altLang="en-US" sz="1800">
                  <a:latin typeface="Arial" panose="020B0604020202020204" pitchFamily="34" charset="0"/>
                </a:endParaRPr>
              </a:p>
            </p:txBody>
          </p:sp>
          <p:pic>
            <p:nvPicPr>
              <p:cNvPr id="13327" name="图片 10">
                <a:extLst>
                  <a:ext uri="{FF2B5EF4-FFF2-40B4-BE49-F238E27FC236}">
                    <a16:creationId xmlns:a16="http://schemas.microsoft.com/office/drawing/2014/main" id="{2F604835-B16E-6396-A3A9-EB6E27B3FB0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5317" y="3285751"/>
                <a:ext cx="451143" cy="499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图片 11">
                <a:extLst>
                  <a:ext uri="{FF2B5EF4-FFF2-40B4-BE49-F238E27FC236}">
                    <a16:creationId xmlns:a16="http://schemas.microsoft.com/office/drawing/2014/main" id="{DCB42D2F-9E9E-40B7-E049-06AE91F7C31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96485" y="3266128"/>
                <a:ext cx="451143" cy="499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图片 12">
                <a:extLst>
                  <a:ext uri="{FF2B5EF4-FFF2-40B4-BE49-F238E27FC236}">
                    <a16:creationId xmlns:a16="http://schemas.microsoft.com/office/drawing/2014/main" id="{A73489CD-EEA5-2CBB-E583-C4543166C3E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75200" y="3295157"/>
                <a:ext cx="414257" cy="499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0" name="图片 13">
                <a:extLst>
                  <a:ext uri="{FF2B5EF4-FFF2-40B4-BE49-F238E27FC236}">
                    <a16:creationId xmlns:a16="http://schemas.microsoft.com/office/drawing/2014/main" id="{F787F5AD-FF1D-91BE-C0E2-09B77C7720B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02401" y="3280642"/>
                <a:ext cx="377370" cy="499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1" name="图片 14">
                <a:extLst>
                  <a:ext uri="{FF2B5EF4-FFF2-40B4-BE49-F238E27FC236}">
                    <a16:creationId xmlns:a16="http://schemas.microsoft.com/office/drawing/2014/main" id="{4F97394A-5DD5-7FF3-0562-BB9568B2ECE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29714" y="3295156"/>
                <a:ext cx="399743" cy="499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2" name="文本框 15">
                <a:extLst>
                  <a:ext uri="{FF2B5EF4-FFF2-40B4-BE49-F238E27FC236}">
                    <a16:creationId xmlns:a16="http://schemas.microsoft.com/office/drawing/2014/main" id="{6BEEFF2A-19EA-CC79-8766-98B5C9951844}"/>
                  </a:ext>
                </a:extLst>
              </p:cNvPr>
              <p:cNvSpPr txBox="1">
                <a:spLocks noChangeArrowheads="1"/>
              </p:cNvSpPr>
              <p:nvPr/>
            </p:nvSpPr>
            <p:spPr bwMode="auto">
              <a:xfrm>
                <a:off x="6027356" y="3383632"/>
                <a:ext cx="358929"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1800">
                    <a:latin typeface="Arial" panose="020B0604020202020204" pitchFamily="34" charset="0"/>
                    <a:sym typeface="Symbol" panose="05050102010706020507" pitchFamily="18" charset="2"/>
                  </a:rPr>
                  <a:t></a:t>
                </a:r>
                <a:endParaRPr lang="zh-CN" altLang="en-US" sz="1800">
                  <a:latin typeface="Arial" panose="020B0604020202020204" pitchFamily="34" charset="0"/>
                </a:endParaRPr>
              </a:p>
            </p:txBody>
          </p:sp>
        </p:grpSp>
      </p:grpSp>
      <p:sp>
        <p:nvSpPr>
          <p:cNvPr id="19" name="圆角矩形 18">
            <a:extLst>
              <a:ext uri="{FF2B5EF4-FFF2-40B4-BE49-F238E27FC236}">
                <a16:creationId xmlns:a16="http://schemas.microsoft.com/office/drawing/2014/main" id="{C66C9AE2-F1A7-BE67-CC19-C064756CDFB3}"/>
              </a:ext>
            </a:extLst>
          </p:cNvPr>
          <p:cNvSpPr/>
          <p:nvPr/>
        </p:nvSpPr>
        <p:spPr>
          <a:xfrm>
            <a:off x="755650" y="4405313"/>
            <a:ext cx="6973888" cy="42386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0" name="文本框 19">
            <a:extLst>
              <a:ext uri="{FF2B5EF4-FFF2-40B4-BE49-F238E27FC236}">
                <a16:creationId xmlns:a16="http://schemas.microsoft.com/office/drawing/2014/main" id="{D83BFF9B-00FC-1450-389B-25F72BEE4B65}"/>
              </a:ext>
            </a:extLst>
          </p:cNvPr>
          <p:cNvSpPr txBox="1"/>
          <p:nvPr/>
        </p:nvSpPr>
        <p:spPr>
          <a:xfrm>
            <a:off x="755576" y="5373216"/>
            <a:ext cx="7416824" cy="830997"/>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cmpd="tri">
            <a:solidFill>
              <a:srgbClr val="CC9900"/>
            </a:solidFill>
          </a:ln>
          <a:scene3d>
            <a:camera prst="orthographicFront"/>
            <a:lightRig rig="threePt" dir="t"/>
          </a:scene3d>
          <a:sp3d>
            <a:bevelT w="114300" prst="artDeco"/>
          </a:sp3d>
        </p:spPr>
        <p:txBody>
          <a:bodyPr>
            <a:spAutoFit/>
          </a:bodyPr>
          <a:lstStyle/>
          <a:p>
            <a:pPr eaLnBrk="1" hangingPunct="1">
              <a:defRPr/>
            </a:pPr>
            <a:r>
              <a:rPr lang="zh-CN" altLang="en-US" sz="2400" dirty="0">
                <a:latin typeface="Times New Roman" panose="02020603050405020304" pitchFamily="18" charset="0"/>
                <a:cs typeface="Times New Roman" panose="02020603050405020304" pitchFamily="18" charset="0"/>
              </a:rPr>
              <a:t>从推理的角度说：</a:t>
            </a:r>
            <a:r>
              <a:rPr lang="en-US" altLang="zh-CN" sz="2400" i="1" dirty="0">
                <a:latin typeface="Times New Roman" panose="02020603050405020304" pitchFamily="18" charset="0"/>
                <a:cs typeface="Times New Roman" panose="02020603050405020304" pitchFamily="18" charset="0"/>
              </a:rPr>
              <a:t>k</a:t>
            </a:r>
            <a:r>
              <a:rPr lang="en-US" altLang="zh-CN" sz="2400" baseline="-25000" dirty="0">
                <a:latin typeface="Times New Roman" panose="02020603050405020304" pitchFamily="18" charset="0"/>
                <a:cs typeface="Times New Roman" panose="02020603050405020304" pitchFamily="18" charset="0"/>
              </a:rPr>
              <a:t>1</a:t>
            </a:r>
            <a:r>
              <a:rPr lang="en-US" altLang="zh-CN" sz="2400" dirty="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i="1" dirty="0">
                <a:latin typeface="Times New Roman" panose="02020603050405020304" pitchFamily="18" charset="0"/>
                <a:cs typeface="Times New Roman" panose="02020603050405020304" pitchFamily="18" charset="0"/>
                <a:sym typeface="Symbol" panose="05050102010706020507" pitchFamily="18" charset="2"/>
              </a:rPr>
              <a:t>k</a:t>
            </a:r>
            <a:r>
              <a:rPr lang="en-US" altLang="zh-CN" sz="2400" baseline="-25000" dirty="0">
                <a:latin typeface="Times New Roman" panose="02020603050405020304" pitchFamily="18" charset="0"/>
                <a:cs typeface="Times New Roman" panose="02020603050405020304" pitchFamily="18" charset="0"/>
                <a:sym typeface="Symbol" panose="05050102010706020507" pitchFamily="18" charset="2"/>
              </a:rPr>
              <a:t>1</a:t>
            </a:r>
            <a:r>
              <a:rPr lang="en-US" altLang="zh-CN" sz="2400" dirty="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i="1" dirty="0">
                <a:latin typeface="Times New Roman" panose="02020603050405020304" pitchFamily="18" charset="0"/>
                <a:cs typeface="Times New Roman" panose="02020603050405020304" pitchFamily="18" charset="0"/>
                <a:sym typeface="Symbol" panose="05050102010706020507" pitchFamily="18" charset="2"/>
              </a:rPr>
              <a:t>k</a:t>
            </a:r>
            <a:r>
              <a:rPr lang="en-US" altLang="zh-CN" sz="2400" baseline="-25000" dirty="0">
                <a:latin typeface="Times New Roman" panose="02020603050405020304" pitchFamily="18" charset="0"/>
                <a:cs typeface="Times New Roman" panose="02020603050405020304" pitchFamily="18" charset="0"/>
                <a:sym typeface="Symbol" panose="05050102010706020507" pitchFamily="18" charset="2"/>
              </a:rPr>
              <a:t>2</a:t>
            </a:r>
            <a:r>
              <a:rPr lang="en-US" altLang="zh-CN" sz="2400" dirty="0">
                <a:latin typeface="Times New Roman" panose="02020603050405020304" pitchFamily="18" charset="0"/>
                <a:cs typeface="Times New Roman" panose="02020603050405020304" pitchFamily="18" charset="0"/>
                <a:sym typeface="Symbol" panose="05050102010706020507" pitchFamily="18" charset="2"/>
              </a:rPr>
              <a:t>) </a:t>
            </a:r>
            <a:r>
              <a:rPr lang="zh-CN" altLang="en-US" sz="2400" dirty="0">
                <a:latin typeface="Times New Roman" panose="02020603050405020304" pitchFamily="18" charset="0"/>
                <a:cs typeface="Times New Roman" panose="02020603050405020304" pitchFamily="18" charset="0"/>
                <a:sym typeface="Symbol" panose="05050102010706020507" pitchFamily="18" charset="2"/>
              </a:rPr>
              <a:t>仅当</a:t>
            </a:r>
            <a:r>
              <a:rPr lang="en-US" altLang="zh-CN" sz="2400" i="1" dirty="0">
                <a:latin typeface="Times New Roman" panose="02020603050405020304" pitchFamily="18" charset="0"/>
                <a:cs typeface="Times New Roman" panose="02020603050405020304" pitchFamily="18" charset="0"/>
                <a:sym typeface="Symbol" panose="05050102010706020507" pitchFamily="18" charset="2"/>
              </a:rPr>
              <a:t>k</a:t>
            </a:r>
            <a:r>
              <a:rPr lang="en-US" altLang="zh-CN" sz="2400" baseline="-25000" dirty="0">
                <a:latin typeface="Times New Roman" panose="02020603050405020304" pitchFamily="18" charset="0"/>
                <a:cs typeface="Times New Roman" panose="02020603050405020304" pitchFamily="18" charset="0"/>
                <a:sym typeface="Symbol" panose="05050102010706020507" pitchFamily="18" charset="2"/>
              </a:rPr>
              <a:t>1</a:t>
            </a:r>
            <a:r>
              <a:rPr lang="en-US" altLang="zh-CN" sz="2400" dirty="0">
                <a:latin typeface="Times New Roman" panose="02020603050405020304" pitchFamily="18" charset="0"/>
                <a:cs typeface="Times New Roman" panose="02020603050405020304" pitchFamily="18" charset="0"/>
                <a:sym typeface="Symbol" panose="05050102010706020507" pitchFamily="18" charset="2"/>
              </a:rPr>
              <a:t>=F, </a:t>
            </a:r>
            <a:r>
              <a:rPr lang="en-US" altLang="zh-CN" sz="2400" i="1" dirty="0">
                <a:latin typeface="Times New Roman" panose="02020603050405020304" pitchFamily="18" charset="0"/>
                <a:cs typeface="Times New Roman" panose="02020603050405020304" pitchFamily="18" charset="0"/>
                <a:sym typeface="Symbol" panose="05050102010706020507" pitchFamily="18" charset="2"/>
              </a:rPr>
              <a:t>k</a:t>
            </a:r>
            <a:r>
              <a:rPr lang="en-US" altLang="zh-CN" sz="2400" baseline="-25000" dirty="0">
                <a:latin typeface="Times New Roman" panose="02020603050405020304" pitchFamily="18" charset="0"/>
                <a:cs typeface="Times New Roman" panose="02020603050405020304" pitchFamily="18" charset="0"/>
                <a:sym typeface="Symbol" panose="05050102010706020507" pitchFamily="18" charset="2"/>
              </a:rPr>
              <a:t>2</a:t>
            </a:r>
            <a:r>
              <a:rPr lang="en-US" altLang="zh-CN" sz="2400" dirty="0">
                <a:latin typeface="Times New Roman" panose="02020603050405020304" pitchFamily="18" charset="0"/>
                <a:cs typeface="Times New Roman" panose="02020603050405020304" pitchFamily="18" charset="0"/>
                <a:sym typeface="Symbol" panose="05050102010706020507" pitchFamily="18" charset="2"/>
              </a:rPr>
              <a:t>=T</a:t>
            </a:r>
            <a:r>
              <a:rPr lang="zh-CN" altLang="en-US" sz="2400" dirty="0">
                <a:latin typeface="Times New Roman" panose="02020603050405020304" pitchFamily="18" charset="0"/>
                <a:cs typeface="Times New Roman" panose="02020603050405020304" pitchFamily="18" charset="0"/>
                <a:sym typeface="Symbol" panose="05050102010706020507" pitchFamily="18" charset="2"/>
              </a:rPr>
              <a:t>时为真，所以：</a:t>
            </a:r>
            <a:r>
              <a:rPr lang="en-US" altLang="zh-CN" sz="2400" i="1" dirty="0">
                <a:latin typeface="Times New Roman" panose="02020603050405020304" pitchFamily="18" charset="0"/>
                <a:cs typeface="Times New Roman" panose="02020603050405020304" pitchFamily="18" charset="0"/>
                <a:sym typeface="Symbol" panose="05050102010706020507" pitchFamily="18" charset="2"/>
              </a:rPr>
              <a:t>A</a:t>
            </a:r>
            <a:r>
              <a:rPr lang="en-US" altLang="zh-CN" sz="2400" baseline="-25000" dirty="0">
                <a:latin typeface="Times New Roman" panose="02020603050405020304" pitchFamily="18" charset="0"/>
                <a:cs typeface="Times New Roman" panose="02020603050405020304" pitchFamily="18" charset="0"/>
                <a:sym typeface="Symbol" panose="05050102010706020507" pitchFamily="18" charset="2"/>
              </a:rPr>
              <a:t>1</a:t>
            </a:r>
            <a:r>
              <a:rPr lang="zh-CN" altLang="en-US" sz="2400" dirty="0">
                <a:latin typeface="Times New Roman" panose="02020603050405020304" pitchFamily="18" charset="0"/>
                <a:cs typeface="Times New Roman" panose="02020603050405020304" pitchFamily="18" charset="0"/>
                <a:sym typeface="Symbol" panose="05050102010706020507" pitchFamily="18" charset="2"/>
              </a:rPr>
              <a:t>即</a:t>
            </a:r>
            <a:r>
              <a:rPr lang="en-US" altLang="zh-CN" sz="2400" i="1" dirty="0">
                <a:latin typeface="Times New Roman" panose="02020603050405020304" pitchFamily="18" charset="0"/>
                <a:cs typeface="Times New Roman" panose="02020603050405020304" pitchFamily="18" charset="0"/>
                <a:sym typeface="Symbol" panose="05050102010706020507" pitchFamily="18" charset="2"/>
              </a:rPr>
              <a:t>A</a:t>
            </a:r>
            <a:r>
              <a:rPr lang="zh-CN" altLang="en-US" sz="2400" dirty="0">
                <a:latin typeface="Times New Roman" panose="02020603050405020304" pitchFamily="18" charset="0"/>
                <a:cs typeface="Times New Roman" panose="02020603050405020304" pitchFamily="18" charset="0"/>
                <a:sym typeface="Symbol" panose="05050102010706020507" pitchFamily="18" charset="2"/>
              </a:rPr>
              <a:t>是</a:t>
            </a:r>
            <a:r>
              <a:rPr lang="en-US" altLang="zh-CN" sz="2400" dirty="0">
                <a:latin typeface="Times New Roman" panose="02020603050405020304" pitchFamily="18" charset="0"/>
                <a:cs typeface="Times New Roman" panose="02020603050405020304" pitchFamily="18" charset="0"/>
                <a:sym typeface="Symbol" panose="05050102010706020507" pitchFamily="18" charset="2"/>
              </a:rPr>
              <a:t>knave, </a:t>
            </a:r>
            <a:r>
              <a:rPr lang="en-US" altLang="zh-CN" sz="2400" i="1" dirty="0">
                <a:latin typeface="Times New Roman" panose="02020603050405020304" pitchFamily="18" charset="0"/>
                <a:cs typeface="Times New Roman" panose="02020603050405020304" pitchFamily="18" charset="0"/>
                <a:sym typeface="Symbol" panose="05050102010706020507" pitchFamily="18" charset="2"/>
              </a:rPr>
              <a:t>A</a:t>
            </a:r>
            <a:r>
              <a:rPr lang="en-US" altLang="zh-CN" sz="2400" baseline="-25000" dirty="0">
                <a:latin typeface="Times New Roman" panose="02020603050405020304" pitchFamily="18" charset="0"/>
                <a:cs typeface="Times New Roman" panose="02020603050405020304" pitchFamily="18" charset="0"/>
                <a:sym typeface="Symbol" panose="05050102010706020507" pitchFamily="18" charset="2"/>
              </a:rPr>
              <a:t>2</a:t>
            </a:r>
            <a:r>
              <a:rPr lang="zh-CN" altLang="en-US" sz="2400" dirty="0">
                <a:latin typeface="Times New Roman" panose="02020603050405020304" pitchFamily="18" charset="0"/>
                <a:cs typeface="Times New Roman" panose="02020603050405020304" pitchFamily="18" charset="0"/>
                <a:sym typeface="Symbol" panose="05050102010706020507" pitchFamily="18" charset="2"/>
              </a:rPr>
              <a:t>即</a:t>
            </a:r>
            <a:r>
              <a:rPr lang="en-US" altLang="zh-CN" sz="2400" i="1" dirty="0">
                <a:latin typeface="Times New Roman" panose="02020603050405020304" pitchFamily="18" charset="0"/>
                <a:cs typeface="Times New Roman" panose="02020603050405020304" pitchFamily="18" charset="0"/>
                <a:sym typeface="Symbol" panose="05050102010706020507" pitchFamily="18" charset="2"/>
              </a:rPr>
              <a:t>B</a:t>
            </a:r>
            <a:r>
              <a:rPr lang="zh-CN" altLang="en-US" sz="2400" dirty="0">
                <a:latin typeface="Times New Roman" panose="02020603050405020304" pitchFamily="18" charset="0"/>
                <a:cs typeface="Times New Roman" panose="02020603050405020304" pitchFamily="18" charset="0"/>
                <a:sym typeface="Symbol" panose="05050102010706020507" pitchFamily="18" charset="2"/>
              </a:rPr>
              <a:t>是</a:t>
            </a:r>
            <a:r>
              <a:rPr lang="en-US" altLang="zh-CN" sz="2400" dirty="0">
                <a:latin typeface="Times New Roman" panose="02020603050405020304" pitchFamily="18" charset="0"/>
                <a:cs typeface="Times New Roman" panose="02020603050405020304" pitchFamily="18" charset="0"/>
                <a:sym typeface="Symbol" panose="05050102010706020507" pitchFamily="18" charset="2"/>
              </a:rPr>
              <a:t>knight</a:t>
            </a:r>
            <a:r>
              <a:rPr lang="zh-CN" altLang="en-US" sz="2400" dirty="0">
                <a:latin typeface="Times New Roman" panose="02020603050405020304" pitchFamily="18" charset="0"/>
                <a:cs typeface="Times New Roman" panose="02020603050405020304" pitchFamily="18" charset="0"/>
                <a:sym typeface="Symbol" panose="05050102010706020507" pitchFamily="18" charset="2"/>
              </a:rPr>
              <a:t>。</a:t>
            </a:r>
            <a:endParaRPr lang="zh-CN" alt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ppt_x"/>
                                          </p:val>
                                        </p:tav>
                                        <p:tav tm="100000">
                                          <p:val>
                                            <p:strVal val="#ppt_x"/>
                                          </p:val>
                                        </p:tav>
                                      </p:tavLst>
                                    </p:anim>
                                    <p:anim calcmode="lin" valueType="num">
                                      <p:cBhvr additive="base">
                                        <p:cTn id="1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16" fill="hold" nodeType="click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fltVal val="0"/>
                                          </p:val>
                                        </p:tav>
                                        <p:tav tm="100000">
                                          <p:val>
                                            <p:strVal val="#ppt_h"/>
                                          </p:val>
                                        </p:tav>
                                      </p:tavLst>
                                    </p:anim>
                                    <p:animEffect transition="in" filter="fade">
                                      <p:cBhvr>
                                        <p:cTn id="2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992F0185-FA61-2AFC-89CC-AA5F37F7350F}"/>
              </a:ext>
            </a:extLst>
          </p:cNvPr>
          <p:cNvSpPr>
            <a:spLocks noGrp="1"/>
          </p:cNvSpPr>
          <p:nvPr>
            <p:ph type="title"/>
          </p:nvPr>
        </p:nvSpPr>
        <p:spPr/>
        <p:txBody>
          <a:bodyPr/>
          <a:lstStyle/>
          <a:p>
            <a:r>
              <a:rPr lang="zh-CN" altLang="en-US" dirty="0"/>
              <a:t>再看推理问题</a:t>
            </a:r>
            <a:r>
              <a:rPr lang="en-US" altLang="zh-CN" dirty="0"/>
              <a:t>2</a:t>
            </a:r>
            <a:r>
              <a:rPr lang="zh-CN" altLang="en-US" dirty="0"/>
              <a:t>：用公式帮助思考</a:t>
            </a:r>
          </a:p>
        </p:txBody>
      </p:sp>
      <p:sp>
        <p:nvSpPr>
          <p:cNvPr id="3" name="TextBox 2">
            <a:extLst>
              <a:ext uri="{FF2B5EF4-FFF2-40B4-BE49-F238E27FC236}">
                <a16:creationId xmlns:a16="http://schemas.microsoft.com/office/drawing/2014/main" id="{6DC0345B-1223-587E-A821-9B348FC9218E}"/>
              </a:ext>
            </a:extLst>
          </p:cNvPr>
          <p:cNvSpPr txBox="1"/>
          <p:nvPr/>
        </p:nvSpPr>
        <p:spPr>
          <a:xfrm>
            <a:off x="1042988" y="1395413"/>
            <a:ext cx="7561262" cy="584775"/>
          </a:xfrm>
          <a:prstGeom prst="rect">
            <a:avLst/>
          </a:prstGeom>
          <a:noFill/>
        </p:spPr>
        <p:txBody>
          <a:bodyPr>
            <a:spAutoFit/>
          </a:bodyPr>
          <a:lstStyle/>
          <a:p>
            <a:pPr>
              <a:defRPr/>
            </a:pPr>
            <a:r>
              <a:rPr lang="zh-CN" altLang="en-US" sz="1600" dirty="0">
                <a:latin typeface="Arial" charset="0"/>
                <a:ea typeface="宋体" charset="-122"/>
              </a:rPr>
              <a:t>为了简明，直接用</a:t>
            </a:r>
            <a:r>
              <a:rPr lang="en-US" altLang="zh-CN" sz="1600" i="1" dirty="0">
                <a:latin typeface="+mn-lt"/>
                <a:ea typeface="宋体" charset="-122"/>
              </a:rPr>
              <a:t>A</a:t>
            </a:r>
            <a:r>
              <a:rPr lang="zh-CN" altLang="en-US" sz="1600" dirty="0">
                <a:latin typeface="Arial" charset="0"/>
                <a:ea typeface="宋体" charset="-122"/>
              </a:rPr>
              <a:t>表示命题“</a:t>
            </a:r>
            <a:r>
              <a:rPr lang="en-US" altLang="zh-CN" sz="1600" i="1" dirty="0">
                <a:latin typeface="+mn-lt"/>
                <a:ea typeface="宋体" charset="-122"/>
              </a:rPr>
              <a:t>A</a:t>
            </a:r>
            <a:r>
              <a:rPr lang="zh-CN" altLang="en-US" sz="1600" dirty="0">
                <a:latin typeface="Arial" charset="0"/>
                <a:ea typeface="宋体" charset="-122"/>
              </a:rPr>
              <a:t>是</a:t>
            </a:r>
            <a:r>
              <a:rPr lang="en-US" altLang="zh-CN" sz="1600" dirty="0">
                <a:latin typeface="+mn-lt"/>
                <a:ea typeface="宋体" charset="-122"/>
              </a:rPr>
              <a:t>knight</a:t>
            </a:r>
            <a:r>
              <a:rPr lang="zh-CN" altLang="en-US" sz="1600" dirty="0">
                <a:latin typeface="Arial" charset="0"/>
                <a:ea typeface="宋体" charset="-122"/>
              </a:rPr>
              <a:t>”，</a:t>
            </a:r>
            <a:endParaRPr lang="en-US" altLang="zh-CN" sz="1600" dirty="0">
              <a:latin typeface="Arial" charset="0"/>
              <a:ea typeface="宋体" charset="-122"/>
            </a:endParaRPr>
          </a:p>
          <a:p>
            <a:pPr>
              <a:defRPr/>
            </a:pPr>
            <a:r>
              <a:rPr lang="zh-CN" altLang="en-US" sz="1600" dirty="0">
                <a:latin typeface="Arial" charset="0"/>
                <a:ea typeface="宋体" charset="-122"/>
              </a:rPr>
              <a:t>因此当</a:t>
            </a:r>
            <a:r>
              <a:rPr lang="en-US" altLang="zh-CN" sz="1600" i="1" dirty="0">
                <a:latin typeface="+mn-lt"/>
                <a:ea typeface="宋体" charset="-122"/>
              </a:rPr>
              <a:t>A</a:t>
            </a:r>
            <a:r>
              <a:rPr lang="zh-CN" altLang="en-US" sz="1600" dirty="0">
                <a:latin typeface="Arial" charset="0"/>
                <a:ea typeface="宋体" charset="-122"/>
              </a:rPr>
              <a:t>说的话可以用命题</a:t>
            </a:r>
            <a:r>
              <a:rPr lang="en-US" altLang="zh-CN" sz="1600" i="1" dirty="0">
                <a:latin typeface="+mn-lt"/>
                <a:ea typeface="宋体" charset="-122"/>
              </a:rPr>
              <a:t>P</a:t>
            </a:r>
            <a:r>
              <a:rPr lang="zh-CN" altLang="en-US" sz="1600" dirty="0">
                <a:latin typeface="Arial" charset="0"/>
                <a:ea typeface="宋体" charset="-122"/>
              </a:rPr>
              <a:t>表示，则</a:t>
            </a:r>
            <a:r>
              <a:rPr lang="en-US" altLang="zh-CN" sz="1600" i="1" dirty="0">
                <a:latin typeface="+mn-lt"/>
                <a:ea typeface="宋体" charset="-122"/>
              </a:rPr>
              <a:t>A</a:t>
            </a:r>
            <a:r>
              <a:rPr lang="en-US" altLang="zh-CN" sz="1600" dirty="0">
                <a:latin typeface="+mn-lt"/>
                <a:ea typeface="宋体" charset="-122"/>
                <a:sym typeface="Symbol"/>
              </a:rPr>
              <a:t></a:t>
            </a:r>
            <a:r>
              <a:rPr lang="en-US" altLang="zh-CN" sz="1600" i="1" dirty="0">
                <a:latin typeface="+mn-lt"/>
                <a:ea typeface="宋体" charset="-122"/>
                <a:sym typeface="Symbol"/>
              </a:rPr>
              <a:t>P</a:t>
            </a:r>
            <a:r>
              <a:rPr lang="zh-CN" altLang="en-US" sz="1600" dirty="0">
                <a:latin typeface="Arial" charset="0"/>
                <a:ea typeface="宋体" charset="-122"/>
                <a:sym typeface="Symbol"/>
              </a:rPr>
              <a:t>。</a:t>
            </a:r>
            <a:endParaRPr lang="zh-CN" altLang="en-US" sz="1600" dirty="0">
              <a:latin typeface="Arial" charset="0"/>
              <a:ea typeface="宋体" charset="-122"/>
            </a:endParaRPr>
          </a:p>
        </p:txBody>
      </p:sp>
      <p:sp>
        <p:nvSpPr>
          <p:cNvPr id="4" name="TextBox 3">
            <a:extLst>
              <a:ext uri="{FF2B5EF4-FFF2-40B4-BE49-F238E27FC236}">
                <a16:creationId xmlns:a16="http://schemas.microsoft.com/office/drawing/2014/main" id="{87743DC1-A286-0E53-3EA3-E4732E74099E}"/>
              </a:ext>
            </a:extLst>
          </p:cNvPr>
          <p:cNvSpPr txBox="1"/>
          <p:nvPr/>
        </p:nvSpPr>
        <p:spPr>
          <a:xfrm>
            <a:off x="998190" y="2029545"/>
            <a:ext cx="7200900" cy="584775"/>
          </a:xfrm>
          <a:prstGeom prst="rect">
            <a:avLst/>
          </a:prstGeom>
          <a:noFill/>
        </p:spPr>
        <p:txBody>
          <a:bodyPr>
            <a:spAutoFit/>
          </a:bodyPr>
          <a:lstStyle/>
          <a:p>
            <a:pPr>
              <a:defRPr/>
            </a:pPr>
            <a:r>
              <a:rPr lang="zh-CN" altLang="en-US" sz="1600" dirty="0">
                <a:latin typeface="Arial" charset="0"/>
                <a:ea typeface="宋体" charset="-122"/>
              </a:rPr>
              <a:t>“三个人中恰好有两个是</a:t>
            </a:r>
            <a:r>
              <a:rPr lang="en-US" altLang="zh-CN" sz="1600" dirty="0">
                <a:latin typeface="+mn-lt"/>
                <a:ea typeface="宋体" charset="-122"/>
              </a:rPr>
              <a:t>knave</a:t>
            </a:r>
            <a:r>
              <a:rPr lang="zh-CN" altLang="en-US" sz="1600" dirty="0">
                <a:latin typeface="Arial" charset="0"/>
                <a:ea typeface="宋体" charset="-122"/>
              </a:rPr>
              <a:t>”可表示为：</a:t>
            </a:r>
            <a:endParaRPr lang="en-US" altLang="zh-CN" sz="1600" dirty="0">
              <a:latin typeface="Arial" charset="0"/>
              <a:ea typeface="宋体" charset="-122"/>
            </a:endParaRPr>
          </a:p>
          <a:p>
            <a:pPr algn="ctr">
              <a:defRPr/>
            </a:pPr>
            <a:r>
              <a:rPr lang="en-US" altLang="zh-CN" sz="1600" dirty="0">
                <a:latin typeface="+mn-lt"/>
                <a:ea typeface="宋体" charset="-122"/>
              </a:rPr>
              <a:t> </a:t>
            </a:r>
            <a:r>
              <a:rPr lang="en-US" altLang="zh-CN" sz="1600" i="1" dirty="0">
                <a:latin typeface="+mn-lt"/>
                <a:ea typeface="宋体" charset="-122"/>
              </a:rPr>
              <a:t>P</a:t>
            </a:r>
            <a:r>
              <a:rPr lang="en-US" altLang="zh-CN" sz="1600" dirty="0">
                <a:latin typeface="+mn-lt"/>
                <a:ea typeface="宋体" charset="-122"/>
              </a:rPr>
              <a:t>: (A</a:t>
            </a:r>
            <a:r>
              <a:rPr lang="en-US" altLang="zh-CN" sz="1600" dirty="0">
                <a:latin typeface="+mn-lt"/>
                <a:ea typeface="宋体" charset="-122"/>
                <a:sym typeface="Symbol"/>
              </a:rPr>
              <a:t>BC)  (ABC)  (ABC)</a:t>
            </a:r>
            <a:endParaRPr lang="zh-CN" altLang="en-US" sz="1600" dirty="0">
              <a:latin typeface="+mn-lt"/>
              <a:ea typeface="宋体" charset="-122"/>
            </a:endParaRPr>
          </a:p>
        </p:txBody>
      </p:sp>
      <p:sp>
        <p:nvSpPr>
          <p:cNvPr id="15386" name="TextBox 33">
            <a:extLst>
              <a:ext uri="{FF2B5EF4-FFF2-40B4-BE49-F238E27FC236}">
                <a16:creationId xmlns:a16="http://schemas.microsoft.com/office/drawing/2014/main" id="{BEB52B51-E8ED-F1E7-E1C9-5FEEE694A5B5}"/>
              </a:ext>
            </a:extLst>
          </p:cNvPr>
          <p:cNvSpPr txBox="1">
            <a:spLocks noChangeArrowheads="1"/>
          </p:cNvSpPr>
          <p:nvPr/>
        </p:nvSpPr>
        <p:spPr bwMode="auto">
          <a:xfrm>
            <a:off x="1051214" y="2682653"/>
            <a:ext cx="27273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zh-CN" altLang="en-US" sz="1600" dirty="0">
                <a:latin typeface="Arial" panose="020B0604020202020204" pitchFamily="34" charset="0"/>
              </a:rPr>
              <a:t>给出如下的真值表：</a:t>
            </a:r>
          </a:p>
        </p:txBody>
      </p:sp>
      <p:grpSp>
        <p:nvGrpSpPr>
          <p:cNvPr id="5" name="组合 4">
            <a:extLst>
              <a:ext uri="{FF2B5EF4-FFF2-40B4-BE49-F238E27FC236}">
                <a16:creationId xmlns:a16="http://schemas.microsoft.com/office/drawing/2014/main" id="{CE96EC70-189C-25BB-EF07-6FEF80D129B1}"/>
              </a:ext>
            </a:extLst>
          </p:cNvPr>
          <p:cNvGrpSpPr/>
          <p:nvPr/>
        </p:nvGrpSpPr>
        <p:grpSpPr>
          <a:xfrm>
            <a:off x="499918" y="3080317"/>
            <a:ext cx="7646988" cy="2532063"/>
            <a:chOff x="309562" y="3463925"/>
            <a:chExt cx="7646988" cy="2532063"/>
          </a:xfrm>
        </p:grpSpPr>
        <p:cxnSp>
          <p:nvCxnSpPr>
            <p:cNvPr id="6" name="Straight Connector 5">
              <a:extLst>
                <a:ext uri="{FF2B5EF4-FFF2-40B4-BE49-F238E27FC236}">
                  <a16:creationId xmlns:a16="http://schemas.microsoft.com/office/drawing/2014/main" id="{A2C6DC9C-98FE-2400-E018-3A01B43B2D0F}"/>
                </a:ext>
              </a:extLst>
            </p:cNvPr>
            <p:cNvCxnSpPr/>
            <p:nvPr/>
          </p:nvCxnSpPr>
          <p:spPr>
            <a:xfrm>
              <a:off x="1979613" y="3860800"/>
              <a:ext cx="59769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7DFC04C-68D2-76C3-3AD0-6C9F1C75116C}"/>
                </a:ext>
              </a:extLst>
            </p:cNvPr>
            <p:cNvCxnSpPr/>
            <p:nvPr/>
          </p:nvCxnSpPr>
          <p:spPr>
            <a:xfrm>
              <a:off x="2484438" y="3500438"/>
              <a:ext cx="0" cy="23764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C52811D-5F51-D2EC-1913-CE0B105475B6}"/>
                </a:ext>
              </a:extLst>
            </p:cNvPr>
            <p:cNvCxnSpPr/>
            <p:nvPr/>
          </p:nvCxnSpPr>
          <p:spPr>
            <a:xfrm>
              <a:off x="3095625" y="3500438"/>
              <a:ext cx="0" cy="23764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2443F8C-F822-EB00-D44D-422FBDFCBF2B}"/>
                </a:ext>
              </a:extLst>
            </p:cNvPr>
            <p:cNvCxnSpPr/>
            <p:nvPr/>
          </p:nvCxnSpPr>
          <p:spPr>
            <a:xfrm>
              <a:off x="3708400" y="3500438"/>
              <a:ext cx="0" cy="23764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C01E856-8B88-5B8F-6D76-0D1A650D8B2A}"/>
                </a:ext>
              </a:extLst>
            </p:cNvPr>
            <p:cNvCxnSpPr/>
            <p:nvPr/>
          </p:nvCxnSpPr>
          <p:spPr>
            <a:xfrm>
              <a:off x="4787900" y="3500438"/>
              <a:ext cx="0" cy="23764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8CA1B04-9C64-328A-B558-D6A56EA18CE7}"/>
                </a:ext>
              </a:extLst>
            </p:cNvPr>
            <p:cNvCxnSpPr/>
            <p:nvPr/>
          </p:nvCxnSpPr>
          <p:spPr>
            <a:xfrm>
              <a:off x="5867400" y="3500438"/>
              <a:ext cx="0" cy="23764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88E895C-6E15-9796-F2F4-D8448A51D3D2}"/>
                </a:ext>
              </a:extLst>
            </p:cNvPr>
            <p:cNvCxnSpPr/>
            <p:nvPr/>
          </p:nvCxnSpPr>
          <p:spPr>
            <a:xfrm>
              <a:off x="6948488" y="3500438"/>
              <a:ext cx="0" cy="2376487"/>
            </a:xfrm>
            <a:prstGeom prst="line">
              <a:avLst/>
            </a:prstGeom>
          </p:spPr>
          <p:style>
            <a:lnRef idx="1">
              <a:schemeClr val="accent1"/>
            </a:lnRef>
            <a:fillRef idx="0">
              <a:schemeClr val="accent1"/>
            </a:fillRef>
            <a:effectRef idx="0">
              <a:schemeClr val="accent1"/>
            </a:effectRef>
            <a:fontRef idx="minor">
              <a:schemeClr val="tx1"/>
            </a:fontRef>
          </p:style>
        </p:cxnSp>
        <p:sp>
          <p:nvSpPr>
            <p:cNvPr id="15372" name="TextBox 15">
              <a:extLst>
                <a:ext uri="{FF2B5EF4-FFF2-40B4-BE49-F238E27FC236}">
                  <a16:creationId xmlns:a16="http://schemas.microsoft.com/office/drawing/2014/main" id="{FB0E4FAB-1E1B-D87D-798C-5DA3351F9942}"/>
                </a:ext>
              </a:extLst>
            </p:cNvPr>
            <p:cNvSpPr txBox="1">
              <a:spLocks noChangeArrowheads="1"/>
            </p:cNvSpPr>
            <p:nvPr/>
          </p:nvSpPr>
          <p:spPr bwMode="auto">
            <a:xfrm>
              <a:off x="2016125" y="3489325"/>
              <a:ext cx="3603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en-US" altLang="zh-CN" sz="1800">
                  <a:latin typeface="Arial" panose="020B0604020202020204" pitchFamily="34" charset="0"/>
                </a:rPr>
                <a:t>A</a:t>
              </a:r>
              <a:endParaRPr lang="zh-CN" altLang="en-US" sz="1800">
                <a:latin typeface="Arial" panose="020B0604020202020204" pitchFamily="34" charset="0"/>
              </a:endParaRPr>
            </a:p>
          </p:txBody>
        </p:sp>
        <p:sp>
          <p:nvSpPr>
            <p:cNvPr id="15373" name="TextBox 16">
              <a:extLst>
                <a:ext uri="{FF2B5EF4-FFF2-40B4-BE49-F238E27FC236}">
                  <a16:creationId xmlns:a16="http://schemas.microsoft.com/office/drawing/2014/main" id="{D18025A2-2A13-7F6A-7763-73BBCB9E7565}"/>
                </a:ext>
              </a:extLst>
            </p:cNvPr>
            <p:cNvSpPr txBox="1">
              <a:spLocks noChangeArrowheads="1"/>
            </p:cNvSpPr>
            <p:nvPr/>
          </p:nvSpPr>
          <p:spPr bwMode="auto">
            <a:xfrm>
              <a:off x="2632075" y="3463925"/>
              <a:ext cx="3603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en-US" altLang="zh-CN" sz="1800">
                  <a:latin typeface="Arial" panose="020B0604020202020204" pitchFamily="34" charset="0"/>
                </a:rPr>
                <a:t>B</a:t>
              </a:r>
              <a:endParaRPr lang="zh-CN" altLang="en-US" sz="1800">
                <a:latin typeface="Arial" panose="020B0604020202020204" pitchFamily="34" charset="0"/>
              </a:endParaRPr>
            </a:p>
          </p:txBody>
        </p:sp>
        <p:sp>
          <p:nvSpPr>
            <p:cNvPr id="15374" name="TextBox 17">
              <a:extLst>
                <a:ext uri="{FF2B5EF4-FFF2-40B4-BE49-F238E27FC236}">
                  <a16:creationId xmlns:a16="http://schemas.microsoft.com/office/drawing/2014/main" id="{0C1DB9A3-C0D6-1D88-92E9-2DE05EBD51CD}"/>
                </a:ext>
              </a:extLst>
            </p:cNvPr>
            <p:cNvSpPr txBox="1">
              <a:spLocks noChangeArrowheads="1"/>
            </p:cNvSpPr>
            <p:nvPr/>
          </p:nvSpPr>
          <p:spPr bwMode="auto">
            <a:xfrm>
              <a:off x="3214688" y="3475038"/>
              <a:ext cx="360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en-US" altLang="zh-CN" sz="1800">
                  <a:latin typeface="Arial" panose="020B0604020202020204" pitchFamily="34" charset="0"/>
                </a:rPr>
                <a:t>C</a:t>
              </a:r>
              <a:endParaRPr lang="zh-CN" altLang="en-US" sz="1800">
                <a:latin typeface="Arial" panose="020B0604020202020204" pitchFamily="34" charset="0"/>
              </a:endParaRPr>
            </a:p>
          </p:txBody>
        </p:sp>
        <p:sp>
          <p:nvSpPr>
            <p:cNvPr id="15375" name="TextBox 18">
              <a:extLst>
                <a:ext uri="{FF2B5EF4-FFF2-40B4-BE49-F238E27FC236}">
                  <a16:creationId xmlns:a16="http://schemas.microsoft.com/office/drawing/2014/main" id="{5AE4B8A0-3801-CDFC-B41A-D891AEC43E66}"/>
                </a:ext>
              </a:extLst>
            </p:cNvPr>
            <p:cNvSpPr txBox="1">
              <a:spLocks noChangeArrowheads="1"/>
            </p:cNvSpPr>
            <p:nvPr/>
          </p:nvSpPr>
          <p:spPr bwMode="auto">
            <a:xfrm>
              <a:off x="3862388" y="3463925"/>
              <a:ext cx="8651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zh-CN" altLang="en-US" sz="1800">
                  <a:latin typeface="Arial" panose="020B0604020202020204" pitchFamily="34" charset="0"/>
                </a:rPr>
                <a:t>子句</a:t>
              </a:r>
              <a:r>
                <a:rPr lang="en-US" altLang="zh-CN" sz="1800">
                  <a:latin typeface="Arial" panose="020B0604020202020204" pitchFamily="34" charset="0"/>
                </a:rPr>
                <a:t>1</a:t>
              </a:r>
              <a:endParaRPr lang="zh-CN" altLang="en-US" sz="1800">
                <a:latin typeface="Arial" panose="020B0604020202020204" pitchFamily="34" charset="0"/>
              </a:endParaRPr>
            </a:p>
          </p:txBody>
        </p:sp>
        <p:sp>
          <p:nvSpPr>
            <p:cNvPr id="15376" name="TextBox 19">
              <a:extLst>
                <a:ext uri="{FF2B5EF4-FFF2-40B4-BE49-F238E27FC236}">
                  <a16:creationId xmlns:a16="http://schemas.microsoft.com/office/drawing/2014/main" id="{CF502B38-E8FA-C5E8-1358-DD6CAE0BCCED}"/>
                </a:ext>
              </a:extLst>
            </p:cNvPr>
            <p:cNvSpPr txBox="1">
              <a:spLocks noChangeArrowheads="1"/>
            </p:cNvSpPr>
            <p:nvPr/>
          </p:nvSpPr>
          <p:spPr bwMode="auto">
            <a:xfrm>
              <a:off x="4887913" y="3484563"/>
              <a:ext cx="863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zh-CN" altLang="en-US" sz="1800">
                  <a:latin typeface="Arial" panose="020B0604020202020204" pitchFamily="34" charset="0"/>
                </a:rPr>
                <a:t>子句</a:t>
              </a:r>
              <a:r>
                <a:rPr lang="en-US" altLang="zh-CN" sz="1800">
                  <a:latin typeface="Arial" panose="020B0604020202020204" pitchFamily="34" charset="0"/>
                </a:rPr>
                <a:t>2</a:t>
              </a:r>
              <a:endParaRPr lang="zh-CN" altLang="en-US" sz="1800">
                <a:latin typeface="Arial" panose="020B0604020202020204" pitchFamily="34" charset="0"/>
              </a:endParaRPr>
            </a:p>
          </p:txBody>
        </p:sp>
        <p:sp>
          <p:nvSpPr>
            <p:cNvPr id="15377" name="TextBox 20">
              <a:extLst>
                <a:ext uri="{FF2B5EF4-FFF2-40B4-BE49-F238E27FC236}">
                  <a16:creationId xmlns:a16="http://schemas.microsoft.com/office/drawing/2014/main" id="{18F9CA78-1BDF-6F1A-6109-8972829A442B}"/>
                </a:ext>
              </a:extLst>
            </p:cNvPr>
            <p:cNvSpPr txBox="1">
              <a:spLocks noChangeArrowheads="1"/>
            </p:cNvSpPr>
            <p:nvPr/>
          </p:nvSpPr>
          <p:spPr bwMode="auto">
            <a:xfrm>
              <a:off x="5975350" y="3484563"/>
              <a:ext cx="863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zh-CN" altLang="en-US" sz="1800">
                  <a:latin typeface="Arial" panose="020B0604020202020204" pitchFamily="34" charset="0"/>
                </a:rPr>
                <a:t>子句</a:t>
              </a:r>
              <a:r>
                <a:rPr lang="en-US" altLang="zh-CN" sz="1800">
                  <a:latin typeface="Arial" panose="020B0604020202020204" pitchFamily="34" charset="0"/>
                </a:rPr>
                <a:t>3</a:t>
              </a:r>
              <a:endParaRPr lang="zh-CN" altLang="en-US" sz="1800">
                <a:latin typeface="Arial" panose="020B0604020202020204" pitchFamily="34" charset="0"/>
              </a:endParaRPr>
            </a:p>
          </p:txBody>
        </p:sp>
        <p:sp>
          <p:nvSpPr>
            <p:cNvPr id="15378" name="TextBox 21">
              <a:extLst>
                <a:ext uri="{FF2B5EF4-FFF2-40B4-BE49-F238E27FC236}">
                  <a16:creationId xmlns:a16="http://schemas.microsoft.com/office/drawing/2014/main" id="{DFD83BDC-5BD2-E465-C7C9-708C90737D88}"/>
                </a:ext>
              </a:extLst>
            </p:cNvPr>
            <p:cNvSpPr txBox="1">
              <a:spLocks noChangeArrowheads="1"/>
            </p:cNvSpPr>
            <p:nvPr/>
          </p:nvSpPr>
          <p:spPr bwMode="auto">
            <a:xfrm>
              <a:off x="2071688" y="3933825"/>
              <a:ext cx="250825"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1</a:t>
              </a:r>
            </a:p>
            <a:p>
              <a:pPr>
                <a:spcBef>
                  <a:spcPct val="0"/>
                </a:spcBef>
                <a:buFontTx/>
                <a:buNone/>
              </a:pPr>
              <a:r>
                <a:rPr lang="en-US" altLang="zh-CN" sz="1600">
                  <a:latin typeface="Arial" panose="020B0604020202020204" pitchFamily="34" charset="0"/>
                </a:rPr>
                <a:t>1</a:t>
              </a:r>
            </a:p>
            <a:p>
              <a:pPr>
                <a:spcBef>
                  <a:spcPct val="0"/>
                </a:spcBef>
                <a:buFontTx/>
                <a:buNone/>
              </a:pPr>
              <a:r>
                <a:rPr lang="en-US" altLang="zh-CN" sz="1600">
                  <a:latin typeface="Arial" panose="020B0604020202020204" pitchFamily="34" charset="0"/>
                </a:rPr>
                <a:t>1</a:t>
              </a:r>
            </a:p>
            <a:p>
              <a:pPr>
                <a:spcBef>
                  <a:spcPct val="0"/>
                </a:spcBef>
                <a:buFontTx/>
                <a:buNone/>
              </a:pPr>
              <a:r>
                <a:rPr lang="en-US" altLang="zh-CN" sz="1600">
                  <a:latin typeface="Arial" panose="020B0604020202020204" pitchFamily="34" charset="0"/>
                </a:rPr>
                <a:t>1</a:t>
              </a:r>
              <a:endParaRPr lang="zh-CN" altLang="en-US" sz="1600">
                <a:latin typeface="Arial" panose="020B0604020202020204" pitchFamily="34" charset="0"/>
              </a:endParaRPr>
            </a:p>
          </p:txBody>
        </p:sp>
        <p:sp>
          <p:nvSpPr>
            <p:cNvPr id="15379" name="TextBox 22">
              <a:extLst>
                <a:ext uri="{FF2B5EF4-FFF2-40B4-BE49-F238E27FC236}">
                  <a16:creationId xmlns:a16="http://schemas.microsoft.com/office/drawing/2014/main" id="{D181FE9C-6194-21EC-3DD6-6532579F4AE7}"/>
                </a:ext>
              </a:extLst>
            </p:cNvPr>
            <p:cNvSpPr txBox="1">
              <a:spLocks noChangeArrowheads="1"/>
            </p:cNvSpPr>
            <p:nvPr/>
          </p:nvSpPr>
          <p:spPr bwMode="auto">
            <a:xfrm>
              <a:off x="2651125" y="3919538"/>
              <a:ext cx="250825"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1100</a:t>
              </a:r>
            </a:p>
            <a:p>
              <a:pPr>
                <a:spcBef>
                  <a:spcPct val="0"/>
                </a:spcBef>
                <a:buFontTx/>
                <a:buNone/>
              </a:pPr>
              <a:r>
                <a:rPr lang="en-US" altLang="zh-CN" sz="1600">
                  <a:latin typeface="Arial" panose="020B0604020202020204" pitchFamily="34" charset="0"/>
                </a:rPr>
                <a:t>1</a:t>
              </a:r>
            </a:p>
            <a:p>
              <a:pPr>
                <a:spcBef>
                  <a:spcPct val="0"/>
                </a:spcBef>
                <a:buFontTx/>
                <a:buNone/>
              </a:pPr>
              <a:r>
                <a:rPr lang="en-US" altLang="zh-CN" sz="1600">
                  <a:latin typeface="Arial" panose="020B0604020202020204" pitchFamily="34" charset="0"/>
                </a:rPr>
                <a:t>1</a:t>
              </a:r>
              <a:endParaRPr lang="zh-CN" altLang="en-US" sz="1600">
                <a:latin typeface="Arial" panose="020B0604020202020204" pitchFamily="34" charset="0"/>
              </a:endParaRPr>
            </a:p>
          </p:txBody>
        </p:sp>
        <p:sp>
          <p:nvSpPr>
            <p:cNvPr id="15380" name="TextBox 23">
              <a:extLst>
                <a:ext uri="{FF2B5EF4-FFF2-40B4-BE49-F238E27FC236}">
                  <a16:creationId xmlns:a16="http://schemas.microsoft.com/office/drawing/2014/main" id="{7FFABC27-97E8-6A95-8DA9-5C58FE07584F}"/>
                </a:ext>
              </a:extLst>
            </p:cNvPr>
            <p:cNvSpPr txBox="1">
              <a:spLocks noChangeArrowheads="1"/>
            </p:cNvSpPr>
            <p:nvPr/>
          </p:nvSpPr>
          <p:spPr bwMode="auto">
            <a:xfrm>
              <a:off x="3244850" y="3933825"/>
              <a:ext cx="250825"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10</a:t>
              </a:r>
            </a:p>
            <a:p>
              <a:pPr>
                <a:spcBef>
                  <a:spcPct val="0"/>
                </a:spcBef>
                <a:buFontTx/>
                <a:buNone/>
              </a:pPr>
              <a:r>
                <a:rPr lang="en-US" altLang="zh-CN" sz="1600">
                  <a:latin typeface="Arial" panose="020B0604020202020204" pitchFamily="34" charset="0"/>
                </a:rPr>
                <a:t>1</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1</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1</a:t>
              </a:r>
              <a:endParaRPr lang="zh-CN" altLang="en-US" sz="1600">
                <a:latin typeface="Arial" panose="020B0604020202020204" pitchFamily="34" charset="0"/>
              </a:endParaRPr>
            </a:p>
          </p:txBody>
        </p:sp>
        <p:sp>
          <p:nvSpPr>
            <p:cNvPr id="15381" name="TextBox 24">
              <a:extLst>
                <a:ext uri="{FF2B5EF4-FFF2-40B4-BE49-F238E27FC236}">
                  <a16:creationId xmlns:a16="http://schemas.microsoft.com/office/drawing/2014/main" id="{8935764A-CB83-F70D-3164-AA9A28FC53D9}"/>
                </a:ext>
              </a:extLst>
            </p:cNvPr>
            <p:cNvSpPr txBox="1">
              <a:spLocks noChangeArrowheads="1"/>
            </p:cNvSpPr>
            <p:nvPr/>
          </p:nvSpPr>
          <p:spPr bwMode="auto">
            <a:xfrm>
              <a:off x="4170363" y="3933825"/>
              <a:ext cx="250825"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1</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endParaRPr lang="zh-CN" altLang="en-US" sz="1600">
                <a:latin typeface="Arial" panose="020B0604020202020204" pitchFamily="34" charset="0"/>
              </a:endParaRPr>
            </a:p>
          </p:txBody>
        </p:sp>
        <p:sp>
          <p:nvSpPr>
            <p:cNvPr id="15382" name="TextBox 25">
              <a:extLst>
                <a:ext uri="{FF2B5EF4-FFF2-40B4-BE49-F238E27FC236}">
                  <a16:creationId xmlns:a16="http://schemas.microsoft.com/office/drawing/2014/main" id="{C7FD49A3-9053-84A5-FB16-F258048EC45D}"/>
                </a:ext>
              </a:extLst>
            </p:cNvPr>
            <p:cNvSpPr txBox="1">
              <a:spLocks noChangeArrowheads="1"/>
            </p:cNvSpPr>
            <p:nvPr/>
          </p:nvSpPr>
          <p:spPr bwMode="auto">
            <a:xfrm>
              <a:off x="5194300" y="3927475"/>
              <a:ext cx="250825"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1</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endParaRPr lang="zh-CN" altLang="en-US" sz="1600">
                <a:latin typeface="Arial" panose="020B0604020202020204" pitchFamily="34" charset="0"/>
              </a:endParaRPr>
            </a:p>
          </p:txBody>
        </p:sp>
        <p:sp>
          <p:nvSpPr>
            <p:cNvPr id="15383" name="TextBox 26">
              <a:extLst>
                <a:ext uri="{FF2B5EF4-FFF2-40B4-BE49-F238E27FC236}">
                  <a16:creationId xmlns:a16="http://schemas.microsoft.com/office/drawing/2014/main" id="{2433326B-3C1A-8B81-9D71-04E9D659942B}"/>
                </a:ext>
              </a:extLst>
            </p:cNvPr>
            <p:cNvSpPr txBox="1">
              <a:spLocks noChangeArrowheads="1"/>
            </p:cNvSpPr>
            <p:nvPr/>
          </p:nvSpPr>
          <p:spPr bwMode="auto">
            <a:xfrm>
              <a:off x="6281738" y="3919538"/>
              <a:ext cx="250825"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1</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endParaRPr lang="zh-CN" altLang="en-US" sz="1600">
                <a:latin typeface="Arial" panose="020B0604020202020204" pitchFamily="34" charset="0"/>
              </a:endParaRPr>
            </a:p>
          </p:txBody>
        </p:sp>
        <p:sp>
          <p:nvSpPr>
            <p:cNvPr id="15384" name="TextBox 27">
              <a:extLst>
                <a:ext uri="{FF2B5EF4-FFF2-40B4-BE49-F238E27FC236}">
                  <a16:creationId xmlns:a16="http://schemas.microsoft.com/office/drawing/2014/main" id="{153588BE-3306-C69E-9DB5-1A0DD69BD814}"/>
                </a:ext>
              </a:extLst>
            </p:cNvPr>
            <p:cNvSpPr txBox="1">
              <a:spLocks noChangeArrowheads="1"/>
            </p:cNvSpPr>
            <p:nvPr/>
          </p:nvSpPr>
          <p:spPr bwMode="auto">
            <a:xfrm>
              <a:off x="7380288" y="3933825"/>
              <a:ext cx="250825"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1</a:t>
              </a:r>
            </a:p>
            <a:p>
              <a:pPr>
                <a:spcBef>
                  <a:spcPct val="0"/>
                </a:spcBef>
                <a:buFontTx/>
                <a:buNone/>
              </a:pPr>
              <a:r>
                <a:rPr lang="en-US" altLang="zh-CN" sz="1600">
                  <a:latin typeface="Arial" panose="020B0604020202020204" pitchFamily="34" charset="0"/>
                </a:rPr>
                <a:t>1</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1</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p>
            <a:p>
              <a:pPr>
                <a:spcBef>
                  <a:spcPct val="0"/>
                </a:spcBef>
                <a:buFontTx/>
                <a:buNone/>
              </a:pPr>
              <a:r>
                <a:rPr lang="en-US" altLang="zh-CN" sz="1600">
                  <a:latin typeface="Arial" panose="020B0604020202020204" pitchFamily="34" charset="0"/>
                </a:rPr>
                <a:t>0</a:t>
              </a:r>
              <a:endParaRPr lang="zh-CN" altLang="en-US" sz="1600">
                <a:latin typeface="Arial" panose="020B0604020202020204" pitchFamily="34" charset="0"/>
              </a:endParaRPr>
            </a:p>
          </p:txBody>
        </p:sp>
        <p:sp>
          <p:nvSpPr>
            <p:cNvPr id="15385" name="TextBox 28">
              <a:extLst>
                <a:ext uri="{FF2B5EF4-FFF2-40B4-BE49-F238E27FC236}">
                  <a16:creationId xmlns:a16="http://schemas.microsoft.com/office/drawing/2014/main" id="{C605DF98-2340-3BA4-C7C2-1CC8903917A9}"/>
                </a:ext>
              </a:extLst>
            </p:cNvPr>
            <p:cNvSpPr txBox="1">
              <a:spLocks noChangeArrowheads="1"/>
            </p:cNvSpPr>
            <p:nvPr/>
          </p:nvSpPr>
          <p:spPr bwMode="auto">
            <a:xfrm>
              <a:off x="7326313" y="3484563"/>
              <a:ext cx="3587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en-US" altLang="zh-CN" sz="1800">
                  <a:latin typeface="Arial" panose="020B0604020202020204" pitchFamily="34" charset="0"/>
                </a:rPr>
                <a:t>P</a:t>
              </a:r>
              <a:endParaRPr lang="zh-CN" altLang="en-US" sz="1800">
                <a:latin typeface="Arial" panose="020B0604020202020204" pitchFamily="34" charset="0"/>
              </a:endParaRPr>
            </a:p>
          </p:txBody>
        </p:sp>
        <p:grpSp>
          <p:nvGrpSpPr>
            <p:cNvPr id="36" name="Group 35">
              <a:extLst>
                <a:ext uri="{FF2B5EF4-FFF2-40B4-BE49-F238E27FC236}">
                  <a16:creationId xmlns:a16="http://schemas.microsoft.com/office/drawing/2014/main" id="{F4AC5E12-8F7A-5A6C-F32D-9F5F01421B4D}"/>
                </a:ext>
              </a:extLst>
            </p:cNvPr>
            <p:cNvGrpSpPr>
              <a:grpSpLocks/>
            </p:cNvGrpSpPr>
            <p:nvPr/>
          </p:nvGrpSpPr>
          <p:grpSpPr bwMode="auto">
            <a:xfrm>
              <a:off x="309562" y="4221162"/>
              <a:ext cx="7561263" cy="1452562"/>
              <a:chOff x="309860" y="4221088"/>
              <a:chExt cx="7561501" cy="1453339"/>
            </a:xfrm>
          </p:grpSpPr>
          <p:sp>
            <p:nvSpPr>
              <p:cNvPr id="31" name="Rounded Rectangle 30">
                <a:extLst>
                  <a:ext uri="{FF2B5EF4-FFF2-40B4-BE49-F238E27FC236}">
                    <a16:creationId xmlns:a16="http://schemas.microsoft.com/office/drawing/2014/main" id="{4F2A17F0-4776-C25D-9563-C2144F637D56}"/>
                  </a:ext>
                </a:extLst>
              </p:cNvPr>
              <p:cNvSpPr/>
              <p:nvPr/>
            </p:nvSpPr>
            <p:spPr>
              <a:xfrm>
                <a:off x="1906937" y="4221088"/>
                <a:ext cx="5931086" cy="48126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2" name="Rounded Rectangle 31">
                <a:extLst>
                  <a:ext uri="{FF2B5EF4-FFF2-40B4-BE49-F238E27FC236}">
                    <a16:creationId xmlns:a16="http://schemas.microsoft.com/office/drawing/2014/main" id="{CDFBE4C0-3C30-2C94-D15D-3FF33DDC6D38}"/>
                  </a:ext>
                </a:extLst>
              </p:cNvPr>
              <p:cNvSpPr/>
              <p:nvPr/>
            </p:nvSpPr>
            <p:spPr>
              <a:xfrm>
                <a:off x="1941863" y="5193158"/>
                <a:ext cx="5929498" cy="48126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5" name="TextBox 34">
                <a:extLst>
                  <a:ext uri="{FF2B5EF4-FFF2-40B4-BE49-F238E27FC236}">
                    <a16:creationId xmlns:a16="http://schemas.microsoft.com/office/drawing/2014/main" id="{201748AD-AE67-D003-044F-65232C0DBDDA}"/>
                  </a:ext>
                </a:extLst>
              </p:cNvPr>
              <p:cNvSpPr txBox="1"/>
              <p:nvPr/>
            </p:nvSpPr>
            <p:spPr>
              <a:xfrm>
                <a:off x="309860" y="4512539"/>
                <a:ext cx="1724080" cy="954618"/>
              </a:xfrm>
              <a:prstGeom prst="rect">
                <a:avLst/>
              </a:prstGeom>
              <a:noFill/>
            </p:spPr>
            <p:txBody>
              <a:bodyPr wrap="square">
                <a:spAutoFit/>
              </a:bodyPr>
              <a:lstStyle/>
              <a:p>
                <a:pPr>
                  <a:defRPr/>
                </a:pPr>
                <a:r>
                  <a:rPr lang="zh-CN" altLang="en-US" sz="1400" dirty="0">
                    <a:latin typeface="楷体" panose="02010609060101010101" pitchFamily="49" charset="-122"/>
                    <a:ea typeface="楷体" panose="02010609060101010101" pitchFamily="49" charset="-122"/>
                  </a:rPr>
                  <a:t>注意</a:t>
                </a:r>
                <a:r>
                  <a:rPr lang="en-US" altLang="zh-CN" sz="1400" dirty="0">
                    <a:latin typeface="+mn-lt"/>
                    <a:ea typeface="楷体" panose="02010609060101010101" pitchFamily="49" charset="-122"/>
                  </a:rPr>
                  <a:t>B,C</a:t>
                </a:r>
                <a:r>
                  <a:rPr lang="zh-CN" altLang="en-US" sz="1400" dirty="0">
                    <a:latin typeface="楷体" panose="02010609060101010101" pitchFamily="49" charset="-122"/>
                    <a:ea typeface="楷体" panose="02010609060101010101" pitchFamily="49" charset="-122"/>
                  </a:rPr>
                  <a:t>一定相异。所以只有红框内可能。而框内</a:t>
                </a:r>
                <a:r>
                  <a:rPr lang="en-US" altLang="zh-CN" sz="1400" dirty="0">
                    <a:latin typeface="+mn-lt"/>
                    <a:ea typeface="楷体" panose="02010609060101010101" pitchFamily="49" charset="-122"/>
                  </a:rPr>
                  <a:t>A</a:t>
                </a:r>
                <a:r>
                  <a:rPr lang="en-US" altLang="zh-CN" sz="1400" dirty="0">
                    <a:latin typeface="+mn-lt"/>
                    <a:ea typeface="楷体" panose="02010609060101010101" pitchFamily="49" charset="-122"/>
                    <a:sym typeface="Symbol" panose="05050102010706020507" pitchFamily="18" charset="2"/>
                  </a:rPr>
                  <a:t>P</a:t>
                </a:r>
                <a:r>
                  <a:rPr lang="zh-CN" altLang="en-US" sz="1400" dirty="0">
                    <a:latin typeface="+mn-lt"/>
                    <a:ea typeface="楷体" panose="02010609060101010101" pitchFamily="49" charset="-122"/>
                    <a:sym typeface="Symbol" panose="05050102010706020507" pitchFamily="18" charset="2"/>
                  </a:rPr>
                  <a:t>恒为假</a:t>
                </a:r>
                <a:endParaRPr lang="zh-CN" altLang="en-US" sz="1400" dirty="0">
                  <a:latin typeface="+mn-lt"/>
                  <a:ea typeface="楷体" panose="02010609060101010101" pitchFamily="49" charset="-122"/>
                </a:endParaRPr>
              </a:p>
            </p:txBody>
          </p:sp>
        </p:grpSp>
      </p:grpSp>
      <p:sp>
        <p:nvSpPr>
          <p:cNvPr id="37" name="TextBox 36">
            <a:extLst>
              <a:ext uri="{FF2B5EF4-FFF2-40B4-BE49-F238E27FC236}">
                <a16:creationId xmlns:a16="http://schemas.microsoft.com/office/drawing/2014/main" id="{0F69D7E6-4B70-9E30-4BC5-3F778D7F021B}"/>
              </a:ext>
            </a:extLst>
          </p:cNvPr>
          <p:cNvSpPr txBox="1">
            <a:spLocks noChangeArrowheads="1"/>
          </p:cNvSpPr>
          <p:nvPr/>
        </p:nvSpPr>
        <p:spPr bwMode="auto">
          <a:xfrm>
            <a:off x="1447944" y="5746613"/>
            <a:ext cx="30806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en-US" altLang="zh-CN" sz="1600" dirty="0">
                <a:solidFill>
                  <a:srgbClr val="006600"/>
                </a:solidFill>
                <a:latin typeface="+mn-lt"/>
              </a:rPr>
              <a:t>A</a:t>
            </a:r>
            <a:r>
              <a:rPr lang="zh-CN" altLang="en-US" sz="1600" dirty="0">
                <a:solidFill>
                  <a:srgbClr val="006600"/>
                </a:solidFill>
                <a:latin typeface="Arial" panose="020B0604020202020204" pitchFamily="34" charset="0"/>
              </a:rPr>
              <a:t>说的一定不是两个</a:t>
            </a:r>
            <a:r>
              <a:rPr lang="en-US" altLang="zh-CN" sz="1600" dirty="0">
                <a:solidFill>
                  <a:srgbClr val="006600"/>
                </a:solidFill>
                <a:latin typeface="+mn-lt"/>
              </a:rPr>
              <a:t>knave</a:t>
            </a:r>
            <a:r>
              <a:rPr lang="zh-CN" altLang="en-US" sz="1600" dirty="0">
                <a:solidFill>
                  <a:srgbClr val="006600"/>
                </a:solidFill>
                <a:latin typeface="Arial" panose="020B0604020202020204" pitchFamily="34" charset="0"/>
              </a:rPr>
              <a:t>。所以</a:t>
            </a:r>
            <a:r>
              <a:rPr lang="en-US" altLang="zh-CN" sz="1600" dirty="0">
                <a:solidFill>
                  <a:srgbClr val="006600"/>
                </a:solidFill>
                <a:latin typeface="+mn-lt"/>
              </a:rPr>
              <a:t>B</a:t>
            </a:r>
            <a:r>
              <a:rPr lang="zh-CN" altLang="en-US" sz="1600" dirty="0">
                <a:solidFill>
                  <a:srgbClr val="006600"/>
                </a:solidFill>
                <a:latin typeface="Arial" panose="020B0604020202020204" pitchFamily="34" charset="0"/>
              </a:rPr>
              <a:t>一定说谎，</a:t>
            </a:r>
            <a:r>
              <a:rPr lang="en-US" altLang="zh-CN" sz="1600" dirty="0">
                <a:solidFill>
                  <a:srgbClr val="006600"/>
                </a:solidFill>
                <a:latin typeface="+mn-lt"/>
              </a:rPr>
              <a:t>C</a:t>
            </a:r>
            <a:r>
              <a:rPr lang="zh-CN" altLang="en-US" sz="1600" dirty="0">
                <a:solidFill>
                  <a:srgbClr val="006600"/>
                </a:solidFill>
                <a:latin typeface="Arial" panose="020B0604020202020204" pitchFamily="34" charset="0"/>
              </a:rPr>
              <a:t>必定是</a:t>
            </a:r>
            <a:r>
              <a:rPr lang="en-US" altLang="zh-CN" sz="1600" dirty="0">
                <a:solidFill>
                  <a:srgbClr val="006600"/>
                </a:solidFill>
                <a:latin typeface="+mn-lt"/>
              </a:rPr>
              <a:t>knight</a:t>
            </a:r>
            <a:r>
              <a:rPr lang="zh-CN" altLang="en-US" sz="1600" dirty="0">
                <a:solidFill>
                  <a:srgbClr val="006600"/>
                </a:solidFill>
                <a:latin typeface="Arial" panose="020B0604020202020204" pitchFamily="34" charset="0"/>
              </a:rPr>
              <a:t>。</a:t>
            </a:r>
          </a:p>
        </p:txBody>
      </p:sp>
      <p:sp>
        <p:nvSpPr>
          <p:cNvPr id="2" name="文本框 1">
            <a:extLst>
              <a:ext uri="{FF2B5EF4-FFF2-40B4-BE49-F238E27FC236}">
                <a16:creationId xmlns:a16="http://schemas.microsoft.com/office/drawing/2014/main" id="{E4F27BE3-A52A-4039-688F-0063D632E49B}"/>
              </a:ext>
            </a:extLst>
          </p:cNvPr>
          <p:cNvSpPr txBox="1"/>
          <p:nvPr/>
        </p:nvSpPr>
        <p:spPr>
          <a:xfrm>
            <a:off x="4665496" y="5885429"/>
            <a:ext cx="3030560" cy="461665"/>
          </a:xfrm>
          <a:prstGeom prst="rect">
            <a:avLst/>
          </a:prstGeom>
          <a:noFill/>
        </p:spPr>
        <p:txBody>
          <a:bodyPr wrap="square" rtlCol="0">
            <a:spAutoFit/>
          </a:bodyPr>
          <a:lstStyle/>
          <a:p>
            <a:r>
              <a:rPr lang="zh-CN" altLang="en-US" sz="1200" dirty="0">
                <a:solidFill>
                  <a:schemeClr val="bg1">
                    <a:lumMod val="65000"/>
                  </a:schemeClr>
                </a:solidFill>
              </a:rPr>
              <a:t>注意：无法确定</a:t>
            </a:r>
            <a:r>
              <a:rPr lang="en-US" altLang="zh-CN" sz="1200" dirty="0">
                <a:solidFill>
                  <a:schemeClr val="bg1">
                    <a:lumMod val="65000"/>
                  </a:schemeClr>
                </a:solidFill>
              </a:rPr>
              <a:t>A</a:t>
            </a:r>
            <a:r>
              <a:rPr lang="zh-CN" altLang="en-US" sz="1200" dirty="0">
                <a:solidFill>
                  <a:schemeClr val="bg1">
                    <a:lumMod val="65000"/>
                  </a:schemeClr>
                </a:solidFill>
              </a:rPr>
              <a:t>说了什么，甚至</a:t>
            </a:r>
            <a:r>
              <a:rPr lang="en-US" altLang="zh-CN" sz="1200" dirty="0">
                <a:solidFill>
                  <a:schemeClr val="bg1">
                    <a:lumMod val="65000"/>
                  </a:schemeClr>
                </a:solidFill>
              </a:rPr>
              <a:t>A</a:t>
            </a:r>
            <a:r>
              <a:rPr lang="zh-CN" altLang="en-US" sz="1200" dirty="0">
                <a:solidFill>
                  <a:schemeClr val="bg1">
                    <a:lumMod val="65000"/>
                  </a:schemeClr>
                </a:solidFill>
              </a:rPr>
              <a:t>的身份也无法确定。</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a:extLst>
              <a:ext uri="{FF2B5EF4-FFF2-40B4-BE49-F238E27FC236}">
                <a16:creationId xmlns:a16="http://schemas.microsoft.com/office/drawing/2014/main" id="{D9D7C47F-A391-C879-A6D6-F51EF67B24B6}"/>
              </a:ext>
            </a:extLst>
          </p:cNvPr>
          <p:cNvSpPr>
            <a:spLocks noGrp="1"/>
          </p:cNvSpPr>
          <p:nvPr>
            <p:ph type="title"/>
          </p:nvPr>
        </p:nvSpPr>
        <p:spPr>
          <a:xfrm>
            <a:off x="457200" y="476250"/>
            <a:ext cx="8229600" cy="941388"/>
          </a:xfrm>
        </p:spPr>
        <p:txBody>
          <a:bodyPr/>
          <a:lstStyle/>
          <a:p>
            <a:pPr eaLnBrk="1" hangingPunct="1"/>
            <a:r>
              <a:rPr lang="zh-CN" altLang="en-US" sz="3600"/>
              <a:t>逻辑不仅关乎结果，也能帮你提问</a:t>
            </a:r>
          </a:p>
        </p:txBody>
      </p:sp>
      <p:sp>
        <p:nvSpPr>
          <p:cNvPr id="3" name="文本框 2">
            <a:extLst>
              <a:ext uri="{FF2B5EF4-FFF2-40B4-BE49-F238E27FC236}">
                <a16:creationId xmlns:a16="http://schemas.microsoft.com/office/drawing/2014/main" id="{88E5A8F3-3C77-2956-FD7A-01C94699D0DA}"/>
              </a:ext>
            </a:extLst>
          </p:cNvPr>
          <p:cNvSpPr txBox="1"/>
          <p:nvPr/>
        </p:nvSpPr>
        <p:spPr>
          <a:xfrm>
            <a:off x="755576" y="1417638"/>
            <a:ext cx="7416824" cy="1015663"/>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cmpd="tri">
            <a:solidFill>
              <a:srgbClr val="C00000"/>
            </a:solidFill>
          </a:ln>
          <a:scene3d>
            <a:camera prst="orthographicFront"/>
            <a:lightRig rig="threePt" dir="t"/>
          </a:scene3d>
          <a:sp3d>
            <a:bevelT w="114300" prst="artDeco"/>
          </a:sp3d>
        </p:spPr>
        <p:txBody>
          <a:bodyPr>
            <a:spAutoFit/>
          </a:bodyPr>
          <a:lstStyle/>
          <a:p>
            <a:pPr eaLnBrk="1" hangingPunct="1">
              <a:spcBef>
                <a:spcPts val="600"/>
              </a:spcBef>
              <a:defRPr/>
            </a:pPr>
            <a:r>
              <a:rPr lang="zh-CN" altLang="en-US" sz="2000" dirty="0">
                <a:latin typeface="Times New Roman" panose="02020603050405020304" pitchFamily="18" charset="0"/>
                <a:cs typeface="Times New Roman" panose="02020603050405020304" pitchFamily="18" charset="0"/>
              </a:rPr>
              <a:t>埃贝尔听说岛上有金矿，他打算问一个偶遇的岛民，但却无法判断该岛民是哪一类人。他该如何提问才有意义呢？问题的答案只能是“</a:t>
            </a:r>
            <a:r>
              <a:rPr lang="en-US" altLang="zh-CN" sz="2000" dirty="0">
                <a:latin typeface="Times New Roman" panose="02020603050405020304" pitchFamily="18" charset="0"/>
                <a:cs typeface="Times New Roman" panose="02020603050405020304" pitchFamily="18" charset="0"/>
              </a:rPr>
              <a:t>yes</a:t>
            </a:r>
            <a:r>
              <a:rPr lang="zh-CN" altLang="en-US" sz="2000" dirty="0">
                <a:latin typeface="Times New Roman" panose="02020603050405020304" pitchFamily="18" charset="0"/>
                <a:cs typeface="Times New Roman" panose="02020603050405020304" pitchFamily="18" charset="0"/>
              </a:rPr>
              <a:t>”或“</a:t>
            </a:r>
            <a:r>
              <a:rPr lang="en-US" altLang="zh-CN" sz="2000" dirty="0">
                <a:latin typeface="Times New Roman" panose="02020603050405020304" pitchFamily="18" charset="0"/>
                <a:cs typeface="Times New Roman" panose="02020603050405020304" pitchFamily="18" charset="0"/>
              </a:rPr>
              <a:t>no”</a:t>
            </a:r>
            <a:r>
              <a:rPr lang="zh-CN" altLang="en-US" sz="2000" dirty="0">
                <a:latin typeface="Times New Roman" panose="02020603050405020304" pitchFamily="18" charset="0"/>
                <a:cs typeface="Times New Roman" panose="02020603050405020304" pitchFamily="18" charset="0"/>
              </a:rPr>
              <a:t>。</a:t>
            </a:r>
          </a:p>
        </p:txBody>
      </p:sp>
      <p:graphicFrame>
        <p:nvGraphicFramePr>
          <p:cNvPr id="2" name="表格 1">
            <a:extLst>
              <a:ext uri="{FF2B5EF4-FFF2-40B4-BE49-F238E27FC236}">
                <a16:creationId xmlns:a16="http://schemas.microsoft.com/office/drawing/2014/main" id="{31E6B4A0-D1C0-365F-8BC3-1120B0FB4AA1}"/>
              </a:ext>
            </a:extLst>
          </p:cNvPr>
          <p:cNvGraphicFramePr>
            <a:graphicFrameLocks noGrp="1"/>
          </p:cNvGraphicFramePr>
          <p:nvPr>
            <p:extLst>
              <p:ext uri="{D42A27DB-BD31-4B8C-83A1-F6EECF244321}">
                <p14:modId xmlns:p14="http://schemas.microsoft.com/office/powerpoint/2010/main" val="3421191714"/>
              </p:ext>
            </p:extLst>
          </p:nvPr>
        </p:nvGraphicFramePr>
        <p:xfrm>
          <a:off x="611560" y="3068638"/>
          <a:ext cx="3554431" cy="1854200"/>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1394191">
                  <a:extLst>
                    <a:ext uri="{9D8B030D-6E8A-4147-A177-3AD203B41FA5}">
                      <a16:colId xmlns:a16="http://schemas.microsoft.com/office/drawing/2014/main" val="20002"/>
                    </a:ext>
                  </a:extLst>
                </a:gridCol>
              </a:tblGrid>
              <a:tr h="370840">
                <a:tc>
                  <a:txBody>
                    <a:bodyPr/>
                    <a:lstStyle/>
                    <a:p>
                      <a:pPr algn="ctr"/>
                      <a:r>
                        <a:rPr lang="zh-CN" altLang="en-US" sz="1400" dirty="0"/>
                        <a:t>遇到</a:t>
                      </a:r>
                      <a:r>
                        <a:rPr lang="en-US" altLang="zh-CN" sz="1400" dirty="0"/>
                        <a:t>knight</a:t>
                      </a:r>
                      <a:endParaRPr lang="zh-CN" altLang="en-US" sz="1400" dirty="0"/>
                    </a:p>
                  </a:txBody>
                  <a:tcPr marL="91435" marR="91435"/>
                </a:tc>
                <a:tc>
                  <a:txBody>
                    <a:bodyPr/>
                    <a:lstStyle/>
                    <a:p>
                      <a:pPr algn="ctr"/>
                      <a:r>
                        <a:rPr lang="zh-CN" altLang="en-US" sz="1400" dirty="0"/>
                        <a:t>有金矿</a:t>
                      </a:r>
                    </a:p>
                  </a:txBody>
                  <a:tcPr marL="91435" marR="91435"/>
                </a:tc>
                <a:tc>
                  <a:txBody>
                    <a:bodyPr/>
                    <a:lstStyle/>
                    <a:p>
                      <a:pPr algn="ctr"/>
                      <a:r>
                        <a:rPr lang="zh-CN" altLang="en-US" sz="1400" dirty="0"/>
                        <a:t>预期回答</a:t>
                      </a:r>
                    </a:p>
                  </a:txBody>
                  <a:tcPr marL="91435" marR="91435"/>
                </a:tc>
                <a:extLst>
                  <a:ext uri="{0D108BD9-81ED-4DB2-BD59-A6C34878D82A}">
                    <a16:rowId xmlns:a16="http://schemas.microsoft.com/office/drawing/2014/main" val="10000"/>
                  </a:ext>
                </a:extLst>
              </a:tr>
              <a:tr h="370840">
                <a:tc>
                  <a:txBody>
                    <a:bodyPr/>
                    <a:lstStyle/>
                    <a:p>
                      <a:pPr algn="ctr"/>
                      <a:r>
                        <a:rPr lang="zh-CN" altLang="en-US" dirty="0"/>
                        <a:t>否</a:t>
                      </a:r>
                    </a:p>
                  </a:txBody>
                  <a:tcPr marL="91435" marR="91435"/>
                </a:tc>
                <a:tc>
                  <a:txBody>
                    <a:bodyPr/>
                    <a:lstStyle/>
                    <a:p>
                      <a:pPr algn="ctr"/>
                      <a:r>
                        <a:rPr lang="zh-CN" altLang="en-US" dirty="0"/>
                        <a:t>否</a:t>
                      </a:r>
                    </a:p>
                  </a:txBody>
                  <a:tcPr marL="91435" marR="91435"/>
                </a:tc>
                <a:tc>
                  <a:txBody>
                    <a:bodyPr/>
                    <a:lstStyle/>
                    <a:p>
                      <a:pPr algn="ctr"/>
                      <a:r>
                        <a:rPr lang="en-US" altLang="zh-CN" dirty="0">
                          <a:solidFill>
                            <a:schemeClr val="tx1"/>
                          </a:solidFill>
                        </a:rPr>
                        <a:t>no</a:t>
                      </a:r>
                      <a:r>
                        <a:rPr lang="en-US" altLang="zh-CN" dirty="0">
                          <a:solidFill>
                            <a:schemeClr val="bg1">
                              <a:lumMod val="65000"/>
                            </a:schemeClr>
                          </a:solidFill>
                        </a:rPr>
                        <a:t>(yes)</a:t>
                      </a:r>
                      <a:endParaRPr lang="zh-CN" altLang="en-US" dirty="0">
                        <a:solidFill>
                          <a:schemeClr val="bg1">
                            <a:lumMod val="65000"/>
                          </a:schemeClr>
                        </a:solidFill>
                      </a:endParaRPr>
                    </a:p>
                  </a:txBody>
                  <a:tcPr marL="91435" marR="91435"/>
                </a:tc>
                <a:extLst>
                  <a:ext uri="{0D108BD9-81ED-4DB2-BD59-A6C34878D82A}">
                    <a16:rowId xmlns:a16="http://schemas.microsoft.com/office/drawing/2014/main" val="10001"/>
                  </a:ext>
                </a:extLst>
              </a:tr>
              <a:tr h="370840">
                <a:tc>
                  <a:txBody>
                    <a:bodyPr/>
                    <a:lstStyle/>
                    <a:p>
                      <a:pPr algn="ctr"/>
                      <a:r>
                        <a:rPr lang="zh-CN" altLang="en-US" dirty="0"/>
                        <a:t>否</a:t>
                      </a:r>
                    </a:p>
                  </a:txBody>
                  <a:tcPr marL="91435" marR="91435"/>
                </a:tc>
                <a:tc>
                  <a:txBody>
                    <a:bodyPr/>
                    <a:lstStyle/>
                    <a:p>
                      <a:pPr algn="ctr"/>
                      <a:r>
                        <a:rPr lang="zh-CN" altLang="en-US" dirty="0"/>
                        <a:t>是</a:t>
                      </a:r>
                    </a:p>
                  </a:txBody>
                  <a:tcPr marL="91435" marR="91435"/>
                </a:tc>
                <a:tc>
                  <a:txBody>
                    <a:bodyPr/>
                    <a:lstStyle/>
                    <a:p>
                      <a:pPr algn="ctr"/>
                      <a:r>
                        <a:rPr lang="en-US" altLang="zh-CN" dirty="0"/>
                        <a:t>yes</a:t>
                      </a:r>
                      <a:r>
                        <a:rPr lang="en-US" altLang="zh-CN" dirty="0">
                          <a:solidFill>
                            <a:schemeClr val="bg1">
                              <a:lumMod val="65000"/>
                            </a:schemeClr>
                          </a:solidFill>
                        </a:rPr>
                        <a:t>(no)</a:t>
                      </a:r>
                      <a:endParaRPr lang="zh-CN" altLang="en-US" dirty="0">
                        <a:solidFill>
                          <a:schemeClr val="bg1">
                            <a:lumMod val="65000"/>
                          </a:schemeClr>
                        </a:solidFill>
                      </a:endParaRPr>
                    </a:p>
                  </a:txBody>
                  <a:tcPr marL="91435" marR="91435"/>
                </a:tc>
                <a:extLst>
                  <a:ext uri="{0D108BD9-81ED-4DB2-BD59-A6C34878D82A}">
                    <a16:rowId xmlns:a16="http://schemas.microsoft.com/office/drawing/2014/main" val="10002"/>
                  </a:ext>
                </a:extLst>
              </a:tr>
              <a:tr h="370840">
                <a:tc>
                  <a:txBody>
                    <a:bodyPr/>
                    <a:lstStyle/>
                    <a:p>
                      <a:pPr algn="ctr"/>
                      <a:r>
                        <a:rPr lang="zh-CN" altLang="en-US" dirty="0"/>
                        <a:t>是</a:t>
                      </a:r>
                    </a:p>
                  </a:txBody>
                  <a:tcPr marL="91435" marR="91435"/>
                </a:tc>
                <a:tc>
                  <a:txBody>
                    <a:bodyPr/>
                    <a:lstStyle/>
                    <a:p>
                      <a:pPr algn="ctr"/>
                      <a:r>
                        <a:rPr lang="zh-CN" altLang="en-US" dirty="0"/>
                        <a:t>否</a:t>
                      </a:r>
                    </a:p>
                  </a:txBody>
                  <a:tcPr marL="91435" marR="91435"/>
                </a:tc>
                <a:tc>
                  <a:txBody>
                    <a:bodyPr/>
                    <a:lstStyle/>
                    <a:p>
                      <a:pPr algn="ctr"/>
                      <a:r>
                        <a:rPr lang="en-US" altLang="zh-CN" dirty="0"/>
                        <a:t>no </a:t>
                      </a:r>
                      <a:endParaRPr lang="zh-CN" altLang="en-US" dirty="0"/>
                    </a:p>
                  </a:txBody>
                  <a:tcPr marL="91435" marR="91435"/>
                </a:tc>
                <a:extLst>
                  <a:ext uri="{0D108BD9-81ED-4DB2-BD59-A6C34878D82A}">
                    <a16:rowId xmlns:a16="http://schemas.microsoft.com/office/drawing/2014/main" val="10003"/>
                  </a:ext>
                </a:extLst>
              </a:tr>
              <a:tr h="370840">
                <a:tc>
                  <a:txBody>
                    <a:bodyPr/>
                    <a:lstStyle/>
                    <a:p>
                      <a:pPr algn="ctr"/>
                      <a:r>
                        <a:rPr lang="zh-CN" altLang="en-US" dirty="0"/>
                        <a:t>是</a:t>
                      </a:r>
                    </a:p>
                  </a:txBody>
                  <a:tcPr marL="91435" marR="91435"/>
                </a:tc>
                <a:tc>
                  <a:txBody>
                    <a:bodyPr/>
                    <a:lstStyle/>
                    <a:p>
                      <a:pPr algn="ctr"/>
                      <a:r>
                        <a:rPr lang="zh-CN" altLang="en-US" dirty="0"/>
                        <a:t>是</a:t>
                      </a:r>
                    </a:p>
                  </a:txBody>
                  <a:tcPr marL="91435" marR="91435"/>
                </a:tc>
                <a:tc>
                  <a:txBody>
                    <a:bodyPr/>
                    <a:lstStyle/>
                    <a:p>
                      <a:pPr algn="ctr"/>
                      <a:r>
                        <a:rPr lang="en-US" altLang="zh-CN" dirty="0"/>
                        <a:t>yes</a:t>
                      </a:r>
                      <a:endParaRPr lang="zh-CN" altLang="en-US" dirty="0"/>
                    </a:p>
                  </a:txBody>
                  <a:tcPr marL="91435" marR="91435"/>
                </a:tc>
                <a:extLst>
                  <a:ext uri="{0D108BD9-81ED-4DB2-BD59-A6C34878D82A}">
                    <a16:rowId xmlns:a16="http://schemas.microsoft.com/office/drawing/2014/main" val="10004"/>
                  </a:ext>
                </a:extLst>
              </a:tr>
            </a:tbl>
          </a:graphicData>
        </a:graphic>
      </p:graphicFrame>
      <p:cxnSp>
        <p:nvCxnSpPr>
          <p:cNvPr id="5" name="直接箭头连接符 4">
            <a:extLst>
              <a:ext uri="{FF2B5EF4-FFF2-40B4-BE49-F238E27FC236}">
                <a16:creationId xmlns:a16="http://schemas.microsoft.com/office/drawing/2014/main" id="{CE99E9F0-7E9B-71B6-3D9F-8C21DB988F22}"/>
              </a:ext>
            </a:extLst>
          </p:cNvPr>
          <p:cNvCxnSpPr>
            <a:cxnSpLocks/>
          </p:cNvCxnSpPr>
          <p:nvPr/>
        </p:nvCxnSpPr>
        <p:spPr>
          <a:xfrm flipH="1">
            <a:off x="2555776" y="4795838"/>
            <a:ext cx="648072" cy="4333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文本框 5">
            <a:extLst>
              <a:ext uri="{FF2B5EF4-FFF2-40B4-BE49-F238E27FC236}">
                <a16:creationId xmlns:a16="http://schemas.microsoft.com/office/drawing/2014/main" id="{73E190AA-2DC8-EF7F-A5C7-EC9EEABDF0BB}"/>
              </a:ext>
            </a:extLst>
          </p:cNvPr>
          <p:cNvSpPr txBox="1">
            <a:spLocks noChangeArrowheads="1"/>
          </p:cNvSpPr>
          <p:nvPr/>
        </p:nvSpPr>
        <p:spPr bwMode="auto">
          <a:xfrm>
            <a:off x="1547813" y="5229225"/>
            <a:ext cx="23034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zh-CN" altLang="en-US" sz="1400">
                <a:solidFill>
                  <a:srgbClr val="006600"/>
                </a:solidFill>
                <a:latin typeface="微软雅黑" panose="020B0503020204020204" pitchFamily="34" charset="-122"/>
                <a:ea typeface="微软雅黑" panose="020B0503020204020204" pitchFamily="34" charset="-122"/>
              </a:rPr>
              <a:t>不管是否说谎，</a:t>
            </a:r>
            <a:r>
              <a:rPr lang="en-US" altLang="zh-CN" sz="1400">
                <a:solidFill>
                  <a:srgbClr val="006600"/>
                </a:solidFill>
                <a:latin typeface="微软雅黑" panose="020B0503020204020204" pitchFamily="34" charset="-122"/>
                <a:ea typeface="微软雅黑" panose="020B0503020204020204" pitchFamily="34" charset="-122"/>
              </a:rPr>
              <a:t>yes</a:t>
            </a:r>
            <a:r>
              <a:rPr lang="zh-CN" altLang="en-US" sz="1400">
                <a:solidFill>
                  <a:srgbClr val="006600"/>
                </a:solidFill>
                <a:latin typeface="微软雅黑" panose="020B0503020204020204" pitchFamily="34" charset="-122"/>
                <a:ea typeface="微软雅黑" panose="020B0503020204020204" pitchFamily="34" charset="-122"/>
              </a:rPr>
              <a:t>就是有金矿，</a:t>
            </a:r>
            <a:r>
              <a:rPr lang="en-US" altLang="zh-CN" sz="1400">
                <a:solidFill>
                  <a:srgbClr val="006600"/>
                </a:solidFill>
                <a:latin typeface="微软雅黑" panose="020B0503020204020204" pitchFamily="34" charset="-122"/>
                <a:ea typeface="微软雅黑" panose="020B0503020204020204" pitchFamily="34" charset="-122"/>
              </a:rPr>
              <a:t>no</a:t>
            </a:r>
            <a:r>
              <a:rPr lang="zh-CN" altLang="en-US" sz="1400">
                <a:solidFill>
                  <a:srgbClr val="006600"/>
                </a:solidFill>
                <a:latin typeface="微软雅黑" panose="020B0503020204020204" pitchFamily="34" charset="-122"/>
                <a:ea typeface="微软雅黑" panose="020B0503020204020204" pitchFamily="34" charset="-122"/>
              </a:rPr>
              <a:t>就是没有金矿。</a:t>
            </a:r>
          </a:p>
        </p:txBody>
      </p:sp>
      <p:sp>
        <p:nvSpPr>
          <p:cNvPr id="7" name="文本框 6">
            <a:extLst>
              <a:ext uri="{FF2B5EF4-FFF2-40B4-BE49-F238E27FC236}">
                <a16:creationId xmlns:a16="http://schemas.microsoft.com/office/drawing/2014/main" id="{AF76230A-7399-3CD5-BA06-440E58AD3746}"/>
              </a:ext>
            </a:extLst>
          </p:cNvPr>
          <p:cNvSpPr txBox="1">
            <a:spLocks noChangeArrowheads="1"/>
          </p:cNvSpPr>
          <p:nvPr/>
        </p:nvSpPr>
        <p:spPr bwMode="auto">
          <a:xfrm>
            <a:off x="4414838" y="2757488"/>
            <a:ext cx="41767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zh-CN" altLang="en-US" sz="1800">
                <a:solidFill>
                  <a:srgbClr val="C00000"/>
                </a:solidFill>
                <a:latin typeface="楷体" panose="02010609060101010101" pitchFamily="49" charset="-122"/>
                <a:ea typeface="楷体" panose="02010609060101010101" pitchFamily="49" charset="-122"/>
              </a:rPr>
              <a:t>你是骑士并且岛上有金矿，或者你是无赖且岛上没有金矿，是吗？</a:t>
            </a:r>
          </a:p>
        </p:txBody>
      </p:sp>
      <p:sp>
        <p:nvSpPr>
          <p:cNvPr id="9" name="文本框 8">
            <a:extLst>
              <a:ext uri="{FF2B5EF4-FFF2-40B4-BE49-F238E27FC236}">
                <a16:creationId xmlns:a16="http://schemas.microsoft.com/office/drawing/2014/main" id="{0B8C1778-0268-16BC-5482-3C39DBEE6D5F}"/>
              </a:ext>
            </a:extLst>
          </p:cNvPr>
          <p:cNvSpPr txBox="1">
            <a:spLocks noChangeArrowheads="1"/>
          </p:cNvSpPr>
          <p:nvPr/>
        </p:nvSpPr>
        <p:spPr bwMode="auto">
          <a:xfrm>
            <a:off x="4414838" y="3500438"/>
            <a:ext cx="35290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zh-CN" altLang="en-US" sz="1800">
                <a:solidFill>
                  <a:srgbClr val="C00000"/>
                </a:solidFill>
                <a:latin typeface="楷体" panose="02010609060101010101" pitchFamily="49" charset="-122"/>
                <a:ea typeface="楷体" panose="02010609060101010101" pitchFamily="49" charset="-122"/>
              </a:rPr>
              <a:t>你是骑士当且仅当岛上有金矿，是吗？</a:t>
            </a:r>
          </a:p>
        </p:txBody>
      </p:sp>
      <p:sp>
        <p:nvSpPr>
          <p:cNvPr id="10" name="文本框 9">
            <a:extLst>
              <a:ext uri="{FF2B5EF4-FFF2-40B4-BE49-F238E27FC236}">
                <a16:creationId xmlns:a16="http://schemas.microsoft.com/office/drawing/2014/main" id="{1FD5495B-C31F-AA0F-5BEA-0FABDA63F013}"/>
              </a:ext>
            </a:extLst>
          </p:cNvPr>
          <p:cNvSpPr txBox="1">
            <a:spLocks noChangeArrowheads="1"/>
          </p:cNvSpPr>
          <p:nvPr/>
        </p:nvSpPr>
        <p:spPr bwMode="auto">
          <a:xfrm>
            <a:off x="4414838" y="4149725"/>
            <a:ext cx="39608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zh-CN" altLang="en-US" sz="1800">
                <a:solidFill>
                  <a:srgbClr val="C00000"/>
                </a:solidFill>
                <a:latin typeface="楷体" panose="02010609060101010101" pitchFamily="49" charset="-122"/>
                <a:ea typeface="楷体" panose="02010609060101010101" pitchFamily="49" charset="-122"/>
              </a:rPr>
              <a:t>你是属于会说岛上有金矿的哪类人，是吗？</a:t>
            </a:r>
          </a:p>
        </p:txBody>
      </p:sp>
      <p:sp>
        <p:nvSpPr>
          <p:cNvPr id="8" name="矩形 7">
            <a:extLst>
              <a:ext uri="{FF2B5EF4-FFF2-40B4-BE49-F238E27FC236}">
                <a16:creationId xmlns:a16="http://schemas.microsoft.com/office/drawing/2014/main" id="{8164675B-EFBA-ADFC-E39D-BDBFDDF114F2}"/>
              </a:ext>
            </a:extLst>
          </p:cNvPr>
          <p:cNvSpPr/>
          <p:nvPr/>
        </p:nvSpPr>
        <p:spPr>
          <a:xfrm>
            <a:off x="4499992" y="4918470"/>
            <a:ext cx="3960812" cy="830997"/>
          </a:xfrm>
          <a:prstGeom prst="rect">
            <a:avLst/>
          </a:prstGeom>
          <a:noFill/>
        </p:spPr>
        <p:txBody>
          <a:bodyPr wrap="square">
            <a:spAutoFit/>
          </a:bodyPr>
          <a:lstStyle/>
          <a:p>
            <a:pPr>
              <a:defRPr/>
            </a:pPr>
            <a:r>
              <a:rPr lang="zh-CN" alt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问题</a:t>
            </a:r>
            <a:r>
              <a:rPr lang="en-US" altLang="zh-CN"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4</a:t>
            </a:r>
            <a:r>
              <a:rPr lang="zh-CN" alt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t>
            </a:r>
            <a:endParaRPr lang="en-US" altLang="zh-CN"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a:defRPr/>
            </a:pPr>
            <a:r>
              <a:rPr lang="zh-CN" altLang="en-US" sz="2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你能证明上述问题“等价”吗？</a:t>
            </a:r>
          </a:p>
        </p:txBody>
      </p:sp>
      <p:cxnSp>
        <p:nvCxnSpPr>
          <p:cNvPr id="12" name="直接箭头连接符 11">
            <a:extLst>
              <a:ext uri="{FF2B5EF4-FFF2-40B4-BE49-F238E27FC236}">
                <a16:creationId xmlns:a16="http://schemas.microsoft.com/office/drawing/2014/main" id="{15B8015D-E92F-2821-4AA7-47F7C156313E}"/>
              </a:ext>
            </a:extLst>
          </p:cNvPr>
          <p:cNvCxnSpPr>
            <a:cxnSpLocks/>
          </p:cNvCxnSpPr>
          <p:nvPr/>
        </p:nvCxnSpPr>
        <p:spPr>
          <a:xfrm flipH="1">
            <a:off x="2483768" y="4146550"/>
            <a:ext cx="720080" cy="1082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arn(inVertical)">
                                      <p:cBhvr>
                                        <p:cTn id="21" dur="500"/>
                                        <p:tgtEl>
                                          <p:spTgt spid="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16"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p:cTn id="36" dur="500" fill="hold"/>
                                        <p:tgtEl>
                                          <p:spTgt spid="8"/>
                                        </p:tgtEl>
                                        <p:attrNameLst>
                                          <p:attrName>ppt_w</p:attrName>
                                        </p:attrNameLst>
                                      </p:cBhvr>
                                      <p:tavLst>
                                        <p:tav tm="0">
                                          <p:val>
                                            <p:fltVal val="0"/>
                                          </p:val>
                                        </p:tav>
                                        <p:tav tm="100000">
                                          <p:val>
                                            <p:strVal val="#ppt_w"/>
                                          </p:val>
                                        </p:tav>
                                      </p:tavLst>
                                    </p:anim>
                                    <p:anim calcmode="lin" valueType="num">
                                      <p:cBhvr>
                                        <p:cTn id="37" dur="500" fill="hold"/>
                                        <p:tgtEl>
                                          <p:spTgt spid="8"/>
                                        </p:tgtEl>
                                        <p:attrNameLst>
                                          <p:attrName>ppt_h</p:attrName>
                                        </p:attrNameLst>
                                      </p:cBhvr>
                                      <p:tavLst>
                                        <p:tav tm="0">
                                          <p:val>
                                            <p:fltVal val="0"/>
                                          </p:val>
                                        </p:tav>
                                        <p:tav tm="100000">
                                          <p:val>
                                            <p:strVal val="#ppt_h"/>
                                          </p:val>
                                        </p:tav>
                                      </p:tavLst>
                                    </p:anim>
                                    <p:animEffect transition="in" filter="fade">
                                      <p:cBhvr>
                                        <p:cTn id="3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81D13A6-1D95-4E0C-9BA4-8216081ECE75}"/>
              </a:ext>
            </a:extLst>
          </p:cNvPr>
          <p:cNvSpPr>
            <a:spLocks noGrp="1"/>
          </p:cNvSpPr>
          <p:nvPr>
            <p:ph type="title"/>
          </p:nvPr>
        </p:nvSpPr>
        <p:spPr>
          <a:xfrm>
            <a:off x="457200" y="277813"/>
            <a:ext cx="8229600" cy="847725"/>
          </a:xfrm>
        </p:spPr>
        <p:txBody>
          <a:bodyPr/>
          <a:lstStyle/>
          <a:p>
            <a:pPr eaLnBrk="1" hangingPunct="1"/>
            <a:r>
              <a:rPr lang="zh-CN" altLang="en-US"/>
              <a:t>关于量词</a:t>
            </a:r>
          </a:p>
        </p:txBody>
      </p:sp>
      <p:sp>
        <p:nvSpPr>
          <p:cNvPr id="3" name="Content Placeholder 2">
            <a:extLst>
              <a:ext uri="{FF2B5EF4-FFF2-40B4-BE49-F238E27FC236}">
                <a16:creationId xmlns:a16="http://schemas.microsoft.com/office/drawing/2014/main" id="{34B0BF0F-68A4-729A-E8A6-AD21461E6894}"/>
              </a:ext>
            </a:extLst>
          </p:cNvPr>
          <p:cNvSpPr>
            <a:spLocks noGrp="1"/>
          </p:cNvSpPr>
          <p:nvPr>
            <p:ph idx="1"/>
          </p:nvPr>
        </p:nvSpPr>
        <p:spPr>
          <a:xfrm>
            <a:off x="539552" y="1268760"/>
            <a:ext cx="8351837" cy="5078412"/>
          </a:xfrm>
        </p:spPr>
        <p:txBody>
          <a:bodyPr/>
          <a:lstStyle/>
          <a:p>
            <a:pPr eaLnBrk="1" hangingPunct="1"/>
            <a:r>
              <a:rPr lang="zh-CN" altLang="en-US" sz="2400" dirty="0"/>
              <a:t>在量词作用域中如何使用连接词</a:t>
            </a:r>
            <a:r>
              <a:rPr lang="en-US" altLang="zh-CN" sz="2400" dirty="0"/>
              <a:t>:</a:t>
            </a:r>
          </a:p>
          <a:p>
            <a:pPr lvl="1" eaLnBrk="1" hangingPunct="1"/>
            <a:r>
              <a:rPr lang="zh-CN" altLang="en-US" sz="2000" dirty="0"/>
              <a:t>“每个人都知道中国。”：</a:t>
            </a:r>
            <a:r>
              <a:rPr lang="zh-CN" altLang="en-US" sz="2000" dirty="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x </a:t>
            </a:r>
            <a:r>
              <a:rPr lang="en-US" altLang="zh-CN" sz="2000" dirty="0">
                <a:cs typeface="Times New Roman" panose="02020603050405020304" pitchFamily="18" charset="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H</a:t>
            </a:r>
            <a:r>
              <a:rPr lang="en-US" altLang="zh-CN" sz="2000" dirty="0">
                <a:cs typeface="Times New Roman" panose="02020603050405020304" pitchFamily="18" charset="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x</a:t>
            </a:r>
            <a:r>
              <a:rPr lang="en-US" altLang="zh-CN" sz="2000" dirty="0">
                <a:cs typeface="Times New Roman" panose="02020603050405020304" pitchFamily="18" charset="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C</a:t>
            </a:r>
            <a:r>
              <a:rPr lang="en-US" altLang="zh-CN" sz="2000" dirty="0">
                <a:cs typeface="Times New Roman" panose="02020603050405020304" pitchFamily="18" charset="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x</a:t>
            </a:r>
            <a:r>
              <a:rPr lang="en-US" altLang="zh-CN" sz="2000" dirty="0">
                <a:cs typeface="Times New Roman" panose="02020603050405020304" pitchFamily="18" charset="0"/>
                <a:sym typeface="Symbol" panose="05050102010706020507" pitchFamily="18" charset="2"/>
              </a:rPr>
              <a:t>))</a:t>
            </a:r>
          </a:p>
          <a:p>
            <a:pPr lvl="2" eaLnBrk="1" hangingPunct="1"/>
            <a:r>
              <a:rPr lang="zh-CN" altLang="en-US" sz="2000" dirty="0"/>
              <a:t>这里：</a:t>
            </a:r>
            <a:r>
              <a:rPr lang="en-US" altLang="zh-CN" sz="2000" i="1" dirty="0">
                <a:cs typeface="Times New Roman" panose="02020603050405020304" pitchFamily="18" charset="0"/>
              </a:rPr>
              <a:t>H</a:t>
            </a:r>
            <a:r>
              <a:rPr lang="en-US" altLang="zh-CN" sz="2000" dirty="0">
                <a:cs typeface="Times New Roman" panose="02020603050405020304" pitchFamily="18" charset="0"/>
              </a:rPr>
              <a:t>(</a:t>
            </a:r>
            <a:r>
              <a:rPr lang="en-US" altLang="zh-CN" sz="2000" i="1" dirty="0">
                <a:cs typeface="Times New Roman" panose="02020603050405020304" pitchFamily="18" charset="0"/>
              </a:rPr>
              <a:t>x</a:t>
            </a:r>
            <a:r>
              <a:rPr lang="en-US" altLang="zh-CN" sz="2000" dirty="0">
                <a:cs typeface="Times New Roman" panose="02020603050405020304" pitchFamily="18" charset="0"/>
              </a:rPr>
              <a:t>)</a:t>
            </a:r>
            <a:r>
              <a:rPr lang="zh-CN" altLang="en-US" sz="2000" dirty="0">
                <a:cs typeface="Times New Roman" panose="02020603050405020304" pitchFamily="18" charset="0"/>
              </a:rPr>
              <a:t>表示</a:t>
            </a:r>
            <a:r>
              <a:rPr lang="en-US" altLang="zh-CN" sz="2000" i="1" dirty="0">
                <a:cs typeface="Times New Roman" panose="02020603050405020304" pitchFamily="18" charset="0"/>
              </a:rPr>
              <a:t>x</a:t>
            </a:r>
            <a:r>
              <a:rPr lang="zh-CN" altLang="en-US" sz="2000" dirty="0">
                <a:cs typeface="Times New Roman" panose="02020603050405020304" pitchFamily="18" charset="0"/>
              </a:rPr>
              <a:t>是人；</a:t>
            </a:r>
            <a:r>
              <a:rPr lang="en-US" altLang="zh-CN" sz="2000" i="1" dirty="0">
                <a:cs typeface="Times New Roman" panose="02020603050405020304" pitchFamily="18" charset="0"/>
              </a:rPr>
              <a:t>C</a:t>
            </a:r>
            <a:r>
              <a:rPr lang="en-US" altLang="zh-CN" sz="2000" dirty="0">
                <a:cs typeface="Times New Roman" panose="02020603050405020304" pitchFamily="18" charset="0"/>
              </a:rPr>
              <a:t>(</a:t>
            </a:r>
            <a:r>
              <a:rPr lang="en-US" altLang="zh-CN" sz="2000" i="1" dirty="0">
                <a:cs typeface="Times New Roman" panose="02020603050405020304" pitchFamily="18" charset="0"/>
              </a:rPr>
              <a:t>x</a:t>
            </a:r>
            <a:r>
              <a:rPr lang="en-US" altLang="zh-CN" sz="2000" dirty="0">
                <a:cs typeface="Times New Roman" panose="02020603050405020304" pitchFamily="18" charset="0"/>
              </a:rPr>
              <a:t>)</a:t>
            </a:r>
            <a:r>
              <a:rPr lang="zh-CN" altLang="en-US" sz="2000" dirty="0">
                <a:cs typeface="Times New Roman" panose="02020603050405020304" pitchFamily="18" charset="0"/>
              </a:rPr>
              <a:t>表示</a:t>
            </a:r>
            <a:r>
              <a:rPr lang="en-US" altLang="zh-CN" sz="2000" i="1" dirty="0">
                <a:cs typeface="Times New Roman" panose="02020603050405020304" pitchFamily="18" charset="0"/>
              </a:rPr>
              <a:t>x</a:t>
            </a:r>
            <a:r>
              <a:rPr lang="zh-CN" altLang="en-US" sz="2000" dirty="0">
                <a:cs typeface="Times New Roman" panose="02020603050405020304" pitchFamily="18" charset="0"/>
              </a:rPr>
              <a:t>知道中国。</a:t>
            </a:r>
            <a:endParaRPr lang="en-US" altLang="zh-CN" sz="2000" dirty="0">
              <a:cs typeface="Times New Roman" panose="02020603050405020304" pitchFamily="18" charset="0"/>
            </a:endParaRPr>
          </a:p>
          <a:p>
            <a:pPr lvl="1" eaLnBrk="1" hangingPunct="1"/>
            <a:r>
              <a:rPr lang="zh-CN" altLang="en-US" sz="2000" dirty="0">
                <a:cs typeface="Times New Roman" panose="02020603050405020304" pitchFamily="18" charset="0"/>
              </a:rPr>
              <a:t>“有人不知道危地马拉。”：</a:t>
            </a:r>
            <a:r>
              <a:rPr lang="zh-CN" altLang="en-US" sz="2000" dirty="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x </a:t>
            </a:r>
            <a:r>
              <a:rPr lang="en-US" altLang="zh-CN" sz="2000" dirty="0">
                <a:cs typeface="Times New Roman" panose="02020603050405020304" pitchFamily="18" charset="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H</a:t>
            </a:r>
            <a:r>
              <a:rPr lang="en-US" altLang="zh-CN" sz="2000" dirty="0">
                <a:cs typeface="Times New Roman" panose="02020603050405020304" pitchFamily="18" charset="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x</a:t>
            </a:r>
            <a:r>
              <a:rPr lang="en-US" altLang="zh-CN" sz="2000" dirty="0">
                <a:cs typeface="Times New Roman" panose="02020603050405020304" pitchFamily="18" charset="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G</a:t>
            </a:r>
            <a:r>
              <a:rPr lang="en-US" altLang="zh-CN" sz="2000" dirty="0">
                <a:cs typeface="Times New Roman" panose="02020603050405020304" pitchFamily="18" charset="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x</a:t>
            </a:r>
            <a:r>
              <a:rPr lang="en-US" altLang="zh-CN" sz="2000" dirty="0">
                <a:cs typeface="Times New Roman" panose="02020603050405020304" pitchFamily="18" charset="0"/>
                <a:sym typeface="Symbol" panose="05050102010706020507" pitchFamily="18" charset="2"/>
              </a:rPr>
              <a:t>))</a:t>
            </a:r>
          </a:p>
          <a:p>
            <a:pPr lvl="2" eaLnBrk="1" hangingPunct="1"/>
            <a:r>
              <a:rPr lang="zh-CN" altLang="en-US" sz="2000" dirty="0"/>
              <a:t>这里：</a:t>
            </a:r>
            <a:r>
              <a:rPr lang="en-US" altLang="zh-CN" sz="2000" i="1" dirty="0">
                <a:cs typeface="Times New Roman" panose="02020603050405020304" pitchFamily="18" charset="0"/>
              </a:rPr>
              <a:t>G</a:t>
            </a:r>
            <a:r>
              <a:rPr lang="en-US" altLang="zh-CN" sz="2000" dirty="0">
                <a:cs typeface="Times New Roman" panose="02020603050405020304" pitchFamily="18" charset="0"/>
              </a:rPr>
              <a:t>(</a:t>
            </a:r>
            <a:r>
              <a:rPr lang="en-US" altLang="zh-CN" sz="2000" i="1" dirty="0">
                <a:cs typeface="Times New Roman" panose="02020603050405020304" pitchFamily="18" charset="0"/>
              </a:rPr>
              <a:t>x</a:t>
            </a:r>
            <a:r>
              <a:rPr lang="en-US" altLang="zh-CN" sz="2000" dirty="0">
                <a:cs typeface="Times New Roman" panose="02020603050405020304" pitchFamily="18" charset="0"/>
              </a:rPr>
              <a:t>)</a:t>
            </a:r>
            <a:r>
              <a:rPr lang="zh-CN" altLang="en-US" sz="2000" dirty="0">
                <a:cs typeface="Times New Roman" panose="02020603050405020304" pitchFamily="18" charset="0"/>
              </a:rPr>
              <a:t>表示</a:t>
            </a:r>
            <a:r>
              <a:rPr lang="en-US" altLang="zh-CN" sz="2000" i="1" dirty="0">
                <a:cs typeface="Times New Roman" panose="02020603050405020304" pitchFamily="18" charset="0"/>
              </a:rPr>
              <a:t>x</a:t>
            </a:r>
            <a:r>
              <a:rPr lang="zh-CN" altLang="en-US" sz="2000" dirty="0">
                <a:cs typeface="Times New Roman" panose="02020603050405020304" pitchFamily="18" charset="0"/>
              </a:rPr>
              <a:t>知道危地马拉。</a:t>
            </a:r>
            <a:endParaRPr lang="en-US" altLang="zh-CN" sz="2000" dirty="0">
              <a:cs typeface="Times New Roman" panose="02020603050405020304" pitchFamily="18" charset="0"/>
            </a:endParaRPr>
          </a:p>
          <a:p>
            <a:pPr eaLnBrk="1" hangingPunct="1">
              <a:spcBef>
                <a:spcPts val="1200"/>
              </a:spcBef>
            </a:pPr>
            <a:r>
              <a:rPr lang="zh-CN" altLang="en-US" sz="2400" dirty="0">
                <a:cs typeface="Times New Roman" panose="02020603050405020304" pitchFamily="18" charset="0"/>
              </a:rPr>
              <a:t>带量词的逻辑表达式的否定：</a:t>
            </a:r>
            <a:endParaRPr lang="en-US" altLang="zh-CN" sz="2400" dirty="0">
              <a:cs typeface="Times New Roman" panose="02020603050405020304" pitchFamily="18" charset="0"/>
            </a:endParaRPr>
          </a:p>
          <a:p>
            <a:pPr lvl="1" eaLnBrk="1" hangingPunct="1"/>
            <a:r>
              <a:rPr lang="zh-CN" altLang="en-US" sz="2000" dirty="0"/>
              <a:t>“并非每个人都知道中国。”：</a:t>
            </a:r>
            <a:r>
              <a:rPr lang="zh-CN" altLang="en-US" sz="2000" dirty="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x </a:t>
            </a:r>
            <a:r>
              <a:rPr lang="en-US" altLang="zh-CN" sz="2000" dirty="0">
                <a:cs typeface="Times New Roman" panose="02020603050405020304" pitchFamily="18" charset="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H</a:t>
            </a:r>
            <a:r>
              <a:rPr lang="en-US" altLang="zh-CN" sz="2000" dirty="0">
                <a:cs typeface="Times New Roman" panose="02020603050405020304" pitchFamily="18" charset="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x</a:t>
            </a:r>
            <a:r>
              <a:rPr lang="en-US" altLang="zh-CN" sz="2000" dirty="0">
                <a:cs typeface="Times New Roman" panose="02020603050405020304" pitchFamily="18" charset="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C</a:t>
            </a:r>
            <a:r>
              <a:rPr lang="en-US" altLang="zh-CN" sz="2000" dirty="0">
                <a:cs typeface="Times New Roman" panose="02020603050405020304" pitchFamily="18" charset="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x</a:t>
            </a:r>
            <a:r>
              <a:rPr lang="en-US" altLang="zh-CN" sz="2000" dirty="0">
                <a:cs typeface="Times New Roman" panose="02020603050405020304" pitchFamily="18" charset="0"/>
                <a:sym typeface="Symbol" panose="05050102010706020507" pitchFamily="18" charset="2"/>
              </a:rPr>
              <a:t>))</a:t>
            </a:r>
          </a:p>
          <a:p>
            <a:pPr lvl="1" eaLnBrk="1" hangingPunct="1"/>
            <a:r>
              <a:rPr lang="zh-CN" altLang="en-US" sz="2000" dirty="0">
                <a:cs typeface="Times New Roman" panose="02020603050405020304" pitchFamily="18" charset="0"/>
                <a:sym typeface="Symbol" panose="05050102010706020507" pitchFamily="18" charset="2"/>
              </a:rPr>
              <a:t>“没有人不知道危地马拉。”：</a:t>
            </a:r>
            <a:r>
              <a:rPr lang="zh-CN" altLang="en-US" sz="2000" dirty="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x </a:t>
            </a:r>
            <a:r>
              <a:rPr lang="en-US" altLang="zh-CN" sz="2000" dirty="0">
                <a:cs typeface="Times New Roman" panose="02020603050405020304" pitchFamily="18" charset="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H</a:t>
            </a:r>
            <a:r>
              <a:rPr lang="en-US" altLang="zh-CN" sz="2000" dirty="0">
                <a:cs typeface="Times New Roman" panose="02020603050405020304" pitchFamily="18" charset="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x</a:t>
            </a:r>
            <a:r>
              <a:rPr lang="en-US" altLang="zh-CN" sz="2000" dirty="0">
                <a:cs typeface="Times New Roman" panose="02020603050405020304" pitchFamily="18" charset="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G</a:t>
            </a:r>
            <a:r>
              <a:rPr lang="en-US" altLang="zh-CN" sz="2000" dirty="0">
                <a:cs typeface="Times New Roman" panose="02020603050405020304" pitchFamily="18" charset="0"/>
                <a:sym typeface="Symbol" panose="05050102010706020507" pitchFamily="18" charset="2"/>
              </a:rPr>
              <a:t>(</a:t>
            </a:r>
            <a:r>
              <a:rPr lang="en-US" altLang="zh-CN" sz="2000" i="1" dirty="0">
                <a:cs typeface="Times New Roman" panose="02020603050405020304" pitchFamily="18" charset="0"/>
                <a:sym typeface="Symbol" panose="05050102010706020507" pitchFamily="18" charset="2"/>
              </a:rPr>
              <a:t>x</a:t>
            </a:r>
            <a:r>
              <a:rPr lang="en-US" altLang="zh-CN" sz="2000" dirty="0">
                <a:cs typeface="Times New Roman" panose="02020603050405020304" pitchFamily="18" charset="0"/>
                <a:sym typeface="Symbol" panose="05050102010706020507" pitchFamily="18" charset="2"/>
              </a:rPr>
              <a:t>))</a:t>
            </a:r>
          </a:p>
          <a:p>
            <a:pPr eaLnBrk="1" hangingPunct="1">
              <a:spcBef>
                <a:spcPts val="1200"/>
              </a:spcBef>
            </a:pPr>
            <a:r>
              <a:rPr lang="zh-CN" altLang="en-US" sz="2400" dirty="0">
                <a:cs typeface="Times New Roman" panose="02020603050405020304" pitchFamily="18" charset="0"/>
                <a:sym typeface="Symbol" panose="05050102010706020507" pitchFamily="18" charset="2"/>
              </a:rPr>
              <a:t>量词连用：</a:t>
            </a:r>
            <a:endParaRPr lang="en-US" altLang="zh-CN" sz="2400" dirty="0">
              <a:cs typeface="Times New Roman" panose="02020603050405020304" pitchFamily="18" charset="0"/>
              <a:sym typeface="Symbol" panose="05050102010706020507" pitchFamily="18" charset="2"/>
            </a:endParaRPr>
          </a:p>
          <a:p>
            <a:pPr lvl="1" eaLnBrk="1" hangingPunct="1">
              <a:spcBef>
                <a:spcPts val="1200"/>
              </a:spcBef>
            </a:pPr>
            <a:r>
              <a:rPr lang="zh-CN" altLang="en-US" sz="2000" dirty="0">
                <a:cs typeface="Times New Roman" panose="02020603050405020304" pitchFamily="18" charset="0"/>
                <a:sym typeface="Symbol" panose="05050102010706020507" pitchFamily="18" charset="2"/>
              </a:rPr>
              <a:t>你能否给一个例子，说明当不同的量词连用时，次序很关键。</a:t>
            </a:r>
            <a:endParaRPr lang="en-US" altLang="zh-CN" sz="2000" dirty="0">
              <a:cs typeface="Times New Roman" panose="02020603050405020304" pitchFamily="18" charset="0"/>
              <a:sym typeface="Symbol" panose="05050102010706020507"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a:extLst>
              <a:ext uri="{FF2B5EF4-FFF2-40B4-BE49-F238E27FC236}">
                <a16:creationId xmlns:a16="http://schemas.microsoft.com/office/drawing/2014/main" id="{0742FF68-3CEE-416C-15E2-BCF0E37E509C}"/>
              </a:ext>
            </a:extLst>
          </p:cNvPr>
          <p:cNvSpPr>
            <a:spLocks noGrp="1"/>
          </p:cNvSpPr>
          <p:nvPr>
            <p:ph type="title"/>
          </p:nvPr>
        </p:nvSpPr>
        <p:spPr>
          <a:xfrm>
            <a:off x="539750" y="400050"/>
            <a:ext cx="8229600" cy="868363"/>
          </a:xfrm>
        </p:spPr>
        <p:txBody>
          <a:bodyPr/>
          <a:lstStyle/>
          <a:p>
            <a:pPr eaLnBrk="1" hangingPunct="1"/>
            <a:r>
              <a:rPr lang="zh-CN" altLang="en-US" dirty="0"/>
              <a:t>埃贝尔遇到了一大群岛民</a:t>
            </a:r>
          </a:p>
        </p:txBody>
      </p:sp>
      <p:sp>
        <p:nvSpPr>
          <p:cNvPr id="3" name="文本框 2">
            <a:extLst>
              <a:ext uri="{FF2B5EF4-FFF2-40B4-BE49-F238E27FC236}">
                <a16:creationId xmlns:a16="http://schemas.microsoft.com/office/drawing/2014/main" id="{CD2AE0A7-250D-A416-8A7F-7D84FFE8DA5E}"/>
              </a:ext>
            </a:extLst>
          </p:cNvPr>
          <p:cNvSpPr txBox="1"/>
          <p:nvPr/>
        </p:nvSpPr>
        <p:spPr>
          <a:xfrm>
            <a:off x="684213" y="1268413"/>
            <a:ext cx="7200900" cy="1092607"/>
          </a:xfrm>
          <a:prstGeom prst="rect">
            <a:avLst/>
          </a:prstGeom>
          <a:noFill/>
        </p:spPr>
        <p:txBody>
          <a:bodyPr>
            <a:spAutoFit/>
          </a:bodyPr>
          <a:lstStyle/>
          <a:p>
            <a:pPr>
              <a:defRPr/>
            </a:pPr>
            <a:r>
              <a:rPr lang="zh-CN" altLang="en-US" sz="2400" dirty="0">
                <a:solidFill>
                  <a:srgbClr val="C00000"/>
                </a:solidFill>
                <a:latin typeface="华文隶书" panose="02010800040101010101" pitchFamily="2" charset="-122"/>
                <a:ea typeface="华文隶书" panose="02010800040101010101" pitchFamily="2" charset="-122"/>
              </a:rPr>
              <a:t>推理问题</a:t>
            </a:r>
            <a:r>
              <a:rPr lang="en-US" altLang="zh-CN" sz="2400" dirty="0">
                <a:solidFill>
                  <a:srgbClr val="C00000"/>
                </a:solidFill>
                <a:latin typeface="华文隶书" panose="02010800040101010101" pitchFamily="2" charset="-122"/>
                <a:ea typeface="华文隶书" panose="02010800040101010101" pitchFamily="2" charset="-122"/>
              </a:rPr>
              <a:t>4</a:t>
            </a:r>
            <a:r>
              <a:rPr lang="zh-CN" altLang="en-US" sz="2400" dirty="0">
                <a:solidFill>
                  <a:srgbClr val="C00000"/>
                </a:solidFill>
                <a:latin typeface="华文隶书" panose="02010800040101010101" pitchFamily="2" charset="-122"/>
                <a:ea typeface="华文隶书" panose="02010800040101010101" pitchFamily="2" charset="-122"/>
              </a:rPr>
              <a:t>：</a:t>
            </a:r>
            <a:endParaRPr lang="en-US" altLang="zh-CN" sz="2400" dirty="0">
              <a:solidFill>
                <a:srgbClr val="C00000"/>
              </a:solidFill>
              <a:latin typeface="华文隶书" panose="02010800040101010101" pitchFamily="2" charset="-122"/>
              <a:ea typeface="华文隶书" panose="02010800040101010101" pitchFamily="2" charset="-122"/>
            </a:endParaRPr>
          </a:p>
          <a:p>
            <a:pPr>
              <a:spcBef>
                <a:spcPts val="300"/>
              </a:spcBef>
              <a:defRPr/>
            </a:pPr>
            <a:r>
              <a:rPr lang="zh-CN" altLang="en-US" dirty="0">
                <a:latin typeface="+mj-lt"/>
              </a:rPr>
              <a:t>每人说的话都一样：</a:t>
            </a:r>
            <a:r>
              <a:rPr lang="en-US" altLang="zh-CN" dirty="0">
                <a:latin typeface="+mj-lt"/>
              </a:rPr>
              <a:t>“</a:t>
            </a:r>
            <a:r>
              <a:rPr lang="zh-CN" altLang="en-US" dirty="0">
                <a:latin typeface="+mj-lt"/>
              </a:rPr>
              <a:t>我们全都是同一类人</a:t>
            </a:r>
            <a:r>
              <a:rPr lang="en-US" altLang="zh-CN" dirty="0">
                <a:latin typeface="+mj-lt"/>
              </a:rPr>
              <a:t>.”</a:t>
            </a:r>
          </a:p>
          <a:p>
            <a:pPr>
              <a:spcBef>
                <a:spcPts val="300"/>
              </a:spcBef>
              <a:defRPr/>
            </a:pPr>
            <a:r>
              <a:rPr lang="zh-CN" altLang="en-US" dirty="0">
                <a:solidFill>
                  <a:srgbClr val="C00000"/>
                </a:solidFill>
                <a:latin typeface="+mj-lt"/>
              </a:rPr>
              <a:t>关于这群人你能得出什么结论</a:t>
            </a:r>
            <a:r>
              <a:rPr lang="en-US" altLang="zh-CN" dirty="0">
                <a:solidFill>
                  <a:srgbClr val="C00000"/>
                </a:solidFill>
                <a:latin typeface="+mn-lt"/>
              </a:rPr>
              <a:t>?</a:t>
            </a:r>
            <a:endParaRPr lang="zh-CN" altLang="en-US" dirty="0">
              <a:solidFill>
                <a:srgbClr val="C00000"/>
              </a:solidFill>
              <a:latin typeface="+mn-lt"/>
            </a:endParaRPr>
          </a:p>
        </p:txBody>
      </p:sp>
      <p:sp>
        <p:nvSpPr>
          <p:cNvPr id="4" name="文本框 3">
            <a:extLst>
              <a:ext uri="{FF2B5EF4-FFF2-40B4-BE49-F238E27FC236}">
                <a16:creationId xmlns:a16="http://schemas.microsoft.com/office/drawing/2014/main" id="{5871B8AA-E02A-88E7-67F5-EDA695D0BAC8}"/>
              </a:ext>
            </a:extLst>
          </p:cNvPr>
          <p:cNvSpPr txBox="1">
            <a:spLocks noChangeArrowheads="1"/>
          </p:cNvSpPr>
          <p:nvPr/>
        </p:nvSpPr>
        <p:spPr bwMode="auto">
          <a:xfrm>
            <a:off x="1115616" y="2368389"/>
            <a:ext cx="58332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zh-CN" altLang="en-US" sz="1800" dirty="0">
                <a:solidFill>
                  <a:srgbClr val="006600"/>
                </a:solidFill>
                <a:latin typeface="Arial" panose="020B0604020202020204" pitchFamily="34" charset="0"/>
              </a:rPr>
              <a:t>既然说的都一样，显然是同一类人，那只能都是</a:t>
            </a:r>
            <a:r>
              <a:rPr lang="en-US" altLang="zh-CN" sz="1800" dirty="0">
                <a:solidFill>
                  <a:srgbClr val="006600"/>
                </a:solidFill>
                <a:latin typeface="+mn-lt"/>
              </a:rPr>
              <a:t>knight</a:t>
            </a:r>
            <a:r>
              <a:rPr lang="zh-CN" altLang="en-US" sz="1800" dirty="0">
                <a:solidFill>
                  <a:srgbClr val="006600"/>
                </a:solidFill>
                <a:latin typeface="Arial" panose="020B0604020202020204" pitchFamily="34" charset="0"/>
              </a:rPr>
              <a:t>。</a:t>
            </a:r>
          </a:p>
        </p:txBody>
      </p:sp>
      <p:sp>
        <p:nvSpPr>
          <p:cNvPr id="5" name="文本框 4">
            <a:extLst>
              <a:ext uri="{FF2B5EF4-FFF2-40B4-BE49-F238E27FC236}">
                <a16:creationId xmlns:a16="http://schemas.microsoft.com/office/drawing/2014/main" id="{E1EBE33E-6DAC-61BF-9235-9CB98EA766BF}"/>
              </a:ext>
            </a:extLst>
          </p:cNvPr>
          <p:cNvSpPr txBox="1">
            <a:spLocks noChangeArrowheads="1"/>
          </p:cNvSpPr>
          <p:nvPr/>
        </p:nvSpPr>
        <p:spPr bwMode="auto">
          <a:xfrm>
            <a:off x="689327" y="2967335"/>
            <a:ext cx="77755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ts val="600"/>
              </a:spcBef>
              <a:buFontTx/>
              <a:buNone/>
            </a:pPr>
            <a:r>
              <a:rPr lang="zh-CN" altLang="en-US" sz="1800" dirty="0">
                <a:latin typeface="Arial" panose="020B0604020202020204" pitchFamily="34" charset="0"/>
              </a:rPr>
              <a:t>用谓词代替命题</a:t>
            </a:r>
            <a:r>
              <a:rPr lang="en-US" altLang="zh-CN" sz="1800" dirty="0">
                <a:latin typeface="Arial" panose="020B0604020202020204" pitchFamily="34" charset="0"/>
              </a:rPr>
              <a:t>: </a:t>
            </a:r>
            <a:r>
              <a:rPr lang="en-US" altLang="zh-CN" sz="1800" i="1" dirty="0">
                <a:cs typeface="Times New Roman" panose="02020603050405020304" pitchFamily="18" charset="0"/>
              </a:rPr>
              <a:t>k</a:t>
            </a:r>
            <a:r>
              <a:rPr lang="en-US" altLang="zh-CN" sz="1800" dirty="0">
                <a:cs typeface="Times New Roman" panose="02020603050405020304" pitchFamily="18" charset="0"/>
              </a:rPr>
              <a:t>(</a:t>
            </a:r>
            <a:r>
              <a:rPr lang="en-US" altLang="zh-CN" sz="1800" i="1" dirty="0">
                <a:cs typeface="Times New Roman" panose="02020603050405020304" pitchFamily="18" charset="0"/>
              </a:rPr>
              <a:t>x</a:t>
            </a:r>
            <a:r>
              <a:rPr lang="en-US" altLang="zh-CN" sz="1800" dirty="0">
                <a:cs typeface="Times New Roman" panose="02020603050405020304" pitchFamily="18" charset="0"/>
              </a:rPr>
              <a:t>)</a:t>
            </a:r>
            <a:r>
              <a:rPr lang="zh-CN" altLang="en-US" sz="1800" dirty="0">
                <a:latin typeface="Arial" panose="020B0604020202020204" pitchFamily="34" charset="0"/>
              </a:rPr>
              <a:t>表示“</a:t>
            </a:r>
            <a:r>
              <a:rPr lang="en-US" altLang="zh-CN" sz="1800" i="1" dirty="0">
                <a:cs typeface="Times New Roman" panose="02020603050405020304" pitchFamily="18" charset="0"/>
              </a:rPr>
              <a:t>x</a:t>
            </a:r>
            <a:r>
              <a:rPr lang="zh-CN" altLang="en-US" sz="1800" dirty="0">
                <a:latin typeface="Arial" panose="020B0604020202020204" pitchFamily="34" charset="0"/>
              </a:rPr>
              <a:t>是</a:t>
            </a:r>
            <a:r>
              <a:rPr lang="en-US" altLang="zh-CN" sz="1800" dirty="0">
                <a:latin typeface="+mn-lt"/>
              </a:rPr>
              <a:t>knight</a:t>
            </a:r>
            <a:r>
              <a:rPr lang="zh-CN" altLang="en-US" sz="1800" dirty="0">
                <a:latin typeface="Arial" panose="020B0604020202020204" pitchFamily="34" charset="0"/>
              </a:rPr>
              <a:t>”，</a:t>
            </a:r>
            <a:r>
              <a:rPr lang="zh-CN" altLang="en-US" sz="1800" dirty="0">
                <a:latin typeface="Arial" panose="020B0604020202020204" pitchFamily="34" charset="0"/>
                <a:sym typeface="Symbol" panose="05050102010706020507" pitchFamily="18" charset="2"/>
              </a:rPr>
              <a:t></a:t>
            </a:r>
            <a:r>
              <a:rPr lang="en-US" altLang="zh-CN" sz="1800" i="1" dirty="0">
                <a:cs typeface="Times New Roman" panose="02020603050405020304" pitchFamily="18" charset="0"/>
                <a:sym typeface="Symbol" panose="05050102010706020507" pitchFamily="18" charset="2"/>
              </a:rPr>
              <a:t>k</a:t>
            </a:r>
            <a:r>
              <a:rPr lang="en-US" altLang="zh-CN" sz="1800" dirty="0">
                <a:cs typeface="Times New Roman" panose="02020603050405020304" pitchFamily="18" charset="0"/>
                <a:sym typeface="Symbol" panose="05050102010706020507" pitchFamily="18" charset="2"/>
              </a:rPr>
              <a:t>(</a:t>
            </a:r>
            <a:r>
              <a:rPr lang="en-US" altLang="zh-CN" sz="1800" i="1" dirty="0">
                <a:cs typeface="Times New Roman" panose="02020603050405020304" pitchFamily="18" charset="0"/>
                <a:sym typeface="Symbol" panose="05050102010706020507" pitchFamily="18" charset="2"/>
              </a:rPr>
              <a:t>x</a:t>
            </a:r>
            <a:r>
              <a:rPr lang="en-US" altLang="zh-CN" sz="1800" dirty="0">
                <a:cs typeface="Times New Roman" panose="02020603050405020304" pitchFamily="18" charset="0"/>
                <a:sym typeface="Symbol" panose="05050102010706020507" pitchFamily="18" charset="2"/>
              </a:rPr>
              <a:t>)</a:t>
            </a:r>
            <a:r>
              <a:rPr lang="zh-CN" altLang="en-US" sz="1800" dirty="0">
                <a:latin typeface="Arial" panose="020B0604020202020204" pitchFamily="34" charset="0"/>
                <a:sym typeface="Symbol" panose="05050102010706020507" pitchFamily="18" charset="2"/>
              </a:rPr>
              <a:t>则表示“</a:t>
            </a:r>
            <a:r>
              <a:rPr lang="en-US" altLang="zh-CN" sz="1800" i="1" dirty="0">
                <a:cs typeface="Times New Roman" panose="02020603050405020304" pitchFamily="18" charset="0"/>
                <a:sym typeface="Symbol" panose="05050102010706020507" pitchFamily="18" charset="2"/>
              </a:rPr>
              <a:t>x</a:t>
            </a:r>
            <a:r>
              <a:rPr lang="zh-CN" altLang="en-US" sz="1800" dirty="0">
                <a:latin typeface="Arial" panose="020B0604020202020204" pitchFamily="34" charset="0"/>
                <a:sym typeface="Symbol" panose="05050102010706020507" pitchFamily="18" charset="2"/>
              </a:rPr>
              <a:t>是</a:t>
            </a:r>
            <a:r>
              <a:rPr lang="en-US" altLang="zh-CN" sz="1800" dirty="0">
                <a:latin typeface="+mn-lt"/>
                <a:sym typeface="Symbol" panose="05050102010706020507" pitchFamily="18" charset="2"/>
              </a:rPr>
              <a:t>knave</a:t>
            </a:r>
            <a:r>
              <a:rPr lang="zh-CN" altLang="en-US" sz="1800" dirty="0">
                <a:latin typeface="Arial" panose="020B0604020202020204" pitchFamily="34" charset="0"/>
                <a:sym typeface="Symbol" panose="05050102010706020507" pitchFamily="18" charset="2"/>
              </a:rPr>
              <a:t>”。</a:t>
            </a:r>
            <a:endParaRPr lang="en-US" altLang="zh-CN" sz="1800" dirty="0">
              <a:latin typeface="Arial" panose="020B0604020202020204" pitchFamily="34" charset="0"/>
              <a:sym typeface="Symbol" panose="05050102010706020507" pitchFamily="18" charset="2"/>
            </a:endParaRPr>
          </a:p>
          <a:p>
            <a:pPr>
              <a:spcBef>
                <a:spcPts val="600"/>
              </a:spcBef>
              <a:buFontTx/>
              <a:buNone/>
            </a:pPr>
            <a:r>
              <a:rPr lang="en-US" altLang="zh-CN" sz="1800" i="1" dirty="0">
                <a:cs typeface="Times New Roman" panose="02020603050405020304" pitchFamily="18" charset="0"/>
                <a:sym typeface="Symbol" panose="05050102010706020507" pitchFamily="18" charset="2"/>
              </a:rPr>
              <a:t>“x</a:t>
            </a:r>
            <a:r>
              <a:rPr lang="zh-CN" altLang="en-US" sz="1800" dirty="0">
                <a:latin typeface="Arial" panose="020B0604020202020204" pitchFamily="34" charset="0"/>
                <a:sym typeface="Symbol" panose="05050102010706020507" pitchFamily="18" charset="2"/>
              </a:rPr>
              <a:t>说了</a:t>
            </a:r>
            <a:r>
              <a:rPr lang="en-US" altLang="zh-CN" sz="1800" i="1" dirty="0">
                <a:cs typeface="Times New Roman" panose="02020603050405020304" pitchFamily="18" charset="0"/>
                <a:sym typeface="Symbol" panose="05050102010706020507" pitchFamily="18" charset="2"/>
              </a:rPr>
              <a:t>P” </a:t>
            </a:r>
            <a:r>
              <a:rPr lang="zh-CN" altLang="en-US" sz="1800" dirty="0">
                <a:latin typeface="Arial" panose="020B0604020202020204" pitchFamily="34" charset="0"/>
                <a:sym typeface="Symbol" panose="05050102010706020507" pitchFamily="18" charset="2"/>
              </a:rPr>
              <a:t>可表示为</a:t>
            </a:r>
            <a:r>
              <a:rPr lang="en-US" altLang="zh-CN" sz="1800" dirty="0">
                <a:latin typeface="Arial" panose="020B0604020202020204" pitchFamily="34" charset="0"/>
                <a:sym typeface="Symbol" panose="05050102010706020507" pitchFamily="18" charset="2"/>
              </a:rPr>
              <a:t>: </a:t>
            </a:r>
            <a:r>
              <a:rPr lang="en-US" altLang="zh-CN" sz="1800" i="1" dirty="0">
                <a:solidFill>
                  <a:srgbClr val="C00000"/>
                </a:solidFill>
                <a:cs typeface="Times New Roman" panose="02020603050405020304" pitchFamily="18" charset="0"/>
                <a:sym typeface="Symbol" panose="05050102010706020507" pitchFamily="18" charset="2"/>
              </a:rPr>
              <a:t>k</a:t>
            </a:r>
            <a:r>
              <a:rPr lang="en-US" altLang="zh-CN" sz="1800" dirty="0">
                <a:solidFill>
                  <a:srgbClr val="C00000"/>
                </a:solidFill>
                <a:cs typeface="Times New Roman" panose="02020603050405020304" pitchFamily="18" charset="0"/>
                <a:sym typeface="Symbol" panose="05050102010706020507" pitchFamily="18" charset="2"/>
              </a:rPr>
              <a:t>(</a:t>
            </a:r>
            <a:r>
              <a:rPr lang="en-US" altLang="zh-CN" sz="1800" i="1" dirty="0">
                <a:solidFill>
                  <a:srgbClr val="C00000"/>
                </a:solidFill>
                <a:cs typeface="Times New Roman" panose="02020603050405020304" pitchFamily="18" charset="0"/>
                <a:sym typeface="Symbol" panose="05050102010706020507" pitchFamily="18" charset="2"/>
              </a:rPr>
              <a:t>x</a:t>
            </a:r>
            <a:r>
              <a:rPr lang="en-US" altLang="zh-CN" sz="1800" dirty="0">
                <a:solidFill>
                  <a:srgbClr val="C00000"/>
                </a:solidFill>
                <a:cs typeface="Times New Roman" panose="02020603050405020304" pitchFamily="18" charset="0"/>
                <a:sym typeface="Symbol" panose="05050102010706020507" pitchFamily="18" charset="2"/>
              </a:rPr>
              <a:t>)</a:t>
            </a:r>
            <a:r>
              <a:rPr lang="en-US" altLang="zh-CN" sz="1800" i="1" dirty="0">
                <a:solidFill>
                  <a:srgbClr val="C00000"/>
                </a:solidFill>
                <a:cs typeface="Times New Roman" panose="02020603050405020304" pitchFamily="18" charset="0"/>
                <a:sym typeface="Symbol" panose="05050102010706020507" pitchFamily="18" charset="2"/>
              </a:rPr>
              <a:t>P</a:t>
            </a:r>
            <a:r>
              <a:rPr lang="zh-CN" altLang="en-US" sz="1800" dirty="0">
                <a:latin typeface="Arial" panose="020B0604020202020204" pitchFamily="34" charset="0"/>
                <a:sym typeface="Symbol" panose="05050102010706020507" pitchFamily="18" charset="2"/>
              </a:rPr>
              <a:t>。则上述问题可以符号化为：</a:t>
            </a:r>
            <a:endParaRPr lang="en-US" altLang="zh-CN" sz="1800" dirty="0">
              <a:latin typeface="Arial" panose="020B0604020202020204" pitchFamily="34" charset="0"/>
              <a:sym typeface="Symbol" panose="05050102010706020507" pitchFamily="18" charset="2"/>
            </a:endParaRPr>
          </a:p>
          <a:p>
            <a:pPr algn="ctr">
              <a:spcBef>
                <a:spcPts val="600"/>
              </a:spcBef>
              <a:buFontTx/>
              <a:buNone/>
            </a:pPr>
            <a:r>
              <a:rPr lang="en-US" altLang="zh-CN" sz="1800" dirty="0">
                <a:cs typeface="Times New Roman" panose="02020603050405020304" pitchFamily="18" charset="0"/>
                <a:sym typeface="Symbol" panose="05050102010706020507" pitchFamily="18" charset="2"/>
              </a:rPr>
              <a:t></a:t>
            </a:r>
            <a:r>
              <a:rPr lang="en-US" altLang="zh-CN" sz="1800" i="1" dirty="0">
                <a:cs typeface="Times New Roman" panose="02020603050405020304" pitchFamily="18" charset="0"/>
                <a:sym typeface="Symbol" panose="05050102010706020507" pitchFamily="18" charset="2"/>
              </a:rPr>
              <a:t>x</a:t>
            </a:r>
            <a:r>
              <a:rPr lang="en-US" altLang="zh-CN" sz="1800" dirty="0">
                <a:cs typeface="Times New Roman" panose="02020603050405020304" pitchFamily="18" charset="0"/>
                <a:sym typeface="Symbol" panose="05050102010706020507" pitchFamily="18" charset="2"/>
              </a:rPr>
              <a:t> (</a:t>
            </a:r>
            <a:r>
              <a:rPr lang="en-US" altLang="zh-CN" sz="1800" i="1" dirty="0">
                <a:cs typeface="Times New Roman" panose="02020603050405020304" pitchFamily="18" charset="0"/>
              </a:rPr>
              <a:t>k</a:t>
            </a:r>
            <a:r>
              <a:rPr lang="en-US" altLang="zh-CN" sz="1800" dirty="0">
                <a:cs typeface="Times New Roman" panose="02020603050405020304" pitchFamily="18" charset="0"/>
              </a:rPr>
              <a:t>(</a:t>
            </a:r>
            <a:r>
              <a:rPr lang="en-US" altLang="zh-CN" sz="1800" i="1" dirty="0">
                <a:cs typeface="Times New Roman" panose="02020603050405020304" pitchFamily="18" charset="0"/>
              </a:rPr>
              <a:t>x</a:t>
            </a:r>
            <a:r>
              <a:rPr lang="en-US" altLang="zh-CN" sz="1800" dirty="0">
                <a:cs typeface="Times New Roman" panose="02020603050405020304" pitchFamily="18" charset="0"/>
              </a:rPr>
              <a:t>) </a:t>
            </a:r>
            <a:r>
              <a:rPr lang="en-US" altLang="zh-CN" sz="1800" dirty="0">
                <a:cs typeface="Times New Roman" panose="02020603050405020304" pitchFamily="18" charset="0"/>
                <a:sym typeface="Symbol" panose="05050102010706020507" pitchFamily="18" charset="2"/>
              </a:rPr>
              <a:t> </a:t>
            </a:r>
            <a:r>
              <a:rPr lang="en-US" altLang="zh-CN" sz="1800" dirty="0">
                <a:cs typeface="Times New Roman" panose="02020603050405020304" pitchFamily="18" charset="0"/>
              </a:rPr>
              <a:t>(∀</a:t>
            </a:r>
            <a:r>
              <a:rPr lang="en-US" altLang="zh-CN" sz="1800" i="1" dirty="0" err="1">
                <a:cs typeface="Times New Roman" panose="02020603050405020304" pitchFamily="18" charset="0"/>
              </a:rPr>
              <a:t>xk</a:t>
            </a:r>
            <a:r>
              <a:rPr lang="en-US" altLang="zh-CN" sz="1800" dirty="0">
                <a:cs typeface="Times New Roman" panose="02020603050405020304" pitchFamily="18" charset="0"/>
              </a:rPr>
              <a:t>(</a:t>
            </a:r>
            <a:r>
              <a:rPr lang="en-US" altLang="zh-CN" sz="1800" i="1" dirty="0">
                <a:cs typeface="Times New Roman" panose="02020603050405020304" pitchFamily="18" charset="0"/>
              </a:rPr>
              <a:t>x</a:t>
            </a:r>
            <a:r>
              <a:rPr lang="en-US" altLang="zh-CN" sz="1800" dirty="0">
                <a:cs typeface="Times New Roman" panose="02020603050405020304" pitchFamily="18" charset="0"/>
              </a:rPr>
              <a:t>)∨∀</a:t>
            </a:r>
            <a:r>
              <a:rPr lang="en-US" altLang="zh-CN" sz="1800" i="1" dirty="0" err="1">
                <a:cs typeface="Times New Roman" panose="02020603050405020304" pitchFamily="18" charset="0"/>
              </a:rPr>
              <a:t>x</a:t>
            </a:r>
            <a:r>
              <a:rPr lang="en-US" altLang="zh-CN" sz="1800" dirty="0" err="1">
                <a:cs typeface="Times New Roman" panose="02020603050405020304" pitchFamily="18" charset="0"/>
                <a:sym typeface="Symbol" panose="05050102010706020507" pitchFamily="18" charset="2"/>
              </a:rPr>
              <a:t></a:t>
            </a:r>
            <a:r>
              <a:rPr lang="en-US" altLang="zh-CN" sz="1800" i="1" dirty="0" err="1">
                <a:cs typeface="Times New Roman" panose="02020603050405020304" pitchFamily="18" charset="0"/>
              </a:rPr>
              <a:t>k</a:t>
            </a:r>
            <a:r>
              <a:rPr lang="en-US" altLang="zh-CN" sz="1800" dirty="0">
                <a:cs typeface="Times New Roman" panose="02020603050405020304" pitchFamily="18" charset="0"/>
              </a:rPr>
              <a:t>(</a:t>
            </a:r>
            <a:r>
              <a:rPr lang="en-US" altLang="zh-CN" sz="1800" i="1" dirty="0">
                <a:cs typeface="Times New Roman" panose="02020603050405020304" pitchFamily="18" charset="0"/>
              </a:rPr>
              <a:t>x</a:t>
            </a:r>
            <a:r>
              <a:rPr lang="en-US" altLang="zh-CN" sz="1800" dirty="0">
                <a:cs typeface="Times New Roman" panose="02020603050405020304" pitchFamily="18" charset="0"/>
              </a:rPr>
              <a:t>))), </a:t>
            </a:r>
            <a:r>
              <a:rPr lang="zh-CN" altLang="en-US" sz="1800" dirty="0">
                <a:cs typeface="Times New Roman" panose="02020603050405020304" pitchFamily="18" charset="0"/>
              </a:rPr>
              <a:t>这可以推出：</a:t>
            </a:r>
            <a:r>
              <a:rPr lang="en-US" altLang="zh-CN" sz="1800" dirty="0">
                <a:cs typeface="Times New Roman" panose="02020603050405020304" pitchFamily="18" charset="0"/>
              </a:rPr>
              <a:t>∀</a:t>
            </a:r>
            <a:r>
              <a:rPr lang="en-US" altLang="zh-CN" sz="1800" i="1" dirty="0" err="1">
                <a:cs typeface="Times New Roman" panose="02020603050405020304" pitchFamily="18" charset="0"/>
              </a:rPr>
              <a:t>xk</a:t>
            </a:r>
            <a:r>
              <a:rPr lang="en-US" altLang="zh-CN" sz="1800" dirty="0">
                <a:cs typeface="Times New Roman" panose="02020603050405020304" pitchFamily="18" charset="0"/>
              </a:rPr>
              <a:t>(</a:t>
            </a:r>
            <a:r>
              <a:rPr lang="en-US" altLang="zh-CN" sz="1800" i="1" dirty="0">
                <a:cs typeface="Times New Roman" panose="02020603050405020304" pitchFamily="18" charset="0"/>
              </a:rPr>
              <a:t>x</a:t>
            </a:r>
            <a:r>
              <a:rPr lang="en-US" altLang="zh-CN" sz="1800" dirty="0">
                <a:cs typeface="Times New Roman" panose="02020603050405020304" pitchFamily="18" charset="0"/>
              </a:rPr>
              <a:t>)</a:t>
            </a:r>
            <a:endParaRPr lang="zh-CN" altLang="en-US" sz="1800" dirty="0">
              <a:cs typeface="Times New Roman" panose="02020603050405020304" pitchFamily="18" charset="0"/>
            </a:endParaRPr>
          </a:p>
        </p:txBody>
      </p:sp>
      <p:sp>
        <p:nvSpPr>
          <p:cNvPr id="8" name="文本框 7">
            <a:extLst>
              <a:ext uri="{FF2B5EF4-FFF2-40B4-BE49-F238E27FC236}">
                <a16:creationId xmlns:a16="http://schemas.microsoft.com/office/drawing/2014/main" id="{D44E0B5A-0799-20B8-637B-2B4F8765B193}"/>
              </a:ext>
            </a:extLst>
          </p:cNvPr>
          <p:cNvSpPr txBox="1">
            <a:spLocks noChangeArrowheads="1"/>
          </p:cNvSpPr>
          <p:nvPr/>
        </p:nvSpPr>
        <p:spPr bwMode="auto">
          <a:xfrm>
            <a:off x="1799431" y="5044176"/>
            <a:ext cx="55451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en-US" altLang="zh-CN" sz="1800" dirty="0">
                <a:solidFill>
                  <a:srgbClr val="006600"/>
                </a:solidFill>
                <a:cs typeface="Times New Roman" panose="02020603050405020304" pitchFamily="18" charset="0"/>
                <a:sym typeface="Symbol" panose="05050102010706020507" pitchFamily="18" charset="2"/>
              </a:rPr>
              <a:t></a:t>
            </a:r>
            <a:r>
              <a:rPr lang="en-US" altLang="zh-CN" sz="1800" i="1" dirty="0">
                <a:solidFill>
                  <a:srgbClr val="006600"/>
                </a:solidFill>
                <a:cs typeface="Times New Roman" panose="02020603050405020304" pitchFamily="18" charset="0"/>
              </a:rPr>
              <a:t>x</a:t>
            </a:r>
            <a:r>
              <a:rPr lang="en-US" altLang="zh-CN" sz="1800" dirty="0">
                <a:solidFill>
                  <a:srgbClr val="006600"/>
                </a:solidFill>
                <a:cs typeface="Times New Roman" panose="02020603050405020304" pitchFamily="18" charset="0"/>
              </a:rPr>
              <a:t> (</a:t>
            </a:r>
            <a:r>
              <a:rPr lang="en-US" altLang="zh-CN" sz="1800" i="1" dirty="0">
                <a:solidFill>
                  <a:srgbClr val="006600"/>
                </a:solidFill>
                <a:cs typeface="Times New Roman" panose="02020603050405020304" pitchFamily="18" charset="0"/>
              </a:rPr>
              <a:t>k</a:t>
            </a:r>
            <a:r>
              <a:rPr lang="en-US" altLang="zh-CN" sz="1800" dirty="0">
                <a:solidFill>
                  <a:srgbClr val="006600"/>
                </a:solidFill>
                <a:cs typeface="Times New Roman" panose="02020603050405020304" pitchFamily="18" charset="0"/>
              </a:rPr>
              <a:t>(</a:t>
            </a:r>
            <a:r>
              <a:rPr lang="en-US" altLang="zh-CN" sz="1800" i="1" dirty="0">
                <a:solidFill>
                  <a:srgbClr val="006600"/>
                </a:solidFill>
                <a:cs typeface="Times New Roman" panose="02020603050405020304" pitchFamily="18" charset="0"/>
              </a:rPr>
              <a:t>x</a:t>
            </a:r>
            <a:r>
              <a:rPr lang="en-US" altLang="zh-CN" sz="1800" dirty="0">
                <a:solidFill>
                  <a:srgbClr val="006600"/>
                </a:solidFill>
                <a:cs typeface="Times New Roman" panose="02020603050405020304" pitchFamily="18" charset="0"/>
              </a:rPr>
              <a:t>) </a:t>
            </a:r>
            <a:r>
              <a:rPr lang="en-US" altLang="zh-CN" sz="1800" dirty="0">
                <a:solidFill>
                  <a:srgbClr val="006600"/>
                </a:solidFill>
                <a:cs typeface="Times New Roman" panose="02020603050405020304" pitchFamily="18" charset="0"/>
                <a:sym typeface="Symbol" panose="05050102010706020507" pitchFamily="18" charset="2"/>
              </a:rPr>
              <a:t></a:t>
            </a:r>
            <a:r>
              <a:rPr lang="en-US" altLang="zh-CN" sz="1800" dirty="0">
                <a:solidFill>
                  <a:srgbClr val="006600"/>
                </a:solidFill>
                <a:cs typeface="Times New Roman" panose="02020603050405020304" pitchFamily="18" charset="0"/>
              </a:rPr>
              <a:t> (</a:t>
            </a:r>
            <a:r>
              <a:rPr lang="en-US" altLang="zh-CN" sz="1800" dirty="0">
                <a:solidFill>
                  <a:srgbClr val="006600"/>
                </a:solidFill>
                <a:cs typeface="Times New Roman" panose="02020603050405020304" pitchFamily="18" charset="0"/>
                <a:sym typeface="Symbol" panose="05050102010706020507" pitchFamily="18" charset="2"/>
              </a:rPr>
              <a:t></a:t>
            </a:r>
            <a:r>
              <a:rPr lang="en-US" altLang="zh-CN" sz="1800" i="1" dirty="0" err="1">
                <a:solidFill>
                  <a:srgbClr val="006600"/>
                </a:solidFill>
                <a:cs typeface="Times New Roman" panose="02020603050405020304" pitchFamily="18" charset="0"/>
              </a:rPr>
              <a:t>xk</a:t>
            </a:r>
            <a:r>
              <a:rPr lang="en-US" altLang="zh-CN" sz="1800" dirty="0">
                <a:solidFill>
                  <a:srgbClr val="006600"/>
                </a:solidFill>
                <a:cs typeface="Times New Roman" panose="02020603050405020304" pitchFamily="18" charset="0"/>
              </a:rPr>
              <a:t>(</a:t>
            </a:r>
            <a:r>
              <a:rPr lang="en-US" altLang="zh-CN" sz="1800" i="1" dirty="0">
                <a:solidFill>
                  <a:srgbClr val="006600"/>
                </a:solidFill>
                <a:cs typeface="Times New Roman" panose="02020603050405020304" pitchFamily="18" charset="0"/>
              </a:rPr>
              <a:t>x</a:t>
            </a:r>
            <a:r>
              <a:rPr lang="en-US" altLang="zh-CN" sz="1800" dirty="0">
                <a:solidFill>
                  <a:srgbClr val="006600"/>
                </a:solidFill>
                <a:cs typeface="Times New Roman" panose="02020603050405020304" pitchFamily="18" charset="0"/>
              </a:rPr>
              <a:t>) </a:t>
            </a:r>
            <a:r>
              <a:rPr lang="en-US" altLang="zh-CN" sz="1800" dirty="0">
                <a:solidFill>
                  <a:srgbClr val="006600"/>
                </a:solidFill>
                <a:cs typeface="Times New Roman" panose="02020603050405020304" pitchFamily="18" charset="0"/>
                <a:sym typeface="Symbol" panose="05050102010706020507" pitchFamily="18" charset="2"/>
              </a:rPr>
              <a:t> </a:t>
            </a:r>
            <a:r>
              <a:rPr lang="en-US" altLang="zh-CN" sz="1800" i="1" dirty="0" err="1">
                <a:solidFill>
                  <a:srgbClr val="006600"/>
                </a:solidFill>
                <a:cs typeface="Times New Roman" panose="02020603050405020304" pitchFamily="18" charset="0"/>
              </a:rPr>
              <a:t>x</a:t>
            </a:r>
            <a:r>
              <a:rPr lang="en-US" altLang="zh-CN" sz="1800" dirty="0" err="1">
                <a:solidFill>
                  <a:srgbClr val="006600"/>
                </a:solidFill>
                <a:cs typeface="Times New Roman" panose="02020603050405020304" pitchFamily="18" charset="0"/>
                <a:sym typeface="Symbol" panose="05050102010706020507" pitchFamily="18" charset="2"/>
              </a:rPr>
              <a:t></a:t>
            </a:r>
            <a:r>
              <a:rPr lang="en-US" altLang="zh-CN" sz="1800" i="1" dirty="0" err="1">
                <a:solidFill>
                  <a:srgbClr val="006600"/>
                </a:solidFill>
                <a:cs typeface="Times New Roman" panose="02020603050405020304" pitchFamily="18" charset="0"/>
              </a:rPr>
              <a:t>k</a:t>
            </a:r>
            <a:r>
              <a:rPr lang="en-US" altLang="zh-CN" sz="1800" dirty="0">
                <a:solidFill>
                  <a:srgbClr val="006600"/>
                </a:solidFill>
                <a:cs typeface="Times New Roman" panose="02020603050405020304" pitchFamily="18" charset="0"/>
              </a:rPr>
              <a:t>(</a:t>
            </a:r>
            <a:r>
              <a:rPr lang="en-US" altLang="zh-CN" sz="1800" i="1" dirty="0">
                <a:solidFill>
                  <a:srgbClr val="006600"/>
                </a:solidFill>
                <a:cs typeface="Times New Roman" panose="02020603050405020304" pitchFamily="18" charset="0"/>
              </a:rPr>
              <a:t>x</a:t>
            </a:r>
            <a:r>
              <a:rPr lang="en-US" altLang="zh-CN" sz="1800" dirty="0">
                <a:solidFill>
                  <a:srgbClr val="006600"/>
                </a:solidFill>
                <a:cs typeface="Times New Roman" panose="02020603050405020304" pitchFamily="18" charset="0"/>
              </a:rPr>
              <a:t>))), </a:t>
            </a:r>
            <a:r>
              <a:rPr lang="zh-CN" altLang="en-US" sz="1800" dirty="0">
                <a:solidFill>
                  <a:srgbClr val="006600"/>
                </a:solidFill>
                <a:cs typeface="Times New Roman" panose="02020603050405020304" pitchFamily="18" charset="0"/>
              </a:rPr>
              <a:t>这能推出什么？</a:t>
            </a:r>
            <a:r>
              <a:rPr lang="en-US" altLang="zh-CN" sz="1800" dirty="0">
                <a:solidFill>
                  <a:srgbClr val="006600"/>
                </a:solidFill>
                <a:cs typeface="Times New Roman" panose="02020603050405020304" pitchFamily="18" charset="0"/>
              </a:rPr>
              <a:t> </a:t>
            </a:r>
            <a:endParaRPr lang="zh-CN" altLang="en-US" sz="1800" dirty="0">
              <a:solidFill>
                <a:srgbClr val="006600"/>
              </a:solidFill>
              <a:cs typeface="Times New Roman" panose="02020603050405020304" pitchFamily="18" charset="0"/>
            </a:endParaRPr>
          </a:p>
        </p:txBody>
      </p:sp>
      <p:sp>
        <p:nvSpPr>
          <p:cNvPr id="2" name="文本框 1">
            <a:extLst>
              <a:ext uri="{FF2B5EF4-FFF2-40B4-BE49-F238E27FC236}">
                <a16:creationId xmlns:a16="http://schemas.microsoft.com/office/drawing/2014/main" id="{AD779AB7-910C-ADCC-2ADB-24C039266645}"/>
              </a:ext>
            </a:extLst>
          </p:cNvPr>
          <p:cNvSpPr txBox="1"/>
          <p:nvPr/>
        </p:nvSpPr>
        <p:spPr>
          <a:xfrm>
            <a:off x="1403648" y="4436643"/>
            <a:ext cx="6120681" cy="584775"/>
          </a:xfrm>
          <a:prstGeom prst="rect">
            <a:avLst/>
          </a:prstGeom>
          <a:noFill/>
        </p:spPr>
        <p:txBody>
          <a:bodyPr wrap="square" rtlCol="0">
            <a:spAutoFit/>
          </a:bodyPr>
          <a:lstStyle/>
          <a:p>
            <a:r>
              <a:rPr lang="zh-CN" altLang="en-US" sz="1600" dirty="0"/>
              <a:t>如果每个人说的话都是：“我们有人是</a:t>
            </a:r>
            <a:r>
              <a:rPr lang="en-US" altLang="zh-CN" sz="1600" dirty="0">
                <a:latin typeface="+mn-lt"/>
              </a:rPr>
              <a:t>knight</a:t>
            </a:r>
            <a:r>
              <a:rPr lang="en-US" altLang="zh-CN" sz="1600" dirty="0"/>
              <a:t>, </a:t>
            </a:r>
            <a:r>
              <a:rPr lang="zh-CN" altLang="en-US" sz="1600" dirty="0"/>
              <a:t>有人是</a:t>
            </a:r>
            <a:r>
              <a:rPr lang="en-US" altLang="zh-CN" sz="1600" dirty="0">
                <a:latin typeface="+mn-lt"/>
              </a:rPr>
              <a:t>knave</a:t>
            </a:r>
            <a:r>
              <a:rPr lang="zh-CN" altLang="en-US" sz="1600" dirty="0"/>
              <a:t>。”，那又如何呢？</a:t>
            </a:r>
          </a:p>
        </p:txBody>
      </p:sp>
      <p:sp>
        <p:nvSpPr>
          <p:cNvPr id="6" name="文本框 5">
            <a:extLst>
              <a:ext uri="{FF2B5EF4-FFF2-40B4-BE49-F238E27FC236}">
                <a16:creationId xmlns:a16="http://schemas.microsoft.com/office/drawing/2014/main" id="{F4E4EF97-2EF5-03E3-0713-6060A0FF5885}"/>
              </a:ext>
            </a:extLst>
          </p:cNvPr>
          <p:cNvSpPr txBox="1"/>
          <p:nvPr/>
        </p:nvSpPr>
        <p:spPr>
          <a:xfrm>
            <a:off x="3816177" y="5603528"/>
            <a:ext cx="3528392" cy="338554"/>
          </a:xfrm>
          <a:prstGeom prst="rect">
            <a:avLst/>
          </a:prstGeom>
          <a:noFill/>
        </p:spPr>
        <p:txBody>
          <a:bodyPr wrap="square" rtlCol="0">
            <a:spAutoFit/>
          </a:bodyPr>
          <a:lstStyle/>
          <a:p>
            <a:r>
              <a:rPr lang="zh-CN" altLang="en-US" sz="1600" dirty="0">
                <a:solidFill>
                  <a:srgbClr val="C00000"/>
                </a:solidFill>
                <a:latin typeface="微软雅黑" panose="020B0503020204020204" pitchFamily="34" charset="-122"/>
                <a:ea typeface="微软雅黑" panose="020B0503020204020204" pitchFamily="34" charset="-122"/>
              </a:rPr>
              <a:t>究竟如何推理，我们稍后再说。</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 calcmode="lin" valueType="num">
                                      <p:cBhvr>
                                        <p:cTn id="24"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p:cTn id="31"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3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137D32A5-972D-0C29-4933-32FC0A695B94}"/>
              </a:ext>
            </a:extLst>
          </p:cNvPr>
          <p:cNvSpPr/>
          <p:nvPr/>
        </p:nvSpPr>
        <p:spPr>
          <a:xfrm>
            <a:off x="2699792" y="2636912"/>
            <a:ext cx="3663182" cy="1754326"/>
          </a:xfrm>
          <a:prstGeom prst="rect">
            <a:avLst/>
          </a:prstGeom>
          <a:noFill/>
        </p:spPr>
        <p:txBody>
          <a:bodyPr wrap="none">
            <a:spAutoFit/>
          </a:bodyPr>
          <a:lstStyle/>
          <a:p>
            <a:pPr algn="ctr">
              <a:defRPr/>
            </a:pPr>
            <a:r>
              <a:rPr lang="en-US" altLang="zh-CN" sz="5400" b="1" dirty="0">
                <a:ln w="9525">
                  <a:solidFill>
                    <a:schemeClr val="bg1"/>
                  </a:solidFill>
                  <a:prstDash val="solid"/>
                </a:ln>
                <a:effectLst>
                  <a:outerShdw blurRad="12700" dist="38100" dir="2700000" algn="tl" rotWithShape="0">
                    <a:schemeClr val="bg1">
                      <a:lumMod val="50000"/>
                    </a:schemeClr>
                  </a:outerShdw>
                </a:effectLst>
              </a:rPr>
              <a:t>Part II</a:t>
            </a:r>
          </a:p>
          <a:p>
            <a:pPr algn="ctr">
              <a:defRPr/>
            </a:pPr>
            <a:r>
              <a:rPr lang="zh-CN" altLang="en-US" sz="5400" b="1" dirty="0">
                <a:ln w="9525">
                  <a:solidFill>
                    <a:schemeClr val="bg1"/>
                  </a:solidFill>
                  <a:prstDash val="solid"/>
                </a:ln>
                <a:effectLst>
                  <a:outerShdw blurRad="12700" dist="38100" dir="2700000" algn="tl" rotWithShape="0">
                    <a:schemeClr val="bg1">
                      <a:lumMod val="50000"/>
                    </a:schemeClr>
                  </a:outerShdw>
                </a:effectLst>
              </a:rPr>
              <a:t>推理符号化</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20FD7DE-B6B7-2302-81E3-CF5958AE38A0}"/>
              </a:ext>
            </a:extLst>
          </p:cNvPr>
          <p:cNvSpPr/>
          <p:nvPr/>
        </p:nvSpPr>
        <p:spPr>
          <a:xfrm>
            <a:off x="1259632" y="1331912"/>
            <a:ext cx="6624736" cy="2508379"/>
          </a:xfrm>
          <a:prstGeom prst="rect">
            <a:avLst/>
          </a:prstGeom>
          <a:noFill/>
        </p:spPr>
        <p:txBody>
          <a:bodyPr wrap="square">
            <a:spAutoFit/>
          </a:bodyPr>
          <a:lstStyle/>
          <a:p>
            <a:pPr eaLnBrk="1" hangingPunct="1">
              <a:defRPr/>
            </a:pPr>
            <a:r>
              <a:rPr lang="zh-CN" alt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问题</a:t>
            </a:r>
            <a:r>
              <a:rPr lang="en-US" altLang="zh-CN"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5</a:t>
            </a:r>
            <a:r>
              <a:rPr lang="zh-CN" alt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a:t>
            </a:r>
            <a:endParaRPr lang="en-US" altLang="zh-CN"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endParaRPr>
          </a:p>
          <a:p>
            <a:pPr eaLnBrk="1" hangingPunct="1">
              <a:spcBef>
                <a:spcPts val="600"/>
              </a:spcBef>
              <a:defRPr/>
            </a:pPr>
            <a:r>
              <a:rPr lang="zh-CN" alt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你读了指定的教材，有没有觉得这里的“证明”和你们中学所熟悉的几何证明有什么不同的地方？</a:t>
            </a:r>
            <a:endParaRPr lang="en-US" altLang="zh-CN"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endParaRPr>
          </a:p>
        </p:txBody>
      </p:sp>
      <p:sp>
        <p:nvSpPr>
          <p:cNvPr id="4" name="TextBox 3">
            <a:extLst>
              <a:ext uri="{FF2B5EF4-FFF2-40B4-BE49-F238E27FC236}">
                <a16:creationId xmlns:a16="http://schemas.microsoft.com/office/drawing/2014/main" id="{4BDF2C71-FA4C-5D7C-1739-04404EF5341A}"/>
              </a:ext>
            </a:extLst>
          </p:cNvPr>
          <p:cNvSpPr txBox="1">
            <a:spLocks noChangeArrowheads="1"/>
          </p:cNvSpPr>
          <p:nvPr/>
        </p:nvSpPr>
        <p:spPr bwMode="auto">
          <a:xfrm>
            <a:off x="4067944" y="4149080"/>
            <a:ext cx="30243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000" dirty="0">
                <a:solidFill>
                  <a:srgbClr val="C00000"/>
                </a:solidFill>
                <a:latin typeface="华文新魏" panose="02010800040101010101" pitchFamily="2" charset="-122"/>
                <a:ea typeface="华文新魏" panose="02010800040101010101" pitchFamily="2" charset="-122"/>
              </a:rPr>
              <a:t>这里怎么没有“公理”？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a:extLst>
              <a:ext uri="{FF2B5EF4-FFF2-40B4-BE49-F238E27FC236}">
                <a16:creationId xmlns:a16="http://schemas.microsoft.com/office/drawing/2014/main" id="{DABB9E0A-0CC1-FF09-4DFB-CA9C1D6BF9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835025"/>
            <a:ext cx="5286375"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31" name="Picture 3">
            <a:extLst>
              <a:ext uri="{FF2B5EF4-FFF2-40B4-BE49-F238E27FC236}">
                <a16:creationId xmlns:a16="http://schemas.microsoft.com/office/drawing/2014/main" id="{BE3BC8F6-395D-D580-6CD0-63D1F1A0B8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3152775"/>
            <a:ext cx="5286375"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1BE13445-74FA-838A-CB54-9F864E500E71}"/>
              </a:ext>
            </a:extLst>
          </p:cNvPr>
          <p:cNvSpPr txBox="1">
            <a:spLocks noChangeArrowheads="1"/>
          </p:cNvSpPr>
          <p:nvPr/>
        </p:nvSpPr>
        <p:spPr bwMode="auto">
          <a:xfrm>
            <a:off x="1835150" y="4797425"/>
            <a:ext cx="612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400" dirty="0">
                <a:solidFill>
                  <a:srgbClr val="C00000"/>
                </a:solidFill>
                <a:latin typeface="华文新魏" panose="02010800040101010101" pitchFamily="2" charset="-122"/>
                <a:ea typeface="华文新魏" panose="02010800040101010101" pitchFamily="2" charset="-122"/>
              </a:rPr>
              <a:t>你选其中一个式子，试试画出它的真值表。</a:t>
            </a:r>
          </a:p>
        </p:txBody>
      </p:sp>
      <p:sp>
        <p:nvSpPr>
          <p:cNvPr id="2" name="文本框 1">
            <a:extLst>
              <a:ext uri="{FF2B5EF4-FFF2-40B4-BE49-F238E27FC236}">
                <a16:creationId xmlns:a16="http://schemas.microsoft.com/office/drawing/2014/main" id="{790E67DD-EDEC-0596-7681-2D8838D1A6A7}"/>
              </a:ext>
            </a:extLst>
          </p:cNvPr>
          <p:cNvSpPr txBox="1"/>
          <p:nvPr/>
        </p:nvSpPr>
        <p:spPr>
          <a:xfrm>
            <a:off x="3203848" y="5373216"/>
            <a:ext cx="3888432" cy="307777"/>
          </a:xfrm>
          <a:prstGeom prst="rect">
            <a:avLst/>
          </a:prstGeom>
          <a:noFill/>
        </p:spPr>
        <p:txBody>
          <a:bodyPr wrap="square" rtlCol="0">
            <a:spAutoFit/>
          </a:bodyPr>
          <a:lstStyle/>
          <a:p>
            <a:r>
              <a:rPr lang="zh-CN" altLang="en-US" sz="1400" dirty="0">
                <a:solidFill>
                  <a:srgbClr val="006600"/>
                </a:solidFill>
                <a:latin typeface="微软雅黑" panose="020B0503020204020204" pitchFamily="34" charset="-122"/>
                <a:ea typeface="微软雅黑" panose="020B0503020204020204" pitchFamily="34" charset="-122"/>
              </a:rPr>
              <a:t>最右边一栏（按照习惯画法）一定全是“真”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EA4A185B-B32D-B75B-9330-E4E0BC747202}"/>
              </a:ext>
            </a:extLst>
          </p:cNvPr>
          <p:cNvSpPr>
            <a:spLocks noGrp="1"/>
          </p:cNvSpPr>
          <p:nvPr>
            <p:ph type="title"/>
          </p:nvPr>
        </p:nvSpPr>
        <p:spPr>
          <a:xfrm>
            <a:off x="457200" y="277813"/>
            <a:ext cx="8229600" cy="919162"/>
          </a:xfrm>
        </p:spPr>
        <p:txBody>
          <a:bodyPr/>
          <a:lstStyle/>
          <a:p>
            <a:pPr eaLnBrk="1" hangingPunct="1"/>
            <a:r>
              <a:rPr lang="zh-CN" altLang="en-US"/>
              <a:t>记住三个单词</a:t>
            </a:r>
          </a:p>
        </p:txBody>
      </p:sp>
      <p:sp>
        <p:nvSpPr>
          <p:cNvPr id="23555" name="Content Placeholder 2">
            <a:extLst>
              <a:ext uri="{FF2B5EF4-FFF2-40B4-BE49-F238E27FC236}">
                <a16:creationId xmlns:a16="http://schemas.microsoft.com/office/drawing/2014/main" id="{22EC8D15-4E57-CA2E-5C30-8DCA998963BD}"/>
              </a:ext>
            </a:extLst>
          </p:cNvPr>
          <p:cNvSpPr>
            <a:spLocks noGrp="1"/>
          </p:cNvSpPr>
          <p:nvPr>
            <p:ph idx="1"/>
          </p:nvPr>
        </p:nvSpPr>
        <p:spPr>
          <a:xfrm>
            <a:off x="457200" y="1341438"/>
            <a:ext cx="8229600" cy="4789487"/>
          </a:xfrm>
        </p:spPr>
        <p:txBody>
          <a:bodyPr/>
          <a:lstStyle/>
          <a:p>
            <a:pPr eaLnBrk="1" hangingPunct="1"/>
            <a:r>
              <a:rPr lang="zh-CN" altLang="en-US" sz="2400" dirty="0"/>
              <a:t>(</a:t>
            </a:r>
            <a:r>
              <a:rPr lang="en-US" altLang="zh-CN" sz="2400" i="1" dirty="0" err="1"/>
              <a:t>p</a:t>
            </a:r>
            <a:r>
              <a:rPr lang="en-US" altLang="zh-CN" sz="2400" dirty="0" err="1">
                <a:sym typeface="Symbol" panose="05050102010706020507" pitchFamily="18" charset="2"/>
              </a:rPr>
              <a:t></a:t>
            </a:r>
            <a:r>
              <a:rPr lang="en-US" altLang="zh-CN" sz="2400" i="1" dirty="0" err="1">
                <a:sym typeface="Symbol" panose="05050102010706020507" pitchFamily="18" charset="2"/>
              </a:rPr>
              <a:t>q</a:t>
            </a:r>
            <a:r>
              <a:rPr lang="en-US" altLang="zh-CN" sz="2400" dirty="0">
                <a:sym typeface="Symbol" panose="05050102010706020507" pitchFamily="18" charset="2"/>
              </a:rPr>
              <a:t>)(</a:t>
            </a:r>
            <a:r>
              <a:rPr lang="en-US" altLang="zh-CN" sz="2400" i="1" dirty="0">
                <a:sym typeface="Symbol" panose="05050102010706020507" pitchFamily="18" charset="2"/>
              </a:rPr>
              <a:t>q</a:t>
            </a:r>
            <a:r>
              <a:rPr lang="en-US" altLang="zh-CN" sz="2400" dirty="0">
                <a:sym typeface="Symbol" panose="05050102010706020507" pitchFamily="18" charset="2"/>
              </a:rPr>
              <a:t></a:t>
            </a:r>
            <a:r>
              <a:rPr lang="en-US" altLang="zh-CN" sz="2400" i="1" dirty="0">
                <a:sym typeface="Symbol" panose="05050102010706020507" pitchFamily="18" charset="2"/>
              </a:rPr>
              <a:t>p</a:t>
            </a:r>
            <a:r>
              <a:rPr lang="en-US" altLang="zh-CN" sz="2400" dirty="0">
                <a:sym typeface="Symbol" panose="05050102010706020507" pitchFamily="18" charset="2"/>
              </a:rPr>
              <a:t>) </a:t>
            </a:r>
            <a:r>
              <a:rPr lang="zh-CN" altLang="en-US" sz="2400" dirty="0">
                <a:sym typeface="Symbol" panose="05050102010706020507" pitchFamily="18" charset="2"/>
              </a:rPr>
              <a:t>：</a:t>
            </a:r>
            <a:r>
              <a:rPr lang="en-US" altLang="zh-CN" sz="2400" b="1" dirty="0">
                <a:solidFill>
                  <a:srgbClr val="FF0000"/>
                </a:solidFill>
                <a:cs typeface="Times New Roman" panose="02020603050405020304" pitchFamily="18" charset="0"/>
                <a:sym typeface="Symbol" panose="05050102010706020507" pitchFamily="18" charset="2"/>
              </a:rPr>
              <a:t>tautology</a:t>
            </a:r>
            <a:r>
              <a:rPr lang="en-US" altLang="zh-CN" sz="2400" dirty="0">
                <a:sym typeface="Symbol" panose="05050102010706020507" pitchFamily="18" charset="2"/>
              </a:rPr>
              <a:t> (</a:t>
            </a:r>
            <a:r>
              <a:rPr lang="zh-CN" altLang="en-US" sz="2400" dirty="0">
                <a:sym typeface="Symbol" panose="05050102010706020507" pitchFamily="18" charset="2"/>
              </a:rPr>
              <a:t>永真式</a:t>
            </a:r>
            <a:r>
              <a:rPr lang="en-US" altLang="zh-CN" sz="2400" dirty="0">
                <a:sym typeface="Symbol" panose="05050102010706020507" pitchFamily="18" charset="2"/>
              </a:rPr>
              <a:t>)</a:t>
            </a:r>
          </a:p>
          <a:p>
            <a:pPr eaLnBrk="1" hangingPunct="1"/>
            <a:r>
              <a:rPr lang="en-US" altLang="zh-CN" sz="2400" i="1" dirty="0">
                <a:sym typeface="Symbol" panose="05050102010706020507" pitchFamily="18" charset="2"/>
              </a:rPr>
              <a:t>p</a:t>
            </a:r>
            <a:r>
              <a:rPr lang="en-US" altLang="zh-CN" sz="2400" dirty="0">
                <a:sym typeface="Symbol" panose="05050102010706020507" pitchFamily="18" charset="2"/>
              </a:rPr>
              <a:t></a:t>
            </a:r>
            <a:r>
              <a:rPr lang="en-US" altLang="zh-CN" sz="2400" i="1" dirty="0">
                <a:sym typeface="Symbol" panose="05050102010706020507" pitchFamily="18" charset="2"/>
              </a:rPr>
              <a:t>p </a:t>
            </a:r>
            <a:r>
              <a:rPr lang="en-US" altLang="zh-CN" sz="2400" dirty="0">
                <a:sym typeface="Symbol" panose="05050102010706020507" pitchFamily="18" charset="2"/>
              </a:rPr>
              <a:t>is a </a:t>
            </a:r>
            <a:r>
              <a:rPr lang="en-US" altLang="zh-CN" sz="2400" b="1" dirty="0">
                <a:solidFill>
                  <a:srgbClr val="FF0000"/>
                </a:solidFill>
                <a:cs typeface="Times New Roman" panose="02020603050405020304" pitchFamily="18" charset="0"/>
                <a:sym typeface="Symbol" panose="05050102010706020507" pitchFamily="18" charset="2"/>
              </a:rPr>
              <a:t>contradiction</a:t>
            </a:r>
            <a:r>
              <a:rPr lang="en-US" altLang="zh-CN" sz="2400" dirty="0">
                <a:sym typeface="Symbol" panose="05050102010706020507" pitchFamily="18" charset="2"/>
              </a:rPr>
              <a:t>(</a:t>
            </a:r>
            <a:r>
              <a:rPr lang="zh-CN" altLang="en-US" sz="2400" dirty="0">
                <a:sym typeface="Symbol" panose="05050102010706020507" pitchFamily="18" charset="2"/>
              </a:rPr>
              <a:t>永假式</a:t>
            </a:r>
            <a:r>
              <a:rPr lang="en-US" altLang="zh-CN" sz="2400" dirty="0">
                <a:sym typeface="Symbol" panose="05050102010706020507" pitchFamily="18" charset="2"/>
              </a:rPr>
              <a:t>)</a:t>
            </a:r>
          </a:p>
          <a:p>
            <a:pPr eaLnBrk="1" hangingPunct="1"/>
            <a:r>
              <a:rPr lang="en-US" altLang="zh-CN" sz="2400" dirty="0">
                <a:sym typeface="Symbol" panose="05050102010706020507" pitchFamily="18" charset="2"/>
              </a:rPr>
              <a:t>(</a:t>
            </a:r>
            <a:r>
              <a:rPr lang="en-US" altLang="zh-CN" sz="2400" i="1" dirty="0" err="1">
                <a:sym typeface="Symbol" panose="05050102010706020507" pitchFamily="18" charset="2"/>
              </a:rPr>
              <a:t>p</a:t>
            </a:r>
            <a:r>
              <a:rPr lang="en-US" altLang="zh-CN" sz="2400" dirty="0" err="1">
                <a:sym typeface="Symbol" panose="05050102010706020507" pitchFamily="18" charset="2"/>
              </a:rPr>
              <a:t></a:t>
            </a:r>
            <a:r>
              <a:rPr lang="en-US" altLang="zh-CN" sz="2400" i="1" dirty="0" err="1">
                <a:sym typeface="Symbol" panose="05050102010706020507" pitchFamily="18" charset="2"/>
              </a:rPr>
              <a:t>q</a:t>
            </a:r>
            <a:r>
              <a:rPr lang="en-US" altLang="zh-CN" sz="2400" dirty="0">
                <a:sym typeface="Symbol" panose="05050102010706020507" pitchFamily="18" charset="2"/>
              </a:rPr>
              <a:t>)(</a:t>
            </a:r>
            <a:r>
              <a:rPr lang="en-US" altLang="zh-CN" sz="2400" i="1" dirty="0" err="1">
                <a:sym typeface="Symbol" panose="05050102010706020507" pitchFamily="18" charset="2"/>
              </a:rPr>
              <a:t>p</a:t>
            </a:r>
            <a:r>
              <a:rPr lang="en-US" altLang="zh-CN" sz="2400" dirty="0" err="1">
                <a:sym typeface="Symbol" panose="05050102010706020507" pitchFamily="18" charset="2"/>
              </a:rPr>
              <a:t></a:t>
            </a:r>
            <a:r>
              <a:rPr lang="en-US" altLang="zh-CN" sz="2400" i="1" dirty="0" err="1">
                <a:sym typeface="Symbol" panose="05050102010706020507" pitchFamily="18" charset="2"/>
              </a:rPr>
              <a:t>q</a:t>
            </a:r>
            <a:r>
              <a:rPr lang="en-US" altLang="zh-CN" sz="2400" dirty="0">
                <a:sym typeface="Symbol" panose="05050102010706020507" pitchFamily="18" charset="2"/>
              </a:rPr>
              <a:t>):</a:t>
            </a:r>
          </a:p>
          <a:p>
            <a:pPr lvl="1" eaLnBrk="1" hangingPunct="1"/>
            <a:r>
              <a:rPr lang="zh-CN" altLang="en-US" sz="2400" dirty="0">
                <a:sym typeface="Symbol" panose="05050102010706020507" pitchFamily="18" charset="2"/>
              </a:rPr>
              <a:t>这个逻辑表达式有时值为真</a:t>
            </a:r>
            <a:r>
              <a:rPr lang="en-US" altLang="zh-CN" sz="2400" dirty="0">
                <a:sym typeface="Symbol" panose="05050102010706020507" pitchFamily="18" charset="2"/>
              </a:rPr>
              <a:t>:</a:t>
            </a:r>
          </a:p>
          <a:p>
            <a:pPr lvl="1" algn="ctr" eaLnBrk="1" hangingPunct="1">
              <a:buFont typeface="Wingdings" panose="05000000000000000000" pitchFamily="2" charset="2"/>
              <a:buNone/>
            </a:pPr>
            <a:r>
              <a:rPr lang="en-US" altLang="zh-CN" sz="2400" dirty="0">
                <a:sym typeface="Symbol" panose="05050102010706020507" pitchFamily="18" charset="2"/>
              </a:rPr>
              <a:t>(</a:t>
            </a:r>
            <a:r>
              <a:rPr lang="en-US" altLang="zh-CN" sz="2400" i="1" dirty="0" err="1">
                <a:sym typeface="Symbol" panose="05050102010706020507" pitchFamily="18" charset="2"/>
              </a:rPr>
              <a:t>p</a:t>
            </a:r>
            <a:r>
              <a:rPr lang="en-US" altLang="zh-CN" sz="2400" dirty="0" err="1">
                <a:sym typeface="Symbol" panose="05050102010706020507" pitchFamily="18" charset="2"/>
              </a:rPr>
              <a:t>,</a:t>
            </a:r>
            <a:r>
              <a:rPr lang="en-US" altLang="zh-CN" sz="2400" i="1" dirty="0" err="1">
                <a:sym typeface="Symbol" panose="05050102010706020507" pitchFamily="18" charset="2"/>
              </a:rPr>
              <a:t>q</a:t>
            </a:r>
            <a:r>
              <a:rPr lang="en-US" altLang="zh-CN" sz="2400" dirty="0">
                <a:sym typeface="Symbol" panose="05050102010706020507" pitchFamily="18" charset="2"/>
              </a:rPr>
              <a:t>) = (</a:t>
            </a:r>
            <a:r>
              <a:rPr lang="en-US" altLang="zh-CN" sz="2400" i="1" dirty="0" err="1">
                <a:sym typeface="Symbol" panose="05050102010706020507" pitchFamily="18" charset="2"/>
              </a:rPr>
              <a:t>true,true</a:t>
            </a:r>
            <a:r>
              <a:rPr lang="en-US" altLang="zh-CN" sz="2400" dirty="0">
                <a:sym typeface="Symbol" panose="05050102010706020507" pitchFamily="18" charset="2"/>
              </a:rPr>
              <a:t>) or (</a:t>
            </a:r>
            <a:r>
              <a:rPr lang="en-US" altLang="zh-CN" sz="2400" i="1" dirty="0" err="1">
                <a:sym typeface="Symbol" panose="05050102010706020507" pitchFamily="18" charset="2"/>
              </a:rPr>
              <a:t>false,true</a:t>
            </a:r>
            <a:r>
              <a:rPr lang="en-US" altLang="zh-CN" sz="2400" dirty="0">
                <a:sym typeface="Symbol" panose="05050102010706020507" pitchFamily="18" charset="2"/>
              </a:rPr>
              <a:t>)</a:t>
            </a:r>
          </a:p>
          <a:p>
            <a:pPr lvl="1" eaLnBrk="1" hangingPunct="1"/>
            <a:r>
              <a:rPr lang="zh-CN" altLang="en-US" sz="2400" dirty="0">
                <a:sym typeface="Symbol" panose="05050102010706020507" pitchFamily="18" charset="2"/>
              </a:rPr>
              <a:t>但有时为假</a:t>
            </a:r>
            <a:r>
              <a:rPr lang="en-US" altLang="zh-CN" sz="2400" dirty="0">
                <a:sym typeface="Symbol" panose="05050102010706020507" pitchFamily="18" charset="2"/>
              </a:rPr>
              <a:t>:</a:t>
            </a:r>
          </a:p>
          <a:p>
            <a:pPr lvl="1" algn="ctr" eaLnBrk="1" hangingPunct="1">
              <a:buFont typeface="Wingdings" panose="05000000000000000000" pitchFamily="2" charset="2"/>
              <a:buNone/>
            </a:pPr>
            <a:r>
              <a:rPr lang="en-US" altLang="zh-CN" sz="2400" dirty="0">
                <a:sym typeface="Symbol" panose="05050102010706020507" pitchFamily="18" charset="2"/>
              </a:rPr>
              <a:t>(</a:t>
            </a:r>
            <a:r>
              <a:rPr lang="en-US" altLang="zh-CN" sz="2400" i="1" dirty="0" err="1">
                <a:sym typeface="Symbol" panose="05050102010706020507" pitchFamily="18" charset="2"/>
              </a:rPr>
              <a:t>p</a:t>
            </a:r>
            <a:r>
              <a:rPr lang="en-US" altLang="zh-CN" sz="2400" dirty="0" err="1">
                <a:sym typeface="Symbol" panose="05050102010706020507" pitchFamily="18" charset="2"/>
              </a:rPr>
              <a:t>,</a:t>
            </a:r>
            <a:r>
              <a:rPr lang="en-US" altLang="zh-CN" sz="2400" i="1" dirty="0" err="1">
                <a:sym typeface="Symbol" panose="05050102010706020507" pitchFamily="18" charset="2"/>
              </a:rPr>
              <a:t>q</a:t>
            </a:r>
            <a:r>
              <a:rPr lang="en-US" altLang="zh-CN" sz="2400" dirty="0">
                <a:sym typeface="Symbol" panose="05050102010706020507" pitchFamily="18" charset="2"/>
              </a:rPr>
              <a:t>) = (</a:t>
            </a:r>
            <a:r>
              <a:rPr lang="en-US" altLang="zh-CN" sz="2400" i="1" dirty="0" err="1">
                <a:sym typeface="Symbol" panose="05050102010706020507" pitchFamily="18" charset="2"/>
              </a:rPr>
              <a:t>true,false</a:t>
            </a:r>
            <a:r>
              <a:rPr lang="en-US" altLang="zh-CN" sz="2400" dirty="0">
                <a:sym typeface="Symbol" panose="05050102010706020507" pitchFamily="18" charset="2"/>
              </a:rPr>
              <a:t>) or (</a:t>
            </a:r>
            <a:r>
              <a:rPr lang="en-US" altLang="zh-CN" sz="2400" i="1" dirty="0" err="1">
                <a:sym typeface="Symbol" panose="05050102010706020507" pitchFamily="18" charset="2"/>
              </a:rPr>
              <a:t>false,false</a:t>
            </a:r>
            <a:r>
              <a:rPr lang="en-US" altLang="zh-CN" sz="2400" dirty="0">
                <a:sym typeface="Symbol" panose="05050102010706020507" pitchFamily="18" charset="2"/>
              </a:rPr>
              <a:t>)</a:t>
            </a:r>
          </a:p>
          <a:p>
            <a:pPr lvl="1" eaLnBrk="1" hangingPunct="1"/>
            <a:r>
              <a:rPr lang="zh-CN" altLang="en-US" sz="2400" dirty="0">
                <a:sym typeface="Symbol" panose="05050102010706020507" pitchFamily="18" charset="2"/>
              </a:rPr>
              <a:t>所以，这是</a:t>
            </a:r>
            <a:r>
              <a:rPr lang="en-US" altLang="zh-CN" sz="2400" b="1" dirty="0">
                <a:solidFill>
                  <a:srgbClr val="FF0000"/>
                </a:solidFill>
                <a:cs typeface="Times New Roman" panose="02020603050405020304" pitchFamily="18" charset="0"/>
                <a:sym typeface="Symbol" panose="05050102010706020507" pitchFamily="18" charset="2"/>
              </a:rPr>
              <a:t>contingency</a:t>
            </a:r>
            <a:r>
              <a:rPr lang="en-US" altLang="zh-CN" sz="2400" dirty="0">
                <a:sym typeface="Symbol" panose="05050102010706020507" pitchFamily="18" charset="2"/>
              </a:rPr>
              <a:t>(</a:t>
            </a:r>
            <a:r>
              <a:rPr lang="zh-CN" altLang="en-US" sz="2400" dirty="0">
                <a:sym typeface="Symbol" panose="05050102010706020507" pitchFamily="18" charset="2"/>
              </a:rPr>
              <a:t>可满足的非永真式</a:t>
            </a:r>
            <a:r>
              <a:rPr lang="en-US" altLang="zh-CN" sz="2400" dirty="0">
                <a:sym typeface="Symbol" panose="05050102010706020507" pitchFamily="18" charset="2"/>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4B60FA5-D4DB-4AEA-9905-5A73ED71E0C9}"/>
              </a:ext>
            </a:extLst>
          </p:cNvPr>
          <p:cNvSpPr/>
          <p:nvPr/>
        </p:nvSpPr>
        <p:spPr>
          <a:xfrm>
            <a:off x="1115617" y="1268760"/>
            <a:ext cx="6768752" cy="2662267"/>
          </a:xfrm>
          <a:prstGeom prst="rect">
            <a:avLst/>
          </a:prstGeom>
          <a:noFill/>
        </p:spPr>
        <p:txBody>
          <a:bodyPr>
            <a:spAutoFit/>
          </a:bodyPr>
          <a:lstStyle/>
          <a:p>
            <a:pPr eaLnBrk="1" hangingPunct="1">
              <a:defRPr/>
            </a:pPr>
            <a:r>
              <a:rPr lang="zh-CN" alt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问题</a:t>
            </a:r>
            <a:r>
              <a:rPr lang="en-US" altLang="zh-CN"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6</a:t>
            </a:r>
            <a:r>
              <a:rPr lang="zh-CN" alt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a:t>
            </a:r>
            <a:endParaRPr lang="en-US" altLang="zh-CN"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endParaRPr>
          </a:p>
          <a:p>
            <a:pPr eaLnBrk="1" hangingPunct="1">
              <a:spcBef>
                <a:spcPts val="600"/>
              </a:spcBef>
              <a:defRPr/>
            </a:pPr>
            <a:r>
              <a:rPr lang="zh-CN" alt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rPr>
              <a:t>你还记得在中学时怎么推导代数式吗？</a:t>
            </a:r>
            <a:endParaRPr lang="en-US" altLang="zh-CN"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a typeface="宋体" charset="-122"/>
            </a:endParaRPr>
          </a:p>
        </p:txBody>
      </p:sp>
      <p:sp>
        <p:nvSpPr>
          <p:cNvPr id="6" name="TextBox 5">
            <a:extLst>
              <a:ext uri="{FF2B5EF4-FFF2-40B4-BE49-F238E27FC236}">
                <a16:creationId xmlns:a16="http://schemas.microsoft.com/office/drawing/2014/main" id="{C2A3CD32-C434-41E1-2D0A-2DEAA33DDBAA}"/>
              </a:ext>
            </a:extLst>
          </p:cNvPr>
          <p:cNvSpPr txBox="1">
            <a:spLocks noChangeArrowheads="1"/>
          </p:cNvSpPr>
          <p:nvPr/>
        </p:nvSpPr>
        <p:spPr bwMode="auto">
          <a:xfrm>
            <a:off x="3419475" y="4581525"/>
            <a:ext cx="25923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3600">
                <a:solidFill>
                  <a:srgbClr val="C00000"/>
                </a:solidFill>
                <a:latin typeface="华文新魏" panose="02010800040101010101" pitchFamily="2" charset="-122"/>
                <a:ea typeface="华文新魏" panose="02010800040101010101" pitchFamily="2" charset="-122"/>
              </a:rPr>
              <a:t>“等式替换”</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E57D4542-52A3-DEFD-BA9D-2FD55078093A}"/>
              </a:ext>
            </a:extLst>
          </p:cNvPr>
          <p:cNvSpPr/>
          <p:nvPr/>
        </p:nvSpPr>
        <p:spPr>
          <a:xfrm>
            <a:off x="3059832" y="2708920"/>
            <a:ext cx="2967479" cy="1754326"/>
          </a:xfrm>
          <a:prstGeom prst="rect">
            <a:avLst/>
          </a:prstGeom>
          <a:noFill/>
        </p:spPr>
        <p:txBody>
          <a:bodyPr wrap="none">
            <a:spAutoFit/>
          </a:bodyPr>
          <a:lstStyle/>
          <a:p>
            <a:pPr algn="ctr">
              <a:defRPr/>
            </a:pPr>
            <a:r>
              <a:rPr lang="en-US" altLang="zh-CN" sz="5400" b="1" dirty="0">
                <a:ln w="9525">
                  <a:solidFill>
                    <a:schemeClr val="bg1"/>
                  </a:solidFill>
                  <a:prstDash val="solid"/>
                </a:ln>
                <a:effectLst>
                  <a:outerShdw blurRad="12700" dist="38100" dir="2700000" algn="tl" rotWithShape="0">
                    <a:schemeClr val="bg1">
                      <a:lumMod val="50000"/>
                    </a:schemeClr>
                  </a:outerShdw>
                </a:effectLst>
              </a:rPr>
              <a:t>Part I</a:t>
            </a:r>
          </a:p>
          <a:p>
            <a:pPr algn="ctr">
              <a:defRPr/>
            </a:pPr>
            <a:r>
              <a:rPr lang="zh-CN" altLang="en-US" sz="5400" b="1" dirty="0">
                <a:ln w="9525">
                  <a:solidFill>
                    <a:schemeClr val="bg1"/>
                  </a:solidFill>
                  <a:prstDash val="solid"/>
                </a:ln>
                <a:effectLst>
                  <a:outerShdw blurRad="12700" dist="38100" dir="2700000" algn="tl" rotWithShape="0">
                    <a:schemeClr val="bg1">
                      <a:lumMod val="50000"/>
                    </a:schemeClr>
                  </a:outerShdw>
                </a:effectLst>
              </a:rPr>
              <a:t>推理过程</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81910957-BAD6-8A18-EA65-006EE090BA98}"/>
              </a:ext>
            </a:extLst>
          </p:cNvPr>
          <p:cNvSpPr>
            <a:spLocks noGrp="1"/>
          </p:cNvSpPr>
          <p:nvPr>
            <p:ph type="title"/>
          </p:nvPr>
        </p:nvSpPr>
        <p:spPr>
          <a:xfrm>
            <a:off x="457200" y="476250"/>
            <a:ext cx="8229600" cy="941388"/>
          </a:xfrm>
        </p:spPr>
        <p:txBody>
          <a:bodyPr/>
          <a:lstStyle/>
          <a:p>
            <a:pPr eaLnBrk="1" hangingPunct="1"/>
            <a:r>
              <a:rPr lang="zh-CN" altLang="en-US"/>
              <a:t>永真式与逻辑等式</a:t>
            </a:r>
          </a:p>
        </p:txBody>
      </p:sp>
      <p:sp>
        <p:nvSpPr>
          <p:cNvPr id="25603" name="Content Placeholder 3">
            <a:extLst>
              <a:ext uri="{FF2B5EF4-FFF2-40B4-BE49-F238E27FC236}">
                <a16:creationId xmlns:a16="http://schemas.microsoft.com/office/drawing/2014/main" id="{31EC0DEE-D40C-143B-DF67-FA2C6F284AAB}"/>
              </a:ext>
            </a:extLst>
          </p:cNvPr>
          <p:cNvSpPr>
            <a:spLocks noGrp="1"/>
          </p:cNvSpPr>
          <p:nvPr>
            <p:ph idx="1"/>
          </p:nvPr>
        </p:nvSpPr>
        <p:spPr>
          <a:xfrm>
            <a:off x="755576" y="1556792"/>
            <a:ext cx="7787208" cy="4391818"/>
          </a:xfrm>
        </p:spPr>
        <p:txBody>
          <a:bodyPr/>
          <a:lstStyle/>
          <a:p>
            <a:pPr eaLnBrk="1" hangingPunct="1"/>
            <a:r>
              <a:rPr lang="zh-CN" altLang="en-US" sz="2800" dirty="0"/>
              <a:t>两个永真式：</a:t>
            </a:r>
            <a:r>
              <a:rPr lang="zh-CN" altLang="en-US" sz="2800" dirty="0">
                <a:sym typeface="Symbol" panose="05050102010706020507" pitchFamily="18" charset="2"/>
              </a:rPr>
              <a:t> </a:t>
            </a:r>
            <a:r>
              <a:rPr lang="zh-CN" altLang="en-US" sz="1600" dirty="0">
                <a:latin typeface="楷体" panose="02010609060101010101" pitchFamily="49" charset="-122"/>
                <a:ea typeface="楷体" panose="02010609060101010101" pitchFamily="49" charset="-122"/>
                <a:sym typeface="Symbol" panose="05050102010706020507" pitchFamily="18" charset="2"/>
              </a:rPr>
              <a:t>（你可以用真值表验证）</a:t>
            </a:r>
            <a:endParaRPr lang="en-US" altLang="zh-CN" sz="1600" dirty="0">
              <a:latin typeface="楷体" panose="02010609060101010101" pitchFamily="49" charset="-122"/>
              <a:ea typeface="楷体" panose="02010609060101010101" pitchFamily="49" charset="-122"/>
            </a:endParaRPr>
          </a:p>
          <a:p>
            <a:pPr lvl="1" eaLnBrk="1" hangingPunct="1"/>
            <a:r>
              <a:rPr lang="en-US" altLang="zh-CN" dirty="0"/>
              <a:t>(</a:t>
            </a:r>
            <a:r>
              <a:rPr lang="en-US" altLang="zh-CN" dirty="0" err="1"/>
              <a:t>p</a:t>
            </a:r>
            <a:r>
              <a:rPr lang="en-US" altLang="zh-CN" dirty="0" err="1">
                <a:sym typeface="Symbol" panose="05050102010706020507" pitchFamily="18" charset="2"/>
              </a:rPr>
              <a:t>q</a:t>
            </a:r>
            <a:r>
              <a:rPr lang="en-US" altLang="zh-CN" dirty="0">
                <a:sym typeface="Symbol" panose="05050102010706020507" pitchFamily="18" charset="2"/>
              </a:rPr>
              <a:t>)  (</a:t>
            </a:r>
            <a:r>
              <a:rPr lang="en-US" altLang="zh-CN" dirty="0" err="1">
                <a:sym typeface="Symbol" panose="05050102010706020507" pitchFamily="18" charset="2"/>
              </a:rPr>
              <a:t>pq</a:t>
            </a:r>
            <a:r>
              <a:rPr lang="en-US" altLang="zh-CN" dirty="0">
                <a:sym typeface="Symbol" panose="05050102010706020507" pitchFamily="18" charset="2"/>
              </a:rPr>
              <a:t>)</a:t>
            </a:r>
          </a:p>
          <a:p>
            <a:pPr lvl="1" eaLnBrk="1" hangingPunct="1"/>
            <a:r>
              <a:rPr lang="en-US" altLang="zh-CN" dirty="0">
                <a:sym typeface="Symbol" panose="05050102010706020507" pitchFamily="18" charset="2"/>
              </a:rPr>
              <a:t>(</a:t>
            </a:r>
            <a:r>
              <a:rPr lang="en-US" altLang="zh-CN" dirty="0" err="1">
                <a:sym typeface="Symbol" panose="05050102010706020507" pitchFamily="18" charset="2"/>
              </a:rPr>
              <a:t>pq</a:t>
            </a:r>
            <a:r>
              <a:rPr lang="en-US" altLang="zh-CN" dirty="0">
                <a:sym typeface="Symbol" panose="05050102010706020507" pitchFamily="18" charset="2"/>
              </a:rPr>
              <a:t>)  ((</a:t>
            </a:r>
            <a:r>
              <a:rPr lang="en-US" altLang="zh-CN" dirty="0" err="1">
                <a:sym typeface="Symbol" panose="05050102010706020507" pitchFamily="18" charset="2"/>
              </a:rPr>
              <a:t>pq</a:t>
            </a:r>
            <a:r>
              <a:rPr lang="en-US" altLang="zh-CN" dirty="0">
                <a:sym typeface="Symbol" panose="05050102010706020507" pitchFamily="18" charset="2"/>
              </a:rPr>
              <a:t>)(</a:t>
            </a:r>
            <a:r>
              <a:rPr lang="en-US" altLang="zh-CN" dirty="0" err="1">
                <a:sym typeface="Symbol" panose="05050102010706020507" pitchFamily="18" charset="2"/>
              </a:rPr>
              <a:t>qp</a:t>
            </a:r>
            <a:r>
              <a:rPr lang="en-US" altLang="zh-CN" dirty="0">
                <a:sym typeface="Symbol" panose="05050102010706020507" pitchFamily="18" charset="2"/>
              </a:rPr>
              <a:t>))</a:t>
            </a:r>
          </a:p>
          <a:p>
            <a:pPr eaLnBrk="1" hangingPunct="1">
              <a:spcBef>
                <a:spcPts val="1200"/>
              </a:spcBef>
            </a:pPr>
            <a:r>
              <a:rPr lang="zh-CN" altLang="en-US" sz="2800" dirty="0">
                <a:sym typeface="Symbol" panose="05050102010706020507" pitchFamily="18" charset="2"/>
              </a:rPr>
              <a:t>如果将等价词两侧的子公式各自看作表达式，则这两个逻辑表达式对于相关逻辑变量的任意赋值有相同的逻辑值 </a:t>
            </a:r>
            <a:r>
              <a:rPr lang="en-US" altLang="zh-CN" sz="2800" dirty="0">
                <a:sym typeface="Symbol" panose="05050102010706020507" pitchFamily="18" charset="2"/>
              </a:rPr>
              <a:t>–</a:t>
            </a:r>
            <a:r>
              <a:rPr lang="zh-CN" altLang="en-US" sz="2800" dirty="0">
                <a:sym typeface="Symbol" panose="05050102010706020507" pitchFamily="18" charset="2"/>
              </a:rPr>
              <a:t> “</a:t>
            </a:r>
            <a:r>
              <a:rPr lang="zh-CN" altLang="en-US" sz="2800" b="1" dirty="0">
                <a:solidFill>
                  <a:srgbClr val="FF0000"/>
                </a:solidFill>
                <a:sym typeface="Symbol" panose="05050102010706020507" pitchFamily="18" charset="2"/>
              </a:rPr>
              <a:t>表达式相等</a:t>
            </a:r>
            <a:r>
              <a:rPr lang="zh-CN" altLang="en-US" sz="2800" dirty="0">
                <a:sym typeface="Symbol" panose="05050102010706020507" pitchFamily="18" charset="2"/>
              </a:rPr>
              <a:t>”</a:t>
            </a:r>
            <a:endParaRPr lang="en-US" altLang="zh-CN" sz="2800" dirty="0">
              <a:sym typeface="Symbol" panose="05050102010706020507" pitchFamily="18" charset="2"/>
            </a:endParaRPr>
          </a:p>
          <a:p>
            <a:pPr lvl="1" eaLnBrk="1" hangingPunct="1"/>
            <a:r>
              <a:rPr lang="en-US" altLang="zh-CN" dirty="0"/>
              <a:t>(</a:t>
            </a:r>
            <a:r>
              <a:rPr lang="en-US" altLang="zh-CN" dirty="0" err="1"/>
              <a:t>p</a:t>
            </a:r>
            <a:r>
              <a:rPr lang="en-US" altLang="zh-CN" dirty="0" err="1">
                <a:sym typeface="Symbol" panose="05050102010706020507" pitchFamily="18" charset="2"/>
              </a:rPr>
              <a:t>q</a:t>
            </a:r>
            <a:r>
              <a:rPr lang="en-US" altLang="zh-CN" dirty="0">
                <a:sym typeface="Symbol" panose="05050102010706020507" pitchFamily="18" charset="2"/>
              </a:rPr>
              <a:t>)  (</a:t>
            </a:r>
            <a:r>
              <a:rPr lang="en-US" altLang="zh-CN" dirty="0" err="1">
                <a:sym typeface="Symbol" panose="05050102010706020507" pitchFamily="18" charset="2"/>
              </a:rPr>
              <a:t>pq</a:t>
            </a:r>
            <a:r>
              <a:rPr lang="en-US" altLang="zh-CN" dirty="0">
                <a:sym typeface="Symbol" panose="05050102010706020507" pitchFamily="18" charset="2"/>
              </a:rPr>
              <a:t>)</a:t>
            </a:r>
          </a:p>
          <a:p>
            <a:pPr lvl="1" eaLnBrk="1" hangingPunct="1"/>
            <a:r>
              <a:rPr lang="en-US" altLang="zh-CN" dirty="0">
                <a:sym typeface="Symbol" panose="05050102010706020507" pitchFamily="18" charset="2"/>
              </a:rPr>
              <a:t>(</a:t>
            </a:r>
            <a:r>
              <a:rPr lang="en-US" altLang="zh-CN" dirty="0" err="1">
                <a:sym typeface="Symbol" panose="05050102010706020507" pitchFamily="18" charset="2"/>
              </a:rPr>
              <a:t>pq</a:t>
            </a:r>
            <a:r>
              <a:rPr lang="en-US" altLang="zh-CN" dirty="0">
                <a:sym typeface="Symbol" panose="05050102010706020507" pitchFamily="18" charset="2"/>
              </a:rPr>
              <a:t>)  ((</a:t>
            </a:r>
            <a:r>
              <a:rPr lang="en-US" altLang="zh-CN" dirty="0" err="1">
                <a:sym typeface="Symbol" panose="05050102010706020507" pitchFamily="18" charset="2"/>
              </a:rPr>
              <a:t>pq</a:t>
            </a:r>
            <a:r>
              <a:rPr lang="en-US" altLang="zh-CN" dirty="0">
                <a:sym typeface="Symbol" panose="05050102010706020507" pitchFamily="18" charset="2"/>
              </a:rPr>
              <a:t>)(</a:t>
            </a:r>
            <a:r>
              <a:rPr lang="en-US" altLang="zh-CN" dirty="0" err="1">
                <a:sym typeface="Symbol" panose="05050102010706020507" pitchFamily="18" charset="2"/>
              </a:rPr>
              <a:t>qp</a:t>
            </a:r>
            <a:r>
              <a:rPr lang="en-US" altLang="zh-CN" dirty="0">
                <a:sym typeface="Symbol" panose="05050102010706020507" pitchFamily="18" charset="2"/>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028A59C-D99F-542D-3750-030BE26B3A17}"/>
              </a:ext>
            </a:extLst>
          </p:cNvPr>
          <p:cNvSpPr>
            <a:spLocks noGrp="1" noChangeArrowheads="1"/>
          </p:cNvSpPr>
          <p:nvPr>
            <p:ph type="title" idx="4294967295"/>
          </p:nvPr>
        </p:nvSpPr>
        <p:spPr>
          <a:xfrm>
            <a:off x="506413" y="685800"/>
            <a:ext cx="8637587" cy="762000"/>
          </a:xfrm>
        </p:spPr>
        <p:txBody>
          <a:bodyPr/>
          <a:lstStyle/>
          <a:p>
            <a:pPr eaLnBrk="1" hangingPunct="1"/>
            <a:r>
              <a:rPr lang="zh-CN" altLang="en-US" dirty="0"/>
              <a:t>逻辑代数推演 </a:t>
            </a:r>
            <a:r>
              <a:rPr lang="en-US" altLang="zh-CN" dirty="0"/>
              <a:t>–</a:t>
            </a:r>
            <a:r>
              <a:rPr lang="zh-CN" altLang="en-US" dirty="0"/>
              <a:t> 一个例子</a:t>
            </a:r>
            <a:endParaRPr lang="en-US" altLang="zh-CN" dirty="0"/>
          </a:p>
        </p:txBody>
      </p:sp>
      <p:sp>
        <p:nvSpPr>
          <p:cNvPr id="26627" name="Text Box 3">
            <a:extLst>
              <a:ext uri="{FF2B5EF4-FFF2-40B4-BE49-F238E27FC236}">
                <a16:creationId xmlns:a16="http://schemas.microsoft.com/office/drawing/2014/main" id="{5E76B2CF-7D75-1D8E-BBDA-4E252DAC370D}"/>
              </a:ext>
            </a:extLst>
          </p:cNvPr>
          <p:cNvSpPr txBox="1">
            <a:spLocks noChangeArrowheads="1"/>
          </p:cNvSpPr>
          <p:nvPr/>
        </p:nvSpPr>
        <p:spPr bwMode="auto">
          <a:xfrm>
            <a:off x="1027171" y="1594269"/>
            <a:ext cx="7388105"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buFontTx/>
              <a:buNone/>
            </a:pPr>
            <a:r>
              <a:rPr kumimoji="1" lang="zh-CN" altLang="en-US" sz="2000" dirty="0"/>
              <a:t>我们已经知道</a:t>
            </a:r>
            <a:r>
              <a:rPr kumimoji="1" lang="en-US" altLang="zh-CN" sz="2000" dirty="0"/>
              <a:t> Bill, Jim</a:t>
            </a:r>
            <a:r>
              <a:rPr kumimoji="1" lang="zh-CN" altLang="en-US" sz="2000" dirty="0"/>
              <a:t>和</a:t>
            </a:r>
            <a:r>
              <a:rPr kumimoji="1" lang="en-US" altLang="zh-CN" sz="2000" dirty="0"/>
              <a:t>Sam</a:t>
            </a:r>
            <a:r>
              <a:rPr kumimoji="1" lang="zh-CN" altLang="en-US" sz="2000" dirty="0"/>
              <a:t>分别来自</a:t>
            </a:r>
            <a:r>
              <a:rPr kumimoji="1" lang="en-US" altLang="zh-CN" sz="2000" dirty="0"/>
              <a:t>Boston, Chicago</a:t>
            </a:r>
            <a:r>
              <a:rPr kumimoji="1" lang="zh-CN" altLang="en-US" sz="2000" dirty="0"/>
              <a:t>和</a:t>
            </a:r>
            <a:r>
              <a:rPr kumimoji="1" lang="en-US" altLang="zh-CN" sz="2000" dirty="0"/>
              <a:t> Detroit. </a:t>
            </a:r>
            <a:r>
              <a:rPr kumimoji="1" lang="zh-CN" altLang="en-US" sz="2000" dirty="0"/>
              <a:t>以下每句话半句对，半句错：</a:t>
            </a:r>
            <a:endParaRPr kumimoji="1" lang="en-US" altLang="zh-CN" sz="2000" dirty="0"/>
          </a:p>
          <a:p>
            <a:pPr eaLnBrk="1" hangingPunct="1">
              <a:buFontTx/>
              <a:buNone/>
            </a:pPr>
            <a:r>
              <a:rPr kumimoji="1" lang="en-US" altLang="zh-CN" sz="2000" dirty="0"/>
              <a:t>	Bill</a:t>
            </a:r>
            <a:r>
              <a:rPr kumimoji="1" lang="zh-CN" altLang="en-US" sz="2000" dirty="0"/>
              <a:t>来自</a:t>
            </a:r>
            <a:r>
              <a:rPr kumimoji="1" lang="en-US" altLang="zh-CN" sz="2000" dirty="0"/>
              <a:t>Boston(</a:t>
            </a:r>
            <a:r>
              <a:rPr kumimoji="1" lang="en-US" altLang="zh-CN" sz="2000" i="1" dirty="0"/>
              <a:t>p</a:t>
            </a:r>
            <a:r>
              <a:rPr kumimoji="1" lang="en-US" altLang="zh-CN" sz="2000" baseline="-25000" dirty="0"/>
              <a:t>1</a:t>
            </a:r>
            <a:r>
              <a:rPr kumimoji="1" lang="en-US" altLang="zh-CN" sz="2000" dirty="0"/>
              <a:t>), Jim</a:t>
            </a:r>
            <a:r>
              <a:rPr kumimoji="1" lang="zh-CN" altLang="en-US" sz="2000" dirty="0"/>
              <a:t>来自</a:t>
            </a:r>
            <a:r>
              <a:rPr kumimoji="1" lang="en-US" altLang="zh-CN" sz="2000" dirty="0"/>
              <a:t>Chicago(</a:t>
            </a:r>
            <a:r>
              <a:rPr kumimoji="1" lang="en-US" altLang="zh-CN" sz="2000" i="1" dirty="0"/>
              <a:t>p</a:t>
            </a:r>
            <a:r>
              <a:rPr kumimoji="1" lang="en-US" altLang="zh-CN" sz="2000" baseline="-25000" dirty="0"/>
              <a:t>2</a:t>
            </a:r>
            <a:r>
              <a:rPr kumimoji="1" lang="en-US" altLang="zh-CN" sz="2000" dirty="0"/>
              <a:t>).</a:t>
            </a:r>
          </a:p>
          <a:p>
            <a:pPr eaLnBrk="1" hangingPunct="1">
              <a:buFontTx/>
              <a:buNone/>
            </a:pPr>
            <a:r>
              <a:rPr kumimoji="1" lang="en-US" altLang="zh-CN" sz="2000" dirty="0"/>
              <a:t>	Sam</a:t>
            </a:r>
            <a:r>
              <a:rPr kumimoji="1" lang="zh-CN" altLang="en-US" sz="2000" dirty="0"/>
              <a:t>来自</a:t>
            </a:r>
            <a:r>
              <a:rPr kumimoji="1" lang="en-US" altLang="zh-CN" sz="2000" dirty="0"/>
              <a:t>Boston(</a:t>
            </a:r>
            <a:r>
              <a:rPr kumimoji="1" lang="en-US" altLang="zh-CN" sz="2000" i="1" dirty="0"/>
              <a:t>p</a:t>
            </a:r>
            <a:r>
              <a:rPr kumimoji="1" lang="en-US" altLang="zh-CN" sz="2000" baseline="-25000" dirty="0"/>
              <a:t>3</a:t>
            </a:r>
            <a:r>
              <a:rPr kumimoji="1" lang="en-US" altLang="zh-CN" sz="2000" dirty="0"/>
              <a:t>), Bill</a:t>
            </a:r>
            <a:r>
              <a:rPr kumimoji="1" lang="zh-CN" altLang="en-US" sz="2000" dirty="0"/>
              <a:t>来自</a:t>
            </a:r>
            <a:r>
              <a:rPr kumimoji="1" lang="en-US" altLang="zh-CN" sz="2000" dirty="0"/>
              <a:t>Chicago(</a:t>
            </a:r>
            <a:r>
              <a:rPr kumimoji="1" lang="en-US" altLang="zh-CN" sz="2000" i="1" dirty="0"/>
              <a:t>p</a:t>
            </a:r>
            <a:r>
              <a:rPr kumimoji="1" lang="en-US" altLang="zh-CN" sz="2000" baseline="-25000" dirty="0"/>
              <a:t>4</a:t>
            </a:r>
            <a:r>
              <a:rPr kumimoji="1" lang="en-US" altLang="zh-CN" sz="2000" dirty="0"/>
              <a:t>).</a:t>
            </a:r>
          </a:p>
          <a:p>
            <a:pPr eaLnBrk="1" hangingPunct="1">
              <a:buFontTx/>
              <a:buNone/>
            </a:pPr>
            <a:r>
              <a:rPr kumimoji="1" lang="en-US" altLang="zh-CN" sz="2000" dirty="0"/>
              <a:t>	Jim</a:t>
            </a:r>
            <a:r>
              <a:rPr kumimoji="1" lang="zh-CN" altLang="en-US" sz="2000" dirty="0"/>
              <a:t>来自</a:t>
            </a:r>
            <a:r>
              <a:rPr kumimoji="1" lang="en-US" altLang="zh-CN" sz="2000" dirty="0"/>
              <a:t>Boston(</a:t>
            </a:r>
            <a:r>
              <a:rPr kumimoji="1" lang="en-US" altLang="zh-CN" sz="2000" i="1" dirty="0"/>
              <a:t>p</a:t>
            </a:r>
            <a:r>
              <a:rPr kumimoji="1" lang="en-US" altLang="zh-CN" sz="2000" baseline="-25000" dirty="0"/>
              <a:t>5</a:t>
            </a:r>
            <a:r>
              <a:rPr kumimoji="1" lang="en-US" altLang="zh-CN" sz="2000" dirty="0"/>
              <a:t>), Bill</a:t>
            </a:r>
            <a:r>
              <a:rPr kumimoji="1" lang="zh-CN" altLang="en-US" sz="2000" dirty="0"/>
              <a:t>来自</a:t>
            </a:r>
            <a:r>
              <a:rPr kumimoji="1" lang="en-US" altLang="zh-CN" sz="2000" dirty="0"/>
              <a:t>Detroit(</a:t>
            </a:r>
            <a:r>
              <a:rPr kumimoji="1" lang="en-US" altLang="zh-CN" sz="2000" i="1" dirty="0"/>
              <a:t>p</a:t>
            </a:r>
            <a:r>
              <a:rPr kumimoji="1" lang="en-US" altLang="zh-CN" sz="2000" baseline="-25000" dirty="0"/>
              <a:t>6</a:t>
            </a:r>
            <a:r>
              <a:rPr kumimoji="1" lang="en-US" altLang="zh-CN" sz="2000" dirty="0"/>
              <a:t>).</a:t>
            </a:r>
          </a:p>
          <a:p>
            <a:pPr eaLnBrk="1" hangingPunct="1">
              <a:buFontTx/>
              <a:buNone/>
            </a:pPr>
            <a:r>
              <a:rPr kumimoji="1" lang="zh-CN" altLang="en-US" sz="2000" dirty="0">
                <a:sym typeface="Symbol" panose="05050102010706020507" pitchFamily="18" charset="2"/>
              </a:rPr>
              <a:t>能确定每个人究竟谁来自何处吗？</a:t>
            </a:r>
            <a:endParaRPr kumimoji="1" lang="en-US" altLang="zh-CN" sz="2000" dirty="0">
              <a:sym typeface="Symbol" panose="05050102010706020507" pitchFamily="18" charset="2"/>
            </a:endParaRPr>
          </a:p>
        </p:txBody>
      </p:sp>
      <p:sp>
        <p:nvSpPr>
          <p:cNvPr id="26628" name="Line 4">
            <a:extLst>
              <a:ext uri="{FF2B5EF4-FFF2-40B4-BE49-F238E27FC236}">
                <a16:creationId xmlns:a16="http://schemas.microsoft.com/office/drawing/2014/main" id="{BB89C81E-0208-7304-0924-F22E04E95F07}"/>
              </a:ext>
            </a:extLst>
          </p:cNvPr>
          <p:cNvSpPr>
            <a:spLocks noChangeShapeType="1"/>
          </p:cNvSpPr>
          <p:nvPr/>
        </p:nvSpPr>
        <p:spPr bwMode="auto">
          <a:xfrm>
            <a:off x="454025" y="4077072"/>
            <a:ext cx="8534400" cy="0"/>
          </a:xfrm>
          <a:prstGeom prst="line">
            <a:avLst/>
          </a:prstGeom>
          <a:noFill/>
          <a:ln w="9525">
            <a:solidFill>
              <a:srgbClr val="33996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99333" name="Text Box 5">
            <a:extLst>
              <a:ext uri="{FF2B5EF4-FFF2-40B4-BE49-F238E27FC236}">
                <a16:creationId xmlns:a16="http://schemas.microsoft.com/office/drawing/2014/main" id="{87E79428-2324-9EA2-F499-CBFF04CFE51A}"/>
              </a:ext>
            </a:extLst>
          </p:cNvPr>
          <p:cNvSpPr txBox="1">
            <a:spLocks noChangeArrowheads="1"/>
          </p:cNvSpPr>
          <p:nvPr/>
        </p:nvSpPr>
        <p:spPr bwMode="auto">
          <a:xfrm>
            <a:off x="866229" y="4221088"/>
            <a:ext cx="7709991" cy="155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ts val="600"/>
              </a:spcBef>
              <a:buFontTx/>
              <a:buNone/>
            </a:pPr>
            <a:r>
              <a:rPr kumimoji="1" lang="zh-CN" altLang="en-US" sz="2000" dirty="0"/>
              <a:t>我们可以将上述条件用以下逻辑表达式来表示</a:t>
            </a:r>
            <a:r>
              <a:rPr kumimoji="1" lang="en-US" altLang="zh-CN" sz="2000" dirty="0"/>
              <a:t>:</a:t>
            </a:r>
          </a:p>
          <a:p>
            <a:pPr eaLnBrk="1" hangingPunct="1">
              <a:spcBef>
                <a:spcPts val="600"/>
              </a:spcBef>
              <a:buFontTx/>
              <a:buNone/>
            </a:pPr>
            <a:r>
              <a:rPr kumimoji="1" lang="en-US" altLang="zh-CN" sz="2000" dirty="0"/>
              <a:t>((</a:t>
            </a:r>
            <a:r>
              <a:rPr kumimoji="1" lang="en-US" altLang="zh-CN" sz="2000" i="1" dirty="0"/>
              <a:t>p</a:t>
            </a:r>
            <a:r>
              <a:rPr kumimoji="1" lang="en-US" altLang="zh-CN" sz="2000" baseline="-25000" dirty="0"/>
              <a:t>1</a:t>
            </a:r>
            <a:r>
              <a:rPr kumimoji="1" lang="en-US" altLang="zh-CN" sz="2000" dirty="0">
                <a:sym typeface="Symbol" panose="05050102010706020507" pitchFamily="18" charset="2"/>
              </a:rPr>
              <a:t></a:t>
            </a:r>
            <a:r>
              <a:rPr kumimoji="1" lang="en-US" altLang="zh-CN" sz="2000" i="1" dirty="0"/>
              <a:t>p</a:t>
            </a:r>
            <a:r>
              <a:rPr kumimoji="1" lang="en-US" altLang="zh-CN" sz="2000" baseline="-25000" dirty="0"/>
              <a:t>2</a:t>
            </a:r>
            <a:r>
              <a:rPr kumimoji="1" lang="en-US" altLang="zh-CN" sz="2000" dirty="0">
                <a:sym typeface="Symbol" panose="05050102010706020507" pitchFamily="18" charset="2"/>
              </a:rPr>
              <a:t>)</a:t>
            </a:r>
            <a:r>
              <a:rPr kumimoji="1" lang="en-US" altLang="zh-CN" sz="2000" dirty="0"/>
              <a:t>(</a:t>
            </a:r>
            <a:r>
              <a:rPr kumimoji="1" lang="en-US" altLang="zh-CN" sz="2000" dirty="0">
                <a:sym typeface="Symbol" panose="05050102010706020507" pitchFamily="18" charset="2"/>
              </a:rPr>
              <a:t></a:t>
            </a:r>
            <a:r>
              <a:rPr kumimoji="1" lang="en-US" altLang="zh-CN" sz="2000" i="1" dirty="0"/>
              <a:t>p</a:t>
            </a:r>
            <a:r>
              <a:rPr kumimoji="1" lang="en-US" altLang="zh-CN" sz="2000" baseline="-25000" dirty="0"/>
              <a:t>1</a:t>
            </a:r>
            <a:r>
              <a:rPr kumimoji="1" lang="en-US" altLang="zh-CN" sz="2000" dirty="0">
                <a:sym typeface="Symbol" panose="05050102010706020507" pitchFamily="18" charset="2"/>
              </a:rPr>
              <a:t></a:t>
            </a:r>
            <a:r>
              <a:rPr kumimoji="1" lang="en-US" altLang="zh-CN" sz="2000" i="1" dirty="0"/>
              <a:t>p</a:t>
            </a:r>
            <a:r>
              <a:rPr kumimoji="1" lang="en-US" altLang="zh-CN" sz="2000" baseline="-25000" dirty="0"/>
              <a:t>2</a:t>
            </a:r>
            <a:r>
              <a:rPr kumimoji="1" lang="en-US" altLang="zh-CN" sz="2000" dirty="0">
                <a:sym typeface="Symbol" panose="05050102010706020507" pitchFamily="18" charset="2"/>
              </a:rPr>
              <a:t>))  </a:t>
            </a:r>
            <a:r>
              <a:rPr kumimoji="1" lang="en-US" altLang="zh-CN" sz="2000" dirty="0"/>
              <a:t>((</a:t>
            </a:r>
            <a:r>
              <a:rPr kumimoji="1" lang="en-US" altLang="zh-CN" sz="2000" i="1" dirty="0"/>
              <a:t>p</a:t>
            </a:r>
            <a:r>
              <a:rPr kumimoji="1" lang="en-US" altLang="zh-CN" sz="2000" baseline="-25000" dirty="0"/>
              <a:t>3</a:t>
            </a:r>
            <a:r>
              <a:rPr kumimoji="1" lang="en-US" altLang="zh-CN" sz="2000" dirty="0">
                <a:sym typeface="Symbol" panose="05050102010706020507" pitchFamily="18" charset="2"/>
              </a:rPr>
              <a:t></a:t>
            </a:r>
            <a:r>
              <a:rPr kumimoji="1" lang="en-US" altLang="zh-CN" sz="2000" i="1" dirty="0"/>
              <a:t>p</a:t>
            </a:r>
            <a:r>
              <a:rPr kumimoji="1" lang="en-US" altLang="zh-CN" sz="2000" baseline="-25000" dirty="0"/>
              <a:t>4</a:t>
            </a:r>
            <a:r>
              <a:rPr kumimoji="1" lang="en-US" altLang="zh-CN" sz="2000" dirty="0">
                <a:sym typeface="Symbol" panose="05050102010706020507" pitchFamily="18" charset="2"/>
              </a:rPr>
              <a:t>)</a:t>
            </a:r>
            <a:r>
              <a:rPr kumimoji="1" lang="en-US" altLang="zh-CN" sz="2000" dirty="0"/>
              <a:t>(</a:t>
            </a:r>
            <a:r>
              <a:rPr kumimoji="1" lang="en-US" altLang="zh-CN" sz="2000" dirty="0">
                <a:sym typeface="Symbol" panose="05050102010706020507" pitchFamily="18" charset="2"/>
              </a:rPr>
              <a:t></a:t>
            </a:r>
            <a:r>
              <a:rPr kumimoji="1" lang="en-US" altLang="zh-CN" sz="2000" i="1" dirty="0"/>
              <a:t>p</a:t>
            </a:r>
            <a:r>
              <a:rPr kumimoji="1" lang="en-US" altLang="zh-CN" sz="2000" baseline="-25000" dirty="0"/>
              <a:t>3</a:t>
            </a:r>
            <a:r>
              <a:rPr kumimoji="1" lang="en-US" altLang="zh-CN" sz="2000" dirty="0">
                <a:sym typeface="Symbol" panose="05050102010706020507" pitchFamily="18" charset="2"/>
              </a:rPr>
              <a:t></a:t>
            </a:r>
            <a:r>
              <a:rPr kumimoji="1" lang="en-US" altLang="zh-CN" sz="2000" i="1" dirty="0"/>
              <a:t>p</a:t>
            </a:r>
            <a:r>
              <a:rPr kumimoji="1" lang="en-US" altLang="zh-CN" sz="2000" baseline="-25000" dirty="0"/>
              <a:t>4</a:t>
            </a:r>
            <a:r>
              <a:rPr kumimoji="1" lang="en-US" altLang="zh-CN" sz="2000" dirty="0">
                <a:sym typeface="Symbol" panose="05050102010706020507" pitchFamily="18" charset="2"/>
              </a:rPr>
              <a:t>)) </a:t>
            </a:r>
            <a:r>
              <a:rPr kumimoji="1" lang="zh-CN" altLang="en-US" sz="2000" dirty="0">
                <a:sym typeface="Symbol" panose="05050102010706020507" pitchFamily="18" charset="2"/>
              </a:rPr>
              <a:t> </a:t>
            </a:r>
            <a:r>
              <a:rPr kumimoji="1" lang="en-US" altLang="zh-CN" sz="2000" dirty="0"/>
              <a:t>((</a:t>
            </a:r>
            <a:r>
              <a:rPr kumimoji="1" lang="en-US" altLang="zh-CN" sz="2000" i="1" dirty="0"/>
              <a:t>p</a:t>
            </a:r>
            <a:r>
              <a:rPr kumimoji="1" lang="en-US" altLang="zh-CN" sz="2000" baseline="-25000" dirty="0"/>
              <a:t>5</a:t>
            </a:r>
            <a:r>
              <a:rPr kumimoji="1" lang="en-US" altLang="zh-CN" sz="2000" dirty="0">
                <a:sym typeface="Symbol" panose="05050102010706020507" pitchFamily="18" charset="2"/>
              </a:rPr>
              <a:t></a:t>
            </a:r>
            <a:r>
              <a:rPr kumimoji="1" lang="en-US" altLang="zh-CN" sz="2000" i="1" dirty="0"/>
              <a:t>p</a:t>
            </a:r>
            <a:r>
              <a:rPr kumimoji="1" lang="en-US" altLang="zh-CN" sz="2000" baseline="-25000" dirty="0"/>
              <a:t>6</a:t>
            </a:r>
            <a:r>
              <a:rPr kumimoji="1" lang="en-US" altLang="zh-CN" sz="2000" dirty="0">
                <a:sym typeface="Symbol" panose="05050102010706020507" pitchFamily="18" charset="2"/>
              </a:rPr>
              <a:t>)</a:t>
            </a:r>
            <a:r>
              <a:rPr kumimoji="1" lang="en-US" altLang="zh-CN" sz="2000" dirty="0"/>
              <a:t>(</a:t>
            </a:r>
            <a:r>
              <a:rPr kumimoji="1" lang="en-US" altLang="zh-CN" sz="2000" dirty="0">
                <a:sym typeface="Symbol" panose="05050102010706020507" pitchFamily="18" charset="2"/>
              </a:rPr>
              <a:t></a:t>
            </a:r>
            <a:r>
              <a:rPr kumimoji="1" lang="en-US" altLang="zh-CN" sz="2000" i="1" dirty="0"/>
              <a:t>p</a:t>
            </a:r>
            <a:r>
              <a:rPr kumimoji="1" lang="en-US" altLang="zh-CN" sz="2000" baseline="-25000" dirty="0"/>
              <a:t>5</a:t>
            </a:r>
            <a:r>
              <a:rPr kumimoji="1" lang="en-US" altLang="zh-CN" sz="2000" dirty="0">
                <a:sym typeface="Symbol" panose="05050102010706020507" pitchFamily="18" charset="2"/>
              </a:rPr>
              <a:t></a:t>
            </a:r>
            <a:r>
              <a:rPr kumimoji="1" lang="en-US" altLang="zh-CN" sz="2000" i="1" dirty="0"/>
              <a:t>p</a:t>
            </a:r>
            <a:r>
              <a:rPr kumimoji="1" lang="en-US" altLang="zh-CN" sz="2000" baseline="-25000" dirty="0"/>
              <a:t>6</a:t>
            </a:r>
            <a:r>
              <a:rPr kumimoji="1" lang="en-US" altLang="zh-CN" sz="2000" dirty="0">
                <a:sym typeface="Symbol" panose="05050102010706020507" pitchFamily="18" charset="2"/>
              </a:rPr>
              <a:t>)) </a:t>
            </a:r>
          </a:p>
          <a:p>
            <a:pPr eaLnBrk="1" hangingPunct="1">
              <a:spcBef>
                <a:spcPts val="600"/>
              </a:spcBef>
              <a:buFontTx/>
              <a:buNone/>
            </a:pPr>
            <a:endParaRPr kumimoji="1" lang="en-US" altLang="zh-CN" sz="2000" dirty="0">
              <a:sym typeface="Symbol" panose="05050102010706020507" pitchFamily="18" charset="2"/>
            </a:endParaRPr>
          </a:p>
          <a:p>
            <a:pPr eaLnBrk="1" hangingPunct="1">
              <a:spcBef>
                <a:spcPts val="600"/>
              </a:spcBef>
              <a:buFontTx/>
              <a:buNone/>
            </a:pPr>
            <a:r>
              <a:rPr kumimoji="1" lang="zh-CN" altLang="en-US" sz="2000" dirty="0">
                <a:sym typeface="Symbol" panose="05050102010706020507" pitchFamily="18" charset="2"/>
              </a:rPr>
              <a:t>我们希望通过代数式等值变形的方式得到几个简单命题的合取式。</a:t>
            </a:r>
            <a:endParaRPr kumimoji="1" lang="zh-CN"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9333"/>
                                        </p:tgtEl>
                                        <p:attrNameLst>
                                          <p:attrName>style.visibility</p:attrName>
                                        </p:attrNameLst>
                                      </p:cBhvr>
                                      <p:to>
                                        <p:strVal val="visible"/>
                                      </p:to>
                                    </p:set>
                                    <p:animEffect transition="in" filter="wipe(down)">
                                      <p:cBhvr>
                                        <p:cTn id="7" dur="500"/>
                                        <p:tgtEl>
                                          <p:spTgt spid="993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E46268D4-8D62-A49F-042D-CAB0429AD3C3}"/>
              </a:ext>
            </a:extLst>
          </p:cNvPr>
          <p:cNvSpPr>
            <a:spLocks noGrp="1" noChangeArrowheads="1"/>
          </p:cNvSpPr>
          <p:nvPr>
            <p:ph type="title" idx="4294967295"/>
          </p:nvPr>
        </p:nvSpPr>
        <p:spPr>
          <a:xfrm>
            <a:off x="827584" y="548680"/>
            <a:ext cx="6769100" cy="701675"/>
          </a:xfrm>
        </p:spPr>
        <p:txBody>
          <a:bodyPr/>
          <a:lstStyle/>
          <a:p>
            <a:pPr eaLnBrk="1" hangingPunct="1"/>
            <a:r>
              <a:rPr lang="zh-CN" altLang="en-US" sz="4400" dirty="0"/>
              <a:t>持续的等值变换</a:t>
            </a:r>
            <a:endParaRPr lang="en-US" altLang="zh-CN" sz="4400" dirty="0"/>
          </a:p>
        </p:txBody>
      </p:sp>
      <p:sp>
        <p:nvSpPr>
          <p:cNvPr id="27651" name="Text Box 3">
            <a:extLst>
              <a:ext uri="{FF2B5EF4-FFF2-40B4-BE49-F238E27FC236}">
                <a16:creationId xmlns:a16="http://schemas.microsoft.com/office/drawing/2014/main" id="{3F9E6C8D-0A84-21D9-EFA5-B5B68461648F}"/>
              </a:ext>
            </a:extLst>
          </p:cNvPr>
          <p:cNvSpPr txBox="1">
            <a:spLocks noChangeArrowheads="1"/>
          </p:cNvSpPr>
          <p:nvPr/>
        </p:nvSpPr>
        <p:spPr bwMode="auto">
          <a:xfrm>
            <a:off x="611188" y="1341438"/>
            <a:ext cx="8110537" cy="475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lnSpc>
                <a:spcPct val="150000"/>
              </a:lnSpc>
              <a:buFontTx/>
              <a:buNone/>
            </a:pPr>
            <a:r>
              <a:rPr kumimoji="1" lang="en-US" altLang="zh-CN" sz="2000">
                <a:solidFill>
                  <a:srgbClr val="C00000"/>
                </a:solidFill>
              </a:rPr>
              <a:t>((</a:t>
            </a:r>
            <a:r>
              <a:rPr kumimoji="1" lang="en-US" altLang="zh-CN" sz="2000" i="1">
                <a:solidFill>
                  <a:srgbClr val="C00000"/>
                </a:solidFill>
              </a:rPr>
              <a:t>p</a:t>
            </a:r>
            <a:r>
              <a:rPr kumimoji="1" lang="en-US" altLang="zh-CN" sz="2000" baseline="-25000">
                <a:solidFill>
                  <a:srgbClr val="C00000"/>
                </a:solidFill>
              </a:rPr>
              <a:t>1</a:t>
            </a:r>
            <a:r>
              <a:rPr kumimoji="1" lang="en-US" altLang="zh-CN" sz="2000">
                <a:solidFill>
                  <a:srgbClr val="C00000"/>
                </a:solidFill>
                <a:sym typeface="Symbol" panose="05050102010706020507" pitchFamily="18" charset="2"/>
              </a:rPr>
              <a:t></a:t>
            </a:r>
            <a:r>
              <a:rPr kumimoji="1" lang="en-US" altLang="zh-CN" sz="2000" i="1">
                <a:solidFill>
                  <a:srgbClr val="C00000"/>
                </a:solidFill>
              </a:rPr>
              <a:t>p</a:t>
            </a:r>
            <a:r>
              <a:rPr kumimoji="1" lang="en-US" altLang="zh-CN" sz="2000" baseline="-25000">
                <a:solidFill>
                  <a:srgbClr val="C00000"/>
                </a:solidFill>
              </a:rPr>
              <a:t>2</a:t>
            </a:r>
            <a:r>
              <a:rPr kumimoji="1" lang="en-US" altLang="zh-CN" sz="2000">
                <a:solidFill>
                  <a:srgbClr val="C00000"/>
                </a:solidFill>
                <a:sym typeface="Symbol" panose="05050102010706020507" pitchFamily="18" charset="2"/>
              </a:rPr>
              <a:t>)</a:t>
            </a:r>
            <a:r>
              <a:rPr kumimoji="1" lang="en-US" altLang="zh-CN" sz="2000">
                <a:solidFill>
                  <a:srgbClr val="C00000"/>
                </a:solidFill>
              </a:rPr>
              <a:t>(</a:t>
            </a:r>
            <a:r>
              <a:rPr kumimoji="1" lang="en-US" altLang="zh-CN" sz="2000">
                <a:solidFill>
                  <a:srgbClr val="C00000"/>
                </a:solidFill>
                <a:sym typeface="Symbol" panose="05050102010706020507" pitchFamily="18" charset="2"/>
              </a:rPr>
              <a:t></a:t>
            </a:r>
            <a:r>
              <a:rPr kumimoji="1" lang="en-US" altLang="zh-CN" sz="2000" i="1">
                <a:solidFill>
                  <a:srgbClr val="C00000"/>
                </a:solidFill>
              </a:rPr>
              <a:t>p</a:t>
            </a:r>
            <a:r>
              <a:rPr kumimoji="1" lang="en-US" altLang="zh-CN" sz="2000" baseline="-25000">
                <a:solidFill>
                  <a:srgbClr val="C00000"/>
                </a:solidFill>
              </a:rPr>
              <a:t>1</a:t>
            </a:r>
            <a:r>
              <a:rPr kumimoji="1" lang="en-US" altLang="zh-CN" sz="2000">
                <a:solidFill>
                  <a:srgbClr val="C00000"/>
                </a:solidFill>
                <a:sym typeface="Symbol" panose="05050102010706020507" pitchFamily="18" charset="2"/>
              </a:rPr>
              <a:t></a:t>
            </a:r>
            <a:r>
              <a:rPr kumimoji="1" lang="en-US" altLang="zh-CN" sz="2000" i="1">
                <a:solidFill>
                  <a:srgbClr val="C00000"/>
                </a:solidFill>
              </a:rPr>
              <a:t>p</a:t>
            </a:r>
            <a:r>
              <a:rPr kumimoji="1" lang="en-US" altLang="zh-CN" sz="2000" baseline="-25000">
                <a:solidFill>
                  <a:srgbClr val="C00000"/>
                </a:solidFill>
              </a:rPr>
              <a:t>2</a:t>
            </a:r>
            <a:r>
              <a:rPr kumimoji="1" lang="en-US" altLang="zh-CN" sz="2000">
                <a:solidFill>
                  <a:srgbClr val="C00000"/>
                </a:solidFill>
                <a:sym typeface="Symbol" panose="05050102010706020507" pitchFamily="18" charset="2"/>
              </a:rPr>
              <a:t>))</a:t>
            </a:r>
            <a:r>
              <a:rPr kumimoji="1" lang="en-US" altLang="zh-CN" sz="2000">
                <a:solidFill>
                  <a:srgbClr val="C00000"/>
                </a:solidFill>
              </a:rPr>
              <a:t>((</a:t>
            </a:r>
            <a:r>
              <a:rPr kumimoji="1" lang="en-US" altLang="zh-CN" sz="2000" i="1">
                <a:solidFill>
                  <a:srgbClr val="C00000"/>
                </a:solidFill>
              </a:rPr>
              <a:t>p</a:t>
            </a:r>
            <a:r>
              <a:rPr kumimoji="1" lang="en-US" altLang="zh-CN" sz="2000" baseline="-25000">
                <a:solidFill>
                  <a:srgbClr val="C00000"/>
                </a:solidFill>
              </a:rPr>
              <a:t>3</a:t>
            </a:r>
            <a:r>
              <a:rPr kumimoji="1" lang="en-US" altLang="zh-CN" sz="2000">
                <a:solidFill>
                  <a:srgbClr val="C00000"/>
                </a:solidFill>
                <a:sym typeface="Symbol" panose="05050102010706020507" pitchFamily="18" charset="2"/>
              </a:rPr>
              <a:t></a:t>
            </a:r>
            <a:r>
              <a:rPr kumimoji="1" lang="en-US" altLang="zh-CN" sz="2000" i="1">
                <a:solidFill>
                  <a:srgbClr val="C00000"/>
                </a:solidFill>
              </a:rPr>
              <a:t>p</a:t>
            </a:r>
            <a:r>
              <a:rPr kumimoji="1" lang="en-US" altLang="zh-CN" sz="2000" baseline="-25000">
                <a:solidFill>
                  <a:srgbClr val="C00000"/>
                </a:solidFill>
              </a:rPr>
              <a:t>4</a:t>
            </a:r>
            <a:r>
              <a:rPr kumimoji="1" lang="en-US" altLang="zh-CN" sz="2000">
                <a:solidFill>
                  <a:srgbClr val="C00000"/>
                </a:solidFill>
                <a:sym typeface="Symbol" panose="05050102010706020507" pitchFamily="18" charset="2"/>
              </a:rPr>
              <a:t>)</a:t>
            </a:r>
            <a:r>
              <a:rPr kumimoji="1" lang="en-US" altLang="zh-CN" sz="2000">
                <a:solidFill>
                  <a:srgbClr val="C00000"/>
                </a:solidFill>
              </a:rPr>
              <a:t>(</a:t>
            </a:r>
            <a:r>
              <a:rPr kumimoji="1" lang="en-US" altLang="zh-CN" sz="2000">
                <a:solidFill>
                  <a:srgbClr val="C00000"/>
                </a:solidFill>
                <a:sym typeface="Symbol" panose="05050102010706020507" pitchFamily="18" charset="2"/>
              </a:rPr>
              <a:t></a:t>
            </a:r>
            <a:r>
              <a:rPr kumimoji="1" lang="en-US" altLang="zh-CN" sz="2000" i="1">
                <a:solidFill>
                  <a:srgbClr val="C00000"/>
                </a:solidFill>
              </a:rPr>
              <a:t>p</a:t>
            </a:r>
            <a:r>
              <a:rPr kumimoji="1" lang="en-US" altLang="zh-CN" sz="2000" baseline="-25000">
                <a:solidFill>
                  <a:srgbClr val="C00000"/>
                </a:solidFill>
              </a:rPr>
              <a:t>3</a:t>
            </a:r>
            <a:r>
              <a:rPr kumimoji="1" lang="en-US" altLang="zh-CN" sz="2000">
                <a:solidFill>
                  <a:srgbClr val="C00000"/>
                </a:solidFill>
                <a:sym typeface="Symbol" panose="05050102010706020507" pitchFamily="18" charset="2"/>
              </a:rPr>
              <a:t></a:t>
            </a:r>
            <a:r>
              <a:rPr kumimoji="1" lang="en-US" altLang="zh-CN" sz="2000" i="1">
                <a:solidFill>
                  <a:srgbClr val="C00000"/>
                </a:solidFill>
              </a:rPr>
              <a:t>p</a:t>
            </a:r>
            <a:r>
              <a:rPr kumimoji="1" lang="en-US" altLang="zh-CN" sz="2000" baseline="-25000">
                <a:solidFill>
                  <a:srgbClr val="C00000"/>
                </a:solidFill>
              </a:rPr>
              <a:t>4</a:t>
            </a:r>
            <a:r>
              <a:rPr kumimoji="1" lang="en-US" altLang="zh-CN" sz="2000">
                <a:solidFill>
                  <a:srgbClr val="C00000"/>
                </a:solidFill>
                <a:sym typeface="Symbol" panose="05050102010706020507" pitchFamily="18" charset="2"/>
              </a:rPr>
              <a:t>))</a:t>
            </a:r>
            <a:r>
              <a:rPr kumimoji="1" lang="en-US" altLang="zh-CN" sz="2000">
                <a:sym typeface="Symbol" panose="05050102010706020507" pitchFamily="18" charset="2"/>
              </a:rPr>
              <a:t></a:t>
            </a:r>
            <a:r>
              <a:rPr kumimoji="1" lang="en-US" altLang="zh-CN" sz="2000"/>
              <a:t>((</a:t>
            </a:r>
            <a:r>
              <a:rPr kumimoji="1" lang="en-US" altLang="zh-CN" sz="2000" i="1"/>
              <a:t>p</a:t>
            </a:r>
            <a:r>
              <a:rPr kumimoji="1" lang="en-US" altLang="zh-CN" sz="2000" baseline="-25000"/>
              <a:t>5</a:t>
            </a:r>
            <a:r>
              <a:rPr kumimoji="1" lang="en-US" altLang="zh-CN" sz="2000">
                <a:sym typeface="Symbol" panose="05050102010706020507" pitchFamily="18" charset="2"/>
              </a:rPr>
              <a:t></a:t>
            </a:r>
            <a:r>
              <a:rPr kumimoji="1" lang="en-US" altLang="zh-CN" sz="2000" i="1"/>
              <a:t>p</a:t>
            </a:r>
            <a:r>
              <a:rPr kumimoji="1" lang="en-US" altLang="zh-CN" sz="2000" baseline="-25000"/>
              <a:t>6</a:t>
            </a:r>
            <a:r>
              <a:rPr kumimoji="1" lang="en-US" altLang="zh-CN" sz="2000">
                <a:sym typeface="Symbol" panose="05050102010706020507" pitchFamily="18" charset="2"/>
              </a:rPr>
              <a:t>)</a:t>
            </a:r>
            <a:r>
              <a:rPr kumimoji="1" lang="en-US" altLang="zh-CN" sz="2000"/>
              <a:t>(</a:t>
            </a:r>
            <a:r>
              <a:rPr kumimoji="1" lang="en-US" altLang="zh-CN" sz="2000">
                <a:sym typeface="Symbol" panose="05050102010706020507" pitchFamily="18" charset="2"/>
              </a:rPr>
              <a:t></a:t>
            </a:r>
            <a:r>
              <a:rPr kumimoji="1" lang="en-US" altLang="zh-CN" sz="2000" i="1"/>
              <a:t>p</a:t>
            </a:r>
            <a:r>
              <a:rPr kumimoji="1" lang="en-US" altLang="zh-CN" sz="2000" baseline="-25000"/>
              <a:t>5</a:t>
            </a:r>
            <a:r>
              <a:rPr kumimoji="1" lang="en-US" altLang="zh-CN" sz="2000">
                <a:sym typeface="Symbol" panose="05050102010706020507" pitchFamily="18" charset="2"/>
              </a:rPr>
              <a:t></a:t>
            </a:r>
            <a:r>
              <a:rPr kumimoji="1" lang="en-US" altLang="zh-CN" sz="2000" i="1"/>
              <a:t>p</a:t>
            </a:r>
            <a:r>
              <a:rPr kumimoji="1" lang="en-US" altLang="zh-CN" sz="2000" baseline="-25000"/>
              <a:t>6</a:t>
            </a:r>
            <a:r>
              <a:rPr kumimoji="1" lang="en-US" altLang="zh-CN" sz="2000">
                <a:sym typeface="Symbol" panose="05050102010706020507" pitchFamily="18" charset="2"/>
              </a:rPr>
              <a:t>))</a:t>
            </a:r>
          </a:p>
          <a:p>
            <a:pPr eaLnBrk="1" hangingPunct="1">
              <a:lnSpc>
                <a:spcPts val="2000"/>
              </a:lnSpc>
              <a:buFontTx/>
              <a:buNone/>
            </a:pPr>
            <a:r>
              <a:rPr kumimoji="1" lang="zh-CN" altLang="en-US" sz="2000"/>
              <a:t>其中：</a:t>
            </a:r>
            <a:r>
              <a:rPr kumimoji="1" lang="en-US" altLang="zh-CN" sz="2000"/>
              <a:t>((</a:t>
            </a:r>
            <a:r>
              <a:rPr kumimoji="1" lang="en-US" altLang="zh-CN" sz="2000" i="1"/>
              <a:t>p</a:t>
            </a:r>
            <a:r>
              <a:rPr kumimoji="1" lang="en-US" altLang="zh-CN" sz="2000" baseline="-25000"/>
              <a:t>1</a:t>
            </a:r>
            <a:r>
              <a:rPr kumimoji="1" lang="en-US" altLang="zh-CN" sz="2000">
                <a:sym typeface="Symbol" panose="05050102010706020507" pitchFamily="18" charset="2"/>
              </a:rPr>
              <a:t> </a:t>
            </a:r>
            <a:r>
              <a:rPr kumimoji="1" lang="en-US" altLang="zh-CN" sz="2000" i="1"/>
              <a:t>p</a:t>
            </a:r>
            <a:r>
              <a:rPr kumimoji="1" lang="en-US" altLang="zh-CN" sz="2000" baseline="-25000"/>
              <a:t>2</a:t>
            </a:r>
            <a:r>
              <a:rPr kumimoji="1" lang="en-US" altLang="zh-CN" sz="2000">
                <a:sym typeface="Symbol" panose="05050102010706020507" pitchFamily="18" charset="2"/>
              </a:rPr>
              <a:t>)</a:t>
            </a:r>
            <a:r>
              <a:rPr kumimoji="1" lang="en-US" altLang="zh-CN" sz="2000"/>
              <a:t>(</a:t>
            </a:r>
            <a:r>
              <a:rPr kumimoji="1" lang="en-US" altLang="zh-CN" sz="2000">
                <a:sym typeface="Symbol" panose="05050102010706020507" pitchFamily="18" charset="2"/>
              </a:rPr>
              <a:t></a:t>
            </a:r>
            <a:r>
              <a:rPr kumimoji="1" lang="en-US" altLang="zh-CN" sz="2000" i="1"/>
              <a:t>p</a:t>
            </a:r>
            <a:r>
              <a:rPr kumimoji="1" lang="en-US" altLang="zh-CN" sz="2000" baseline="-25000"/>
              <a:t>1</a:t>
            </a:r>
            <a:r>
              <a:rPr kumimoji="1" lang="en-US" altLang="zh-CN" sz="2000">
                <a:sym typeface="Symbol" panose="05050102010706020507" pitchFamily="18" charset="2"/>
              </a:rPr>
              <a:t></a:t>
            </a:r>
            <a:r>
              <a:rPr kumimoji="1" lang="en-US" altLang="zh-CN" sz="2000" i="1"/>
              <a:t>p</a:t>
            </a:r>
            <a:r>
              <a:rPr kumimoji="1" lang="en-US" altLang="zh-CN" sz="2000" baseline="-25000"/>
              <a:t>2</a:t>
            </a:r>
            <a:r>
              <a:rPr kumimoji="1" lang="en-US" altLang="zh-CN" sz="2000">
                <a:sym typeface="Symbol" panose="05050102010706020507" pitchFamily="18" charset="2"/>
              </a:rPr>
              <a:t>))  </a:t>
            </a:r>
            <a:r>
              <a:rPr kumimoji="1" lang="en-US" altLang="zh-CN" sz="2000"/>
              <a:t>((</a:t>
            </a:r>
            <a:r>
              <a:rPr kumimoji="1" lang="en-US" altLang="zh-CN" sz="2000" i="1"/>
              <a:t>p</a:t>
            </a:r>
            <a:r>
              <a:rPr kumimoji="1" lang="en-US" altLang="zh-CN" sz="2000" baseline="-25000"/>
              <a:t>3</a:t>
            </a:r>
            <a:r>
              <a:rPr kumimoji="1" lang="en-US" altLang="zh-CN" sz="2000">
                <a:sym typeface="Symbol" panose="05050102010706020507" pitchFamily="18" charset="2"/>
              </a:rPr>
              <a:t> </a:t>
            </a:r>
            <a:r>
              <a:rPr kumimoji="1" lang="en-US" altLang="zh-CN" sz="2000" i="1"/>
              <a:t>p</a:t>
            </a:r>
            <a:r>
              <a:rPr kumimoji="1" lang="en-US" altLang="zh-CN" sz="2000" baseline="-25000"/>
              <a:t>4</a:t>
            </a:r>
            <a:r>
              <a:rPr kumimoji="1" lang="en-US" altLang="zh-CN" sz="2000">
                <a:sym typeface="Symbol" panose="05050102010706020507" pitchFamily="18" charset="2"/>
              </a:rPr>
              <a:t>) </a:t>
            </a:r>
            <a:r>
              <a:rPr kumimoji="1" lang="en-US" altLang="zh-CN" sz="2000"/>
              <a:t>(</a:t>
            </a:r>
            <a:r>
              <a:rPr kumimoji="1" lang="en-US" altLang="zh-CN" sz="2000">
                <a:sym typeface="Symbol" panose="05050102010706020507" pitchFamily="18" charset="2"/>
              </a:rPr>
              <a:t></a:t>
            </a:r>
            <a:r>
              <a:rPr kumimoji="1" lang="en-US" altLang="zh-CN" sz="2000" i="1"/>
              <a:t>p</a:t>
            </a:r>
            <a:r>
              <a:rPr kumimoji="1" lang="en-US" altLang="zh-CN" sz="2000" baseline="-25000"/>
              <a:t>3</a:t>
            </a:r>
            <a:r>
              <a:rPr kumimoji="1" lang="en-US" altLang="zh-CN" sz="2000">
                <a:sym typeface="Symbol" panose="05050102010706020507" pitchFamily="18" charset="2"/>
              </a:rPr>
              <a:t></a:t>
            </a:r>
            <a:r>
              <a:rPr kumimoji="1" lang="en-US" altLang="zh-CN" sz="2000" i="1"/>
              <a:t>p</a:t>
            </a:r>
            <a:r>
              <a:rPr kumimoji="1" lang="en-US" altLang="zh-CN" sz="2000" baseline="-25000"/>
              <a:t>4</a:t>
            </a:r>
            <a:r>
              <a:rPr kumimoji="1" lang="en-US" altLang="zh-CN" sz="2000">
                <a:sym typeface="Symbol" panose="05050102010706020507" pitchFamily="18" charset="2"/>
              </a:rPr>
              <a:t>))</a:t>
            </a:r>
          </a:p>
          <a:p>
            <a:pPr eaLnBrk="1" hangingPunct="1">
              <a:lnSpc>
                <a:spcPts val="2000"/>
              </a:lnSpc>
              <a:buFontTx/>
              <a:buNone/>
            </a:pPr>
            <a:r>
              <a:rPr kumimoji="1" lang="zh-CN" altLang="en-US" sz="2000">
                <a:sym typeface="Symbol" panose="05050102010706020507" pitchFamily="18" charset="2"/>
              </a:rPr>
              <a:t>  </a:t>
            </a:r>
            <a:r>
              <a:rPr kumimoji="1" lang="en-US" altLang="zh-CN" sz="2000">
                <a:sym typeface="Symbol" panose="05050102010706020507" pitchFamily="18" charset="2"/>
              </a:rPr>
              <a:t>=</a:t>
            </a:r>
            <a:r>
              <a:rPr kumimoji="1" lang="en-US" altLang="zh-CN" sz="2000"/>
              <a:t>(</a:t>
            </a:r>
            <a:r>
              <a:rPr kumimoji="1" lang="en-US" altLang="zh-CN" sz="2000" i="1">
                <a:solidFill>
                  <a:srgbClr val="006600"/>
                </a:solidFill>
              </a:rPr>
              <a:t>p</a:t>
            </a:r>
            <a:r>
              <a:rPr kumimoji="1" lang="en-US" altLang="zh-CN" sz="2000" baseline="-25000">
                <a:solidFill>
                  <a:srgbClr val="006600"/>
                </a:solidFill>
              </a:rPr>
              <a:t>1</a:t>
            </a:r>
            <a:r>
              <a:rPr kumimoji="1" lang="en-US" altLang="zh-CN" sz="2000">
                <a:sym typeface="Symbol" panose="05050102010706020507" pitchFamily="18" charset="2"/>
              </a:rPr>
              <a:t></a:t>
            </a:r>
            <a:r>
              <a:rPr kumimoji="1" lang="en-US" altLang="zh-CN" sz="2000" i="1"/>
              <a:t>p</a:t>
            </a:r>
            <a:r>
              <a:rPr kumimoji="1" lang="en-US" altLang="zh-CN" sz="2000" baseline="-25000"/>
              <a:t>2</a:t>
            </a:r>
            <a:r>
              <a:rPr kumimoji="1" lang="en-US" altLang="zh-CN" sz="2000">
                <a:solidFill>
                  <a:srgbClr val="006600"/>
                </a:solidFill>
                <a:sym typeface="Symbol" panose="05050102010706020507" pitchFamily="18" charset="2"/>
              </a:rPr>
              <a:t></a:t>
            </a:r>
            <a:r>
              <a:rPr kumimoji="1" lang="en-US" altLang="zh-CN" sz="2000" i="1">
                <a:solidFill>
                  <a:srgbClr val="006600"/>
                </a:solidFill>
              </a:rPr>
              <a:t>p</a:t>
            </a:r>
            <a:r>
              <a:rPr kumimoji="1" lang="en-US" altLang="zh-CN" sz="2000" baseline="-25000">
                <a:solidFill>
                  <a:srgbClr val="006600"/>
                </a:solidFill>
              </a:rPr>
              <a:t>3</a:t>
            </a:r>
            <a:r>
              <a:rPr kumimoji="1" lang="en-US" altLang="zh-CN" sz="2000">
                <a:sym typeface="Symbol" panose="05050102010706020507" pitchFamily="18" charset="2"/>
              </a:rPr>
              <a:t></a:t>
            </a:r>
            <a:r>
              <a:rPr kumimoji="1" lang="en-US" altLang="zh-CN" sz="2000" i="1"/>
              <a:t>p</a:t>
            </a:r>
            <a:r>
              <a:rPr kumimoji="1" lang="en-US" altLang="zh-CN" sz="2000" baseline="-25000"/>
              <a:t>4</a:t>
            </a:r>
            <a:r>
              <a:rPr kumimoji="1" lang="en-US" altLang="zh-CN" sz="2000">
                <a:sym typeface="Symbol" panose="05050102010706020507" pitchFamily="18" charset="2"/>
              </a:rPr>
              <a:t>)</a:t>
            </a:r>
            <a:r>
              <a:rPr kumimoji="1" lang="zh-CN" altLang="en-US" sz="2000">
                <a:sym typeface="Symbol" panose="05050102010706020507" pitchFamily="18" charset="2"/>
              </a:rPr>
              <a:t> </a:t>
            </a:r>
            <a:r>
              <a:rPr kumimoji="1" lang="en-US" altLang="zh-CN" sz="2000">
                <a:sym typeface="Symbol" panose="05050102010706020507" pitchFamily="18" charset="2"/>
              </a:rPr>
              <a:t></a:t>
            </a:r>
            <a:r>
              <a:rPr kumimoji="1" lang="zh-CN" altLang="en-US" sz="2000">
                <a:sym typeface="Symbol" panose="05050102010706020507" pitchFamily="18" charset="2"/>
              </a:rPr>
              <a:t> </a:t>
            </a:r>
            <a:r>
              <a:rPr kumimoji="1" lang="en-US" altLang="zh-CN" sz="2000"/>
              <a:t>(</a:t>
            </a:r>
            <a:r>
              <a:rPr kumimoji="1" lang="en-US" altLang="zh-CN" sz="2000" i="1">
                <a:solidFill>
                  <a:srgbClr val="008000"/>
                </a:solidFill>
              </a:rPr>
              <a:t>p</a:t>
            </a:r>
            <a:r>
              <a:rPr kumimoji="1" lang="en-US" altLang="zh-CN" sz="2000" baseline="-25000">
                <a:solidFill>
                  <a:srgbClr val="008000"/>
                </a:solidFill>
              </a:rPr>
              <a:t>1</a:t>
            </a:r>
            <a:r>
              <a:rPr kumimoji="1" lang="en-US" altLang="zh-CN" sz="2000">
                <a:sym typeface="Symbol" panose="05050102010706020507" pitchFamily="18" charset="2"/>
              </a:rPr>
              <a:t></a:t>
            </a:r>
            <a:r>
              <a:rPr kumimoji="1" lang="en-US" altLang="zh-CN" sz="2000" i="1"/>
              <a:t>p</a:t>
            </a:r>
            <a:r>
              <a:rPr kumimoji="1" lang="en-US" altLang="zh-CN" sz="2000" baseline="-25000"/>
              <a:t>2</a:t>
            </a:r>
            <a:r>
              <a:rPr kumimoji="1" lang="en-US" altLang="zh-CN" sz="2000">
                <a:sym typeface="Symbol" panose="05050102010706020507" pitchFamily="18" charset="2"/>
              </a:rPr>
              <a:t></a:t>
            </a:r>
            <a:r>
              <a:rPr kumimoji="1" lang="en-US" altLang="zh-CN" sz="2000" i="1"/>
              <a:t>p</a:t>
            </a:r>
            <a:r>
              <a:rPr kumimoji="1" lang="en-US" altLang="zh-CN" sz="2000" baseline="-25000"/>
              <a:t>3</a:t>
            </a:r>
            <a:r>
              <a:rPr kumimoji="1" lang="en-US" altLang="zh-CN" sz="2000">
                <a:solidFill>
                  <a:srgbClr val="008000"/>
                </a:solidFill>
                <a:sym typeface="Symbol" panose="05050102010706020507" pitchFamily="18" charset="2"/>
              </a:rPr>
              <a:t></a:t>
            </a:r>
            <a:r>
              <a:rPr kumimoji="1" lang="en-US" altLang="zh-CN" sz="2000" i="1">
                <a:solidFill>
                  <a:srgbClr val="008000"/>
                </a:solidFill>
              </a:rPr>
              <a:t>p</a:t>
            </a:r>
            <a:r>
              <a:rPr kumimoji="1" lang="en-US" altLang="zh-CN" sz="2000" baseline="-25000">
                <a:solidFill>
                  <a:srgbClr val="008000"/>
                </a:solidFill>
              </a:rPr>
              <a:t>4</a:t>
            </a:r>
            <a:r>
              <a:rPr kumimoji="1" lang="en-US" altLang="zh-CN" sz="2000">
                <a:sym typeface="Symbol" panose="05050102010706020507" pitchFamily="18" charset="2"/>
              </a:rPr>
              <a:t>) </a:t>
            </a:r>
            <a:r>
              <a:rPr kumimoji="1" lang="zh-CN" altLang="en-US" sz="2000">
                <a:sym typeface="Symbol" panose="05050102010706020507" pitchFamily="18" charset="2"/>
              </a:rPr>
              <a:t> </a:t>
            </a:r>
            <a:r>
              <a:rPr kumimoji="1" lang="en-US" altLang="zh-CN" sz="2000"/>
              <a:t>(</a:t>
            </a:r>
            <a:r>
              <a:rPr kumimoji="1" lang="en-US" altLang="zh-CN" sz="2000">
                <a:sym typeface="Symbol" panose="05050102010706020507" pitchFamily="18" charset="2"/>
              </a:rPr>
              <a:t></a:t>
            </a:r>
            <a:r>
              <a:rPr kumimoji="1" lang="en-US" altLang="zh-CN" sz="2000" i="1"/>
              <a:t>p</a:t>
            </a:r>
            <a:r>
              <a:rPr kumimoji="1" lang="en-US" altLang="zh-CN" sz="2000" baseline="-25000"/>
              <a:t>1</a:t>
            </a:r>
            <a:r>
              <a:rPr kumimoji="1" lang="en-US" altLang="zh-CN" sz="2000">
                <a:sym typeface="Symbol" panose="05050102010706020507" pitchFamily="18" charset="2"/>
              </a:rPr>
              <a:t></a:t>
            </a:r>
            <a:r>
              <a:rPr kumimoji="1" lang="en-US" altLang="zh-CN" sz="2000" i="1"/>
              <a:t>p</a:t>
            </a:r>
            <a:r>
              <a:rPr kumimoji="1" lang="en-US" altLang="zh-CN" sz="2000" baseline="-25000"/>
              <a:t>2</a:t>
            </a:r>
            <a:r>
              <a:rPr kumimoji="1" lang="en-US" altLang="zh-CN" sz="2000">
                <a:sym typeface="Symbol" panose="05050102010706020507" pitchFamily="18" charset="2"/>
              </a:rPr>
              <a:t></a:t>
            </a:r>
            <a:r>
              <a:rPr kumimoji="1" lang="en-US" altLang="zh-CN" sz="2000" i="1"/>
              <a:t>p</a:t>
            </a:r>
            <a:r>
              <a:rPr kumimoji="1" lang="en-US" altLang="zh-CN" sz="2000" baseline="-25000"/>
              <a:t>3</a:t>
            </a:r>
            <a:r>
              <a:rPr kumimoji="1" lang="en-US" altLang="zh-CN" sz="2000">
                <a:sym typeface="Symbol" panose="05050102010706020507" pitchFamily="18" charset="2"/>
              </a:rPr>
              <a:t></a:t>
            </a:r>
            <a:r>
              <a:rPr kumimoji="1" lang="en-US" altLang="zh-CN" sz="2000" i="1"/>
              <a:t>p</a:t>
            </a:r>
            <a:r>
              <a:rPr kumimoji="1" lang="en-US" altLang="zh-CN" sz="2000" baseline="-25000"/>
              <a:t>4</a:t>
            </a:r>
            <a:r>
              <a:rPr kumimoji="1" lang="en-US" altLang="zh-CN" sz="2000">
                <a:sym typeface="Symbol" panose="05050102010706020507" pitchFamily="18" charset="2"/>
              </a:rPr>
              <a:t>)</a:t>
            </a:r>
          </a:p>
          <a:p>
            <a:pPr eaLnBrk="1" hangingPunct="1">
              <a:lnSpc>
                <a:spcPts val="2000"/>
              </a:lnSpc>
              <a:buFontTx/>
              <a:buNone/>
            </a:pPr>
            <a:r>
              <a:rPr kumimoji="1" lang="zh-CN" altLang="en-US" sz="2000">
                <a:sym typeface="Symbol" panose="05050102010706020507" pitchFamily="18" charset="2"/>
              </a:rPr>
              <a:t>       </a:t>
            </a:r>
            <a:r>
              <a:rPr kumimoji="1" lang="en-US" altLang="zh-CN" sz="2000">
                <a:sym typeface="Symbol" panose="05050102010706020507" pitchFamily="18" charset="2"/>
              </a:rPr>
              <a:t> </a:t>
            </a:r>
            <a:r>
              <a:rPr kumimoji="1" lang="en-US" altLang="zh-CN" sz="2000"/>
              <a:t>(</a:t>
            </a:r>
            <a:r>
              <a:rPr kumimoji="1" lang="en-US" altLang="zh-CN" sz="2000">
                <a:sym typeface="Symbol" panose="05050102010706020507" pitchFamily="18" charset="2"/>
              </a:rPr>
              <a:t></a:t>
            </a:r>
            <a:r>
              <a:rPr kumimoji="1" lang="en-US" altLang="zh-CN" sz="2000" i="1"/>
              <a:t>p</a:t>
            </a:r>
            <a:r>
              <a:rPr kumimoji="1" lang="en-US" altLang="zh-CN" sz="2000" baseline="-25000"/>
              <a:t>1</a:t>
            </a:r>
            <a:r>
              <a:rPr kumimoji="1" lang="en-US" altLang="zh-CN" sz="2000">
                <a:sym typeface="Symbol" panose="05050102010706020507" pitchFamily="18" charset="2"/>
              </a:rPr>
              <a:t></a:t>
            </a:r>
            <a:r>
              <a:rPr kumimoji="1" lang="en-US" altLang="zh-CN" sz="2000" i="1">
                <a:solidFill>
                  <a:srgbClr val="008000"/>
                </a:solidFill>
              </a:rPr>
              <a:t>p</a:t>
            </a:r>
            <a:r>
              <a:rPr kumimoji="1" lang="en-US" altLang="zh-CN" sz="2000" baseline="-25000">
                <a:solidFill>
                  <a:srgbClr val="008000"/>
                </a:solidFill>
              </a:rPr>
              <a:t>2</a:t>
            </a:r>
            <a:r>
              <a:rPr kumimoji="1" lang="en-US" altLang="zh-CN" sz="2000">
                <a:sym typeface="Symbol" panose="05050102010706020507" pitchFamily="18" charset="2"/>
              </a:rPr>
              <a:t></a:t>
            </a:r>
            <a:r>
              <a:rPr kumimoji="1" lang="en-US" altLang="zh-CN" sz="2000" i="1"/>
              <a:t>p</a:t>
            </a:r>
            <a:r>
              <a:rPr kumimoji="1" lang="en-US" altLang="zh-CN" sz="2000" baseline="-25000"/>
              <a:t>3</a:t>
            </a:r>
            <a:r>
              <a:rPr kumimoji="1" lang="en-US" altLang="zh-CN" sz="2000">
                <a:sym typeface="Symbol" panose="05050102010706020507" pitchFamily="18" charset="2"/>
              </a:rPr>
              <a:t></a:t>
            </a:r>
            <a:r>
              <a:rPr kumimoji="1" lang="en-US" altLang="zh-CN" sz="2000" i="1">
                <a:solidFill>
                  <a:srgbClr val="008000"/>
                </a:solidFill>
              </a:rPr>
              <a:t>p</a:t>
            </a:r>
            <a:r>
              <a:rPr kumimoji="1" lang="en-US" altLang="zh-CN" sz="2000" baseline="-25000">
                <a:solidFill>
                  <a:srgbClr val="008000"/>
                </a:solidFill>
              </a:rPr>
              <a:t>4</a:t>
            </a:r>
            <a:r>
              <a:rPr kumimoji="1" lang="en-US" altLang="zh-CN" sz="2000">
                <a:sym typeface="Symbol" panose="05050102010706020507" pitchFamily="18" charset="2"/>
              </a:rPr>
              <a:t>) </a:t>
            </a:r>
            <a:r>
              <a:rPr kumimoji="1" lang="zh-CN" altLang="en-US" sz="2000">
                <a:sym typeface="Symbol" panose="05050102010706020507" pitchFamily="18" charset="2"/>
              </a:rPr>
              <a:t>    </a:t>
            </a:r>
            <a:r>
              <a:rPr kumimoji="1" lang="zh-CN" altLang="en-US" sz="1600">
                <a:sym typeface="Symbol" panose="05050102010706020507" pitchFamily="18" charset="2"/>
              </a:rPr>
              <a:t>（分配律）</a:t>
            </a:r>
            <a:endParaRPr kumimoji="1" lang="en-US" altLang="zh-CN" sz="1600">
              <a:sym typeface="Symbol" panose="05050102010706020507" pitchFamily="18" charset="2"/>
            </a:endParaRPr>
          </a:p>
          <a:p>
            <a:pPr eaLnBrk="1" hangingPunct="1">
              <a:lnSpc>
                <a:spcPts val="2000"/>
              </a:lnSpc>
              <a:spcBef>
                <a:spcPts val="1200"/>
              </a:spcBef>
              <a:buFontTx/>
              <a:buNone/>
            </a:pPr>
            <a:r>
              <a:rPr kumimoji="1" lang="zh-CN" altLang="en-US" sz="2000">
                <a:sym typeface="Symbol" panose="05050102010706020507" pitchFamily="18" charset="2"/>
              </a:rPr>
              <a:t>但是，根据已知条件：</a:t>
            </a:r>
            <a:r>
              <a:rPr kumimoji="1" lang="en-US" altLang="zh-CN" sz="2000"/>
              <a:t>(</a:t>
            </a:r>
            <a:r>
              <a:rPr kumimoji="1" lang="en-US" altLang="zh-CN" sz="2000" i="1"/>
              <a:t>p</a:t>
            </a:r>
            <a:r>
              <a:rPr kumimoji="1" lang="en-US" altLang="zh-CN" sz="2000" baseline="-25000"/>
              <a:t>1</a:t>
            </a:r>
            <a:r>
              <a:rPr kumimoji="1" lang="en-US" altLang="zh-CN" sz="2000">
                <a:sym typeface="Symbol" panose="05050102010706020507" pitchFamily="18" charset="2"/>
              </a:rPr>
              <a:t></a:t>
            </a:r>
            <a:r>
              <a:rPr kumimoji="1" lang="en-US" altLang="zh-CN" sz="2000" i="1"/>
              <a:t>p</a:t>
            </a:r>
            <a:r>
              <a:rPr kumimoji="1" lang="en-US" altLang="zh-CN" sz="2000" baseline="-25000"/>
              <a:t>4</a:t>
            </a:r>
            <a:r>
              <a:rPr kumimoji="1" lang="en-US" altLang="zh-CN" sz="2000">
                <a:sym typeface="Symbol" panose="05050102010706020507" pitchFamily="18" charset="2"/>
              </a:rPr>
              <a:t>)</a:t>
            </a:r>
            <a:r>
              <a:rPr kumimoji="1" lang="zh-CN" altLang="en-US" sz="2000">
                <a:sym typeface="Symbol" panose="05050102010706020507" pitchFamily="18" charset="2"/>
              </a:rPr>
              <a:t>，</a:t>
            </a:r>
            <a:r>
              <a:rPr kumimoji="1" lang="en-US" altLang="zh-CN" sz="2000"/>
              <a:t>(</a:t>
            </a:r>
            <a:r>
              <a:rPr kumimoji="1" lang="en-US" altLang="zh-CN" sz="2000" i="1"/>
              <a:t>p</a:t>
            </a:r>
            <a:r>
              <a:rPr kumimoji="1" lang="en-US" altLang="zh-CN" sz="2000" baseline="-25000"/>
              <a:t>2</a:t>
            </a:r>
            <a:r>
              <a:rPr kumimoji="1" lang="en-US" altLang="zh-CN" sz="2000">
                <a:sym typeface="Symbol" panose="05050102010706020507" pitchFamily="18" charset="2"/>
              </a:rPr>
              <a:t></a:t>
            </a:r>
            <a:r>
              <a:rPr kumimoji="1" lang="en-US" altLang="zh-CN" sz="2000" i="1"/>
              <a:t>p</a:t>
            </a:r>
            <a:r>
              <a:rPr kumimoji="1" lang="en-US" altLang="zh-CN" sz="2000" baseline="-25000"/>
              <a:t>4</a:t>
            </a:r>
            <a:r>
              <a:rPr kumimoji="1" lang="en-US" altLang="zh-CN" sz="2000">
                <a:sym typeface="Symbol" panose="05050102010706020507" pitchFamily="18" charset="2"/>
              </a:rPr>
              <a:t>) ,                </a:t>
            </a:r>
            <a:r>
              <a:rPr kumimoji="1" lang="zh-CN" altLang="en-US" sz="2000">
                <a:sym typeface="Symbol" panose="05050102010706020507" pitchFamily="18" charset="2"/>
              </a:rPr>
              <a:t>均为“假”，所以：</a:t>
            </a:r>
            <a:endParaRPr kumimoji="1" lang="en-US" altLang="zh-CN" sz="2000">
              <a:sym typeface="Symbol" panose="05050102010706020507" pitchFamily="18" charset="2"/>
            </a:endParaRPr>
          </a:p>
          <a:p>
            <a:pPr eaLnBrk="1" hangingPunct="1">
              <a:lnSpc>
                <a:spcPts val="2200"/>
              </a:lnSpc>
              <a:spcBef>
                <a:spcPts val="1200"/>
              </a:spcBef>
              <a:buFontTx/>
              <a:buNone/>
            </a:pPr>
            <a:r>
              <a:rPr kumimoji="1" lang="zh-CN" altLang="en-US" sz="2000">
                <a:sym typeface="Symbol" panose="05050102010706020507" pitchFamily="18" charset="2"/>
              </a:rPr>
              <a:t> 上述式子 </a:t>
            </a:r>
            <a:r>
              <a:rPr kumimoji="1" lang="en-US" altLang="zh-CN" sz="2000">
                <a:sym typeface="Symbol" panose="05050102010706020507" pitchFamily="18" charset="2"/>
              </a:rPr>
              <a:t>=</a:t>
            </a:r>
            <a:r>
              <a:rPr kumimoji="1" lang="zh-CN" altLang="en-US" sz="2000">
                <a:sym typeface="Symbol" panose="05050102010706020507" pitchFamily="18" charset="2"/>
              </a:rPr>
              <a:t> </a:t>
            </a:r>
            <a:r>
              <a:rPr kumimoji="1" lang="en-US" altLang="zh-CN" sz="2000"/>
              <a:t>(</a:t>
            </a:r>
            <a:r>
              <a:rPr kumimoji="1" lang="en-US" altLang="zh-CN" sz="2000">
                <a:sym typeface="Symbol" panose="05050102010706020507" pitchFamily="18" charset="2"/>
              </a:rPr>
              <a:t></a:t>
            </a:r>
            <a:r>
              <a:rPr kumimoji="1" lang="en-US" altLang="zh-CN" sz="2000" i="1"/>
              <a:t>p</a:t>
            </a:r>
            <a:r>
              <a:rPr kumimoji="1" lang="en-US" altLang="zh-CN" sz="2000" baseline="-25000"/>
              <a:t>1</a:t>
            </a:r>
            <a:r>
              <a:rPr kumimoji="1" lang="en-US" altLang="zh-CN" sz="2000">
                <a:sym typeface="Symbol" panose="05050102010706020507" pitchFamily="18" charset="2"/>
              </a:rPr>
              <a:t></a:t>
            </a:r>
            <a:r>
              <a:rPr kumimoji="1" lang="en-US" altLang="zh-CN" sz="2000" i="1"/>
              <a:t>p</a:t>
            </a:r>
            <a:r>
              <a:rPr kumimoji="1" lang="en-US" altLang="zh-CN" sz="2000" baseline="-25000"/>
              <a:t>2</a:t>
            </a:r>
            <a:r>
              <a:rPr kumimoji="1" lang="en-US" altLang="zh-CN" sz="2000">
                <a:sym typeface="Symbol" panose="05050102010706020507" pitchFamily="18" charset="2"/>
              </a:rPr>
              <a:t></a:t>
            </a:r>
            <a:r>
              <a:rPr kumimoji="1" lang="en-US" altLang="zh-CN" sz="2000" i="1"/>
              <a:t>p</a:t>
            </a:r>
            <a:r>
              <a:rPr kumimoji="1" lang="en-US" altLang="zh-CN" sz="2000" baseline="-25000"/>
              <a:t>3</a:t>
            </a:r>
            <a:r>
              <a:rPr kumimoji="1" lang="en-US" altLang="zh-CN" sz="2000">
                <a:sym typeface="Symbol" panose="05050102010706020507" pitchFamily="18" charset="2"/>
              </a:rPr>
              <a:t></a:t>
            </a:r>
            <a:r>
              <a:rPr kumimoji="1" lang="en-US" altLang="zh-CN" sz="2000" i="1"/>
              <a:t>p</a:t>
            </a:r>
            <a:r>
              <a:rPr kumimoji="1" lang="en-US" altLang="zh-CN" sz="2000" baseline="-25000"/>
              <a:t>4</a:t>
            </a:r>
            <a:r>
              <a:rPr kumimoji="1" lang="en-US" altLang="zh-CN" sz="2000">
                <a:sym typeface="Symbol" panose="05050102010706020507" pitchFamily="18" charset="2"/>
              </a:rPr>
              <a:t>)</a:t>
            </a:r>
            <a:r>
              <a:rPr kumimoji="1" lang="zh-CN" altLang="en-US" sz="2000">
                <a:sym typeface="Symbol" panose="05050102010706020507" pitchFamily="18" charset="2"/>
              </a:rPr>
              <a:t>  </a:t>
            </a:r>
            <a:r>
              <a:rPr kumimoji="1" lang="zh-CN" altLang="en-US" sz="1600">
                <a:cs typeface="Times New Roman" panose="02020603050405020304" pitchFamily="18" charset="0"/>
                <a:sym typeface="Symbol" panose="05050102010706020507" pitchFamily="18" charset="2"/>
              </a:rPr>
              <a:t>（ </a:t>
            </a:r>
            <a:r>
              <a:rPr kumimoji="1" lang="en-US" altLang="zh-CN" sz="1600" i="1">
                <a:cs typeface="Times New Roman" panose="02020603050405020304" pitchFamily="18" charset="0"/>
                <a:sym typeface="Symbol" panose="05050102010706020507" pitchFamily="18" charset="2"/>
              </a:rPr>
              <a:t>p</a:t>
            </a:r>
            <a:r>
              <a:rPr kumimoji="1" lang="en-US" altLang="zh-CN" sz="1600">
                <a:cs typeface="Times New Roman" panose="02020603050405020304" pitchFamily="18" charset="0"/>
                <a:sym typeface="Symbol" panose="05050102010706020507" pitchFamily="18" charset="2"/>
              </a:rPr>
              <a:t>F=F; </a:t>
            </a:r>
            <a:r>
              <a:rPr kumimoji="1" lang="en-US" altLang="zh-CN" sz="1600" i="1">
                <a:cs typeface="Times New Roman" panose="02020603050405020304" pitchFamily="18" charset="0"/>
                <a:sym typeface="Symbol" panose="05050102010706020507" pitchFamily="18" charset="2"/>
              </a:rPr>
              <a:t>p</a:t>
            </a:r>
            <a:r>
              <a:rPr kumimoji="1" lang="en-US" altLang="zh-CN" sz="1600">
                <a:sym typeface="Symbol" panose="05050102010706020507" pitchFamily="18" charset="2"/>
              </a:rPr>
              <a:t>F=</a:t>
            </a:r>
            <a:r>
              <a:rPr kumimoji="1" lang="en-US" altLang="zh-CN" sz="1600" i="1">
                <a:sym typeface="Symbol" panose="05050102010706020507" pitchFamily="18" charset="2"/>
              </a:rPr>
              <a:t>p</a:t>
            </a:r>
            <a:r>
              <a:rPr kumimoji="1" lang="en-US" altLang="zh-CN" sz="1600">
                <a:sym typeface="Symbol" panose="05050102010706020507" pitchFamily="18" charset="2"/>
              </a:rPr>
              <a:t>; </a:t>
            </a:r>
            <a:r>
              <a:rPr kumimoji="1" lang="zh-CN" altLang="en-US" sz="1600">
                <a:sym typeface="Symbol" panose="05050102010706020507" pitchFamily="18" charset="2"/>
              </a:rPr>
              <a:t>并使用交换律、结合律）</a:t>
            </a:r>
            <a:endParaRPr kumimoji="1" lang="en-US" altLang="zh-CN" sz="1600">
              <a:sym typeface="Symbol" panose="05050102010706020507" pitchFamily="18" charset="2"/>
            </a:endParaRPr>
          </a:p>
          <a:p>
            <a:pPr eaLnBrk="1" hangingPunct="1">
              <a:lnSpc>
                <a:spcPts val="2200"/>
              </a:lnSpc>
              <a:spcBef>
                <a:spcPct val="50000"/>
              </a:spcBef>
              <a:buFontTx/>
              <a:buNone/>
            </a:pPr>
            <a:r>
              <a:rPr kumimoji="1" lang="zh-CN" altLang="en-US" sz="2000">
                <a:sym typeface="Symbol" panose="05050102010706020507" pitchFamily="18" charset="2"/>
              </a:rPr>
              <a:t>因此，原式 </a:t>
            </a:r>
            <a:r>
              <a:rPr kumimoji="1" lang="en-US" altLang="zh-CN" sz="2000">
                <a:sym typeface="Symbol" panose="05050102010706020507" pitchFamily="18" charset="2"/>
              </a:rPr>
              <a:t>=</a:t>
            </a:r>
            <a:r>
              <a:rPr kumimoji="1" lang="zh-CN" altLang="en-US" sz="2000">
                <a:sym typeface="Symbol" panose="05050102010706020507" pitchFamily="18" charset="2"/>
              </a:rPr>
              <a:t> </a:t>
            </a:r>
            <a:r>
              <a:rPr kumimoji="1" lang="en-US" altLang="zh-CN" sz="2000"/>
              <a:t>(</a:t>
            </a:r>
            <a:r>
              <a:rPr kumimoji="1" lang="en-US" altLang="zh-CN" sz="2000">
                <a:sym typeface="Symbol" panose="05050102010706020507" pitchFamily="18" charset="2"/>
              </a:rPr>
              <a:t></a:t>
            </a:r>
            <a:r>
              <a:rPr kumimoji="1" lang="en-US" altLang="zh-CN" sz="2000" i="1"/>
              <a:t>p</a:t>
            </a:r>
            <a:r>
              <a:rPr kumimoji="1" lang="en-US" altLang="zh-CN" sz="2000" baseline="-25000"/>
              <a:t>1</a:t>
            </a:r>
            <a:r>
              <a:rPr kumimoji="1" lang="en-US" altLang="zh-CN" sz="2000">
                <a:sym typeface="Symbol" panose="05050102010706020507" pitchFamily="18" charset="2"/>
              </a:rPr>
              <a:t></a:t>
            </a:r>
            <a:r>
              <a:rPr kumimoji="1" lang="en-US" altLang="zh-CN" sz="2000" i="1"/>
              <a:t>p</a:t>
            </a:r>
            <a:r>
              <a:rPr kumimoji="1" lang="en-US" altLang="zh-CN" sz="2000" baseline="-25000"/>
              <a:t>2</a:t>
            </a:r>
            <a:r>
              <a:rPr kumimoji="1" lang="en-US" altLang="zh-CN" sz="2000">
                <a:sym typeface="Symbol" panose="05050102010706020507" pitchFamily="18" charset="2"/>
              </a:rPr>
              <a:t></a:t>
            </a:r>
            <a:r>
              <a:rPr kumimoji="1" lang="en-US" altLang="zh-CN" sz="2000" i="1"/>
              <a:t>p</a:t>
            </a:r>
            <a:r>
              <a:rPr kumimoji="1" lang="en-US" altLang="zh-CN" sz="2000" baseline="-25000"/>
              <a:t>3</a:t>
            </a:r>
            <a:r>
              <a:rPr kumimoji="1" lang="en-US" altLang="zh-CN" sz="2000">
                <a:sym typeface="Symbol" panose="05050102010706020507" pitchFamily="18" charset="2"/>
              </a:rPr>
              <a:t></a:t>
            </a:r>
            <a:r>
              <a:rPr kumimoji="1" lang="en-US" altLang="zh-CN" sz="2000" i="1"/>
              <a:t>p</a:t>
            </a:r>
            <a:r>
              <a:rPr kumimoji="1" lang="en-US" altLang="zh-CN" sz="2000" baseline="-25000"/>
              <a:t>4</a:t>
            </a:r>
            <a:r>
              <a:rPr kumimoji="1" lang="en-US" altLang="zh-CN" sz="2000">
                <a:sym typeface="Symbol" panose="05050102010706020507" pitchFamily="18" charset="2"/>
              </a:rPr>
              <a:t>)</a:t>
            </a:r>
            <a:r>
              <a:rPr kumimoji="1" lang="en-US" altLang="zh-CN" sz="2000"/>
              <a:t>((</a:t>
            </a:r>
            <a:r>
              <a:rPr kumimoji="1" lang="en-US" altLang="zh-CN" sz="2000" i="1"/>
              <a:t>p</a:t>
            </a:r>
            <a:r>
              <a:rPr kumimoji="1" lang="en-US" altLang="zh-CN" sz="2000" baseline="-25000"/>
              <a:t>5</a:t>
            </a:r>
            <a:r>
              <a:rPr kumimoji="1" lang="en-US" altLang="zh-CN" sz="2000">
                <a:sym typeface="Symbol" panose="05050102010706020507" pitchFamily="18" charset="2"/>
              </a:rPr>
              <a:t></a:t>
            </a:r>
            <a:r>
              <a:rPr kumimoji="1" lang="en-US" altLang="zh-CN" sz="2000" i="1"/>
              <a:t>p</a:t>
            </a:r>
            <a:r>
              <a:rPr kumimoji="1" lang="en-US" altLang="zh-CN" sz="2000" baseline="-25000"/>
              <a:t>6</a:t>
            </a:r>
            <a:r>
              <a:rPr kumimoji="1" lang="en-US" altLang="zh-CN" sz="2000">
                <a:sym typeface="Symbol" panose="05050102010706020507" pitchFamily="18" charset="2"/>
              </a:rPr>
              <a:t>)</a:t>
            </a:r>
            <a:r>
              <a:rPr kumimoji="1" lang="en-US" altLang="zh-CN" sz="2000"/>
              <a:t>(</a:t>
            </a:r>
            <a:r>
              <a:rPr kumimoji="1" lang="en-US" altLang="zh-CN" sz="2000">
                <a:sym typeface="Symbol" panose="05050102010706020507" pitchFamily="18" charset="2"/>
              </a:rPr>
              <a:t></a:t>
            </a:r>
            <a:r>
              <a:rPr kumimoji="1" lang="en-US" altLang="zh-CN" sz="2000" i="1"/>
              <a:t>p</a:t>
            </a:r>
            <a:r>
              <a:rPr kumimoji="1" lang="en-US" altLang="zh-CN" sz="2000" baseline="-25000"/>
              <a:t>5</a:t>
            </a:r>
            <a:r>
              <a:rPr kumimoji="1" lang="en-US" altLang="zh-CN" sz="2000">
                <a:sym typeface="Symbol" panose="05050102010706020507" pitchFamily="18" charset="2"/>
              </a:rPr>
              <a:t></a:t>
            </a:r>
            <a:r>
              <a:rPr kumimoji="1" lang="en-US" altLang="zh-CN" sz="2000" i="1"/>
              <a:t>p</a:t>
            </a:r>
            <a:r>
              <a:rPr kumimoji="1" lang="en-US" altLang="zh-CN" sz="2000" baseline="-25000"/>
              <a:t>6</a:t>
            </a:r>
            <a:r>
              <a:rPr kumimoji="1" lang="en-US" altLang="zh-CN" sz="2000">
                <a:sym typeface="Symbol" panose="05050102010706020507" pitchFamily="18" charset="2"/>
              </a:rPr>
              <a:t>))</a:t>
            </a:r>
          </a:p>
          <a:p>
            <a:pPr eaLnBrk="1" hangingPunct="1">
              <a:lnSpc>
                <a:spcPts val="2200"/>
              </a:lnSpc>
              <a:buFontTx/>
              <a:buNone/>
            </a:pPr>
            <a:r>
              <a:rPr kumimoji="1" lang="en-US" altLang="zh-CN" sz="2000">
                <a:sym typeface="Symbol" panose="05050102010706020507" pitchFamily="18" charset="2"/>
              </a:rPr>
              <a:t>          = </a:t>
            </a:r>
            <a:r>
              <a:rPr kumimoji="1" lang="en-US" altLang="zh-CN" sz="2000"/>
              <a:t>(</a:t>
            </a:r>
            <a:r>
              <a:rPr kumimoji="1" lang="en-US" altLang="zh-CN" sz="2000">
                <a:sym typeface="Symbol" panose="05050102010706020507" pitchFamily="18" charset="2"/>
              </a:rPr>
              <a:t></a:t>
            </a:r>
            <a:r>
              <a:rPr kumimoji="1" lang="en-US" altLang="zh-CN" sz="2000" i="1"/>
              <a:t>p</a:t>
            </a:r>
            <a:r>
              <a:rPr kumimoji="1" lang="en-US" altLang="zh-CN" sz="2000" baseline="-25000"/>
              <a:t>1</a:t>
            </a:r>
            <a:r>
              <a:rPr kumimoji="1" lang="en-US" altLang="zh-CN" sz="2000">
                <a:sym typeface="Symbol" panose="05050102010706020507" pitchFamily="18" charset="2"/>
              </a:rPr>
              <a:t></a:t>
            </a:r>
            <a:r>
              <a:rPr kumimoji="1" lang="en-US" altLang="zh-CN" sz="2000" i="1"/>
              <a:t>p</a:t>
            </a:r>
            <a:r>
              <a:rPr kumimoji="1" lang="en-US" altLang="zh-CN" sz="2000" baseline="-25000"/>
              <a:t>2</a:t>
            </a:r>
            <a:r>
              <a:rPr kumimoji="1" lang="en-US" altLang="zh-CN" sz="2000">
                <a:sym typeface="Symbol" panose="05050102010706020507" pitchFamily="18" charset="2"/>
              </a:rPr>
              <a:t></a:t>
            </a:r>
            <a:r>
              <a:rPr kumimoji="1" lang="en-US" altLang="zh-CN" sz="2000" i="1">
                <a:solidFill>
                  <a:srgbClr val="008000"/>
                </a:solidFill>
              </a:rPr>
              <a:t>p</a:t>
            </a:r>
            <a:r>
              <a:rPr kumimoji="1" lang="en-US" altLang="zh-CN" sz="2000" baseline="-25000">
                <a:solidFill>
                  <a:srgbClr val="008000"/>
                </a:solidFill>
              </a:rPr>
              <a:t>3</a:t>
            </a:r>
            <a:r>
              <a:rPr kumimoji="1" lang="en-US" altLang="zh-CN" sz="2000">
                <a:sym typeface="Symbol" panose="05050102010706020507" pitchFamily="18" charset="2"/>
              </a:rPr>
              <a:t></a:t>
            </a:r>
            <a:r>
              <a:rPr kumimoji="1" lang="en-US" altLang="zh-CN" sz="2000" i="1"/>
              <a:t>p</a:t>
            </a:r>
            <a:r>
              <a:rPr kumimoji="1" lang="en-US" altLang="zh-CN" sz="2000" baseline="-25000"/>
              <a:t>4</a:t>
            </a:r>
            <a:r>
              <a:rPr kumimoji="1" lang="en-US" altLang="zh-CN" sz="2000">
                <a:sym typeface="Symbol" panose="05050102010706020507" pitchFamily="18" charset="2"/>
              </a:rPr>
              <a:t></a:t>
            </a:r>
            <a:r>
              <a:rPr kumimoji="1" lang="en-US" altLang="zh-CN" sz="2000" i="1">
                <a:solidFill>
                  <a:srgbClr val="008000"/>
                </a:solidFill>
              </a:rPr>
              <a:t>p</a:t>
            </a:r>
            <a:r>
              <a:rPr kumimoji="1" lang="en-US" altLang="zh-CN" sz="2000" baseline="-25000">
                <a:solidFill>
                  <a:srgbClr val="008000"/>
                </a:solidFill>
              </a:rPr>
              <a:t>5</a:t>
            </a:r>
            <a:r>
              <a:rPr kumimoji="1" lang="en-US" altLang="zh-CN" sz="2000">
                <a:sym typeface="Symbol" panose="05050102010706020507" pitchFamily="18" charset="2"/>
              </a:rPr>
              <a:t></a:t>
            </a:r>
            <a:r>
              <a:rPr kumimoji="1" lang="en-US" altLang="zh-CN" sz="2000" i="1"/>
              <a:t>p</a:t>
            </a:r>
            <a:r>
              <a:rPr kumimoji="1" lang="en-US" altLang="zh-CN" sz="2000" baseline="-25000"/>
              <a:t>6</a:t>
            </a:r>
            <a:r>
              <a:rPr kumimoji="1" lang="en-US" altLang="zh-CN" sz="2000">
                <a:sym typeface="Symbol" panose="05050102010706020507" pitchFamily="18" charset="2"/>
              </a:rPr>
              <a:t>)</a:t>
            </a:r>
            <a:r>
              <a:rPr kumimoji="1" lang="zh-CN" altLang="en-US" sz="2000">
                <a:sym typeface="Symbol" panose="05050102010706020507" pitchFamily="18" charset="2"/>
              </a:rPr>
              <a:t>  </a:t>
            </a:r>
            <a:r>
              <a:rPr kumimoji="1" lang="en-US" altLang="zh-CN" sz="2000"/>
              <a:t>(</a:t>
            </a:r>
            <a:r>
              <a:rPr kumimoji="1" lang="en-US" altLang="zh-CN" sz="2000">
                <a:sym typeface="Symbol" panose="05050102010706020507" pitchFamily="18" charset="2"/>
              </a:rPr>
              <a:t></a:t>
            </a:r>
            <a:r>
              <a:rPr kumimoji="1" lang="en-US" altLang="zh-CN" sz="2000" i="1"/>
              <a:t>p</a:t>
            </a:r>
            <a:r>
              <a:rPr kumimoji="1" lang="en-US" altLang="zh-CN" sz="2000" baseline="-25000"/>
              <a:t>1</a:t>
            </a:r>
            <a:r>
              <a:rPr kumimoji="1" lang="en-US" altLang="zh-CN" sz="2000">
                <a:sym typeface="Symbol" panose="05050102010706020507" pitchFamily="18" charset="2"/>
              </a:rPr>
              <a:t></a:t>
            </a:r>
            <a:r>
              <a:rPr kumimoji="1" lang="en-US" altLang="zh-CN" sz="2000" i="1"/>
              <a:t>p</a:t>
            </a:r>
            <a:r>
              <a:rPr kumimoji="1" lang="en-US" altLang="zh-CN" sz="2000" baseline="-25000"/>
              <a:t>2</a:t>
            </a:r>
            <a:r>
              <a:rPr kumimoji="1" lang="en-US" altLang="zh-CN" sz="2000">
                <a:sym typeface="Symbol" panose="05050102010706020507" pitchFamily="18" charset="2"/>
              </a:rPr>
              <a:t></a:t>
            </a:r>
            <a:r>
              <a:rPr kumimoji="1" lang="en-US" altLang="zh-CN" sz="2000" i="1"/>
              <a:t>p</a:t>
            </a:r>
            <a:r>
              <a:rPr kumimoji="1" lang="en-US" altLang="zh-CN" sz="2000" baseline="-25000"/>
              <a:t>3</a:t>
            </a:r>
            <a:r>
              <a:rPr kumimoji="1" lang="en-US" altLang="zh-CN" sz="2000">
                <a:sym typeface="Symbol" panose="05050102010706020507" pitchFamily="18" charset="2"/>
              </a:rPr>
              <a:t></a:t>
            </a:r>
            <a:r>
              <a:rPr kumimoji="1" lang="en-US" altLang="zh-CN" sz="2000" i="1"/>
              <a:t>p</a:t>
            </a:r>
            <a:r>
              <a:rPr kumimoji="1" lang="en-US" altLang="zh-CN" sz="2000" baseline="-25000"/>
              <a:t>4</a:t>
            </a:r>
            <a:r>
              <a:rPr kumimoji="1" lang="en-US" altLang="zh-CN" sz="2000">
                <a:sym typeface="Symbol" panose="05050102010706020507" pitchFamily="18" charset="2"/>
              </a:rPr>
              <a:t></a:t>
            </a:r>
            <a:r>
              <a:rPr kumimoji="1" lang="en-US" altLang="zh-CN" sz="2000" i="1"/>
              <a:t>p</a:t>
            </a:r>
            <a:r>
              <a:rPr kumimoji="1" lang="en-US" altLang="zh-CN" sz="2000" baseline="-25000"/>
              <a:t>5</a:t>
            </a:r>
            <a:r>
              <a:rPr kumimoji="1" lang="en-US" altLang="zh-CN" sz="2000">
                <a:sym typeface="Symbol" panose="05050102010706020507" pitchFamily="18" charset="2"/>
              </a:rPr>
              <a:t></a:t>
            </a:r>
            <a:r>
              <a:rPr kumimoji="1" lang="en-US" altLang="zh-CN" sz="2000" i="1"/>
              <a:t>p</a:t>
            </a:r>
            <a:r>
              <a:rPr kumimoji="1" lang="en-US" altLang="zh-CN" sz="2000" baseline="-25000"/>
              <a:t>6</a:t>
            </a:r>
            <a:r>
              <a:rPr kumimoji="1" lang="en-US" altLang="zh-CN" sz="2000">
                <a:sym typeface="Symbol" panose="05050102010706020507" pitchFamily="18" charset="2"/>
              </a:rPr>
              <a:t>)</a:t>
            </a:r>
            <a:r>
              <a:rPr kumimoji="1" lang="zh-CN" altLang="en-US" sz="2000">
                <a:sym typeface="Symbol" panose="05050102010706020507" pitchFamily="18" charset="2"/>
              </a:rPr>
              <a:t> </a:t>
            </a:r>
            <a:endParaRPr kumimoji="1" lang="en-US" altLang="zh-CN" sz="2000">
              <a:sym typeface="Symbol" panose="05050102010706020507" pitchFamily="18" charset="2"/>
            </a:endParaRPr>
          </a:p>
          <a:p>
            <a:pPr eaLnBrk="1" hangingPunct="1">
              <a:lnSpc>
                <a:spcPts val="2200"/>
              </a:lnSpc>
              <a:buFontTx/>
              <a:buNone/>
            </a:pPr>
            <a:r>
              <a:rPr kumimoji="1" lang="zh-CN" altLang="en-US" sz="2000">
                <a:sym typeface="Symbol" panose="05050102010706020507" pitchFamily="18" charset="2"/>
              </a:rPr>
              <a:t> 但是，根据已知条件：</a:t>
            </a:r>
            <a:r>
              <a:rPr kumimoji="1" lang="en-US" altLang="zh-CN" sz="2000"/>
              <a:t>(</a:t>
            </a:r>
            <a:r>
              <a:rPr kumimoji="1" lang="en-US" altLang="zh-CN" sz="2000" i="1"/>
              <a:t>p</a:t>
            </a:r>
            <a:r>
              <a:rPr kumimoji="1" lang="en-US" altLang="zh-CN" sz="2000" baseline="-25000"/>
              <a:t>3</a:t>
            </a:r>
            <a:r>
              <a:rPr kumimoji="1" lang="en-US" altLang="zh-CN" sz="2000">
                <a:sym typeface="Symbol" panose="05050102010706020507" pitchFamily="18" charset="2"/>
              </a:rPr>
              <a:t></a:t>
            </a:r>
            <a:r>
              <a:rPr kumimoji="1" lang="en-US" altLang="zh-CN" sz="2000" i="1"/>
              <a:t>p</a:t>
            </a:r>
            <a:r>
              <a:rPr kumimoji="1" lang="en-US" altLang="zh-CN" sz="2000" baseline="-25000"/>
              <a:t>5</a:t>
            </a:r>
            <a:r>
              <a:rPr kumimoji="1" lang="en-US" altLang="zh-CN" sz="2000">
                <a:sym typeface="Symbol" panose="05050102010706020507" pitchFamily="18" charset="2"/>
              </a:rPr>
              <a:t>)</a:t>
            </a:r>
            <a:r>
              <a:rPr kumimoji="1" lang="zh-CN" altLang="en-US" sz="2000">
                <a:sym typeface="Symbol" panose="05050102010706020507" pitchFamily="18" charset="2"/>
              </a:rPr>
              <a:t>为“假”，所以：</a:t>
            </a:r>
            <a:endParaRPr kumimoji="1" lang="en-US" altLang="zh-CN" sz="2000">
              <a:sym typeface="Symbol" panose="05050102010706020507" pitchFamily="18" charset="2"/>
            </a:endParaRPr>
          </a:p>
          <a:p>
            <a:pPr eaLnBrk="1" hangingPunct="1">
              <a:lnSpc>
                <a:spcPts val="2200"/>
              </a:lnSpc>
              <a:buFontTx/>
              <a:buNone/>
            </a:pPr>
            <a:r>
              <a:rPr kumimoji="1" lang="zh-CN" altLang="en-US" sz="2000">
                <a:sym typeface="Symbol" panose="05050102010706020507" pitchFamily="18" charset="2"/>
              </a:rPr>
              <a:t>             原式 </a:t>
            </a:r>
            <a:r>
              <a:rPr kumimoji="1" lang="en-US" altLang="zh-CN" sz="2000">
                <a:sym typeface="Symbol" panose="05050102010706020507" pitchFamily="18" charset="2"/>
              </a:rPr>
              <a:t>=</a:t>
            </a:r>
            <a:r>
              <a:rPr kumimoji="1" lang="zh-CN" altLang="en-US" sz="2000">
                <a:sym typeface="Symbol" panose="05050102010706020507" pitchFamily="18" charset="2"/>
              </a:rPr>
              <a:t> </a:t>
            </a:r>
            <a:r>
              <a:rPr kumimoji="1" lang="en-US" altLang="zh-CN" sz="2000"/>
              <a:t>(</a:t>
            </a:r>
            <a:r>
              <a:rPr kumimoji="1" lang="en-US" altLang="zh-CN" sz="2000">
                <a:sym typeface="Symbol" panose="05050102010706020507" pitchFamily="18" charset="2"/>
              </a:rPr>
              <a:t></a:t>
            </a:r>
            <a:r>
              <a:rPr kumimoji="1" lang="en-US" altLang="zh-CN" sz="2000" i="1"/>
              <a:t>p</a:t>
            </a:r>
            <a:r>
              <a:rPr kumimoji="1" lang="en-US" altLang="zh-CN" sz="2000" baseline="-25000"/>
              <a:t>1</a:t>
            </a:r>
            <a:r>
              <a:rPr kumimoji="1" lang="en-US" altLang="zh-CN" sz="2000">
                <a:solidFill>
                  <a:srgbClr val="C00000"/>
                </a:solidFill>
                <a:sym typeface="Symbol" panose="05050102010706020507" pitchFamily="18" charset="2"/>
              </a:rPr>
              <a:t></a:t>
            </a:r>
            <a:r>
              <a:rPr kumimoji="1" lang="en-US" altLang="zh-CN" sz="2000" i="1">
                <a:solidFill>
                  <a:srgbClr val="C00000"/>
                </a:solidFill>
              </a:rPr>
              <a:t>p</a:t>
            </a:r>
            <a:r>
              <a:rPr kumimoji="1" lang="en-US" altLang="zh-CN" sz="2000" baseline="-25000">
                <a:solidFill>
                  <a:srgbClr val="C00000"/>
                </a:solidFill>
              </a:rPr>
              <a:t>2</a:t>
            </a:r>
            <a:r>
              <a:rPr kumimoji="1" lang="en-US" altLang="zh-CN" sz="2000">
                <a:solidFill>
                  <a:srgbClr val="C00000"/>
                </a:solidFill>
                <a:sym typeface="Symbol" panose="05050102010706020507" pitchFamily="18" charset="2"/>
              </a:rPr>
              <a:t></a:t>
            </a:r>
            <a:r>
              <a:rPr kumimoji="1" lang="en-US" altLang="zh-CN" sz="2000" i="1">
                <a:solidFill>
                  <a:srgbClr val="C00000"/>
                </a:solidFill>
              </a:rPr>
              <a:t>p</a:t>
            </a:r>
            <a:r>
              <a:rPr kumimoji="1" lang="en-US" altLang="zh-CN" sz="2000" baseline="-25000">
                <a:solidFill>
                  <a:srgbClr val="C00000"/>
                </a:solidFill>
              </a:rPr>
              <a:t>3</a:t>
            </a:r>
            <a:r>
              <a:rPr kumimoji="1" lang="en-US" altLang="zh-CN" sz="2000">
                <a:sym typeface="Symbol" panose="05050102010706020507" pitchFamily="18" charset="2"/>
              </a:rPr>
              <a:t></a:t>
            </a:r>
            <a:r>
              <a:rPr kumimoji="1" lang="en-US" altLang="zh-CN" sz="2000" i="1"/>
              <a:t>p</a:t>
            </a:r>
            <a:r>
              <a:rPr kumimoji="1" lang="en-US" altLang="zh-CN" sz="2000" baseline="-25000"/>
              <a:t>4</a:t>
            </a:r>
            <a:r>
              <a:rPr kumimoji="1" lang="en-US" altLang="zh-CN" sz="2000">
                <a:sym typeface="Symbol" panose="05050102010706020507" pitchFamily="18" charset="2"/>
              </a:rPr>
              <a:t></a:t>
            </a:r>
            <a:r>
              <a:rPr kumimoji="1" lang="en-US" altLang="zh-CN" sz="2000" i="1"/>
              <a:t>p</a:t>
            </a:r>
            <a:r>
              <a:rPr kumimoji="1" lang="en-US" altLang="zh-CN" sz="2000" baseline="-25000"/>
              <a:t>5</a:t>
            </a:r>
            <a:r>
              <a:rPr kumimoji="1" lang="en-US" altLang="zh-CN" sz="2000">
                <a:solidFill>
                  <a:srgbClr val="C00000"/>
                </a:solidFill>
                <a:sym typeface="Symbol" panose="05050102010706020507" pitchFamily="18" charset="2"/>
              </a:rPr>
              <a:t></a:t>
            </a:r>
            <a:r>
              <a:rPr kumimoji="1" lang="en-US" altLang="zh-CN" sz="2000" i="1">
                <a:solidFill>
                  <a:srgbClr val="C00000"/>
                </a:solidFill>
              </a:rPr>
              <a:t>p</a:t>
            </a:r>
            <a:r>
              <a:rPr kumimoji="1" lang="en-US" altLang="zh-CN" sz="2000" baseline="-25000">
                <a:solidFill>
                  <a:srgbClr val="C00000"/>
                </a:solidFill>
              </a:rPr>
              <a:t>6</a:t>
            </a:r>
            <a:r>
              <a:rPr kumimoji="1" lang="en-US" altLang="zh-CN" sz="2000">
                <a:sym typeface="Symbol" panose="05050102010706020507" pitchFamily="18" charset="2"/>
              </a:rPr>
              <a:t>)</a:t>
            </a:r>
            <a:r>
              <a:rPr kumimoji="1" lang="zh-CN" altLang="en-US" sz="2000">
                <a:sym typeface="Symbol" panose="05050102010706020507" pitchFamily="18" charset="2"/>
              </a:rPr>
              <a:t> </a:t>
            </a:r>
            <a:endParaRPr kumimoji="1" lang="en-US" altLang="zh-CN" sz="2000">
              <a:sym typeface="Symbol" panose="05050102010706020507" pitchFamily="18" charset="2"/>
            </a:endParaRPr>
          </a:p>
          <a:p>
            <a:pPr eaLnBrk="1" hangingPunct="1">
              <a:lnSpc>
                <a:spcPts val="2000"/>
              </a:lnSpc>
              <a:spcBef>
                <a:spcPct val="50000"/>
              </a:spcBef>
              <a:buFontTx/>
              <a:buNone/>
            </a:pPr>
            <a:r>
              <a:rPr kumimoji="1" lang="zh-CN" altLang="en-US" sz="2000">
                <a:sym typeface="Symbol" panose="05050102010706020507" pitchFamily="18" charset="2"/>
              </a:rPr>
              <a:t>也就是说：</a:t>
            </a:r>
            <a:r>
              <a:rPr kumimoji="1" lang="en-US" altLang="zh-CN" sz="2000">
                <a:solidFill>
                  <a:schemeClr val="tx2"/>
                </a:solidFill>
                <a:sym typeface="Symbol" panose="05050102010706020507" pitchFamily="18" charset="2"/>
              </a:rPr>
              <a:t>Jim</a:t>
            </a:r>
            <a:r>
              <a:rPr kumimoji="1" lang="zh-CN" altLang="en-US" sz="2000">
                <a:solidFill>
                  <a:schemeClr val="tx2"/>
                </a:solidFill>
                <a:sym typeface="Symbol" panose="05050102010706020507" pitchFamily="18" charset="2"/>
              </a:rPr>
              <a:t>来自</a:t>
            </a:r>
            <a:r>
              <a:rPr kumimoji="1" lang="en-US" altLang="zh-CN" sz="2000">
                <a:solidFill>
                  <a:schemeClr val="tx2"/>
                </a:solidFill>
                <a:sym typeface="Symbol" panose="05050102010706020507" pitchFamily="18" charset="2"/>
              </a:rPr>
              <a:t>Chicago, Sam</a:t>
            </a:r>
            <a:r>
              <a:rPr kumimoji="1" lang="zh-CN" altLang="en-US" sz="2000">
                <a:solidFill>
                  <a:schemeClr val="tx2"/>
                </a:solidFill>
                <a:sym typeface="Symbol" panose="05050102010706020507" pitchFamily="18" charset="2"/>
              </a:rPr>
              <a:t>来自</a:t>
            </a:r>
            <a:r>
              <a:rPr kumimoji="1" lang="en-US" altLang="zh-CN" sz="2000">
                <a:solidFill>
                  <a:schemeClr val="tx2"/>
                </a:solidFill>
                <a:sym typeface="Symbol" panose="05050102010706020507" pitchFamily="18" charset="2"/>
              </a:rPr>
              <a:t>Boston, and Bill</a:t>
            </a:r>
            <a:r>
              <a:rPr kumimoji="1" lang="zh-CN" altLang="en-US" sz="2000">
                <a:solidFill>
                  <a:schemeClr val="tx2"/>
                </a:solidFill>
                <a:sym typeface="Symbol" panose="05050102010706020507" pitchFamily="18" charset="2"/>
              </a:rPr>
              <a:t>来自</a:t>
            </a:r>
            <a:r>
              <a:rPr kumimoji="1" lang="en-US" altLang="zh-CN" sz="2000">
                <a:solidFill>
                  <a:schemeClr val="tx2"/>
                </a:solidFill>
                <a:sym typeface="Symbol" panose="05050102010706020507" pitchFamily="18" charset="2"/>
              </a:rPr>
              <a:t>Detroit</a:t>
            </a:r>
            <a:r>
              <a:rPr kumimoji="1" lang="zh-CN" altLang="en-US" sz="2000">
                <a:sym typeface="Symbol" panose="05050102010706020507" pitchFamily="18" charset="2"/>
              </a:rPr>
              <a:t>。</a:t>
            </a:r>
            <a:endParaRPr kumimoji="1" lang="en-US" altLang="zh-CN" sz="2000">
              <a:sym typeface="Symbol" panose="05050102010706020507" pitchFamily="18" charset="2"/>
            </a:endParaRPr>
          </a:p>
          <a:p>
            <a:pPr eaLnBrk="1" hangingPunct="1">
              <a:lnSpc>
                <a:spcPct val="150000"/>
              </a:lnSpc>
              <a:buFontTx/>
              <a:buNone/>
            </a:pPr>
            <a:endParaRPr kumimoji="1" lang="zh-CN" altLang="en-US" sz="2000"/>
          </a:p>
        </p:txBody>
      </p:sp>
      <p:sp>
        <p:nvSpPr>
          <p:cNvPr id="27652" name="Rectangle 1">
            <a:extLst>
              <a:ext uri="{FF2B5EF4-FFF2-40B4-BE49-F238E27FC236}">
                <a16:creationId xmlns:a16="http://schemas.microsoft.com/office/drawing/2014/main" id="{C49BA4E7-B228-06B2-B89D-655459767E63}"/>
              </a:ext>
            </a:extLst>
          </p:cNvPr>
          <p:cNvSpPr>
            <a:spLocks noChangeArrowheads="1"/>
          </p:cNvSpPr>
          <p:nvPr/>
        </p:nvSpPr>
        <p:spPr bwMode="auto">
          <a:xfrm>
            <a:off x="5172075" y="2836863"/>
            <a:ext cx="9350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en-US" altLang="zh-CN" sz="2000">
                <a:cs typeface="Times New Roman" panose="02020603050405020304" pitchFamily="18" charset="0"/>
              </a:rPr>
              <a:t>(</a:t>
            </a:r>
            <a:r>
              <a:rPr lang="en-US" altLang="zh-CN" sz="2000" i="1">
                <a:cs typeface="Times New Roman" panose="02020603050405020304" pitchFamily="18" charset="0"/>
              </a:rPr>
              <a:t>p</a:t>
            </a:r>
            <a:r>
              <a:rPr lang="en-US" altLang="zh-CN" sz="2000" baseline="-25000">
                <a:cs typeface="Times New Roman" panose="02020603050405020304" pitchFamily="18" charset="0"/>
              </a:rPr>
              <a:t>1</a:t>
            </a:r>
            <a:r>
              <a:rPr lang="en-US" altLang="zh-CN" sz="2000">
                <a:cs typeface="Times New Roman" panose="02020603050405020304" pitchFamily="18" charset="0"/>
                <a:sym typeface="Symbol" panose="05050102010706020507" pitchFamily="18" charset="2"/>
              </a:rPr>
              <a:t></a:t>
            </a:r>
            <a:r>
              <a:rPr lang="en-US" altLang="zh-CN" sz="2000" i="1">
                <a:cs typeface="Times New Roman" panose="02020603050405020304" pitchFamily="18" charset="0"/>
              </a:rPr>
              <a:t>p</a:t>
            </a:r>
            <a:r>
              <a:rPr lang="en-US" altLang="zh-CN" sz="2000" baseline="-25000">
                <a:cs typeface="Times New Roman" panose="02020603050405020304" pitchFamily="18" charset="0"/>
              </a:rPr>
              <a:t>3</a:t>
            </a:r>
            <a:r>
              <a:rPr lang="en-US" altLang="zh-CN" sz="2000">
                <a:cs typeface="Times New Roman" panose="02020603050405020304" pitchFamily="18" charset="0"/>
              </a:rPr>
              <a:t>)</a:t>
            </a:r>
            <a:endParaRPr lang="zh-CN" altLang="en-US" sz="200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4A066A-31D2-C8E4-B5BA-CD005A5CDFB8}"/>
              </a:ext>
            </a:extLst>
          </p:cNvPr>
          <p:cNvSpPr/>
          <p:nvPr/>
        </p:nvSpPr>
        <p:spPr>
          <a:xfrm>
            <a:off x="758822" y="1772816"/>
            <a:ext cx="7704856" cy="2769989"/>
          </a:xfrm>
          <a:prstGeom prst="rect">
            <a:avLst/>
          </a:prstGeom>
          <a:noFill/>
        </p:spPr>
        <p:txBody>
          <a:bodyPr>
            <a:spAutoFit/>
          </a:bodyPr>
          <a:lstStyle/>
          <a:p>
            <a:pPr eaLnBrk="1" hangingPunct="1">
              <a:defRPr/>
            </a:pPr>
            <a:r>
              <a:rPr lang="zh-CN" alt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问题</a:t>
            </a:r>
            <a:r>
              <a:rPr lang="en-US" altLang="zh-CN"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7</a:t>
            </a:r>
            <a:r>
              <a:rPr lang="zh-CN" alt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a:t>
            </a:r>
            <a:endParaRPr lang="en-US" altLang="zh-CN"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endParaRPr>
          </a:p>
          <a:p>
            <a:pPr eaLnBrk="1" hangingPunct="1">
              <a:defRPr/>
            </a:pPr>
            <a:r>
              <a:rPr lang="zh-CN" altLang="en-US"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但是，我们在推理时多半用“因为</a:t>
            </a:r>
            <a:r>
              <a:rPr lang="en-US" altLang="zh-CN"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a:t>
            </a:r>
            <a:r>
              <a:rPr lang="zh-CN" altLang="en-US"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所以</a:t>
            </a:r>
            <a:r>
              <a:rPr lang="en-US" altLang="zh-CN"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a:t>
            </a:r>
            <a:r>
              <a:rPr lang="zh-CN" altLang="en-US"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 那么前面的什么概念能起关键作用呢</a:t>
            </a:r>
            <a:r>
              <a:rPr lang="en-US" altLang="zh-CN"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a typeface="宋体" charset="-122"/>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8D98CAF8-5DF2-32EA-AFC6-CC393EAE8300}"/>
              </a:ext>
            </a:extLst>
          </p:cNvPr>
          <p:cNvSpPr>
            <a:spLocks noGrp="1" noChangeArrowheads="1"/>
          </p:cNvSpPr>
          <p:nvPr>
            <p:ph type="title"/>
          </p:nvPr>
        </p:nvSpPr>
        <p:spPr>
          <a:xfrm>
            <a:off x="457200" y="457200"/>
            <a:ext cx="8229600" cy="955675"/>
          </a:xfrm>
        </p:spPr>
        <p:txBody>
          <a:bodyPr/>
          <a:lstStyle/>
          <a:p>
            <a:pPr eaLnBrk="1" hangingPunct="1"/>
            <a:r>
              <a:rPr lang="zh-CN" altLang="en-US">
                <a:ea typeface="楷体_GB2312" pitchFamily="49" charset="-122"/>
              </a:rPr>
              <a:t>逻辑推理</a:t>
            </a:r>
            <a:endParaRPr lang="en-US" altLang="zh-CN">
              <a:ea typeface="楷体_GB2312" pitchFamily="49" charset="-122"/>
            </a:endParaRPr>
          </a:p>
        </p:txBody>
      </p:sp>
      <p:sp>
        <p:nvSpPr>
          <p:cNvPr id="29699" name="Rectangle 3">
            <a:extLst>
              <a:ext uri="{FF2B5EF4-FFF2-40B4-BE49-F238E27FC236}">
                <a16:creationId xmlns:a16="http://schemas.microsoft.com/office/drawing/2014/main" id="{85BCBDE8-CF53-0041-851B-546EEABC1013}"/>
              </a:ext>
            </a:extLst>
          </p:cNvPr>
          <p:cNvSpPr>
            <a:spLocks noGrp="1" noChangeArrowheads="1"/>
          </p:cNvSpPr>
          <p:nvPr>
            <p:ph idx="1"/>
          </p:nvPr>
        </p:nvSpPr>
        <p:spPr>
          <a:xfrm>
            <a:off x="733729" y="1628564"/>
            <a:ext cx="7957294" cy="3600871"/>
          </a:xfrm>
        </p:spPr>
        <p:txBody>
          <a:bodyPr/>
          <a:lstStyle/>
          <a:p>
            <a:pPr eaLnBrk="1" hangingPunct="1">
              <a:lnSpc>
                <a:spcPct val="110000"/>
              </a:lnSpc>
              <a:spcBef>
                <a:spcPct val="30000"/>
              </a:spcBef>
            </a:pPr>
            <a:r>
              <a:rPr lang="zh-CN" altLang="en-US" sz="2400" dirty="0">
                <a:ea typeface="楷体_GB2312" pitchFamily="49" charset="-122"/>
              </a:rPr>
              <a:t>假设前提</a:t>
            </a:r>
            <a:r>
              <a:rPr lang="en-US" altLang="zh-CN" sz="2400" dirty="0">
                <a:ea typeface="楷体_GB2312" pitchFamily="49" charset="-122"/>
              </a:rPr>
              <a:t>: </a:t>
            </a:r>
            <a:r>
              <a:rPr lang="en-US" altLang="zh-CN" sz="2400" i="1" dirty="0"/>
              <a:t>A</a:t>
            </a:r>
            <a:r>
              <a:rPr lang="en-US" altLang="zh-CN" sz="2400" baseline="-25000" dirty="0"/>
              <a:t>1</a:t>
            </a:r>
            <a:r>
              <a:rPr lang="en-US" altLang="zh-CN" sz="2400" dirty="0"/>
              <a:t>, </a:t>
            </a:r>
            <a:r>
              <a:rPr lang="en-US" altLang="zh-CN" sz="2400" i="1" dirty="0"/>
              <a:t>A</a:t>
            </a:r>
            <a:r>
              <a:rPr lang="en-US" altLang="zh-CN" sz="2400" baseline="-25000" dirty="0"/>
              <a:t>2</a:t>
            </a:r>
            <a:r>
              <a:rPr lang="en-US" altLang="zh-CN" sz="2400" dirty="0"/>
              <a:t>, …, </a:t>
            </a:r>
            <a:r>
              <a:rPr lang="en-US" altLang="zh-CN" sz="2400" i="1" dirty="0"/>
              <a:t>A</a:t>
            </a:r>
            <a:r>
              <a:rPr lang="en-US" altLang="zh-CN" sz="2400" baseline="-25000" dirty="0"/>
              <a:t>k</a:t>
            </a:r>
          </a:p>
          <a:p>
            <a:pPr eaLnBrk="1" hangingPunct="1">
              <a:lnSpc>
                <a:spcPct val="110000"/>
              </a:lnSpc>
              <a:spcBef>
                <a:spcPct val="30000"/>
              </a:spcBef>
            </a:pPr>
            <a:r>
              <a:rPr lang="zh-CN" altLang="en-US" sz="2400" dirty="0">
                <a:ea typeface="楷体_GB2312" pitchFamily="49" charset="-122"/>
              </a:rPr>
              <a:t>结论</a:t>
            </a:r>
            <a:r>
              <a:rPr lang="en-US" altLang="zh-CN" sz="2400" dirty="0">
                <a:ea typeface="楷体_GB2312" pitchFamily="49" charset="-122"/>
              </a:rPr>
              <a:t>: </a:t>
            </a:r>
            <a:r>
              <a:rPr lang="en-US" altLang="zh-CN" sz="2400" i="1" dirty="0"/>
              <a:t>B</a:t>
            </a:r>
            <a:endParaRPr lang="en-US" altLang="zh-CN" sz="2400" dirty="0"/>
          </a:p>
          <a:p>
            <a:pPr eaLnBrk="1" hangingPunct="1">
              <a:lnSpc>
                <a:spcPct val="110000"/>
              </a:lnSpc>
              <a:spcBef>
                <a:spcPct val="30000"/>
              </a:spcBef>
            </a:pPr>
            <a:r>
              <a:rPr lang="zh-CN" altLang="en-US" sz="2400" dirty="0">
                <a:ea typeface="楷体_GB2312" pitchFamily="49" charset="-122"/>
              </a:rPr>
              <a:t>正确的推理</a:t>
            </a:r>
            <a:r>
              <a:rPr lang="en-US" altLang="zh-CN" sz="2400" dirty="0">
                <a:ea typeface="楷体_GB2312" pitchFamily="49" charset="-122"/>
              </a:rPr>
              <a:t>: </a:t>
            </a:r>
            <a:r>
              <a:rPr lang="zh-CN" altLang="en-US" sz="2400" dirty="0">
                <a:ea typeface="楷体_GB2312" pitchFamily="49" charset="-122"/>
              </a:rPr>
              <a:t>对前提与结论所涉及的逻辑变量任意赋值</a:t>
            </a:r>
            <a:r>
              <a:rPr lang="en-US" altLang="zh-CN" sz="2400" dirty="0">
                <a:ea typeface="楷体_GB2312" pitchFamily="49" charset="-122"/>
              </a:rPr>
              <a:t>,</a:t>
            </a:r>
            <a:r>
              <a:rPr lang="zh-CN" altLang="en-US" sz="2400" dirty="0">
                <a:ea typeface="楷体_GB2312" pitchFamily="49" charset="-122"/>
              </a:rPr>
              <a:t> 如果诸</a:t>
            </a:r>
            <a:r>
              <a:rPr lang="en-US" altLang="zh-CN" sz="2400" dirty="0"/>
              <a:t> </a:t>
            </a:r>
            <a:r>
              <a:rPr lang="en-US" altLang="zh-CN" sz="2400" i="1" dirty="0"/>
              <a:t>A</a:t>
            </a:r>
            <a:r>
              <a:rPr lang="en-US" altLang="zh-CN" sz="2400" baseline="-25000" dirty="0"/>
              <a:t>i</a:t>
            </a:r>
            <a:r>
              <a:rPr lang="zh-CN" altLang="en-US" sz="2400" dirty="0"/>
              <a:t>均为真</a:t>
            </a:r>
            <a:r>
              <a:rPr lang="en-US" altLang="zh-CN" sz="2400" dirty="0"/>
              <a:t>(</a:t>
            </a:r>
            <a:r>
              <a:rPr lang="zh-CN" altLang="en-US" sz="2400" dirty="0"/>
              <a:t>它们的合取式的值当然也为真</a:t>
            </a:r>
            <a:r>
              <a:rPr lang="en-US" altLang="zh-CN" sz="2400" dirty="0"/>
              <a:t>),</a:t>
            </a:r>
            <a:r>
              <a:rPr lang="zh-CN" altLang="en-US" sz="2400" dirty="0"/>
              <a:t> 则</a:t>
            </a:r>
            <a:r>
              <a:rPr lang="en-US" altLang="zh-CN" sz="2400" dirty="0"/>
              <a:t>B</a:t>
            </a:r>
            <a:r>
              <a:rPr lang="zh-CN" altLang="en-US" sz="2400" dirty="0"/>
              <a:t>必为真。</a:t>
            </a:r>
            <a:r>
              <a:rPr lang="zh-CN" altLang="en-US" sz="2400" dirty="0">
                <a:ea typeface="楷体_GB2312" pitchFamily="49" charset="-122"/>
              </a:rPr>
              <a:t> </a:t>
            </a:r>
          </a:p>
          <a:p>
            <a:pPr eaLnBrk="1" hangingPunct="1">
              <a:lnSpc>
                <a:spcPct val="110000"/>
              </a:lnSpc>
              <a:spcBef>
                <a:spcPct val="30000"/>
              </a:spcBef>
            </a:pPr>
            <a:r>
              <a:rPr lang="zh-CN" altLang="en-US" sz="2400" dirty="0">
                <a:ea typeface="楷体_GB2312" pitchFamily="49" charset="-122"/>
              </a:rPr>
              <a:t>显然：如果逻辑表达式：</a:t>
            </a:r>
            <a:r>
              <a:rPr lang="en-US" altLang="zh-CN" sz="2400" dirty="0">
                <a:ea typeface="楷体_GB2312" pitchFamily="49" charset="-122"/>
              </a:rPr>
              <a:t> </a:t>
            </a:r>
            <a:endParaRPr lang="zh-CN" altLang="en-US" sz="2400" dirty="0">
              <a:ea typeface="楷体_GB2312" pitchFamily="49" charset="-122"/>
            </a:endParaRPr>
          </a:p>
          <a:p>
            <a:pPr algn="ctr" eaLnBrk="1" hangingPunct="1">
              <a:lnSpc>
                <a:spcPct val="110000"/>
              </a:lnSpc>
              <a:spcBef>
                <a:spcPct val="30000"/>
              </a:spcBef>
              <a:buFont typeface="Wingdings" panose="05000000000000000000" pitchFamily="2" charset="2"/>
              <a:buNone/>
            </a:pPr>
            <a:r>
              <a:rPr lang="zh-CN" altLang="en-US" sz="2400" dirty="0"/>
              <a:t>（</a:t>
            </a:r>
            <a:r>
              <a:rPr lang="en-US" altLang="zh-CN" sz="2400" i="1" dirty="0"/>
              <a:t>A</a:t>
            </a:r>
            <a:r>
              <a:rPr lang="en-US" altLang="zh-CN" sz="2400" baseline="-25000" dirty="0"/>
              <a:t>1 </a:t>
            </a:r>
            <a:r>
              <a:rPr lang="en-US" altLang="zh-CN" sz="2400" dirty="0">
                <a:sym typeface="Symbol" panose="05050102010706020507" pitchFamily="18" charset="2"/>
              </a:rPr>
              <a:t> </a:t>
            </a:r>
            <a:r>
              <a:rPr lang="en-US" altLang="zh-CN" sz="2400" i="1" dirty="0">
                <a:sym typeface="Symbol" panose="05050102010706020507" pitchFamily="18" charset="2"/>
              </a:rPr>
              <a:t>A</a:t>
            </a:r>
            <a:r>
              <a:rPr lang="en-US" altLang="zh-CN" sz="2400" baseline="-25000" dirty="0">
                <a:sym typeface="Symbol" panose="05050102010706020507" pitchFamily="18" charset="2"/>
              </a:rPr>
              <a:t>2 </a:t>
            </a:r>
            <a:r>
              <a:rPr lang="en-US" altLang="zh-CN" sz="2400" dirty="0">
                <a:sym typeface="Symbol" panose="05050102010706020507" pitchFamily="18" charset="2"/>
              </a:rPr>
              <a:t> …  </a:t>
            </a:r>
            <a:r>
              <a:rPr lang="en-US" altLang="zh-CN" sz="2400" i="1" dirty="0">
                <a:sym typeface="Symbol" panose="05050102010706020507" pitchFamily="18" charset="2"/>
              </a:rPr>
              <a:t>A</a:t>
            </a:r>
            <a:r>
              <a:rPr lang="en-US" altLang="zh-CN" sz="2400" baseline="-25000" dirty="0">
                <a:sym typeface="Symbol" panose="05050102010706020507" pitchFamily="18" charset="2"/>
              </a:rPr>
              <a:t>k</a:t>
            </a:r>
            <a:r>
              <a:rPr lang="en-US" altLang="zh-CN" sz="2400" dirty="0">
                <a:sym typeface="Symbol" panose="05050102010706020507" pitchFamily="18" charset="2"/>
              </a:rPr>
              <a:t>)</a:t>
            </a:r>
            <a:r>
              <a:rPr lang="en-US" altLang="zh-CN" sz="2400" i="1" dirty="0">
                <a:sym typeface="Symbol" panose="05050102010706020507" pitchFamily="18" charset="2"/>
              </a:rPr>
              <a:t>B</a:t>
            </a:r>
          </a:p>
          <a:p>
            <a:pPr eaLnBrk="1" hangingPunct="1">
              <a:lnSpc>
                <a:spcPct val="110000"/>
              </a:lnSpc>
              <a:spcBef>
                <a:spcPct val="30000"/>
              </a:spcBef>
              <a:buFont typeface="Wingdings" panose="05000000000000000000" pitchFamily="2" charset="2"/>
              <a:buNone/>
            </a:pPr>
            <a:r>
              <a:rPr lang="en-US" altLang="zh-CN" sz="2400" dirty="0">
                <a:sym typeface="Symbol" panose="05050102010706020507" pitchFamily="18" charset="2"/>
              </a:rPr>
              <a:t>    </a:t>
            </a:r>
            <a:r>
              <a:rPr lang="zh-CN" altLang="en-US" sz="2400" dirty="0">
                <a:sym typeface="Symbol" panose="05050102010706020507" pitchFamily="18" charset="2"/>
              </a:rPr>
              <a:t>是永真式，上述推理一定正确。</a:t>
            </a:r>
            <a:endParaRPr lang="zh-CN" altLang="en-US" sz="2400" dirty="0">
              <a:ea typeface="楷体_GB2312" pitchFamily="49" charset="-122"/>
              <a:sym typeface="Symbol" panose="05050102010706020507" pitchFamily="18" charset="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3D4CC6AB-8925-45C1-9DE7-9FD20FE4A3D5}"/>
              </a:ext>
            </a:extLst>
          </p:cNvPr>
          <p:cNvSpPr>
            <a:spLocks noGrp="1" noChangeArrowheads="1"/>
          </p:cNvSpPr>
          <p:nvPr>
            <p:ph type="title"/>
          </p:nvPr>
        </p:nvSpPr>
        <p:spPr/>
        <p:txBody>
          <a:bodyPr/>
          <a:lstStyle/>
          <a:p>
            <a:pPr eaLnBrk="1" hangingPunct="1"/>
            <a:r>
              <a:rPr lang="en-US" altLang="zh-CN" b="0" dirty="0"/>
              <a:t>Modus Ponens</a:t>
            </a:r>
          </a:p>
        </p:txBody>
      </p:sp>
      <p:sp>
        <p:nvSpPr>
          <p:cNvPr id="30723" name="Rectangle 3">
            <a:extLst>
              <a:ext uri="{FF2B5EF4-FFF2-40B4-BE49-F238E27FC236}">
                <a16:creationId xmlns:a16="http://schemas.microsoft.com/office/drawing/2014/main" id="{ABDBEEA3-0FFA-7A9F-3C37-6927857FA258}"/>
              </a:ext>
            </a:extLst>
          </p:cNvPr>
          <p:cNvSpPr>
            <a:spLocks noGrp="1" noChangeArrowheads="1"/>
          </p:cNvSpPr>
          <p:nvPr>
            <p:ph idx="1"/>
          </p:nvPr>
        </p:nvSpPr>
        <p:spPr>
          <a:xfrm>
            <a:off x="468313" y="1556792"/>
            <a:ext cx="8229600" cy="4405858"/>
          </a:xfrm>
        </p:spPr>
        <p:txBody>
          <a:bodyPr/>
          <a:lstStyle/>
          <a:p>
            <a:pPr eaLnBrk="1" hangingPunct="1"/>
            <a:r>
              <a:rPr lang="zh-CN" altLang="en-US" sz="2400" dirty="0"/>
              <a:t>容易验证</a:t>
            </a:r>
            <a:r>
              <a:rPr lang="en-US" altLang="zh-CN" sz="2400" dirty="0"/>
              <a:t>: </a:t>
            </a:r>
            <a:r>
              <a:rPr lang="en-US" altLang="zh-CN" sz="2400" dirty="0">
                <a:sym typeface="Symbol" panose="05050102010706020507" pitchFamily="18" charset="2"/>
              </a:rPr>
              <a:t>(</a:t>
            </a:r>
            <a:r>
              <a:rPr lang="en-US" altLang="zh-CN" sz="2400" i="1" dirty="0">
                <a:sym typeface="Symbol" panose="05050102010706020507" pitchFamily="18" charset="2"/>
              </a:rPr>
              <a:t>p</a:t>
            </a:r>
            <a:r>
              <a:rPr lang="en-US" altLang="zh-CN" sz="2400" dirty="0">
                <a:sym typeface="Symbol" panose="05050102010706020507" pitchFamily="18" charset="2"/>
              </a:rPr>
              <a:t></a:t>
            </a:r>
            <a:r>
              <a:rPr lang="en-US" altLang="zh-CN" sz="2400" dirty="0"/>
              <a:t>(</a:t>
            </a:r>
            <a:r>
              <a:rPr lang="en-US" altLang="zh-CN" sz="2400" i="1" dirty="0" err="1"/>
              <a:t>p</a:t>
            </a:r>
            <a:r>
              <a:rPr lang="en-US" altLang="zh-CN" sz="2400" dirty="0" err="1">
                <a:sym typeface="Symbol" panose="05050102010706020507" pitchFamily="18" charset="2"/>
              </a:rPr>
              <a:t></a:t>
            </a:r>
            <a:r>
              <a:rPr lang="en-US" altLang="zh-CN" sz="2400" i="1" dirty="0" err="1">
                <a:sym typeface="Symbol" panose="05050102010706020507" pitchFamily="18" charset="2"/>
              </a:rPr>
              <a:t>q</a:t>
            </a:r>
            <a:r>
              <a:rPr lang="en-US" altLang="zh-CN" sz="2400" dirty="0">
                <a:sym typeface="Symbol" panose="05050102010706020507" pitchFamily="18" charset="2"/>
              </a:rPr>
              <a:t>))</a:t>
            </a:r>
            <a:r>
              <a:rPr lang="en-US" altLang="zh-CN" sz="2400" i="1" dirty="0">
                <a:sym typeface="Symbol" panose="05050102010706020507" pitchFamily="18" charset="2"/>
              </a:rPr>
              <a:t>q</a:t>
            </a:r>
            <a:r>
              <a:rPr lang="zh-CN" altLang="en-US" sz="2400" dirty="0">
                <a:sym typeface="Symbol" panose="05050102010706020507" pitchFamily="18" charset="2"/>
              </a:rPr>
              <a:t>是永真式，所以可以得到如下的推理规则：</a:t>
            </a:r>
            <a:r>
              <a:rPr lang="en-US" altLang="zh-CN" sz="2400" i="1" dirty="0">
                <a:sym typeface="Symbol" panose="05050102010706020507" pitchFamily="18" charset="2"/>
              </a:rPr>
              <a:t>p</a:t>
            </a:r>
            <a:r>
              <a:rPr lang="en-US" altLang="zh-CN" sz="2400" dirty="0">
                <a:sym typeface="Symbol" panose="05050102010706020507" pitchFamily="18" charset="2"/>
              </a:rPr>
              <a:t>, </a:t>
            </a:r>
            <a:r>
              <a:rPr lang="en-US" altLang="zh-CN" sz="2400" i="1" dirty="0" err="1">
                <a:sym typeface="Symbol" panose="05050102010706020507" pitchFamily="18" charset="2"/>
              </a:rPr>
              <a:t>p</a:t>
            </a:r>
            <a:r>
              <a:rPr lang="en-US" altLang="zh-CN" sz="2400" dirty="0" err="1">
                <a:sym typeface="Symbol" panose="05050102010706020507" pitchFamily="18" charset="2"/>
              </a:rPr>
              <a:t></a:t>
            </a:r>
            <a:r>
              <a:rPr lang="en-US" altLang="zh-CN" sz="2400" i="1" dirty="0" err="1">
                <a:sym typeface="Symbol" panose="05050102010706020507" pitchFamily="18" charset="2"/>
              </a:rPr>
              <a:t>q</a:t>
            </a:r>
            <a:r>
              <a:rPr lang="en-US" altLang="zh-CN" sz="2400" i="1" dirty="0">
                <a:sym typeface="Symbol" panose="05050102010706020507" pitchFamily="18" charset="2"/>
              </a:rPr>
              <a:t> </a:t>
            </a:r>
            <a:r>
              <a:rPr lang="en-US" altLang="zh-CN" sz="2400" dirty="0">
                <a:sym typeface="Symbol" panose="05050102010706020507" pitchFamily="18" charset="2"/>
              </a:rPr>
              <a:t></a:t>
            </a:r>
            <a:r>
              <a:rPr lang="en-US" altLang="zh-CN" sz="2400" i="1" dirty="0">
                <a:sym typeface="Symbol" panose="05050102010706020507" pitchFamily="18" charset="2"/>
              </a:rPr>
              <a:t> q</a:t>
            </a:r>
          </a:p>
          <a:p>
            <a:pPr eaLnBrk="1" hangingPunct="1"/>
            <a:r>
              <a:rPr lang="zh-CN" altLang="en-US" sz="2400" dirty="0">
                <a:sym typeface="Symbol" panose="05050102010706020507" pitchFamily="18" charset="2"/>
              </a:rPr>
              <a:t>远至古希腊时就非常著名的推理：</a:t>
            </a:r>
            <a:endParaRPr lang="en-US" altLang="zh-CN" sz="2400" dirty="0">
              <a:sym typeface="Symbol" panose="05050102010706020507" pitchFamily="18" charset="2"/>
            </a:endParaRPr>
          </a:p>
        </p:txBody>
      </p:sp>
      <p:sp>
        <p:nvSpPr>
          <p:cNvPr id="30724" name="Text Box 4">
            <a:extLst>
              <a:ext uri="{FF2B5EF4-FFF2-40B4-BE49-F238E27FC236}">
                <a16:creationId xmlns:a16="http://schemas.microsoft.com/office/drawing/2014/main" id="{C64D47A8-CF9B-E51F-E2AD-6C48FA3B4EF8}"/>
              </a:ext>
            </a:extLst>
          </p:cNvPr>
          <p:cNvSpPr txBox="1">
            <a:spLocks noChangeArrowheads="1"/>
          </p:cNvSpPr>
          <p:nvPr/>
        </p:nvSpPr>
        <p:spPr bwMode="auto">
          <a:xfrm>
            <a:off x="1619672" y="3066008"/>
            <a:ext cx="5638800" cy="2235200"/>
          </a:xfrm>
          <a:prstGeom prst="rect">
            <a:avLst/>
          </a:prstGeom>
          <a:gradFill rotWithShape="0">
            <a:gsLst>
              <a:gs pos="0">
                <a:srgbClr val="5E7676"/>
              </a:gs>
              <a:gs pos="50000">
                <a:srgbClr val="CCFFFF"/>
              </a:gs>
              <a:gs pos="100000">
                <a:srgbClr val="5E7676"/>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kumimoji="1" lang="en-US" altLang="zh-CN" sz="2400" i="1"/>
              <a:t>P</a:t>
            </a:r>
            <a:r>
              <a:rPr kumimoji="1" lang="en-US" altLang="zh-CN" sz="2400"/>
              <a:t>(</a:t>
            </a:r>
            <a:r>
              <a:rPr kumimoji="1" lang="en-US" altLang="zh-CN" sz="2400" i="1"/>
              <a:t>x</a:t>
            </a:r>
            <a:r>
              <a:rPr kumimoji="1" lang="en-US" altLang="zh-CN" sz="2400"/>
              <a:t>): </a:t>
            </a:r>
            <a:r>
              <a:rPr kumimoji="1" lang="en-US" altLang="zh-CN" sz="2400" i="1"/>
              <a:t>x</a:t>
            </a:r>
            <a:r>
              <a:rPr kumimoji="1" lang="en-US" altLang="zh-CN" sz="2400"/>
              <a:t> is a man;    </a:t>
            </a:r>
            <a:r>
              <a:rPr kumimoji="1" lang="en-US" altLang="zh-CN" sz="2400" i="1"/>
              <a:t>Q</a:t>
            </a:r>
            <a:r>
              <a:rPr kumimoji="1" lang="en-US" altLang="zh-CN" sz="2400"/>
              <a:t>(</a:t>
            </a:r>
            <a:r>
              <a:rPr kumimoji="1" lang="en-US" altLang="zh-CN" sz="2400" i="1"/>
              <a:t>x</a:t>
            </a:r>
            <a:r>
              <a:rPr kumimoji="1" lang="en-US" altLang="zh-CN" sz="2400"/>
              <a:t>): </a:t>
            </a:r>
            <a:r>
              <a:rPr kumimoji="1" lang="en-US" altLang="zh-CN" sz="2400" i="1"/>
              <a:t>x</a:t>
            </a:r>
            <a:r>
              <a:rPr kumimoji="1" lang="en-US" altLang="zh-CN" sz="2400"/>
              <a:t> will die;</a:t>
            </a:r>
          </a:p>
          <a:p>
            <a:pPr eaLnBrk="1" hangingPunct="1">
              <a:buFontTx/>
              <a:buNone/>
            </a:pPr>
            <a:r>
              <a:rPr kumimoji="1" lang="en-US" altLang="zh-CN" sz="2400"/>
              <a:t>Socrates is a Man: </a:t>
            </a:r>
            <a:r>
              <a:rPr kumimoji="1" lang="en-US" altLang="zh-CN" sz="2400" i="1"/>
              <a:t>P</a:t>
            </a:r>
            <a:r>
              <a:rPr kumimoji="1" lang="en-US" altLang="zh-CN" sz="2400"/>
              <a:t>(</a:t>
            </a:r>
            <a:r>
              <a:rPr kumimoji="1" lang="en-US" altLang="zh-CN" sz="2400" i="1"/>
              <a:t>s</a:t>
            </a:r>
            <a:r>
              <a:rPr kumimoji="1" lang="en-US" altLang="zh-CN" sz="2400"/>
              <a:t>)</a:t>
            </a:r>
          </a:p>
          <a:p>
            <a:pPr eaLnBrk="1" hangingPunct="1">
              <a:buFontTx/>
              <a:buNone/>
            </a:pPr>
            <a:r>
              <a:rPr kumimoji="1" lang="en-US" altLang="zh-CN" sz="2400"/>
              <a:t>Every man will die: </a:t>
            </a:r>
            <a:r>
              <a:rPr kumimoji="1" lang="en-US" altLang="zh-CN" sz="2400">
                <a:sym typeface="Symbol" panose="05050102010706020507" pitchFamily="18" charset="2"/>
              </a:rPr>
              <a:t></a:t>
            </a:r>
            <a:r>
              <a:rPr kumimoji="1" lang="en-US" altLang="zh-CN" sz="2400" i="1">
                <a:sym typeface="Symbol" panose="05050102010706020507" pitchFamily="18" charset="2"/>
              </a:rPr>
              <a:t>x</a:t>
            </a:r>
            <a:r>
              <a:rPr kumimoji="1" lang="en-US" altLang="zh-CN" sz="2400">
                <a:sym typeface="Symbol" panose="05050102010706020507" pitchFamily="18" charset="2"/>
              </a:rPr>
              <a:t>(</a:t>
            </a:r>
            <a:r>
              <a:rPr kumimoji="1" lang="en-US" altLang="zh-CN" sz="2400" i="1">
                <a:sym typeface="Symbol" panose="05050102010706020507" pitchFamily="18" charset="2"/>
              </a:rPr>
              <a:t>P</a:t>
            </a:r>
            <a:r>
              <a:rPr kumimoji="1" lang="en-US" altLang="zh-CN" sz="2400">
                <a:sym typeface="Symbol" panose="05050102010706020507" pitchFamily="18" charset="2"/>
              </a:rPr>
              <a:t>(</a:t>
            </a:r>
            <a:r>
              <a:rPr kumimoji="1" lang="en-US" altLang="zh-CN" sz="2400" i="1">
                <a:sym typeface="Symbol" panose="05050102010706020507" pitchFamily="18" charset="2"/>
              </a:rPr>
              <a:t>x</a:t>
            </a:r>
            <a:r>
              <a:rPr kumimoji="1" lang="en-US" altLang="zh-CN" sz="2400">
                <a:sym typeface="Symbol" panose="05050102010706020507" pitchFamily="18" charset="2"/>
              </a:rPr>
              <a:t>)</a:t>
            </a:r>
            <a:r>
              <a:rPr kumimoji="1" lang="en-US" altLang="zh-CN" sz="2400" i="1">
                <a:sym typeface="Symbol" panose="05050102010706020507" pitchFamily="18" charset="2"/>
              </a:rPr>
              <a:t>Q</a:t>
            </a:r>
            <a:r>
              <a:rPr kumimoji="1" lang="en-US" altLang="zh-CN" sz="2400">
                <a:sym typeface="Symbol" panose="05050102010706020507" pitchFamily="18" charset="2"/>
              </a:rPr>
              <a:t>(</a:t>
            </a:r>
            <a:r>
              <a:rPr kumimoji="1" lang="en-US" altLang="zh-CN" sz="2400" i="1">
                <a:sym typeface="Symbol" panose="05050102010706020507" pitchFamily="18" charset="2"/>
              </a:rPr>
              <a:t>x</a:t>
            </a:r>
            <a:r>
              <a:rPr kumimoji="1" lang="en-US" altLang="zh-CN" sz="2400">
                <a:sym typeface="Symbol" panose="05050102010706020507" pitchFamily="18" charset="2"/>
              </a:rPr>
              <a:t>))</a:t>
            </a:r>
          </a:p>
          <a:p>
            <a:pPr eaLnBrk="1" hangingPunct="1">
              <a:buFontTx/>
              <a:buNone/>
            </a:pPr>
            <a:r>
              <a:rPr kumimoji="1" lang="en-US" altLang="zh-CN" sz="2400">
                <a:sym typeface="Symbol" panose="05050102010706020507" pitchFamily="18" charset="2"/>
              </a:rPr>
              <a:t>-----------------------------------------------------</a:t>
            </a:r>
          </a:p>
          <a:p>
            <a:pPr eaLnBrk="1" hangingPunct="1">
              <a:buFontTx/>
              <a:buNone/>
            </a:pPr>
            <a:r>
              <a:rPr kumimoji="1" lang="en-US" altLang="zh-CN" sz="2400">
                <a:sym typeface="Symbol" panose="05050102010706020507" pitchFamily="18" charset="2"/>
              </a:rPr>
              <a:t>Conclusion: Socrates will die: </a:t>
            </a:r>
            <a:r>
              <a:rPr kumimoji="1" lang="en-US" altLang="zh-CN" sz="2400" i="1">
                <a:sym typeface="Symbol" panose="05050102010706020507" pitchFamily="18" charset="2"/>
              </a:rPr>
              <a:t>Q</a:t>
            </a:r>
            <a:r>
              <a:rPr kumimoji="1" lang="en-US" altLang="zh-CN" sz="2400">
                <a:sym typeface="Symbol" panose="05050102010706020507" pitchFamily="18" charset="2"/>
              </a:rPr>
              <a:t>(</a:t>
            </a:r>
            <a:r>
              <a:rPr kumimoji="1" lang="en-US" altLang="zh-CN" sz="2400" i="1">
                <a:sym typeface="Symbol" panose="05050102010706020507" pitchFamily="18" charset="2"/>
              </a:rPr>
              <a:t>x</a:t>
            </a:r>
            <a:r>
              <a:rPr kumimoji="1" lang="en-US" altLang="zh-CN" sz="2400">
                <a:sym typeface="Symbol" panose="05050102010706020507" pitchFamily="18" charset="2"/>
              </a:rPr>
              <a:t>)</a:t>
            </a:r>
            <a:endParaRPr kumimoji="1" lang="en-US" altLang="zh-CN" sz="2400" i="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E04338-2821-BED5-F454-2077C0DC01D5}"/>
              </a:ext>
            </a:extLst>
          </p:cNvPr>
          <p:cNvSpPr/>
          <p:nvPr/>
        </p:nvSpPr>
        <p:spPr>
          <a:xfrm>
            <a:off x="1115616" y="1052736"/>
            <a:ext cx="6912768" cy="2000548"/>
          </a:xfrm>
          <a:prstGeom prst="rect">
            <a:avLst/>
          </a:prstGeom>
          <a:noFill/>
        </p:spPr>
        <p:txBody>
          <a:bodyPr>
            <a:spAutoFit/>
          </a:bodyPr>
          <a:lstStyle/>
          <a:p>
            <a:pPr eaLnBrk="1" hangingPunct="1">
              <a:defRPr/>
            </a:pPr>
            <a:r>
              <a:rPr lang="zh-CN" altLang="en-US" sz="4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问题</a:t>
            </a:r>
            <a:r>
              <a:rPr lang="en-US" altLang="zh-CN" sz="4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8</a:t>
            </a:r>
            <a:r>
              <a:rPr lang="zh-CN" altLang="en-US" sz="4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a:t>
            </a:r>
            <a:endParaRPr lang="en-US" altLang="zh-CN" sz="4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endParaRPr>
          </a:p>
          <a:p>
            <a:pPr eaLnBrk="1" hangingPunct="1">
              <a:defRPr/>
            </a:pPr>
            <a:r>
              <a:rPr lang="zh-CN" altLang="en-US"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为什么</a:t>
            </a:r>
            <a:r>
              <a:rPr lang="en-US" altLang="zh-CN"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modus ponens</a:t>
            </a:r>
            <a:r>
              <a:rPr lang="zh-CN" altLang="en-US"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在逻辑推理中非常重要？</a:t>
            </a:r>
            <a:endParaRPr lang="en-US" altLang="zh-CN"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endParaRPr>
          </a:p>
        </p:txBody>
      </p:sp>
      <p:sp>
        <p:nvSpPr>
          <p:cNvPr id="4" name="文本框 3">
            <a:extLst>
              <a:ext uri="{FF2B5EF4-FFF2-40B4-BE49-F238E27FC236}">
                <a16:creationId xmlns:a16="http://schemas.microsoft.com/office/drawing/2014/main" id="{1E98EE7B-00B3-BEF8-3890-565F7DBA65F9}"/>
              </a:ext>
            </a:extLst>
          </p:cNvPr>
          <p:cNvSpPr txBox="1"/>
          <p:nvPr/>
        </p:nvSpPr>
        <p:spPr>
          <a:xfrm>
            <a:off x="837634" y="3429000"/>
            <a:ext cx="7766814" cy="2308324"/>
          </a:xfrm>
          <a:prstGeom prst="rect">
            <a:avLst/>
          </a:prstGeom>
          <a:noFill/>
        </p:spPr>
        <p:txBody>
          <a:bodyPr wrap="square" rtlCol="0">
            <a:spAutoFit/>
          </a:bodyPr>
          <a:lstStyle/>
          <a:p>
            <a:r>
              <a:rPr lang="zh-CN" altLang="en-US" dirty="0"/>
              <a:t>我们前面提到，如果有含蕴含词的永真式</a:t>
            </a:r>
            <a:endParaRPr lang="en-US" altLang="zh-CN" dirty="0"/>
          </a:p>
          <a:p>
            <a:r>
              <a:rPr lang="en-US" altLang="zh-CN" sz="1800" dirty="0">
                <a:latin typeface="+mn-lt"/>
              </a:rPr>
              <a:t>                     </a:t>
            </a:r>
            <a:r>
              <a:rPr lang="en-US" altLang="zh-CN" dirty="0">
                <a:latin typeface="+mn-lt"/>
              </a:rPr>
              <a:t>(</a:t>
            </a:r>
            <a:r>
              <a:rPr lang="en-US" altLang="zh-CN" sz="1800" i="1" dirty="0">
                <a:latin typeface="+mn-lt"/>
              </a:rPr>
              <a:t>A</a:t>
            </a:r>
            <a:r>
              <a:rPr lang="en-US" altLang="zh-CN" sz="1800" baseline="-25000" dirty="0">
                <a:latin typeface="+mn-lt"/>
              </a:rPr>
              <a:t>1 </a:t>
            </a:r>
            <a:r>
              <a:rPr lang="en-US" altLang="zh-CN" sz="1800" dirty="0">
                <a:latin typeface="+mn-lt"/>
                <a:sym typeface="Symbol" panose="05050102010706020507" pitchFamily="18" charset="2"/>
              </a:rPr>
              <a:t> </a:t>
            </a:r>
            <a:r>
              <a:rPr lang="en-US" altLang="zh-CN" sz="1800" i="1" dirty="0">
                <a:latin typeface="+mn-lt"/>
                <a:sym typeface="Symbol" panose="05050102010706020507" pitchFamily="18" charset="2"/>
              </a:rPr>
              <a:t>A</a:t>
            </a:r>
            <a:r>
              <a:rPr lang="en-US" altLang="zh-CN" sz="1800" baseline="-25000" dirty="0">
                <a:latin typeface="+mn-lt"/>
                <a:sym typeface="Symbol" panose="05050102010706020507" pitchFamily="18" charset="2"/>
              </a:rPr>
              <a:t>2 </a:t>
            </a:r>
            <a:r>
              <a:rPr lang="en-US" altLang="zh-CN" sz="1800" dirty="0">
                <a:latin typeface="+mn-lt"/>
                <a:sym typeface="Symbol" panose="05050102010706020507" pitchFamily="18" charset="2"/>
              </a:rPr>
              <a:t> …  </a:t>
            </a:r>
            <a:r>
              <a:rPr lang="en-US" altLang="zh-CN" sz="1800" i="1" dirty="0">
                <a:latin typeface="+mn-lt"/>
                <a:sym typeface="Symbol" panose="05050102010706020507" pitchFamily="18" charset="2"/>
              </a:rPr>
              <a:t>A</a:t>
            </a:r>
            <a:r>
              <a:rPr lang="en-US" altLang="zh-CN" sz="1800" baseline="-25000" dirty="0">
                <a:latin typeface="+mn-lt"/>
                <a:sym typeface="Symbol" panose="05050102010706020507" pitchFamily="18" charset="2"/>
              </a:rPr>
              <a:t>k</a:t>
            </a:r>
            <a:r>
              <a:rPr lang="en-US" altLang="zh-CN" sz="1800" dirty="0">
                <a:latin typeface="+mn-lt"/>
                <a:sym typeface="Symbol" panose="05050102010706020507" pitchFamily="18" charset="2"/>
              </a:rPr>
              <a:t>)</a:t>
            </a:r>
            <a:r>
              <a:rPr lang="en-US" altLang="zh-CN" sz="1800" i="1" dirty="0">
                <a:latin typeface="+mn-lt"/>
                <a:sym typeface="Symbol" panose="05050102010706020507" pitchFamily="18" charset="2"/>
              </a:rPr>
              <a:t>B</a:t>
            </a:r>
          </a:p>
          <a:p>
            <a:r>
              <a:rPr lang="zh-CN" altLang="en-US" dirty="0"/>
              <a:t>利用推理规则，我们就能从前提条件</a:t>
            </a:r>
            <a:r>
              <a:rPr lang="zh-CN" altLang="en-US" dirty="0">
                <a:latin typeface="+mn-lt"/>
              </a:rPr>
              <a:t>，</a:t>
            </a:r>
            <a:r>
              <a:rPr lang="en-US" altLang="zh-CN" sz="1800" i="1" dirty="0">
                <a:latin typeface="+mn-lt"/>
              </a:rPr>
              <a:t>A</a:t>
            </a:r>
            <a:r>
              <a:rPr lang="en-US" altLang="zh-CN" sz="1800" baseline="-25000" dirty="0">
                <a:latin typeface="+mn-lt"/>
              </a:rPr>
              <a:t>1 </a:t>
            </a:r>
            <a:r>
              <a:rPr lang="en-US" altLang="zh-CN" dirty="0">
                <a:latin typeface="+mn-lt"/>
                <a:sym typeface="Symbol" panose="05050102010706020507" pitchFamily="18" charset="2"/>
              </a:rPr>
              <a:t>,</a:t>
            </a:r>
            <a:r>
              <a:rPr lang="zh-CN" altLang="en-US" dirty="0">
                <a:latin typeface="+mn-lt"/>
                <a:sym typeface="Symbol" panose="05050102010706020507" pitchFamily="18" charset="2"/>
              </a:rPr>
              <a:t> </a:t>
            </a:r>
            <a:r>
              <a:rPr lang="en-US" altLang="zh-CN" sz="1800" dirty="0">
                <a:latin typeface="+mn-lt"/>
                <a:sym typeface="Symbol" panose="05050102010706020507" pitchFamily="18" charset="2"/>
              </a:rPr>
              <a:t> </a:t>
            </a:r>
            <a:r>
              <a:rPr lang="en-US" altLang="zh-CN" sz="1800" i="1" dirty="0">
                <a:latin typeface="+mn-lt"/>
                <a:sym typeface="Symbol" panose="05050102010706020507" pitchFamily="18" charset="2"/>
              </a:rPr>
              <a:t>A</a:t>
            </a:r>
            <a:r>
              <a:rPr lang="en-US" altLang="zh-CN" sz="1800" baseline="-25000" dirty="0">
                <a:latin typeface="+mn-lt"/>
                <a:sym typeface="Symbol" panose="05050102010706020507" pitchFamily="18" charset="2"/>
              </a:rPr>
              <a:t>2 </a:t>
            </a:r>
            <a:r>
              <a:rPr lang="en-US" altLang="zh-CN" sz="1800" dirty="0">
                <a:latin typeface="+mn-lt"/>
                <a:sym typeface="Symbol" panose="05050102010706020507" pitchFamily="18" charset="2"/>
              </a:rPr>
              <a:t>,  …</a:t>
            </a:r>
            <a:r>
              <a:rPr lang="en-US" altLang="zh-CN" dirty="0">
                <a:latin typeface="+mn-lt"/>
                <a:sym typeface="Symbol" panose="05050102010706020507" pitchFamily="18" charset="2"/>
              </a:rPr>
              <a:t>,</a:t>
            </a:r>
            <a:r>
              <a:rPr lang="zh-CN" altLang="en-US" dirty="0">
                <a:latin typeface="+mn-lt"/>
                <a:sym typeface="Symbol" panose="05050102010706020507" pitchFamily="18" charset="2"/>
              </a:rPr>
              <a:t> </a:t>
            </a:r>
            <a:r>
              <a:rPr lang="en-US" altLang="zh-CN" sz="1800" dirty="0">
                <a:latin typeface="+mn-lt"/>
                <a:sym typeface="Symbol" panose="05050102010706020507" pitchFamily="18" charset="2"/>
              </a:rPr>
              <a:t> </a:t>
            </a:r>
            <a:r>
              <a:rPr lang="en-US" altLang="zh-CN" sz="1800" i="1" dirty="0">
                <a:latin typeface="+mn-lt"/>
                <a:sym typeface="Symbol" panose="05050102010706020507" pitchFamily="18" charset="2"/>
              </a:rPr>
              <a:t>A</a:t>
            </a:r>
            <a:r>
              <a:rPr lang="en-US" altLang="zh-CN" sz="1800" baseline="-25000" dirty="0">
                <a:latin typeface="+mn-lt"/>
                <a:sym typeface="Symbol" panose="05050102010706020507" pitchFamily="18" charset="2"/>
              </a:rPr>
              <a:t>k </a:t>
            </a:r>
            <a:r>
              <a:rPr lang="zh-CN" altLang="en-US" sz="1800" dirty="0">
                <a:latin typeface="+mn-lt"/>
                <a:sym typeface="Symbol" panose="05050102010706020507" pitchFamily="18" charset="2"/>
              </a:rPr>
              <a:t>推导出结论 </a:t>
            </a:r>
            <a:r>
              <a:rPr lang="en-US" altLang="zh-CN" sz="1800" i="1" dirty="0">
                <a:latin typeface="+mn-lt"/>
                <a:sym typeface="Symbol" panose="05050102010706020507" pitchFamily="18" charset="2"/>
              </a:rPr>
              <a:t>B</a:t>
            </a:r>
          </a:p>
          <a:p>
            <a:r>
              <a:rPr lang="zh-CN" altLang="en-US" dirty="0">
                <a:latin typeface="+mn-lt"/>
                <a:sym typeface="Symbol" panose="05050102010706020507" pitchFamily="18" charset="2"/>
              </a:rPr>
              <a:t>反之，我们也可以利用推理过程 </a:t>
            </a:r>
            <a:r>
              <a:rPr lang="en-US" altLang="zh-CN" sz="1800" i="1" dirty="0">
                <a:latin typeface="+mn-lt"/>
              </a:rPr>
              <a:t>A</a:t>
            </a:r>
            <a:r>
              <a:rPr lang="en-US" altLang="zh-CN" sz="1800" baseline="-25000" dirty="0">
                <a:latin typeface="+mn-lt"/>
              </a:rPr>
              <a:t>1 </a:t>
            </a:r>
            <a:r>
              <a:rPr lang="en-US" altLang="zh-CN" dirty="0">
                <a:latin typeface="+mn-lt"/>
                <a:sym typeface="Symbol" panose="05050102010706020507" pitchFamily="18" charset="2"/>
              </a:rPr>
              <a:t>,</a:t>
            </a:r>
            <a:r>
              <a:rPr lang="zh-CN" altLang="en-US" dirty="0">
                <a:latin typeface="+mn-lt"/>
                <a:sym typeface="Symbol" panose="05050102010706020507" pitchFamily="18" charset="2"/>
              </a:rPr>
              <a:t> </a:t>
            </a:r>
            <a:r>
              <a:rPr lang="en-US" altLang="zh-CN" sz="1800" dirty="0">
                <a:latin typeface="+mn-lt"/>
                <a:sym typeface="Symbol" panose="05050102010706020507" pitchFamily="18" charset="2"/>
              </a:rPr>
              <a:t> </a:t>
            </a:r>
            <a:r>
              <a:rPr lang="en-US" altLang="zh-CN" sz="1800" i="1" dirty="0">
                <a:latin typeface="+mn-lt"/>
                <a:sym typeface="Symbol" panose="05050102010706020507" pitchFamily="18" charset="2"/>
              </a:rPr>
              <a:t>A</a:t>
            </a:r>
            <a:r>
              <a:rPr lang="en-US" altLang="zh-CN" sz="1800" baseline="-25000" dirty="0">
                <a:latin typeface="+mn-lt"/>
                <a:sym typeface="Symbol" panose="05050102010706020507" pitchFamily="18" charset="2"/>
              </a:rPr>
              <a:t>2 </a:t>
            </a:r>
            <a:r>
              <a:rPr lang="en-US" altLang="zh-CN" sz="1800" dirty="0">
                <a:latin typeface="+mn-lt"/>
                <a:sym typeface="Symbol" panose="05050102010706020507" pitchFamily="18" charset="2"/>
              </a:rPr>
              <a:t>,  …</a:t>
            </a:r>
            <a:r>
              <a:rPr lang="en-US" altLang="zh-CN" dirty="0">
                <a:latin typeface="+mn-lt"/>
                <a:sym typeface="Symbol" panose="05050102010706020507" pitchFamily="18" charset="2"/>
              </a:rPr>
              <a:t>,</a:t>
            </a:r>
            <a:r>
              <a:rPr lang="zh-CN" altLang="en-US" dirty="0">
                <a:latin typeface="+mn-lt"/>
                <a:sym typeface="Symbol" panose="05050102010706020507" pitchFamily="18" charset="2"/>
              </a:rPr>
              <a:t> </a:t>
            </a:r>
            <a:r>
              <a:rPr lang="en-US" altLang="zh-CN" sz="1800" dirty="0">
                <a:latin typeface="+mn-lt"/>
                <a:sym typeface="Symbol" panose="05050102010706020507" pitchFamily="18" charset="2"/>
              </a:rPr>
              <a:t> </a:t>
            </a:r>
            <a:r>
              <a:rPr lang="en-US" altLang="zh-CN" sz="1800" i="1" dirty="0">
                <a:latin typeface="+mn-lt"/>
                <a:sym typeface="Symbol" panose="05050102010706020507" pitchFamily="18" charset="2"/>
              </a:rPr>
              <a:t>A</a:t>
            </a:r>
            <a:r>
              <a:rPr lang="en-US" altLang="zh-CN" sz="1800" baseline="-25000" dirty="0">
                <a:latin typeface="+mn-lt"/>
                <a:sym typeface="Symbol" panose="05050102010706020507" pitchFamily="18" charset="2"/>
              </a:rPr>
              <a:t>k </a:t>
            </a:r>
            <a:r>
              <a:rPr lang="en-US" altLang="zh-CN" baseline="-25000" dirty="0">
                <a:latin typeface="+mn-lt"/>
                <a:sym typeface="Symbol" panose="05050102010706020507" pitchFamily="18" charset="2"/>
              </a:rPr>
              <a:t> </a:t>
            </a:r>
            <a:r>
              <a:rPr lang="en-US" altLang="zh-CN" dirty="0">
                <a:latin typeface="+mn-lt"/>
                <a:sym typeface="Symbol" panose="05050102010706020507" pitchFamily="18" charset="2"/>
              </a:rPr>
              <a:t> </a:t>
            </a:r>
            <a:r>
              <a:rPr lang="en-US" altLang="zh-CN" sz="1800" i="1" dirty="0">
                <a:latin typeface="+mn-lt"/>
                <a:sym typeface="Symbol" panose="05050102010706020507" pitchFamily="18" charset="2"/>
              </a:rPr>
              <a:t>B</a:t>
            </a:r>
            <a:r>
              <a:rPr lang="en-US" altLang="zh-CN" sz="1800" dirty="0">
                <a:latin typeface="+mn-lt"/>
                <a:sym typeface="Symbol" panose="05050102010706020507" pitchFamily="18" charset="2"/>
              </a:rPr>
              <a:t> </a:t>
            </a:r>
            <a:r>
              <a:rPr lang="zh-CN" altLang="en-US" dirty="0">
                <a:latin typeface="+mn-lt"/>
                <a:sym typeface="Symbol" panose="05050102010706020507" pitchFamily="18" charset="2"/>
              </a:rPr>
              <a:t>证明如下的永真式：</a:t>
            </a:r>
            <a:endParaRPr lang="en-US" altLang="zh-CN" dirty="0">
              <a:latin typeface="+mn-lt"/>
              <a:sym typeface="Symbol" panose="05050102010706020507" pitchFamily="18" charset="2"/>
            </a:endParaRPr>
          </a:p>
          <a:p>
            <a:r>
              <a:rPr lang="zh-CN" altLang="en-US" i="1" dirty="0">
                <a:latin typeface="+mn-lt"/>
              </a:rPr>
              <a:t>                     </a:t>
            </a:r>
            <a:r>
              <a:rPr lang="en-US" altLang="zh-CN" dirty="0">
                <a:latin typeface="+mn-lt"/>
              </a:rPr>
              <a:t>(</a:t>
            </a:r>
            <a:r>
              <a:rPr lang="en-US" altLang="zh-CN" sz="1800" i="1" dirty="0">
                <a:latin typeface="+mn-lt"/>
              </a:rPr>
              <a:t>A</a:t>
            </a:r>
            <a:r>
              <a:rPr lang="en-US" altLang="zh-CN" sz="1800" baseline="-25000" dirty="0">
                <a:latin typeface="+mn-lt"/>
              </a:rPr>
              <a:t>1 </a:t>
            </a:r>
            <a:r>
              <a:rPr lang="en-US" altLang="zh-CN" sz="1800" dirty="0">
                <a:latin typeface="+mn-lt"/>
                <a:sym typeface="Symbol" panose="05050102010706020507" pitchFamily="18" charset="2"/>
              </a:rPr>
              <a:t> </a:t>
            </a:r>
            <a:r>
              <a:rPr lang="en-US" altLang="zh-CN" sz="1800" i="1" dirty="0">
                <a:latin typeface="+mn-lt"/>
                <a:sym typeface="Symbol" panose="05050102010706020507" pitchFamily="18" charset="2"/>
              </a:rPr>
              <a:t>A</a:t>
            </a:r>
            <a:r>
              <a:rPr lang="en-US" altLang="zh-CN" sz="1800" baseline="-25000" dirty="0">
                <a:latin typeface="+mn-lt"/>
                <a:sym typeface="Symbol" panose="05050102010706020507" pitchFamily="18" charset="2"/>
              </a:rPr>
              <a:t>2 </a:t>
            </a:r>
            <a:r>
              <a:rPr lang="en-US" altLang="zh-CN" sz="1800" dirty="0">
                <a:latin typeface="+mn-lt"/>
                <a:sym typeface="Symbol" panose="05050102010706020507" pitchFamily="18" charset="2"/>
              </a:rPr>
              <a:t> …  </a:t>
            </a:r>
            <a:r>
              <a:rPr lang="en-US" altLang="zh-CN" sz="1800" i="1" dirty="0">
                <a:latin typeface="+mn-lt"/>
                <a:sym typeface="Symbol" panose="05050102010706020507" pitchFamily="18" charset="2"/>
              </a:rPr>
              <a:t>A</a:t>
            </a:r>
            <a:r>
              <a:rPr lang="en-US" altLang="zh-CN" sz="1800" baseline="-25000" dirty="0">
                <a:latin typeface="+mn-lt"/>
                <a:sym typeface="Symbol" panose="05050102010706020507" pitchFamily="18" charset="2"/>
              </a:rPr>
              <a:t>k</a:t>
            </a:r>
            <a:r>
              <a:rPr lang="en-US" altLang="zh-CN" sz="1800" dirty="0">
                <a:latin typeface="+mn-lt"/>
                <a:sym typeface="Symbol" panose="05050102010706020507" pitchFamily="18" charset="2"/>
              </a:rPr>
              <a:t>)</a:t>
            </a:r>
            <a:r>
              <a:rPr lang="en-US" altLang="zh-CN" sz="1800" i="1" dirty="0">
                <a:latin typeface="+mn-lt"/>
                <a:sym typeface="Symbol" panose="05050102010706020507" pitchFamily="18" charset="2"/>
              </a:rPr>
              <a:t>B      </a:t>
            </a:r>
            <a:r>
              <a:rPr lang="zh-CN" altLang="en-US" sz="1800" dirty="0">
                <a:latin typeface="+mn-lt"/>
                <a:sym typeface="Symbol" panose="05050102010706020507" pitchFamily="18" charset="2"/>
              </a:rPr>
              <a:t>或者</a:t>
            </a:r>
            <a:endParaRPr lang="en-US" altLang="zh-CN" sz="1800" dirty="0">
              <a:latin typeface="+mn-lt"/>
              <a:sym typeface="Symbol" panose="05050102010706020507" pitchFamily="18" charset="2"/>
            </a:endParaRPr>
          </a:p>
          <a:p>
            <a:r>
              <a:rPr lang="zh-CN" altLang="en-US" i="1" dirty="0">
                <a:latin typeface="+mn-lt"/>
              </a:rPr>
              <a:t>                     </a:t>
            </a:r>
            <a:r>
              <a:rPr lang="en-US" altLang="zh-CN" dirty="0">
                <a:latin typeface="+mn-lt"/>
              </a:rPr>
              <a:t>(</a:t>
            </a:r>
            <a:r>
              <a:rPr lang="en-US" altLang="zh-CN" sz="1800" i="1" dirty="0">
                <a:latin typeface="+mn-lt"/>
              </a:rPr>
              <a:t>A</a:t>
            </a:r>
            <a:r>
              <a:rPr lang="en-US" altLang="zh-CN" sz="1800" baseline="-25000" dirty="0">
                <a:latin typeface="+mn-lt"/>
              </a:rPr>
              <a:t>1 </a:t>
            </a:r>
            <a:r>
              <a:rPr lang="en-US" altLang="zh-CN" sz="1800" dirty="0">
                <a:latin typeface="+mn-lt"/>
                <a:sym typeface="Symbol" panose="05050102010706020507" pitchFamily="18" charset="2"/>
              </a:rPr>
              <a:t> </a:t>
            </a:r>
            <a:r>
              <a:rPr lang="en-US" altLang="zh-CN" dirty="0">
                <a:latin typeface="+mn-lt"/>
                <a:sym typeface="Symbol" panose="05050102010706020507" pitchFamily="18" charset="2"/>
              </a:rPr>
              <a:t>(</a:t>
            </a:r>
            <a:r>
              <a:rPr lang="en-US" altLang="zh-CN" sz="1800" i="1" dirty="0">
                <a:latin typeface="+mn-lt"/>
                <a:sym typeface="Symbol" panose="05050102010706020507" pitchFamily="18" charset="2"/>
              </a:rPr>
              <a:t>A</a:t>
            </a:r>
            <a:r>
              <a:rPr lang="en-US" altLang="zh-CN" sz="1800" baseline="-25000" dirty="0">
                <a:latin typeface="+mn-lt"/>
                <a:sym typeface="Symbol" panose="05050102010706020507" pitchFamily="18" charset="2"/>
              </a:rPr>
              <a:t>2 </a:t>
            </a:r>
            <a:r>
              <a:rPr lang="en-US" altLang="zh-CN" sz="1800" dirty="0">
                <a:latin typeface="+mn-lt"/>
                <a:sym typeface="Symbol" panose="05050102010706020507" pitchFamily="18" charset="2"/>
              </a:rPr>
              <a:t> (…  (</a:t>
            </a:r>
            <a:r>
              <a:rPr lang="en-US" altLang="zh-CN" sz="1800" i="1" dirty="0" err="1">
                <a:latin typeface="+mn-lt"/>
                <a:sym typeface="Symbol" panose="05050102010706020507" pitchFamily="18" charset="2"/>
              </a:rPr>
              <a:t>A</a:t>
            </a:r>
            <a:r>
              <a:rPr lang="en-US" altLang="zh-CN" sz="1800" baseline="-25000" dirty="0" err="1">
                <a:latin typeface="+mn-lt"/>
                <a:sym typeface="Symbol" panose="05050102010706020507" pitchFamily="18" charset="2"/>
              </a:rPr>
              <a:t>k</a:t>
            </a:r>
            <a:r>
              <a:rPr lang="en-US" altLang="zh-CN" sz="1800" dirty="0" err="1">
                <a:latin typeface="+mn-lt"/>
                <a:sym typeface="Symbol" panose="05050102010706020507" pitchFamily="18" charset="2"/>
              </a:rPr>
              <a:t></a:t>
            </a:r>
            <a:r>
              <a:rPr lang="en-US" altLang="zh-CN" sz="1800" i="1" dirty="0" err="1">
                <a:latin typeface="+mn-lt"/>
                <a:sym typeface="Symbol" panose="05050102010706020507" pitchFamily="18" charset="2"/>
              </a:rPr>
              <a:t>B</a:t>
            </a:r>
            <a:r>
              <a:rPr lang="en-US" altLang="zh-CN" dirty="0">
                <a:latin typeface="+mn-lt"/>
                <a:sym typeface="Symbol" panose="05050102010706020507" pitchFamily="18" charset="2"/>
              </a:rPr>
              <a:t>)…)</a:t>
            </a:r>
            <a:r>
              <a:rPr lang="en-US" altLang="zh-CN" sz="1800" i="1" dirty="0">
                <a:latin typeface="+mn-lt"/>
                <a:sym typeface="Symbol" panose="05050102010706020507" pitchFamily="18" charset="2"/>
              </a:rPr>
              <a:t> </a:t>
            </a:r>
          </a:p>
          <a:p>
            <a:endParaRPr lang="en-US" altLang="zh-CN" sz="1800" dirty="0">
              <a:latin typeface="+mn-lt"/>
              <a:sym typeface="Symbol" panose="05050102010706020507" pitchFamily="18" charset="2"/>
            </a:endParaRPr>
          </a:p>
          <a:p>
            <a:endParaRPr lang="zh-CN" altLang="en-US" dirty="0"/>
          </a:p>
        </p:txBody>
      </p:sp>
      <p:sp>
        <p:nvSpPr>
          <p:cNvPr id="5" name="文本框 4">
            <a:extLst>
              <a:ext uri="{FF2B5EF4-FFF2-40B4-BE49-F238E27FC236}">
                <a16:creationId xmlns:a16="http://schemas.microsoft.com/office/drawing/2014/main" id="{92B24E7D-EB55-C2FB-C42E-5D9118AAAAD9}"/>
              </a:ext>
            </a:extLst>
          </p:cNvPr>
          <p:cNvSpPr txBox="1"/>
          <p:nvPr/>
        </p:nvSpPr>
        <p:spPr>
          <a:xfrm>
            <a:off x="1619672" y="5373216"/>
            <a:ext cx="5688632" cy="584775"/>
          </a:xfrm>
          <a:prstGeom prst="rect">
            <a:avLst/>
          </a:prstGeom>
          <a:noFill/>
        </p:spPr>
        <p:txBody>
          <a:bodyPr wrap="square" rtlCol="0">
            <a:spAutoFit/>
          </a:bodyPr>
          <a:lstStyle/>
          <a:p>
            <a:r>
              <a:rPr lang="zh-CN" altLang="en-US" sz="1600" dirty="0">
                <a:solidFill>
                  <a:srgbClr val="006600"/>
                </a:solidFill>
                <a:latin typeface="楷体" panose="02010609060101010101" pitchFamily="49" charset="-122"/>
                <a:ea typeface="楷体" panose="02010609060101010101" pitchFamily="49" charset="-122"/>
              </a:rPr>
              <a:t>注意：证明 </a:t>
            </a:r>
            <a:r>
              <a:rPr lang="en-US" altLang="zh-CN" sz="1600" dirty="0">
                <a:solidFill>
                  <a:srgbClr val="006600"/>
                </a:solidFill>
                <a:latin typeface="+mn-lt"/>
                <a:ea typeface="楷体" panose="02010609060101010101" pitchFamily="49" charset="-122"/>
              </a:rPr>
              <a:t>(P</a:t>
            </a:r>
            <a:r>
              <a:rPr lang="en-US" altLang="zh-CN" sz="1600" dirty="0">
                <a:solidFill>
                  <a:srgbClr val="006600"/>
                </a:solidFill>
                <a:latin typeface="+mn-lt"/>
                <a:ea typeface="楷体" panose="02010609060101010101" pitchFamily="49" charset="-122"/>
                <a:sym typeface="Symbol" panose="05050102010706020507" pitchFamily="18" charset="2"/>
              </a:rPr>
              <a:t>Q)  R </a:t>
            </a:r>
            <a:r>
              <a:rPr lang="zh-CN" altLang="en-US" sz="1600" dirty="0">
                <a:solidFill>
                  <a:srgbClr val="006600"/>
                </a:solidFill>
                <a:latin typeface="楷体" panose="02010609060101010101" pitchFamily="49" charset="-122"/>
                <a:ea typeface="楷体" panose="02010609060101010101" pitchFamily="49" charset="-122"/>
                <a:sym typeface="Symbol" panose="05050102010706020507" pitchFamily="18" charset="2"/>
              </a:rPr>
              <a:t>和 证明 </a:t>
            </a:r>
            <a:r>
              <a:rPr lang="en-US" altLang="zh-CN" sz="1600" dirty="0">
                <a:solidFill>
                  <a:srgbClr val="006600"/>
                </a:solidFill>
                <a:latin typeface="+mn-lt"/>
                <a:ea typeface="楷体" panose="02010609060101010101" pitchFamily="49" charset="-122"/>
                <a:sym typeface="Symbol" panose="05050102010706020507" pitchFamily="18" charset="2"/>
              </a:rPr>
              <a:t>P(QR)</a:t>
            </a:r>
            <a:r>
              <a:rPr lang="en-US" altLang="zh-CN" sz="1600" dirty="0">
                <a:solidFill>
                  <a:srgbClr val="006600"/>
                </a:solidFill>
                <a:latin typeface="楷体" panose="02010609060101010101" pitchFamily="49" charset="-122"/>
                <a:ea typeface="楷体" panose="02010609060101010101" pitchFamily="49" charset="-122"/>
                <a:sym typeface="Symbol" panose="05050102010706020507" pitchFamily="18" charset="2"/>
              </a:rPr>
              <a:t> </a:t>
            </a:r>
            <a:r>
              <a:rPr lang="zh-CN" altLang="en-US" sz="1600" dirty="0">
                <a:solidFill>
                  <a:srgbClr val="006600"/>
                </a:solidFill>
                <a:latin typeface="楷体" panose="02010609060101010101" pitchFamily="49" charset="-122"/>
                <a:ea typeface="楷体" panose="02010609060101010101" pitchFamily="49" charset="-122"/>
                <a:sym typeface="Symbol" panose="05050102010706020507" pitchFamily="18" charset="2"/>
              </a:rPr>
              <a:t>过程是一样的，但证明 </a:t>
            </a:r>
            <a:r>
              <a:rPr lang="en-US" altLang="zh-CN" sz="1600" dirty="0">
                <a:solidFill>
                  <a:srgbClr val="006600"/>
                </a:solidFill>
                <a:latin typeface="+mn-lt"/>
                <a:ea typeface="楷体" panose="02010609060101010101" pitchFamily="49" charset="-122"/>
                <a:sym typeface="Symbol" panose="05050102010706020507" pitchFamily="18" charset="2"/>
              </a:rPr>
              <a:t>(PQ)R</a:t>
            </a:r>
            <a:r>
              <a:rPr lang="en-US" altLang="zh-CN" sz="1600" dirty="0">
                <a:solidFill>
                  <a:srgbClr val="006600"/>
                </a:solidFill>
                <a:latin typeface="楷体" panose="02010609060101010101" pitchFamily="49" charset="-122"/>
                <a:ea typeface="楷体" panose="02010609060101010101" pitchFamily="49" charset="-122"/>
                <a:sym typeface="Symbol" panose="05050102010706020507" pitchFamily="18" charset="2"/>
              </a:rPr>
              <a:t> </a:t>
            </a:r>
            <a:r>
              <a:rPr lang="zh-CN" altLang="en-US" sz="1600" dirty="0">
                <a:solidFill>
                  <a:srgbClr val="006600"/>
                </a:solidFill>
                <a:latin typeface="楷体" panose="02010609060101010101" pitchFamily="49" charset="-122"/>
                <a:ea typeface="楷体" panose="02010609060101010101" pitchFamily="49" charset="-122"/>
                <a:sym typeface="Symbol" panose="05050102010706020507" pitchFamily="18" charset="2"/>
              </a:rPr>
              <a:t>则完全不同。</a:t>
            </a:r>
            <a:endParaRPr lang="zh-CN" altLang="en-US" sz="1600" dirty="0">
              <a:solidFill>
                <a:srgbClr val="006600"/>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F17B2EC4-165F-6EB2-FA42-E7BEDE7434EC}"/>
              </a:ext>
            </a:extLst>
          </p:cNvPr>
          <p:cNvSpPr>
            <a:spLocks noGrp="1" noChangeArrowheads="1"/>
          </p:cNvSpPr>
          <p:nvPr>
            <p:ph type="title" idx="4294967295"/>
          </p:nvPr>
        </p:nvSpPr>
        <p:spPr>
          <a:xfrm>
            <a:off x="506413" y="549275"/>
            <a:ext cx="8637587" cy="762000"/>
          </a:xfrm>
        </p:spPr>
        <p:txBody>
          <a:bodyPr/>
          <a:lstStyle/>
          <a:p>
            <a:pPr eaLnBrk="1" hangingPunct="1"/>
            <a:r>
              <a:rPr lang="zh-CN" altLang="en-US"/>
              <a:t>一些常用的永真式</a:t>
            </a:r>
            <a:endParaRPr lang="en-US" altLang="zh-CN"/>
          </a:p>
        </p:txBody>
      </p:sp>
      <p:sp>
        <p:nvSpPr>
          <p:cNvPr id="33795" name="Text Box 3" descr="蓝色砂纸">
            <a:extLst>
              <a:ext uri="{FF2B5EF4-FFF2-40B4-BE49-F238E27FC236}">
                <a16:creationId xmlns:a16="http://schemas.microsoft.com/office/drawing/2014/main" id="{9BE9CCC9-67D4-1C9C-E2B6-5F460AB05F3F}"/>
              </a:ext>
            </a:extLst>
          </p:cNvPr>
          <p:cNvSpPr txBox="1">
            <a:spLocks noChangeArrowheads="1"/>
          </p:cNvSpPr>
          <p:nvPr/>
        </p:nvSpPr>
        <p:spPr bwMode="auto">
          <a:xfrm>
            <a:off x="744538" y="1484313"/>
            <a:ext cx="7848600" cy="4156075"/>
          </a:xfrm>
          <a:prstGeom prst="rect">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FontTx/>
              <a:buNone/>
            </a:pPr>
            <a:r>
              <a:rPr kumimoji="1" lang="en-US" altLang="zh-CN" sz="2400"/>
              <a:t>Propositional Tautologies</a:t>
            </a:r>
          </a:p>
          <a:p>
            <a:pPr eaLnBrk="1" hangingPunct="1">
              <a:buFontTx/>
              <a:buNone/>
            </a:pPr>
            <a:r>
              <a:rPr kumimoji="1" lang="en-US" altLang="zh-CN" sz="2400"/>
              <a:t>1. (</a:t>
            </a:r>
            <a:r>
              <a:rPr kumimoji="1" lang="en-US" altLang="zh-CN" sz="2400" i="1"/>
              <a:t>p</a:t>
            </a:r>
            <a:r>
              <a:rPr kumimoji="1" lang="en-US" altLang="zh-CN" sz="2400">
                <a:sym typeface="Symbol" panose="05050102010706020507" pitchFamily="18" charset="2"/>
              </a:rPr>
              <a:t></a:t>
            </a:r>
            <a:r>
              <a:rPr kumimoji="1" lang="en-US" altLang="zh-CN" sz="2400" i="1">
                <a:sym typeface="Symbol" panose="05050102010706020507" pitchFamily="18" charset="2"/>
              </a:rPr>
              <a:t>q</a:t>
            </a:r>
            <a:r>
              <a:rPr kumimoji="1" lang="en-US" altLang="zh-CN" sz="2400">
                <a:sym typeface="Symbol" panose="05050102010706020507" pitchFamily="18" charset="2"/>
              </a:rPr>
              <a:t>)</a:t>
            </a:r>
            <a:r>
              <a:rPr kumimoji="1" lang="en-US" altLang="zh-CN" sz="2400" i="1">
                <a:sym typeface="Symbol" panose="05050102010706020507" pitchFamily="18" charset="2"/>
              </a:rPr>
              <a:t>p			</a:t>
            </a:r>
            <a:r>
              <a:rPr kumimoji="1" lang="en-US" altLang="zh-CN" sz="2400">
                <a:sym typeface="Symbol" panose="05050102010706020507" pitchFamily="18" charset="2"/>
              </a:rPr>
              <a:t>2. (</a:t>
            </a:r>
            <a:r>
              <a:rPr kumimoji="1" lang="en-US" altLang="zh-CN" sz="2400" i="1"/>
              <a:t>p</a:t>
            </a:r>
            <a:r>
              <a:rPr kumimoji="1" lang="en-US" altLang="zh-CN" sz="2400">
                <a:sym typeface="Symbol" panose="05050102010706020507" pitchFamily="18" charset="2"/>
              </a:rPr>
              <a:t></a:t>
            </a:r>
            <a:r>
              <a:rPr kumimoji="1" lang="en-US" altLang="zh-CN" sz="2400" i="1">
                <a:sym typeface="Symbol" panose="05050102010706020507" pitchFamily="18" charset="2"/>
              </a:rPr>
              <a:t>q</a:t>
            </a:r>
            <a:r>
              <a:rPr kumimoji="1" lang="en-US" altLang="zh-CN" sz="2400">
                <a:sym typeface="Symbol" panose="05050102010706020507" pitchFamily="18" charset="2"/>
              </a:rPr>
              <a:t>)</a:t>
            </a:r>
            <a:r>
              <a:rPr kumimoji="1" lang="en-US" altLang="zh-CN" sz="2400" i="1">
                <a:sym typeface="Symbol" panose="05050102010706020507" pitchFamily="18" charset="2"/>
              </a:rPr>
              <a:t>q</a:t>
            </a:r>
            <a:endParaRPr kumimoji="1" lang="en-US" altLang="zh-CN" sz="2400">
              <a:sym typeface="Symbol" panose="05050102010706020507" pitchFamily="18" charset="2"/>
            </a:endParaRPr>
          </a:p>
          <a:p>
            <a:pPr eaLnBrk="1" hangingPunct="1">
              <a:buFontTx/>
              <a:buNone/>
            </a:pPr>
            <a:r>
              <a:rPr kumimoji="1" lang="en-US" altLang="zh-CN" sz="2400">
                <a:sym typeface="Symbol" panose="05050102010706020507" pitchFamily="18" charset="2"/>
              </a:rPr>
              <a:t>3. </a:t>
            </a:r>
            <a:r>
              <a:rPr kumimoji="1" lang="en-US" altLang="zh-CN" sz="2400" i="1">
                <a:sym typeface="Symbol" panose="05050102010706020507" pitchFamily="18" charset="2"/>
              </a:rPr>
              <a:t>p</a:t>
            </a:r>
            <a:r>
              <a:rPr kumimoji="1" lang="en-US" altLang="zh-CN" sz="2400">
                <a:sym typeface="Symbol" panose="05050102010706020507" pitchFamily="18" charset="2"/>
              </a:rPr>
              <a:t></a:t>
            </a:r>
            <a:r>
              <a:rPr kumimoji="1" lang="en-US" altLang="zh-CN" sz="2400"/>
              <a:t>(</a:t>
            </a:r>
            <a:r>
              <a:rPr kumimoji="1" lang="en-US" altLang="zh-CN" sz="2400" i="1"/>
              <a:t>p</a:t>
            </a:r>
            <a:r>
              <a:rPr kumimoji="1" lang="en-US" altLang="zh-CN" sz="2400">
                <a:sym typeface="Symbol" panose="05050102010706020507" pitchFamily="18" charset="2"/>
              </a:rPr>
              <a:t></a:t>
            </a:r>
            <a:r>
              <a:rPr kumimoji="1" lang="en-US" altLang="zh-CN" sz="2400" i="1">
                <a:sym typeface="Symbol" panose="05050102010706020507" pitchFamily="18" charset="2"/>
              </a:rPr>
              <a:t>q</a:t>
            </a:r>
            <a:r>
              <a:rPr kumimoji="1" lang="en-US" altLang="zh-CN" sz="2400">
                <a:sym typeface="Symbol" panose="05050102010706020507" pitchFamily="18" charset="2"/>
              </a:rPr>
              <a:t>)			4. </a:t>
            </a:r>
            <a:r>
              <a:rPr kumimoji="1" lang="en-US" altLang="zh-CN" sz="2400" i="1">
                <a:sym typeface="Symbol" panose="05050102010706020507" pitchFamily="18" charset="2"/>
              </a:rPr>
              <a:t>q</a:t>
            </a:r>
            <a:r>
              <a:rPr kumimoji="1" lang="en-US" altLang="zh-CN" sz="2400">
                <a:sym typeface="Symbol" panose="05050102010706020507" pitchFamily="18" charset="2"/>
              </a:rPr>
              <a:t></a:t>
            </a:r>
            <a:r>
              <a:rPr kumimoji="1" lang="en-US" altLang="zh-CN" sz="2400"/>
              <a:t>(</a:t>
            </a:r>
            <a:r>
              <a:rPr kumimoji="1" lang="en-US" altLang="zh-CN" sz="2400" i="1"/>
              <a:t>p</a:t>
            </a:r>
            <a:r>
              <a:rPr kumimoji="1" lang="en-US" altLang="zh-CN" sz="2400">
                <a:sym typeface="Symbol" panose="05050102010706020507" pitchFamily="18" charset="2"/>
              </a:rPr>
              <a:t></a:t>
            </a:r>
            <a:r>
              <a:rPr kumimoji="1" lang="en-US" altLang="zh-CN" sz="2400" i="1">
                <a:sym typeface="Symbol" panose="05050102010706020507" pitchFamily="18" charset="2"/>
              </a:rPr>
              <a:t>q</a:t>
            </a:r>
            <a:r>
              <a:rPr kumimoji="1" lang="en-US" altLang="zh-CN" sz="2400">
                <a:sym typeface="Symbol" panose="05050102010706020507" pitchFamily="18" charset="2"/>
              </a:rPr>
              <a:t>)</a:t>
            </a:r>
          </a:p>
          <a:p>
            <a:pPr eaLnBrk="1" hangingPunct="1">
              <a:buFontTx/>
              <a:buNone/>
            </a:pPr>
            <a:r>
              <a:rPr kumimoji="1" lang="en-US" altLang="zh-CN" sz="2400">
                <a:sym typeface="Symbol" panose="05050102010706020507" pitchFamily="18" charset="2"/>
              </a:rPr>
              <a:t>5. </a:t>
            </a:r>
            <a:r>
              <a:rPr kumimoji="1" lang="en-US" altLang="zh-CN" sz="2400" i="1">
                <a:sym typeface="Symbol" panose="05050102010706020507" pitchFamily="18" charset="2"/>
              </a:rPr>
              <a:t>p</a:t>
            </a:r>
            <a:r>
              <a:rPr kumimoji="1" lang="en-US" altLang="zh-CN" sz="2400">
                <a:sym typeface="Symbol" panose="05050102010706020507" pitchFamily="18" charset="2"/>
              </a:rPr>
              <a:t></a:t>
            </a:r>
            <a:r>
              <a:rPr kumimoji="1" lang="en-US" altLang="zh-CN" sz="2400"/>
              <a:t>(</a:t>
            </a:r>
            <a:r>
              <a:rPr kumimoji="1" lang="en-US" altLang="zh-CN" sz="2400" i="1"/>
              <a:t>p</a:t>
            </a:r>
            <a:r>
              <a:rPr kumimoji="1" lang="en-US" altLang="zh-CN" sz="2400">
                <a:sym typeface="Symbol" panose="05050102010706020507" pitchFamily="18" charset="2"/>
              </a:rPr>
              <a:t></a:t>
            </a:r>
            <a:r>
              <a:rPr kumimoji="1" lang="en-US" altLang="zh-CN" sz="2400" i="1">
                <a:sym typeface="Symbol" panose="05050102010706020507" pitchFamily="18" charset="2"/>
              </a:rPr>
              <a:t>q</a:t>
            </a:r>
            <a:r>
              <a:rPr kumimoji="1" lang="en-US" altLang="zh-CN" sz="2400">
                <a:sym typeface="Symbol" panose="05050102010706020507" pitchFamily="18" charset="2"/>
              </a:rPr>
              <a:t>)			6. </a:t>
            </a:r>
            <a:r>
              <a:rPr kumimoji="1" lang="en-US" altLang="zh-CN" sz="2400"/>
              <a:t>(</a:t>
            </a:r>
            <a:r>
              <a:rPr kumimoji="1" lang="en-US" altLang="zh-CN" sz="2400" i="1"/>
              <a:t>p</a:t>
            </a:r>
            <a:r>
              <a:rPr kumimoji="1" lang="en-US" altLang="zh-CN" sz="2400">
                <a:sym typeface="Symbol" panose="05050102010706020507" pitchFamily="18" charset="2"/>
              </a:rPr>
              <a:t></a:t>
            </a:r>
            <a:r>
              <a:rPr kumimoji="1" lang="en-US" altLang="zh-CN" sz="2400" i="1">
                <a:sym typeface="Symbol" panose="05050102010706020507" pitchFamily="18" charset="2"/>
              </a:rPr>
              <a:t>q</a:t>
            </a:r>
            <a:r>
              <a:rPr kumimoji="1" lang="en-US" altLang="zh-CN" sz="2400">
                <a:sym typeface="Symbol" panose="05050102010706020507" pitchFamily="18" charset="2"/>
              </a:rPr>
              <a:t>)</a:t>
            </a:r>
            <a:r>
              <a:rPr kumimoji="1" lang="en-US" altLang="zh-CN" sz="2400" i="1">
                <a:sym typeface="Symbol" panose="05050102010706020507" pitchFamily="18" charset="2"/>
              </a:rPr>
              <a:t>p</a:t>
            </a:r>
            <a:endParaRPr kumimoji="1" lang="en-US" altLang="zh-CN" sz="2400">
              <a:sym typeface="Symbol" panose="05050102010706020507" pitchFamily="18" charset="2"/>
            </a:endParaRPr>
          </a:p>
          <a:p>
            <a:pPr eaLnBrk="1" hangingPunct="1">
              <a:buFontTx/>
              <a:buNone/>
            </a:pPr>
            <a:r>
              <a:rPr kumimoji="1" lang="en-US" altLang="zh-CN" sz="2400">
                <a:sym typeface="Symbol" panose="05050102010706020507" pitchFamily="18" charset="2"/>
              </a:rPr>
              <a:t>7. (</a:t>
            </a:r>
            <a:r>
              <a:rPr kumimoji="1" lang="en-US" altLang="zh-CN" sz="2400" i="1">
                <a:sym typeface="Symbol" panose="05050102010706020507" pitchFamily="18" charset="2"/>
              </a:rPr>
              <a:t>p</a:t>
            </a:r>
            <a:r>
              <a:rPr kumimoji="1" lang="en-US" altLang="zh-CN" sz="2400">
                <a:sym typeface="Symbol" panose="05050102010706020507" pitchFamily="18" charset="2"/>
              </a:rPr>
              <a:t></a:t>
            </a:r>
            <a:r>
              <a:rPr kumimoji="1" lang="en-US" altLang="zh-CN" sz="2400"/>
              <a:t>(</a:t>
            </a:r>
            <a:r>
              <a:rPr kumimoji="1" lang="en-US" altLang="zh-CN" sz="2400" i="1"/>
              <a:t>p</a:t>
            </a:r>
            <a:r>
              <a:rPr kumimoji="1" lang="en-US" altLang="zh-CN" sz="2400">
                <a:sym typeface="Symbol" panose="05050102010706020507" pitchFamily="18" charset="2"/>
              </a:rPr>
              <a:t></a:t>
            </a:r>
            <a:r>
              <a:rPr kumimoji="1" lang="en-US" altLang="zh-CN" sz="2400" i="1">
                <a:sym typeface="Symbol" panose="05050102010706020507" pitchFamily="18" charset="2"/>
              </a:rPr>
              <a:t>q</a:t>
            </a:r>
            <a:r>
              <a:rPr kumimoji="1" lang="en-US" altLang="zh-CN" sz="2400">
                <a:sym typeface="Symbol" panose="05050102010706020507" pitchFamily="18" charset="2"/>
              </a:rPr>
              <a:t>))</a:t>
            </a:r>
            <a:r>
              <a:rPr kumimoji="1" lang="en-US" altLang="zh-CN" sz="2400" i="1">
                <a:sym typeface="Symbol" panose="05050102010706020507" pitchFamily="18" charset="2"/>
              </a:rPr>
              <a:t>q		</a:t>
            </a:r>
            <a:r>
              <a:rPr kumimoji="1" lang="en-US" altLang="zh-CN" sz="2400">
                <a:sym typeface="Symbol" panose="05050102010706020507" pitchFamily="18" charset="2"/>
              </a:rPr>
              <a:t>8. (</a:t>
            </a:r>
            <a:r>
              <a:rPr kumimoji="1" lang="en-US" altLang="zh-CN" sz="2400" i="1">
                <a:sym typeface="Symbol" panose="05050102010706020507" pitchFamily="18" charset="2"/>
              </a:rPr>
              <a:t>p</a:t>
            </a:r>
            <a:r>
              <a:rPr kumimoji="1" lang="en-US" altLang="zh-CN" sz="2400">
                <a:sym typeface="Symbol" panose="05050102010706020507" pitchFamily="18" charset="2"/>
              </a:rPr>
              <a:t></a:t>
            </a:r>
            <a:r>
              <a:rPr kumimoji="1" lang="en-US" altLang="zh-CN" sz="2400"/>
              <a:t>(</a:t>
            </a:r>
            <a:r>
              <a:rPr kumimoji="1" lang="en-US" altLang="zh-CN" sz="2400" i="1"/>
              <a:t>p</a:t>
            </a:r>
            <a:r>
              <a:rPr kumimoji="1" lang="en-US" altLang="zh-CN" sz="2400">
                <a:sym typeface="Symbol" panose="05050102010706020507" pitchFamily="18" charset="2"/>
              </a:rPr>
              <a:t></a:t>
            </a:r>
            <a:r>
              <a:rPr kumimoji="1" lang="en-US" altLang="zh-CN" sz="2400" i="1">
                <a:sym typeface="Symbol" panose="05050102010706020507" pitchFamily="18" charset="2"/>
              </a:rPr>
              <a:t>q</a:t>
            </a:r>
            <a:r>
              <a:rPr kumimoji="1" lang="en-US" altLang="zh-CN" sz="2400">
                <a:sym typeface="Symbol" panose="05050102010706020507" pitchFamily="18" charset="2"/>
              </a:rPr>
              <a:t>))</a:t>
            </a:r>
            <a:r>
              <a:rPr kumimoji="1" lang="en-US" altLang="zh-CN" sz="2400" i="1">
                <a:sym typeface="Symbol" panose="05050102010706020507" pitchFamily="18" charset="2"/>
              </a:rPr>
              <a:t>q</a:t>
            </a:r>
          </a:p>
          <a:p>
            <a:pPr eaLnBrk="1" hangingPunct="1">
              <a:buFontTx/>
              <a:buNone/>
            </a:pPr>
            <a:r>
              <a:rPr kumimoji="1" lang="en-US" altLang="zh-CN" sz="2400">
                <a:sym typeface="Symbol" panose="05050102010706020507" pitchFamily="18" charset="2"/>
              </a:rPr>
              <a:t>9. (</a:t>
            </a:r>
            <a:r>
              <a:rPr kumimoji="1" lang="en-US" altLang="zh-CN" sz="2400" i="1">
                <a:sym typeface="Symbol" panose="05050102010706020507" pitchFamily="18" charset="2"/>
              </a:rPr>
              <a:t>q</a:t>
            </a:r>
            <a:r>
              <a:rPr kumimoji="1" lang="en-US" altLang="zh-CN" sz="2400">
                <a:sym typeface="Symbol" panose="05050102010706020507" pitchFamily="18" charset="2"/>
              </a:rPr>
              <a:t></a:t>
            </a:r>
            <a:r>
              <a:rPr kumimoji="1" lang="en-US" altLang="zh-CN" sz="2400"/>
              <a:t>(</a:t>
            </a:r>
            <a:r>
              <a:rPr kumimoji="1" lang="en-US" altLang="zh-CN" sz="2400" i="1"/>
              <a:t>p</a:t>
            </a:r>
            <a:r>
              <a:rPr kumimoji="1" lang="en-US" altLang="zh-CN" sz="2400">
                <a:sym typeface="Symbol" panose="05050102010706020507" pitchFamily="18" charset="2"/>
              </a:rPr>
              <a:t></a:t>
            </a:r>
            <a:r>
              <a:rPr kumimoji="1" lang="en-US" altLang="zh-CN" sz="2400" i="1">
                <a:sym typeface="Symbol" panose="05050102010706020507" pitchFamily="18" charset="2"/>
              </a:rPr>
              <a:t>q</a:t>
            </a:r>
            <a:r>
              <a:rPr kumimoji="1" lang="en-US" altLang="zh-CN" sz="2400">
                <a:sym typeface="Symbol" panose="05050102010706020507" pitchFamily="18" charset="2"/>
              </a:rPr>
              <a:t>))</a:t>
            </a:r>
            <a:r>
              <a:rPr kumimoji="1" lang="en-US" altLang="zh-CN" sz="2400" i="1">
                <a:sym typeface="Symbol" panose="05050102010706020507" pitchFamily="18" charset="2"/>
              </a:rPr>
              <a:t>p		</a:t>
            </a:r>
            <a:r>
              <a:rPr kumimoji="1" lang="en-US" altLang="zh-CN" sz="2400">
                <a:sym typeface="Symbol" panose="05050102010706020507" pitchFamily="18" charset="2"/>
              </a:rPr>
              <a:t>10. (</a:t>
            </a:r>
            <a:r>
              <a:rPr kumimoji="1" lang="en-US" altLang="zh-CN" sz="2400"/>
              <a:t>(</a:t>
            </a:r>
            <a:r>
              <a:rPr kumimoji="1" lang="en-US" altLang="zh-CN" sz="2400" i="1"/>
              <a:t>p</a:t>
            </a:r>
            <a:r>
              <a:rPr kumimoji="1" lang="en-US" altLang="zh-CN" sz="2400">
                <a:sym typeface="Symbol" panose="05050102010706020507" pitchFamily="18" charset="2"/>
              </a:rPr>
              <a:t></a:t>
            </a:r>
            <a:r>
              <a:rPr kumimoji="1" lang="en-US" altLang="zh-CN" sz="2400" i="1">
                <a:sym typeface="Symbol" panose="05050102010706020507" pitchFamily="18" charset="2"/>
              </a:rPr>
              <a:t>q</a:t>
            </a:r>
            <a:r>
              <a:rPr kumimoji="1" lang="en-US" altLang="zh-CN" sz="2400">
                <a:sym typeface="Symbol" panose="05050102010706020507" pitchFamily="18" charset="2"/>
              </a:rPr>
              <a:t>)</a:t>
            </a:r>
            <a:r>
              <a:rPr kumimoji="1" lang="en-US" altLang="zh-CN" sz="2400"/>
              <a:t>(</a:t>
            </a:r>
            <a:r>
              <a:rPr kumimoji="1" lang="en-US" altLang="zh-CN" sz="2400" i="1"/>
              <a:t>q</a:t>
            </a:r>
            <a:r>
              <a:rPr kumimoji="1" lang="en-US" altLang="zh-CN" sz="2400">
                <a:sym typeface="Symbol" panose="05050102010706020507" pitchFamily="18" charset="2"/>
              </a:rPr>
              <a:t></a:t>
            </a:r>
            <a:r>
              <a:rPr kumimoji="1" lang="en-US" altLang="zh-CN" sz="2400" i="1">
                <a:sym typeface="Symbol" panose="05050102010706020507" pitchFamily="18" charset="2"/>
              </a:rPr>
              <a:t>r</a:t>
            </a:r>
            <a:r>
              <a:rPr kumimoji="1" lang="en-US" altLang="zh-CN" sz="2400">
                <a:sym typeface="Symbol" panose="05050102010706020507" pitchFamily="18" charset="2"/>
              </a:rPr>
              <a:t>))</a:t>
            </a:r>
            <a:r>
              <a:rPr kumimoji="1" lang="en-US" altLang="zh-CN" sz="2400"/>
              <a:t>(</a:t>
            </a:r>
            <a:r>
              <a:rPr kumimoji="1" lang="en-US" altLang="zh-CN" sz="2400" i="1"/>
              <a:t>p</a:t>
            </a:r>
            <a:r>
              <a:rPr kumimoji="1" lang="en-US" altLang="zh-CN" sz="2400">
                <a:sym typeface="Symbol" panose="05050102010706020507" pitchFamily="18" charset="2"/>
              </a:rPr>
              <a:t></a:t>
            </a:r>
            <a:r>
              <a:rPr kumimoji="1" lang="en-US" altLang="zh-CN" sz="2400" i="1">
                <a:sym typeface="Symbol" panose="05050102010706020507" pitchFamily="18" charset="2"/>
              </a:rPr>
              <a:t>r</a:t>
            </a:r>
            <a:r>
              <a:rPr kumimoji="1" lang="en-US" altLang="zh-CN" sz="2400">
                <a:sym typeface="Symbol" panose="05050102010706020507" pitchFamily="18" charset="2"/>
              </a:rPr>
              <a:t>)</a:t>
            </a:r>
          </a:p>
          <a:p>
            <a:pPr algn="ctr" eaLnBrk="1" hangingPunct="1">
              <a:spcBef>
                <a:spcPct val="60000"/>
              </a:spcBef>
              <a:buFontTx/>
              <a:buNone/>
            </a:pPr>
            <a:r>
              <a:rPr kumimoji="1" lang="en-US" altLang="zh-CN" sz="2400">
                <a:sym typeface="Symbol" panose="05050102010706020507" pitchFamily="18" charset="2"/>
              </a:rPr>
              <a:t>Logically valid Predicate Formula</a:t>
            </a:r>
          </a:p>
          <a:p>
            <a:pPr eaLnBrk="1" hangingPunct="1">
              <a:buFontTx/>
              <a:buNone/>
            </a:pPr>
            <a:r>
              <a:rPr kumimoji="1" lang="en-US" altLang="zh-CN" sz="2400">
                <a:sym typeface="Symbol" panose="05050102010706020507" pitchFamily="18" charset="2"/>
              </a:rPr>
              <a:t>11. (xP(x)xQ(x))x(P(x)Q(x))</a:t>
            </a:r>
          </a:p>
          <a:p>
            <a:pPr eaLnBrk="1" hangingPunct="1">
              <a:buFontTx/>
              <a:buNone/>
            </a:pPr>
            <a:r>
              <a:rPr kumimoji="1" lang="en-US" altLang="zh-CN" sz="2400">
                <a:sym typeface="Symbol" panose="05050102010706020507" pitchFamily="18" charset="2"/>
              </a:rPr>
              <a:t>12. x(P(x)Q(x))xP(x)xQ(x)</a:t>
            </a:r>
          </a:p>
        </p:txBody>
      </p:sp>
      <p:sp>
        <p:nvSpPr>
          <p:cNvPr id="33796" name="TextBox 1">
            <a:extLst>
              <a:ext uri="{FF2B5EF4-FFF2-40B4-BE49-F238E27FC236}">
                <a16:creationId xmlns:a16="http://schemas.microsoft.com/office/drawing/2014/main" id="{8D262FBD-9D62-5F0D-CB37-594D0D4BCE98}"/>
              </a:ext>
            </a:extLst>
          </p:cNvPr>
          <p:cNvSpPr txBox="1">
            <a:spLocks noChangeArrowheads="1"/>
          </p:cNvSpPr>
          <p:nvPr/>
        </p:nvSpPr>
        <p:spPr bwMode="auto">
          <a:xfrm>
            <a:off x="5486400" y="5489575"/>
            <a:ext cx="3095625" cy="647700"/>
          </a:xfrm>
          <a:prstGeom prst="rect">
            <a:avLst/>
          </a:prstGeom>
          <a:gradFill rotWithShape="0">
            <a:gsLst>
              <a:gs pos="0">
                <a:srgbClr val="DDEBCF"/>
              </a:gs>
              <a:gs pos="50000">
                <a:srgbClr val="9CB86E"/>
              </a:gs>
              <a:gs pos="100000">
                <a:srgbClr val="156B13"/>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1800">
                <a:latin typeface="微软雅黑" panose="020B0503020204020204" pitchFamily="34" charset="-122"/>
                <a:ea typeface="微软雅黑" panose="020B0503020204020204" pitchFamily="34" charset="-122"/>
              </a:rPr>
              <a:t>注意：包含谓词的公式不能用真值表证明“永真”。</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E0BBA71-1034-3E1E-C0F4-8C0EAA2A6144}"/>
              </a:ext>
            </a:extLst>
          </p:cNvPr>
          <p:cNvSpPr>
            <a:spLocks noGrp="1" noChangeArrowheads="1"/>
          </p:cNvSpPr>
          <p:nvPr>
            <p:ph type="title"/>
          </p:nvPr>
        </p:nvSpPr>
        <p:spPr/>
        <p:txBody>
          <a:bodyPr/>
          <a:lstStyle/>
          <a:p>
            <a:pPr eaLnBrk="1" hangingPunct="1"/>
            <a:r>
              <a:rPr lang="zh-CN" altLang="en-US"/>
              <a:t>关于量词的基本推理规则</a:t>
            </a:r>
            <a:endParaRPr lang="en-US" altLang="zh-CN"/>
          </a:p>
        </p:txBody>
      </p:sp>
      <p:sp>
        <p:nvSpPr>
          <p:cNvPr id="34819" name="Rectangle 3">
            <a:extLst>
              <a:ext uri="{FF2B5EF4-FFF2-40B4-BE49-F238E27FC236}">
                <a16:creationId xmlns:a16="http://schemas.microsoft.com/office/drawing/2014/main" id="{D7BD9A20-C980-E834-ADD9-86A3C067F1BB}"/>
              </a:ext>
            </a:extLst>
          </p:cNvPr>
          <p:cNvSpPr>
            <a:spLocks noGrp="1" noChangeArrowheads="1"/>
          </p:cNvSpPr>
          <p:nvPr>
            <p:ph idx="1"/>
          </p:nvPr>
        </p:nvSpPr>
        <p:spPr>
          <a:xfrm>
            <a:off x="1692275" y="1844675"/>
            <a:ext cx="6802438" cy="3886200"/>
          </a:xfrm>
        </p:spPr>
        <p:txBody>
          <a:bodyPr/>
          <a:lstStyle/>
          <a:p>
            <a:pPr eaLnBrk="1" hangingPunct="1"/>
            <a:r>
              <a:rPr lang="en-US" altLang="zh-CN">
                <a:sym typeface="Symbol" panose="05050102010706020507" pitchFamily="18" charset="2"/>
              </a:rPr>
              <a:t>US: </a:t>
            </a:r>
            <a:r>
              <a:rPr lang="en-US" altLang="zh-CN" i="1">
                <a:sym typeface="Symbol" panose="05050102010706020507" pitchFamily="18" charset="2"/>
              </a:rPr>
              <a:t>xP</a:t>
            </a:r>
            <a:r>
              <a:rPr lang="en-US" altLang="zh-CN">
                <a:sym typeface="Symbol" panose="05050102010706020507" pitchFamily="18" charset="2"/>
              </a:rPr>
              <a:t>(</a:t>
            </a:r>
            <a:r>
              <a:rPr lang="en-US" altLang="zh-CN" i="1">
                <a:sym typeface="Symbol" panose="05050102010706020507" pitchFamily="18" charset="2"/>
              </a:rPr>
              <a:t>x</a:t>
            </a:r>
            <a:r>
              <a:rPr lang="en-US" altLang="zh-CN">
                <a:sym typeface="Symbol" panose="05050102010706020507" pitchFamily="18" charset="2"/>
              </a:rPr>
              <a:t>)</a:t>
            </a:r>
            <a:r>
              <a:rPr lang="zh-CN" altLang="en-US">
                <a:sym typeface="Symbol" panose="05050102010706020507" pitchFamily="18" charset="2"/>
              </a:rPr>
              <a:t> </a:t>
            </a:r>
            <a:r>
              <a:rPr lang="en-US" altLang="zh-CN">
                <a:sym typeface="Symbol" panose="05050102010706020507" pitchFamily="18" charset="2"/>
              </a:rPr>
              <a:t></a:t>
            </a:r>
            <a:r>
              <a:rPr lang="zh-CN" altLang="en-US">
                <a:sym typeface="Symbol" panose="05050102010706020507" pitchFamily="18" charset="2"/>
              </a:rPr>
              <a:t> </a:t>
            </a:r>
            <a:r>
              <a:rPr lang="en-US" altLang="zh-CN" i="1">
                <a:sym typeface="Symbol" panose="05050102010706020507" pitchFamily="18" charset="2"/>
              </a:rPr>
              <a:t>P</a:t>
            </a:r>
            <a:r>
              <a:rPr lang="en-US" altLang="zh-CN">
                <a:sym typeface="Symbol" panose="05050102010706020507" pitchFamily="18" charset="2"/>
              </a:rPr>
              <a:t>(</a:t>
            </a:r>
            <a:r>
              <a:rPr lang="en-US" altLang="zh-CN" i="1">
                <a:sym typeface="Symbol" panose="05050102010706020507" pitchFamily="18" charset="2"/>
              </a:rPr>
              <a:t>x</a:t>
            </a:r>
            <a:r>
              <a:rPr lang="en-US" altLang="zh-CN">
                <a:sym typeface="Symbol" panose="05050102010706020507" pitchFamily="18" charset="2"/>
              </a:rPr>
              <a:t>)</a:t>
            </a:r>
          </a:p>
          <a:p>
            <a:pPr eaLnBrk="1" hangingPunct="1"/>
            <a:r>
              <a:rPr lang="en-US" altLang="zh-CN">
                <a:sym typeface="Symbol" panose="05050102010706020507" pitchFamily="18" charset="2"/>
              </a:rPr>
              <a:t>UG: </a:t>
            </a:r>
            <a:r>
              <a:rPr lang="en-US" altLang="zh-CN" i="1">
                <a:sym typeface="Symbol" panose="05050102010706020507" pitchFamily="18" charset="2"/>
              </a:rPr>
              <a:t>P</a:t>
            </a:r>
            <a:r>
              <a:rPr lang="en-US" altLang="zh-CN">
                <a:sym typeface="Symbol" panose="05050102010706020507" pitchFamily="18" charset="2"/>
              </a:rPr>
              <a:t>(</a:t>
            </a:r>
            <a:r>
              <a:rPr lang="en-US" altLang="zh-CN" i="1">
                <a:sym typeface="Symbol" panose="05050102010706020507" pitchFamily="18" charset="2"/>
              </a:rPr>
              <a:t>x</a:t>
            </a:r>
            <a:r>
              <a:rPr lang="en-US" altLang="zh-CN">
                <a:sym typeface="Symbol" panose="05050102010706020507" pitchFamily="18" charset="2"/>
              </a:rPr>
              <a:t>)</a:t>
            </a:r>
            <a:r>
              <a:rPr lang="zh-CN" altLang="en-US">
                <a:sym typeface="Symbol" panose="05050102010706020507" pitchFamily="18" charset="2"/>
              </a:rPr>
              <a:t>  </a:t>
            </a:r>
            <a:r>
              <a:rPr lang="en-US" altLang="zh-CN">
                <a:sym typeface="Symbol" panose="05050102010706020507" pitchFamily="18" charset="2"/>
              </a:rPr>
              <a:t></a:t>
            </a:r>
            <a:r>
              <a:rPr lang="en-US" altLang="zh-CN" i="1">
                <a:sym typeface="Symbol" panose="05050102010706020507" pitchFamily="18" charset="2"/>
              </a:rPr>
              <a:t>xP</a:t>
            </a:r>
            <a:r>
              <a:rPr lang="en-US" altLang="zh-CN">
                <a:sym typeface="Symbol" panose="05050102010706020507" pitchFamily="18" charset="2"/>
              </a:rPr>
              <a:t>(</a:t>
            </a:r>
            <a:r>
              <a:rPr lang="en-US" altLang="zh-CN" i="1">
                <a:sym typeface="Symbol" panose="05050102010706020507" pitchFamily="18" charset="2"/>
              </a:rPr>
              <a:t>x</a:t>
            </a:r>
            <a:r>
              <a:rPr lang="en-US" altLang="zh-CN">
                <a:sym typeface="Symbol" panose="05050102010706020507" pitchFamily="18" charset="2"/>
              </a:rPr>
              <a:t>)</a:t>
            </a:r>
          </a:p>
          <a:p>
            <a:pPr eaLnBrk="1" hangingPunct="1"/>
            <a:r>
              <a:rPr lang="en-US" altLang="zh-CN">
                <a:sym typeface="Symbol" panose="05050102010706020507" pitchFamily="18" charset="2"/>
              </a:rPr>
              <a:t>ES: </a:t>
            </a:r>
            <a:r>
              <a:rPr lang="en-US" altLang="zh-CN" i="1">
                <a:sym typeface="Symbol" panose="05050102010706020507" pitchFamily="18" charset="2"/>
              </a:rPr>
              <a:t>xP</a:t>
            </a:r>
            <a:r>
              <a:rPr lang="en-US" altLang="zh-CN">
                <a:sym typeface="Symbol" panose="05050102010706020507" pitchFamily="18" charset="2"/>
              </a:rPr>
              <a:t>(</a:t>
            </a:r>
            <a:r>
              <a:rPr lang="en-US" altLang="zh-CN" i="1">
                <a:sym typeface="Symbol" panose="05050102010706020507" pitchFamily="18" charset="2"/>
              </a:rPr>
              <a:t>x</a:t>
            </a:r>
            <a:r>
              <a:rPr lang="en-US" altLang="zh-CN">
                <a:sym typeface="Symbol" panose="05050102010706020507" pitchFamily="18" charset="2"/>
              </a:rPr>
              <a:t>)</a:t>
            </a:r>
            <a:r>
              <a:rPr lang="zh-CN" altLang="en-US">
                <a:sym typeface="Symbol" panose="05050102010706020507" pitchFamily="18" charset="2"/>
              </a:rPr>
              <a:t> </a:t>
            </a:r>
            <a:r>
              <a:rPr lang="en-US" altLang="zh-CN">
                <a:sym typeface="Symbol" panose="05050102010706020507" pitchFamily="18" charset="2"/>
              </a:rPr>
              <a:t></a:t>
            </a:r>
            <a:r>
              <a:rPr lang="zh-CN" altLang="en-US">
                <a:sym typeface="Symbol" panose="05050102010706020507" pitchFamily="18" charset="2"/>
              </a:rPr>
              <a:t> </a:t>
            </a:r>
            <a:r>
              <a:rPr lang="en-US" altLang="zh-CN" i="1">
                <a:sym typeface="Symbol" panose="05050102010706020507" pitchFamily="18" charset="2"/>
              </a:rPr>
              <a:t>P</a:t>
            </a:r>
            <a:r>
              <a:rPr lang="en-US" altLang="zh-CN">
                <a:sym typeface="Symbol" panose="05050102010706020507" pitchFamily="18" charset="2"/>
              </a:rPr>
              <a:t>(</a:t>
            </a:r>
            <a:r>
              <a:rPr lang="en-US" altLang="zh-CN" i="1">
                <a:sym typeface="Symbol" panose="05050102010706020507" pitchFamily="18" charset="2"/>
              </a:rPr>
              <a:t>c</a:t>
            </a:r>
            <a:r>
              <a:rPr lang="en-US" altLang="zh-CN">
                <a:sym typeface="Symbol" panose="05050102010706020507" pitchFamily="18" charset="2"/>
              </a:rPr>
              <a:t>)</a:t>
            </a:r>
          </a:p>
          <a:p>
            <a:pPr eaLnBrk="1" hangingPunct="1"/>
            <a:r>
              <a:rPr lang="en-US" altLang="zh-CN">
                <a:sym typeface="Symbol" panose="05050102010706020507" pitchFamily="18" charset="2"/>
              </a:rPr>
              <a:t>EG: </a:t>
            </a:r>
            <a:r>
              <a:rPr lang="en-US" altLang="zh-CN" i="1">
                <a:sym typeface="Symbol" panose="05050102010706020507" pitchFamily="18" charset="2"/>
              </a:rPr>
              <a:t>P</a:t>
            </a:r>
            <a:r>
              <a:rPr lang="en-US" altLang="zh-CN">
                <a:sym typeface="Symbol" panose="05050102010706020507" pitchFamily="18" charset="2"/>
              </a:rPr>
              <a:t>(</a:t>
            </a:r>
            <a:r>
              <a:rPr lang="en-US" altLang="zh-CN" i="1">
                <a:sym typeface="Symbol" panose="05050102010706020507" pitchFamily="18" charset="2"/>
              </a:rPr>
              <a:t>c</a:t>
            </a:r>
            <a:r>
              <a:rPr lang="en-US" altLang="zh-CN">
                <a:sym typeface="Symbol" panose="05050102010706020507" pitchFamily="18" charset="2"/>
              </a:rPr>
              <a:t>)</a:t>
            </a:r>
            <a:r>
              <a:rPr lang="zh-CN" altLang="en-US">
                <a:sym typeface="Symbol" panose="05050102010706020507" pitchFamily="18" charset="2"/>
              </a:rPr>
              <a:t> </a:t>
            </a:r>
            <a:r>
              <a:rPr lang="en-US" altLang="zh-CN">
                <a:sym typeface="Symbol" panose="05050102010706020507" pitchFamily="18" charset="2"/>
              </a:rPr>
              <a:t></a:t>
            </a:r>
            <a:r>
              <a:rPr lang="zh-CN" altLang="en-US">
                <a:sym typeface="Symbol" panose="05050102010706020507" pitchFamily="18" charset="2"/>
              </a:rPr>
              <a:t> </a:t>
            </a:r>
            <a:r>
              <a:rPr lang="en-US" altLang="zh-CN">
                <a:sym typeface="Symbol" panose="05050102010706020507" pitchFamily="18" charset="2"/>
              </a:rPr>
              <a:t></a:t>
            </a:r>
            <a:r>
              <a:rPr lang="en-US" altLang="zh-CN" i="1">
                <a:sym typeface="Symbol" panose="05050102010706020507" pitchFamily="18" charset="2"/>
              </a:rPr>
              <a:t>xP</a:t>
            </a:r>
            <a:r>
              <a:rPr lang="en-US" altLang="zh-CN">
                <a:sym typeface="Symbol" panose="05050102010706020507" pitchFamily="18" charset="2"/>
              </a:rPr>
              <a:t>(</a:t>
            </a:r>
            <a:r>
              <a:rPr lang="en-US" altLang="zh-CN" i="1">
                <a:sym typeface="Symbol" panose="05050102010706020507" pitchFamily="18" charset="2"/>
              </a:rPr>
              <a:t>x</a:t>
            </a:r>
            <a:r>
              <a:rPr lang="en-US" altLang="zh-CN">
                <a:sym typeface="Symbol" panose="05050102010706020507" pitchFamily="18" charset="2"/>
              </a:rPr>
              <a:t>)</a:t>
            </a:r>
            <a:endParaRPr lang="en-US" altLang="zh-CN"/>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BF97472E-6E66-6493-E854-60568564C5CC}"/>
              </a:ext>
            </a:extLst>
          </p:cNvPr>
          <p:cNvSpPr>
            <a:spLocks noGrp="1" noChangeArrowheads="1"/>
          </p:cNvSpPr>
          <p:nvPr>
            <p:ph type="title" idx="4294967295"/>
          </p:nvPr>
        </p:nvSpPr>
        <p:spPr>
          <a:xfrm>
            <a:off x="1547664" y="497742"/>
            <a:ext cx="6250305" cy="762000"/>
          </a:xfrm>
        </p:spPr>
        <p:txBody>
          <a:bodyPr/>
          <a:lstStyle/>
          <a:p>
            <a:pPr eaLnBrk="1" hangingPunct="1"/>
            <a:r>
              <a:rPr lang="zh-CN" altLang="en-US" sz="3600" dirty="0"/>
              <a:t>一个例子：“有人不喜欢步行”</a:t>
            </a:r>
            <a:endParaRPr lang="en-US" altLang="zh-CN" sz="3600" dirty="0"/>
          </a:p>
        </p:txBody>
      </p:sp>
      <p:sp>
        <p:nvSpPr>
          <p:cNvPr id="35843" name="Text Box 3" descr="蓝色砂纸">
            <a:extLst>
              <a:ext uri="{FF2B5EF4-FFF2-40B4-BE49-F238E27FC236}">
                <a16:creationId xmlns:a16="http://schemas.microsoft.com/office/drawing/2014/main" id="{28D7873A-95AB-CD22-61EF-B2B8ED4D43BB}"/>
              </a:ext>
            </a:extLst>
          </p:cNvPr>
          <p:cNvSpPr txBox="1">
            <a:spLocks noChangeArrowheads="1"/>
          </p:cNvSpPr>
          <p:nvPr/>
        </p:nvSpPr>
        <p:spPr bwMode="auto">
          <a:xfrm>
            <a:off x="762000" y="1459645"/>
            <a:ext cx="7620000" cy="4900613"/>
          </a:xfrm>
          <a:prstGeom prst="rect">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kumimoji="1" lang="en-US" altLang="zh-CN" sz="2200" dirty="0"/>
              <a:t>Premises:</a:t>
            </a:r>
          </a:p>
          <a:p>
            <a:pPr eaLnBrk="1" hangingPunct="1">
              <a:buFontTx/>
              <a:buNone/>
            </a:pPr>
            <a:r>
              <a:rPr kumimoji="1" lang="en-US" altLang="zh-CN" sz="2200" dirty="0"/>
              <a:t>    1. Those who like walking don’t want to take bus.</a:t>
            </a:r>
          </a:p>
          <a:p>
            <a:pPr eaLnBrk="1" hangingPunct="1">
              <a:buFontTx/>
              <a:buNone/>
            </a:pPr>
            <a:r>
              <a:rPr kumimoji="1" lang="en-US" altLang="zh-CN" sz="2200" dirty="0"/>
              <a:t>    2. Everyone either likes taking bus or likes riding bike.</a:t>
            </a:r>
          </a:p>
          <a:p>
            <a:pPr eaLnBrk="1" hangingPunct="1">
              <a:buFontTx/>
              <a:buNone/>
            </a:pPr>
            <a:r>
              <a:rPr kumimoji="1" lang="en-US" altLang="zh-CN" sz="2200" dirty="0"/>
              <a:t>    3. Someone don’t want to ride bike.</a:t>
            </a:r>
          </a:p>
          <a:p>
            <a:pPr eaLnBrk="1" hangingPunct="1">
              <a:buFontTx/>
              <a:buNone/>
            </a:pPr>
            <a:r>
              <a:rPr kumimoji="1" lang="en-US" altLang="zh-CN" sz="2200" dirty="0"/>
              <a:t>Conclusion:</a:t>
            </a:r>
          </a:p>
          <a:p>
            <a:pPr eaLnBrk="1" hangingPunct="1">
              <a:buFontTx/>
              <a:buNone/>
            </a:pPr>
            <a:r>
              <a:rPr kumimoji="1" lang="en-US" altLang="zh-CN" sz="2200" dirty="0"/>
              <a:t>    There are someone who don’t want to walk.</a:t>
            </a:r>
          </a:p>
          <a:p>
            <a:pPr eaLnBrk="1" hangingPunct="1">
              <a:buFontTx/>
              <a:buNone/>
            </a:pPr>
            <a:endParaRPr kumimoji="1" lang="en-US" altLang="zh-CN" sz="2200" dirty="0"/>
          </a:p>
          <a:p>
            <a:pPr eaLnBrk="1" hangingPunct="1">
              <a:buFontTx/>
              <a:buNone/>
            </a:pPr>
            <a:r>
              <a:rPr kumimoji="1" lang="en-US" altLang="zh-CN" sz="2200" dirty="0"/>
              <a:t>Premises:    1. </a:t>
            </a:r>
            <a:r>
              <a:rPr kumimoji="1" lang="en-US" altLang="zh-CN" sz="2200" dirty="0">
                <a:sym typeface="Symbol" panose="05050102010706020507" pitchFamily="18" charset="2"/>
              </a:rPr>
              <a:t>x(W(x)B(x))</a:t>
            </a:r>
          </a:p>
          <a:p>
            <a:pPr eaLnBrk="1" hangingPunct="1">
              <a:buFontTx/>
              <a:buNone/>
            </a:pPr>
            <a:r>
              <a:rPr kumimoji="1" lang="en-US" altLang="zh-CN" sz="2200" dirty="0">
                <a:sym typeface="Symbol" panose="05050102010706020507" pitchFamily="18" charset="2"/>
              </a:rPr>
              <a:t>                    2. x(B(x)K(x))</a:t>
            </a:r>
          </a:p>
          <a:p>
            <a:pPr eaLnBrk="1" hangingPunct="1">
              <a:buFontTx/>
              <a:buNone/>
            </a:pPr>
            <a:r>
              <a:rPr kumimoji="1" lang="en-US" altLang="zh-CN" sz="2200" dirty="0">
                <a:sym typeface="Symbol" panose="05050102010706020507" pitchFamily="18" charset="2"/>
              </a:rPr>
              <a:t>                    3. x(K(x))</a:t>
            </a:r>
          </a:p>
          <a:p>
            <a:pPr eaLnBrk="1" hangingPunct="1">
              <a:buFontTx/>
              <a:buNone/>
            </a:pPr>
            <a:r>
              <a:rPr kumimoji="1" lang="en-US" altLang="zh-CN" sz="2200" dirty="0">
                <a:sym typeface="Symbol" panose="05050102010706020507" pitchFamily="18" charset="2"/>
              </a:rPr>
              <a:t>Conclusion: x(W(x))</a:t>
            </a:r>
            <a:endParaRPr kumimoji="1" lang="en-US" altLang="zh-CN" sz="2200" dirty="0"/>
          </a:p>
          <a:p>
            <a:pPr eaLnBrk="1" hangingPunct="1">
              <a:buFontTx/>
              <a:buNone/>
            </a:pPr>
            <a:endParaRPr kumimoji="1" lang="en-US" altLang="zh-CN" sz="2200" dirty="0"/>
          </a:p>
        </p:txBody>
      </p:sp>
      <p:sp>
        <p:nvSpPr>
          <p:cNvPr id="35844" name="Text Box 4">
            <a:extLst>
              <a:ext uri="{FF2B5EF4-FFF2-40B4-BE49-F238E27FC236}">
                <a16:creationId xmlns:a16="http://schemas.microsoft.com/office/drawing/2014/main" id="{27BB53A5-E548-193E-F4C2-3974940CFA11}"/>
              </a:ext>
            </a:extLst>
          </p:cNvPr>
          <p:cNvSpPr txBox="1">
            <a:spLocks noChangeArrowheads="1"/>
          </p:cNvSpPr>
          <p:nvPr/>
        </p:nvSpPr>
        <p:spPr bwMode="auto">
          <a:xfrm>
            <a:off x="5724128" y="4077072"/>
            <a:ext cx="2895600" cy="1184275"/>
          </a:xfrm>
          <a:prstGeom prst="rect">
            <a:avLst/>
          </a:prstGeom>
          <a:solidFill>
            <a:srgbClr val="CCFFCC"/>
          </a:solidFill>
          <a:ln w="57150" cmpd="thickThin">
            <a:solidFill>
              <a:srgbClr val="339966"/>
            </a:solidFill>
            <a:miter lim="800000"/>
            <a:headEnd/>
            <a:tailEnd/>
          </a:ln>
          <a:effectLst>
            <a:outerShdw dist="107763" dir="2700000" algn="ctr" rotWithShape="0">
              <a:schemeClr val="bg2"/>
            </a:outerShdw>
          </a:effec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kumimoji="1" lang="en-US" altLang="zh-CN" sz="2000"/>
              <a:t>W(x): x likes walking</a:t>
            </a:r>
          </a:p>
          <a:p>
            <a:pPr eaLnBrk="1" hangingPunct="1">
              <a:buFontTx/>
              <a:buNone/>
            </a:pPr>
            <a:r>
              <a:rPr kumimoji="1" lang="en-US" altLang="zh-CN" sz="2000"/>
              <a:t>B(x): x likes taking bus</a:t>
            </a:r>
          </a:p>
          <a:p>
            <a:pPr eaLnBrk="1" hangingPunct="1">
              <a:buFontTx/>
              <a:buNone/>
            </a:pPr>
            <a:r>
              <a:rPr kumimoji="1" lang="en-US" altLang="zh-CN" sz="2000"/>
              <a:t>K(x): x likes riding bike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a:extLst>
              <a:ext uri="{FF2B5EF4-FFF2-40B4-BE49-F238E27FC236}">
                <a16:creationId xmlns:a16="http://schemas.microsoft.com/office/drawing/2014/main" id="{7D7F16BD-6AB8-7561-16D6-0C0A97915377}"/>
              </a:ext>
            </a:extLst>
          </p:cNvPr>
          <p:cNvSpPr>
            <a:spLocks noGrp="1"/>
          </p:cNvSpPr>
          <p:nvPr>
            <p:ph type="title"/>
          </p:nvPr>
        </p:nvSpPr>
        <p:spPr>
          <a:xfrm>
            <a:off x="457200" y="404813"/>
            <a:ext cx="8229600" cy="1012825"/>
          </a:xfrm>
        </p:spPr>
        <p:txBody>
          <a:bodyPr/>
          <a:lstStyle/>
          <a:p>
            <a:pPr eaLnBrk="1" hangingPunct="1"/>
            <a:r>
              <a:rPr lang="zh-CN" altLang="en-US"/>
              <a:t>一个奇怪小岛上的逻辑问题</a:t>
            </a:r>
          </a:p>
        </p:txBody>
      </p:sp>
      <p:sp>
        <p:nvSpPr>
          <p:cNvPr id="3" name="文本框 2">
            <a:extLst>
              <a:ext uri="{FF2B5EF4-FFF2-40B4-BE49-F238E27FC236}">
                <a16:creationId xmlns:a16="http://schemas.microsoft.com/office/drawing/2014/main" id="{E61DA62E-99EC-6BC0-7608-1F795947D626}"/>
              </a:ext>
            </a:extLst>
          </p:cNvPr>
          <p:cNvSpPr txBox="1"/>
          <p:nvPr/>
        </p:nvSpPr>
        <p:spPr>
          <a:xfrm>
            <a:off x="611188" y="1268413"/>
            <a:ext cx="7921625" cy="1292662"/>
          </a:xfrm>
          <a:prstGeom prst="rect">
            <a:avLst/>
          </a:prstGeom>
          <a:noFill/>
        </p:spPr>
        <p:txBody>
          <a:bodyPr>
            <a:spAutoFit/>
          </a:bodyPr>
          <a:lstStyle/>
          <a:p>
            <a:pPr eaLnBrk="1" hangingPunct="1">
              <a:spcBef>
                <a:spcPts val="600"/>
              </a:spcBef>
              <a:defRPr/>
            </a:pPr>
            <a:r>
              <a:rPr lang="zh-CN" altLang="en-US" dirty="0">
                <a:latin typeface="+mn-lt"/>
              </a:rPr>
              <a:t>关于问题背景的说明：人类学者埃贝尔考察一个有着许多古怪社会现象的群岛，他到访的第一个小岛上的居民分为两类，而且每人必属其中的一类：</a:t>
            </a:r>
            <a:endParaRPr lang="en-US" altLang="zh-CN" dirty="0">
              <a:latin typeface="+mn-lt"/>
            </a:endParaRPr>
          </a:p>
          <a:p>
            <a:pPr marL="914400" lvl="1" indent="-457200" eaLnBrk="1" hangingPunct="1">
              <a:spcBef>
                <a:spcPts val="600"/>
              </a:spcBef>
              <a:buFont typeface="+mj-lt"/>
              <a:buAutoNum type="arabicPeriod"/>
              <a:defRPr/>
            </a:pPr>
            <a:r>
              <a:rPr lang="en-US" altLang="zh-CN" sz="1600" b="1" dirty="0">
                <a:solidFill>
                  <a:srgbClr val="006600"/>
                </a:solidFill>
                <a:latin typeface="+mn-lt"/>
              </a:rPr>
              <a:t>Knight</a:t>
            </a:r>
            <a:r>
              <a:rPr lang="en-US" altLang="zh-CN" sz="1600" dirty="0">
                <a:latin typeface="+mn-lt"/>
              </a:rPr>
              <a:t>: </a:t>
            </a:r>
            <a:r>
              <a:rPr lang="zh-CN" altLang="en-US" sz="1600" dirty="0">
                <a:latin typeface="+mn-lt"/>
              </a:rPr>
              <a:t>这类人永远说真话</a:t>
            </a:r>
            <a:endParaRPr lang="en-US" altLang="zh-CN" sz="1600" dirty="0">
              <a:latin typeface="+mn-lt"/>
            </a:endParaRPr>
          </a:p>
          <a:p>
            <a:pPr marL="914400" lvl="1" indent="-457200" eaLnBrk="1" hangingPunct="1">
              <a:spcBef>
                <a:spcPts val="600"/>
              </a:spcBef>
              <a:buFont typeface="+mj-lt"/>
              <a:buAutoNum type="arabicPeriod"/>
              <a:defRPr/>
            </a:pPr>
            <a:r>
              <a:rPr lang="en-US" altLang="zh-CN" sz="1600" b="1" dirty="0">
                <a:solidFill>
                  <a:srgbClr val="006600"/>
                </a:solidFill>
                <a:latin typeface="+mn-lt"/>
              </a:rPr>
              <a:t>Knave</a:t>
            </a:r>
            <a:r>
              <a:rPr lang="en-US" altLang="zh-CN" sz="1600" dirty="0">
                <a:latin typeface="+mn-lt"/>
              </a:rPr>
              <a:t>: </a:t>
            </a:r>
            <a:r>
              <a:rPr lang="zh-CN" altLang="en-US" sz="1600" dirty="0">
                <a:latin typeface="+mn-lt"/>
              </a:rPr>
              <a:t>这类人永远说假话</a:t>
            </a:r>
          </a:p>
        </p:txBody>
      </p:sp>
      <p:sp>
        <p:nvSpPr>
          <p:cNvPr id="4" name="文本框 3">
            <a:extLst>
              <a:ext uri="{FF2B5EF4-FFF2-40B4-BE49-F238E27FC236}">
                <a16:creationId xmlns:a16="http://schemas.microsoft.com/office/drawing/2014/main" id="{F176372C-2750-BEAF-F17E-C5DFADE4E7B6}"/>
              </a:ext>
            </a:extLst>
          </p:cNvPr>
          <p:cNvSpPr txBox="1"/>
          <p:nvPr/>
        </p:nvSpPr>
        <p:spPr>
          <a:xfrm>
            <a:off x="863600" y="2852936"/>
            <a:ext cx="7416800" cy="2600712"/>
          </a:xfrm>
          <a:prstGeom prst="rect">
            <a:avLst/>
          </a:prstGeom>
          <a:noFill/>
        </p:spPr>
        <p:txBody>
          <a:bodyPr>
            <a:spAutoFit/>
          </a:bodyPr>
          <a:lstStyle/>
          <a:p>
            <a:pPr eaLnBrk="1" hangingPunct="1">
              <a:defRPr/>
            </a:pPr>
            <a:r>
              <a:rPr lang="zh-CN" altLang="en-US" sz="2000" dirty="0">
                <a:solidFill>
                  <a:srgbClr val="C00000"/>
                </a:solidFill>
                <a:latin typeface="华文隶书" panose="02010800040101010101" pitchFamily="2" charset="-122"/>
                <a:ea typeface="华文隶书" panose="02010800040101010101" pitchFamily="2" charset="-122"/>
              </a:rPr>
              <a:t>推理问题</a:t>
            </a:r>
            <a:r>
              <a:rPr lang="en-US" altLang="zh-CN" sz="2000" dirty="0">
                <a:solidFill>
                  <a:srgbClr val="C00000"/>
                </a:solidFill>
                <a:latin typeface="华文隶书" panose="02010800040101010101" pitchFamily="2" charset="-122"/>
                <a:ea typeface="华文隶书" panose="02010800040101010101" pitchFamily="2" charset="-122"/>
              </a:rPr>
              <a:t>1</a:t>
            </a:r>
            <a:r>
              <a:rPr lang="zh-CN" altLang="en-US" sz="2000" dirty="0">
                <a:solidFill>
                  <a:srgbClr val="C00000"/>
                </a:solidFill>
                <a:latin typeface="华文隶书" panose="02010800040101010101" pitchFamily="2" charset="-122"/>
                <a:ea typeface="华文隶书" panose="02010800040101010101" pitchFamily="2" charset="-122"/>
              </a:rPr>
              <a:t>：</a:t>
            </a:r>
            <a:endParaRPr lang="en-US" altLang="zh-CN" sz="2000" dirty="0">
              <a:solidFill>
                <a:srgbClr val="C00000"/>
              </a:solidFill>
              <a:latin typeface="华文隶书" panose="02010800040101010101" pitchFamily="2" charset="-122"/>
              <a:ea typeface="华文隶书" panose="02010800040101010101" pitchFamily="2" charset="-122"/>
            </a:endParaRPr>
          </a:p>
          <a:p>
            <a:pPr eaLnBrk="1" hangingPunct="1">
              <a:spcBef>
                <a:spcPts val="1200"/>
              </a:spcBef>
              <a:defRPr/>
            </a:pPr>
            <a:r>
              <a:rPr lang="zh-CN" altLang="en-US" dirty="0">
                <a:latin typeface="+mn-lt"/>
              </a:rPr>
              <a:t>在岛上埃贝尔遇到一行三人，且称他们为</a:t>
            </a:r>
            <a:r>
              <a:rPr lang="en-US" altLang="zh-CN" dirty="0">
                <a:latin typeface="+mn-lt"/>
              </a:rPr>
              <a:t> A, B, C</a:t>
            </a:r>
            <a:r>
              <a:rPr lang="zh-CN" altLang="en-US" dirty="0">
                <a:latin typeface="+mn-lt"/>
              </a:rPr>
              <a:t>。</a:t>
            </a:r>
            <a:endParaRPr lang="en-US" altLang="zh-CN" dirty="0">
              <a:latin typeface="+mn-lt"/>
            </a:endParaRPr>
          </a:p>
          <a:p>
            <a:pPr eaLnBrk="1" hangingPunct="1">
              <a:spcBef>
                <a:spcPts val="600"/>
              </a:spcBef>
              <a:defRPr/>
            </a:pPr>
            <a:r>
              <a:rPr lang="zh-CN" altLang="en-US" dirty="0">
                <a:latin typeface="+mn-lt"/>
              </a:rPr>
              <a:t>埃贝尔问</a:t>
            </a:r>
            <a:r>
              <a:rPr lang="en-US" altLang="zh-CN" dirty="0">
                <a:latin typeface="+mn-lt"/>
              </a:rPr>
              <a:t>A: “</a:t>
            </a:r>
            <a:r>
              <a:rPr lang="zh-CN" altLang="en-US" dirty="0">
                <a:latin typeface="+mn-lt"/>
              </a:rPr>
              <a:t>你是</a:t>
            </a:r>
            <a:r>
              <a:rPr lang="en-US" altLang="zh-CN" dirty="0">
                <a:latin typeface="+mn-lt"/>
              </a:rPr>
              <a:t>knight</a:t>
            </a:r>
            <a:r>
              <a:rPr lang="zh-CN" altLang="en-US" dirty="0">
                <a:latin typeface="+mn-lt"/>
              </a:rPr>
              <a:t>还是</a:t>
            </a:r>
            <a:r>
              <a:rPr lang="en-US" altLang="zh-CN" dirty="0">
                <a:latin typeface="+mn-lt"/>
              </a:rPr>
              <a:t>knave?” A</a:t>
            </a:r>
            <a:r>
              <a:rPr lang="zh-CN" altLang="en-US" dirty="0">
                <a:latin typeface="+mn-lt"/>
              </a:rPr>
              <a:t>回答了，但埃贝尔没听清；</a:t>
            </a:r>
            <a:endParaRPr lang="en-US" altLang="zh-CN" dirty="0">
              <a:latin typeface="+mn-lt"/>
            </a:endParaRPr>
          </a:p>
          <a:p>
            <a:pPr eaLnBrk="1" hangingPunct="1">
              <a:spcBef>
                <a:spcPts val="600"/>
              </a:spcBef>
              <a:defRPr/>
            </a:pPr>
            <a:r>
              <a:rPr lang="zh-CN" altLang="en-US" dirty="0">
                <a:latin typeface="+mn-lt"/>
              </a:rPr>
              <a:t>于是埃贝尔就问</a:t>
            </a:r>
            <a:r>
              <a:rPr lang="en-US" altLang="zh-CN" dirty="0">
                <a:latin typeface="+mn-lt"/>
              </a:rPr>
              <a:t>B:</a:t>
            </a:r>
            <a:r>
              <a:rPr lang="zh-CN" altLang="en-US" dirty="0">
                <a:latin typeface="+mn-lt"/>
              </a:rPr>
              <a:t> </a:t>
            </a:r>
            <a:r>
              <a:rPr lang="en-US" altLang="zh-CN" dirty="0">
                <a:latin typeface="+mn-lt"/>
              </a:rPr>
              <a:t>“</a:t>
            </a:r>
            <a:r>
              <a:rPr lang="zh-CN" altLang="en-US" dirty="0">
                <a:latin typeface="+mn-lt"/>
              </a:rPr>
              <a:t>他</a:t>
            </a:r>
            <a:r>
              <a:rPr lang="en-US" altLang="zh-CN" dirty="0">
                <a:latin typeface="+mn-lt"/>
              </a:rPr>
              <a:t>(A)</a:t>
            </a:r>
            <a:r>
              <a:rPr lang="zh-CN" altLang="en-US" dirty="0">
                <a:latin typeface="+mn-lt"/>
              </a:rPr>
              <a:t>说的是什么？</a:t>
            </a:r>
            <a:r>
              <a:rPr lang="en-US" altLang="zh-CN" dirty="0">
                <a:latin typeface="+mn-lt"/>
              </a:rPr>
              <a:t>” B</a:t>
            </a:r>
            <a:r>
              <a:rPr lang="zh-CN" altLang="en-US" dirty="0">
                <a:latin typeface="+mn-lt"/>
              </a:rPr>
              <a:t>告诉埃贝尔</a:t>
            </a:r>
            <a:r>
              <a:rPr lang="en-US" altLang="zh-CN" dirty="0">
                <a:latin typeface="+mn-lt"/>
              </a:rPr>
              <a:t>A</a:t>
            </a:r>
            <a:r>
              <a:rPr lang="zh-CN" altLang="en-US" dirty="0">
                <a:latin typeface="+mn-lt"/>
              </a:rPr>
              <a:t>说自己是</a:t>
            </a:r>
            <a:r>
              <a:rPr lang="en-US" altLang="zh-CN" dirty="0">
                <a:latin typeface="+mn-lt"/>
              </a:rPr>
              <a:t>knave</a:t>
            </a:r>
            <a:r>
              <a:rPr lang="zh-CN" altLang="en-US" dirty="0">
                <a:latin typeface="+mn-lt"/>
              </a:rPr>
              <a:t>。</a:t>
            </a:r>
            <a:endParaRPr lang="en-US" altLang="zh-CN" dirty="0">
              <a:latin typeface="+mn-lt"/>
            </a:endParaRPr>
          </a:p>
          <a:p>
            <a:pPr eaLnBrk="1" hangingPunct="1">
              <a:spcBef>
                <a:spcPts val="600"/>
              </a:spcBef>
              <a:defRPr/>
            </a:pPr>
            <a:r>
              <a:rPr lang="zh-CN" altLang="en-US" dirty="0">
                <a:latin typeface="+mn-lt"/>
              </a:rPr>
              <a:t>此时，</a:t>
            </a:r>
            <a:r>
              <a:rPr lang="en-US" altLang="zh-CN" dirty="0">
                <a:latin typeface="+mn-lt"/>
              </a:rPr>
              <a:t>C</a:t>
            </a:r>
            <a:r>
              <a:rPr lang="zh-CN" altLang="en-US" dirty="0">
                <a:latin typeface="+mn-lt"/>
              </a:rPr>
              <a:t>插话说：“别相信他</a:t>
            </a:r>
            <a:r>
              <a:rPr lang="en-US" altLang="zh-CN" dirty="0">
                <a:latin typeface="+mn-lt"/>
              </a:rPr>
              <a:t>(B)</a:t>
            </a:r>
            <a:r>
              <a:rPr lang="zh-CN" altLang="en-US" dirty="0">
                <a:latin typeface="+mn-lt"/>
              </a:rPr>
              <a:t>，他说谎！”</a:t>
            </a:r>
            <a:endParaRPr lang="en-US" altLang="zh-CN" dirty="0">
              <a:latin typeface="+mn-lt"/>
            </a:endParaRPr>
          </a:p>
          <a:p>
            <a:pPr eaLnBrk="1" hangingPunct="1">
              <a:spcBef>
                <a:spcPts val="1200"/>
              </a:spcBef>
              <a:defRPr/>
            </a:pPr>
            <a:r>
              <a:rPr lang="zh-CN" altLang="en-US" dirty="0">
                <a:latin typeface="+mn-lt"/>
              </a:rPr>
              <a:t>我们的问题是：</a:t>
            </a:r>
            <a:r>
              <a:rPr lang="en-US" altLang="zh-CN" dirty="0">
                <a:solidFill>
                  <a:srgbClr val="C00000"/>
                </a:solidFill>
                <a:latin typeface="+mn-lt"/>
              </a:rPr>
              <a:t>C</a:t>
            </a:r>
            <a:r>
              <a:rPr lang="zh-CN" altLang="en-US" dirty="0">
                <a:solidFill>
                  <a:srgbClr val="C00000"/>
                </a:solidFill>
                <a:latin typeface="+mn-lt"/>
              </a:rPr>
              <a:t>是</a:t>
            </a:r>
            <a:r>
              <a:rPr lang="en-US" altLang="zh-CN" dirty="0">
                <a:solidFill>
                  <a:srgbClr val="C00000"/>
                </a:solidFill>
                <a:latin typeface="+mn-lt"/>
              </a:rPr>
              <a:t> knight </a:t>
            </a:r>
            <a:r>
              <a:rPr lang="zh-CN" altLang="en-US" dirty="0">
                <a:solidFill>
                  <a:srgbClr val="C00000"/>
                </a:solidFill>
                <a:latin typeface="+mn-lt"/>
              </a:rPr>
              <a:t>还是</a:t>
            </a:r>
            <a:r>
              <a:rPr lang="en-US" altLang="zh-CN" dirty="0">
                <a:solidFill>
                  <a:srgbClr val="C00000"/>
                </a:solidFill>
                <a:latin typeface="+mn-lt"/>
              </a:rPr>
              <a:t> knave?</a:t>
            </a:r>
          </a:p>
          <a:p>
            <a:pPr eaLnBrk="1" hangingPunct="1">
              <a:defRPr/>
            </a:pP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3C68EB8F-90A6-816F-0779-F1D98127863D}"/>
              </a:ext>
            </a:extLst>
          </p:cNvPr>
          <p:cNvSpPr>
            <a:spLocks noGrp="1" noChangeArrowheads="1"/>
          </p:cNvSpPr>
          <p:nvPr>
            <p:ph type="title" idx="4294967295"/>
          </p:nvPr>
        </p:nvSpPr>
        <p:spPr>
          <a:xfrm>
            <a:off x="179512" y="692601"/>
            <a:ext cx="7759700" cy="701675"/>
          </a:xfrm>
        </p:spPr>
        <p:txBody>
          <a:bodyPr/>
          <a:lstStyle/>
          <a:p>
            <a:pPr eaLnBrk="1" hangingPunct="1"/>
            <a:r>
              <a:rPr lang="zh-CN" altLang="en-US" dirty="0"/>
              <a:t>“有人不喜欢步行”的推导过程</a:t>
            </a:r>
          </a:p>
        </p:txBody>
      </p:sp>
      <p:sp>
        <p:nvSpPr>
          <p:cNvPr id="105475" name="Text Box 3" descr="信纸">
            <a:extLst>
              <a:ext uri="{FF2B5EF4-FFF2-40B4-BE49-F238E27FC236}">
                <a16:creationId xmlns:a16="http://schemas.microsoft.com/office/drawing/2014/main" id="{2EA76E28-0E9B-2E8F-E9F9-FDFCB6B211FD}"/>
              </a:ext>
            </a:extLst>
          </p:cNvPr>
          <p:cNvSpPr txBox="1">
            <a:spLocks noChangeArrowheads="1"/>
          </p:cNvSpPr>
          <p:nvPr/>
        </p:nvSpPr>
        <p:spPr bwMode="auto">
          <a:xfrm>
            <a:off x="503237" y="1628800"/>
            <a:ext cx="8137525" cy="4185761"/>
          </a:xfrm>
          <a:prstGeom prst="rect">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kumimoji="1" sz="2400">
                <a:solidFill>
                  <a:schemeClr val="tx1"/>
                </a:solidFill>
                <a:latin typeface="Times New Roman" pitchFamily="18" charset="0"/>
                <a:ea typeface="宋体" charset="-122"/>
              </a:defRPr>
            </a:lvl1pPr>
            <a:lvl2pPr marL="914400" indent="-457200">
              <a:defRPr kumimoji="1" sz="2400">
                <a:solidFill>
                  <a:schemeClr val="tx1"/>
                </a:solidFill>
                <a:latin typeface="Times New Roman" pitchFamily="18" charset="0"/>
                <a:ea typeface="宋体" charset="-122"/>
              </a:defRPr>
            </a:lvl2pPr>
            <a:lvl3pPr marL="1371600" indent="-457200">
              <a:defRPr kumimoji="1" sz="2400">
                <a:solidFill>
                  <a:schemeClr val="tx1"/>
                </a:solidFill>
                <a:latin typeface="Times New Roman" pitchFamily="18" charset="0"/>
                <a:ea typeface="宋体" charset="-122"/>
              </a:defRPr>
            </a:lvl3pPr>
            <a:lvl4pPr marL="1828800" indent="-457200">
              <a:defRPr kumimoji="1" sz="2400">
                <a:solidFill>
                  <a:schemeClr val="tx1"/>
                </a:solidFill>
                <a:latin typeface="Times New Roman" pitchFamily="18" charset="0"/>
                <a:ea typeface="宋体" charset="-122"/>
              </a:defRPr>
            </a:lvl4pPr>
            <a:lvl5pPr marL="2286000" indent="-457200">
              <a:defRPr kumimoji="1" sz="2400">
                <a:solidFill>
                  <a:schemeClr val="tx1"/>
                </a:solidFill>
                <a:latin typeface="Times New Roman" pitchFamily="18" charset="0"/>
                <a:ea typeface="宋体" charset="-122"/>
              </a:defRPr>
            </a:lvl5pPr>
            <a:lvl6pPr marL="2743200" indent="-457200" fontAlgn="base">
              <a:spcBef>
                <a:spcPct val="0"/>
              </a:spcBef>
              <a:spcAft>
                <a:spcPct val="0"/>
              </a:spcAft>
              <a:defRPr kumimoji="1" sz="2400">
                <a:solidFill>
                  <a:schemeClr val="tx1"/>
                </a:solidFill>
                <a:latin typeface="Times New Roman" pitchFamily="18" charset="0"/>
                <a:ea typeface="宋体" charset="-122"/>
              </a:defRPr>
            </a:lvl6pPr>
            <a:lvl7pPr marL="3200400" indent="-457200" fontAlgn="base">
              <a:spcBef>
                <a:spcPct val="0"/>
              </a:spcBef>
              <a:spcAft>
                <a:spcPct val="0"/>
              </a:spcAft>
              <a:defRPr kumimoji="1" sz="2400">
                <a:solidFill>
                  <a:schemeClr val="tx1"/>
                </a:solidFill>
                <a:latin typeface="Times New Roman" pitchFamily="18" charset="0"/>
                <a:ea typeface="宋体" charset="-122"/>
              </a:defRPr>
            </a:lvl7pPr>
            <a:lvl8pPr marL="3657600" indent="-457200" fontAlgn="base">
              <a:spcBef>
                <a:spcPct val="0"/>
              </a:spcBef>
              <a:spcAft>
                <a:spcPct val="0"/>
              </a:spcAft>
              <a:defRPr kumimoji="1" sz="2400">
                <a:solidFill>
                  <a:schemeClr val="tx1"/>
                </a:solidFill>
                <a:latin typeface="Times New Roman" pitchFamily="18" charset="0"/>
                <a:ea typeface="宋体" charset="-122"/>
              </a:defRPr>
            </a:lvl8pPr>
            <a:lvl9pPr marL="4114800" indent="-457200" fontAlgn="base">
              <a:spcBef>
                <a:spcPct val="0"/>
              </a:spcBef>
              <a:spcAft>
                <a:spcPct val="0"/>
              </a:spcAft>
              <a:defRPr kumimoji="1" sz="2400">
                <a:solidFill>
                  <a:schemeClr val="tx1"/>
                </a:solidFill>
                <a:latin typeface="Times New Roman" pitchFamily="18" charset="0"/>
                <a:ea typeface="宋体" charset="-122"/>
              </a:defRPr>
            </a:lvl9pPr>
          </a:lstStyle>
          <a:p>
            <a:pPr marL="0" indent="0" eaLnBrk="1" hangingPunct="1">
              <a:spcBef>
                <a:spcPct val="50000"/>
              </a:spcBef>
              <a:defRPr/>
            </a:pPr>
            <a:r>
              <a:rPr lang="en-US" altLang="zh-CN" sz="2000" dirty="0">
                <a:sym typeface="Symbol" pitchFamily="18" charset="2"/>
              </a:rPr>
              <a:t>1. x(W(x)</a:t>
            </a:r>
            <a:r>
              <a:rPr lang="en-US" altLang="zh-CN" sz="2000" dirty="0">
                <a:sym typeface="Symbol"/>
              </a:rPr>
              <a:t></a:t>
            </a:r>
            <a:r>
              <a:rPr lang="en-US" altLang="zh-CN" sz="2000" dirty="0">
                <a:sym typeface="Symbol" pitchFamily="18" charset="2"/>
              </a:rPr>
              <a:t>B(x))		</a:t>
            </a:r>
            <a:r>
              <a:rPr lang="zh-CN" altLang="en-US" sz="2000" dirty="0">
                <a:sym typeface="Symbol" pitchFamily="18" charset="2"/>
              </a:rPr>
              <a:t>假设</a:t>
            </a:r>
            <a:endParaRPr lang="en-US" altLang="zh-CN" sz="2000" dirty="0">
              <a:sym typeface="Symbol" pitchFamily="18" charset="2"/>
            </a:endParaRPr>
          </a:p>
          <a:p>
            <a:pPr marL="0" indent="0" eaLnBrk="1" hangingPunct="1">
              <a:spcBef>
                <a:spcPct val="50000"/>
              </a:spcBef>
              <a:defRPr/>
            </a:pPr>
            <a:r>
              <a:rPr lang="zh-CN" altLang="en-US" sz="2000" dirty="0">
                <a:sym typeface="Symbol" pitchFamily="18" charset="2"/>
              </a:rPr>
              <a:t>2. </a:t>
            </a:r>
            <a:r>
              <a:rPr lang="en-US" altLang="zh-CN" sz="2000" dirty="0">
                <a:sym typeface="Symbol" pitchFamily="18" charset="2"/>
              </a:rPr>
              <a:t>x(B(x)K(x))			</a:t>
            </a:r>
            <a:r>
              <a:rPr lang="zh-CN" altLang="en-US" sz="2000" dirty="0">
                <a:sym typeface="Symbol" pitchFamily="18" charset="2"/>
              </a:rPr>
              <a:t>假设</a:t>
            </a:r>
            <a:endParaRPr lang="en-US" altLang="zh-CN" sz="2000" dirty="0">
              <a:sym typeface="Symbol" pitchFamily="18" charset="2"/>
            </a:endParaRPr>
          </a:p>
          <a:p>
            <a:pPr eaLnBrk="1" hangingPunct="1">
              <a:spcBef>
                <a:spcPct val="20000"/>
              </a:spcBef>
              <a:defRPr/>
            </a:pPr>
            <a:r>
              <a:rPr lang="zh-CN" altLang="en-US" sz="2000" dirty="0">
                <a:sym typeface="Symbol" pitchFamily="18" charset="2"/>
              </a:rPr>
              <a:t>3. </a:t>
            </a:r>
            <a:r>
              <a:rPr lang="en-US" altLang="zh-CN" sz="2000" dirty="0">
                <a:sym typeface="Symbol" pitchFamily="18" charset="2"/>
              </a:rPr>
              <a:t>x(</a:t>
            </a:r>
            <a:r>
              <a:rPr lang="en-US" altLang="zh-CN" sz="2000" dirty="0">
                <a:sym typeface="Symbol"/>
              </a:rPr>
              <a:t></a:t>
            </a:r>
            <a:r>
              <a:rPr lang="en-US" altLang="zh-CN" sz="2000" dirty="0">
                <a:sym typeface="Symbol" pitchFamily="18" charset="2"/>
              </a:rPr>
              <a:t>K(x))			</a:t>
            </a:r>
            <a:r>
              <a:rPr lang="zh-CN" altLang="en-US" sz="2000" dirty="0">
                <a:sym typeface="Symbol" pitchFamily="18" charset="2"/>
              </a:rPr>
              <a:t>假设</a:t>
            </a:r>
            <a:endParaRPr lang="en-US" altLang="zh-CN" sz="2000" dirty="0">
              <a:sym typeface="Symbol" pitchFamily="18" charset="2"/>
            </a:endParaRPr>
          </a:p>
          <a:p>
            <a:pPr eaLnBrk="1" hangingPunct="1">
              <a:spcBef>
                <a:spcPct val="20000"/>
              </a:spcBef>
              <a:defRPr/>
            </a:pPr>
            <a:r>
              <a:rPr lang="zh-CN" altLang="en-US" sz="2000" dirty="0">
                <a:sym typeface="Symbol" pitchFamily="18" charset="2"/>
              </a:rPr>
              <a:t>4. </a:t>
            </a:r>
            <a:r>
              <a:rPr lang="zh-CN" altLang="en-US" sz="2000" dirty="0">
                <a:sym typeface="Symbol"/>
              </a:rPr>
              <a:t></a:t>
            </a:r>
            <a:r>
              <a:rPr lang="en-US" altLang="zh-CN" sz="2000" dirty="0">
                <a:sym typeface="Symbol" pitchFamily="18" charset="2"/>
              </a:rPr>
              <a:t>K(c)				ES, 3</a:t>
            </a:r>
          </a:p>
          <a:p>
            <a:pPr eaLnBrk="1" hangingPunct="1">
              <a:spcBef>
                <a:spcPct val="20000"/>
              </a:spcBef>
              <a:defRPr/>
            </a:pPr>
            <a:r>
              <a:rPr lang="en-US" altLang="zh-CN" sz="2000" dirty="0">
                <a:sym typeface="Symbol" pitchFamily="18" charset="2"/>
              </a:rPr>
              <a:t>5. W(c)</a:t>
            </a:r>
            <a:r>
              <a:rPr lang="en-US" altLang="zh-CN" sz="2000" dirty="0">
                <a:sym typeface="Symbol"/>
              </a:rPr>
              <a:t></a:t>
            </a:r>
            <a:r>
              <a:rPr lang="en-US" altLang="zh-CN" sz="2000" dirty="0">
                <a:sym typeface="Symbol" pitchFamily="18" charset="2"/>
              </a:rPr>
              <a:t>B(c)			US, 1</a:t>
            </a:r>
          </a:p>
          <a:p>
            <a:pPr eaLnBrk="1" hangingPunct="1">
              <a:spcBef>
                <a:spcPct val="20000"/>
              </a:spcBef>
              <a:defRPr/>
            </a:pPr>
            <a:r>
              <a:rPr lang="en-US" altLang="zh-CN" sz="2000" dirty="0">
                <a:sym typeface="Symbol" pitchFamily="18" charset="2"/>
              </a:rPr>
              <a:t>6. B(c)K(c)			US, 2</a:t>
            </a:r>
          </a:p>
          <a:p>
            <a:pPr eaLnBrk="1" hangingPunct="1">
              <a:spcBef>
                <a:spcPct val="20000"/>
              </a:spcBef>
              <a:defRPr/>
            </a:pPr>
            <a:r>
              <a:rPr lang="en-US" altLang="zh-CN" sz="2000" dirty="0">
                <a:sym typeface="Symbol" pitchFamily="18" charset="2"/>
              </a:rPr>
              <a:t>7. </a:t>
            </a:r>
            <a:r>
              <a:rPr lang="en-US" altLang="zh-CN" sz="2000" dirty="0">
                <a:sym typeface="Symbol"/>
              </a:rPr>
              <a:t></a:t>
            </a:r>
            <a:r>
              <a:rPr lang="en-US" altLang="zh-CN" sz="2000" dirty="0">
                <a:sym typeface="Symbol" pitchFamily="18" charset="2"/>
              </a:rPr>
              <a:t>B(c)K(c)			</a:t>
            </a:r>
            <a:r>
              <a:rPr lang="zh-CN" altLang="en-US" sz="2000" dirty="0">
                <a:sym typeface="Symbol" pitchFamily="18" charset="2"/>
              </a:rPr>
              <a:t>双重否定</a:t>
            </a:r>
            <a:r>
              <a:rPr lang="en-US" altLang="zh-CN" sz="2000" dirty="0">
                <a:sym typeface="Symbol" pitchFamily="18" charset="2"/>
              </a:rPr>
              <a:t>, 6</a:t>
            </a:r>
          </a:p>
          <a:p>
            <a:pPr eaLnBrk="1" hangingPunct="1">
              <a:spcBef>
                <a:spcPct val="20000"/>
              </a:spcBef>
              <a:defRPr/>
            </a:pPr>
            <a:r>
              <a:rPr lang="en-US" altLang="zh-CN" sz="2000" dirty="0">
                <a:sym typeface="Symbol" pitchFamily="18" charset="2"/>
              </a:rPr>
              <a:t>8. </a:t>
            </a:r>
            <a:r>
              <a:rPr lang="en-US" altLang="zh-CN" sz="2000" dirty="0">
                <a:sym typeface="Symbol"/>
              </a:rPr>
              <a:t></a:t>
            </a:r>
            <a:r>
              <a:rPr lang="en-US" altLang="zh-CN" sz="2000" dirty="0">
                <a:sym typeface="Symbol" pitchFamily="18" charset="2"/>
              </a:rPr>
              <a:t>B(c)</a:t>
            </a:r>
            <a:r>
              <a:rPr lang="en-US" altLang="zh-CN" sz="2000" dirty="0">
                <a:sym typeface="Symbol"/>
              </a:rPr>
              <a:t></a:t>
            </a:r>
            <a:r>
              <a:rPr lang="en-US" altLang="zh-CN" sz="2000" dirty="0">
                <a:sym typeface="Symbol" pitchFamily="18" charset="2"/>
              </a:rPr>
              <a:t>K(c)			</a:t>
            </a:r>
            <a:r>
              <a:rPr lang="zh-CN" altLang="en-US" sz="2000" dirty="0">
                <a:sym typeface="Symbol" pitchFamily="18" charset="2"/>
              </a:rPr>
              <a:t>等式替换</a:t>
            </a:r>
            <a:r>
              <a:rPr lang="en-US" altLang="zh-CN" sz="2000" dirty="0">
                <a:sym typeface="Symbol" pitchFamily="18" charset="2"/>
              </a:rPr>
              <a:t>(</a:t>
            </a:r>
            <a:r>
              <a:rPr lang="zh-CN" altLang="en-US" sz="2000" dirty="0">
                <a:sym typeface="Symbol"/>
              </a:rPr>
              <a:t></a:t>
            </a:r>
            <a:r>
              <a:rPr lang="en-US" altLang="zh-CN" sz="2000" i="1" dirty="0" err="1">
                <a:sym typeface="Symbol"/>
              </a:rPr>
              <a:t>p</a:t>
            </a:r>
            <a:r>
              <a:rPr lang="en-US" altLang="zh-CN" sz="2000" dirty="0" err="1">
                <a:sym typeface="Symbol"/>
              </a:rPr>
              <a:t></a:t>
            </a:r>
            <a:r>
              <a:rPr lang="en-US" altLang="zh-CN" sz="2000" i="1" dirty="0" err="1">
                <a:sym typeface="Symbol"/>
              </a:rPr>
              <a:t>q</a:t>
            </a:r>
            <a:r>
              <a:rPr lang="en-US" altLang="zh-CN" sz="2000" dirty="0">
                <a:sym typeface="Symbol"/>
              </a:rPr>
              <a:t>)(</a:t>
            </a:r>
            <a:r>
              <a:rPr lang="en-US" altLang="zh-CN" sz="2000" i="1" dirty="0" err="1">
                <a:sym typeface="Symbol"/>
              </a:rPr>
              <a:t>p</a:t>
            </a:r>
            <a:r>
              <a:rPr lang="en-US" altLang="zh-CN" sz="2000" dirty="0" err="1">
                <a:sym typeface="Symbol"/>
              </a:rPr>
              <a:t></a:t>
            </a:r>
            <a:r>
              <a:rPr lang="en-US" altLang="zh-CN" sz="2000" i="1" dirty="0" err="1">
                <a:sym typeface="Symbol"/>
              </a:rPr>
              <a:t>q</a:t>
            </a:r>
            <a:r>
              <a:rPr lang="en-US" altLang="zh-CN" sz="2000" dirty="0">
                <a:sym typeface="Symbol"/>
              </a:rPr>
              <a:t>)</a:t>
            </a:r>
            <a:r>
              <a:rPr lang="en-US" altLang="zh-CN" sz="2000" dirty="0">
                <a:sym typeface="Symbol" pitchFamily="18" charset="2"/>
              </a:rPr>
              <a:t>, 7</a:t>
            </a:r>
          </a:p>
          <a:p>
            <a:pPr eaLnBrk="1" hangingPunct="1">
              <a:spcBef>
                <a:spcPct val="20000"/>
              </a:spcBef>
              <a:defRPr/>
            </a:pPr>
            <a:r>
              <a:rPr lang="en-US" altLang="zh-CN" sz="2000" dirty="0">
                <a:sym typeface="Symbol" pitchFamily="18" charset="2"/>
              </a:rPr>
              <a:t>9. </a:t>
            </a:r>
            <a:r>
              <a:rPr lang="en-US" altLang="zh-CN" sz="2000" dirty="0">
                <a:sym typeface="Symbol"/>
              </a:rPr>
              <a:t></a:t>
            </a:r>
            <a:r>
              <a:rPr lang="en-US" altLang="zh-CN" sz="2000" dirty="0">
                <a:sym typeface="Symbol" pitchFamily="18" charset="2"/>
              </a:rPr>
              <a:t>B(c)			</a:t>
            </a:r>
            <a:r>
              <a:rPr lang="zh-CN" altLang="en-US" sz="2000" dirty="0">
                <a:sym typeface="Symbol" pitchFamily="18" charset="2"/>
              </a:rPr>
              <a:t>推理规则</a:t>
            </a:r>
            <a:r>
              <a:rPr lang="en-US" altLang="zh-CN" sz="2000" dirty="0">
                <a:sym typeface="Symbol" pitchFamily="18" charset="2"/>
              </a:rPr>
              <a:t>[</a:t>
            </a:r>
            <a:r>
              <a:rPr lang="en-US" altLang="zh-CN" sz="2000" i="1" dirty="0" err="1">
                <a:sym typeface="Symbol" pitchFamily="18" charset="2"/>
              </a:rPr>
              <a:t>p</a:t>
            </a:r>
            <a:r>
              <a:rPr lang="en-US" altLang="zh-CN" sz="2000" dirty="0" err="1">
                <a:sym typeface="Symbol"/>
              </a:rPr>
              <a:t></a:t>
            </a:r>
            <a:r>
              <a:rPr lang="en-US" altLang="zh-CN" sz="2000" i="1" dirty="0" err="1">
                <a:sym typeface="Symbol"/>
              </a:rPr>
              <a:t>q</a:t>
            </a:r>
            <a:r>
              <a:rPr lang="en-US" altLang="zh-CN" sz="2000" dirty="0">
                <a:sym typeface="Symbol"/>
              </a:rPr>
              <a:t>, </a:t>
            </a:r>
            <a:r>
              <a:rPr lang="en-US" altLang="zh-CN" sz="2000" i="1" dirty="0">
                <a:sym typeface="Symbol"/>
              </a:rPr>
              <a:t>q</a:t>
            </a:r>
            <a:r>
              <a:rPr lang="en-US" altLang="zh-CN" sz="2000" dirty="0">
                <a:sym typeface="Symbol"/>
              </a:rPr>
              <a:t>  </a:t>
            </a:r>
            <a:r>
              <a:rPr lang="en-US" altLang="zh-CN" sz="2000" i="1" dirty="0">
                <a:sym typeface="Symbol"/>
              </a:rPr>
              <a:t>p</a:t>
            </a:r>
            <a:r>
              <a:rPr lang="en-US" altLang="zh-CN" sz="2000" dirty="0">
                <a:sym typeface="Symbol"/>
              </a:rPr>
              <a:t>]</a:t>
            </a:r>
            <a:r>
              <a:rPr lang="en-US" altLang="zh-CN" sz="2000" dirty="0">
                <a:sym typeface="Symbol" pitchFamily="18" charset="2"/>
              </a:rPr>
              <a:t>, 4,8</a:t>
            </a:r>
          </a:p>
          <a:p>
            <a:pPr eaLnBrk="1" hangingPunct="1">
              <a:spcBef>
                <a:spcPct val="20000"/>
              </a:spcBef>
              <a:defRPr/>
            </a:pPr>
            <a:r>
              <a:rPr lang="en-US" altLang="zh-CN" sz="2000" dirty="0">
                <a:sym typeface="Symbol" pitchFamily="18" charset="2"/>
              </a:rPr>
              <a:t>10. W(c)			</a:t>
            </a:r>
            <a:r>
              <a:rPr lang="zh-CN" altLang="en-US" sz="2000" dirty="0">
                <a:sym typeface="Symbol" pitchFamily="18" charset="2"/>
              </a:rPr>
              <a:t>同上规则</a:t>
            </a:r>
            <a:r>
              <a:rPr lang="en-US" altLang="zh-CN" sz="2000" dirty="0">
                <a:sym typeface="Symbol" pitchFamily="18" charset="2"/>
              </a:rPr>
              <a:t>, 9,5</a:t>
            </a:r>
          </a:p>
          <a:p>
            <a:pPr eaLnBrk="1" hangingPunct="1">
              <a:spcBef>
                <a:spcPct val="20000"/>
              </a:spcBef>
              <a:defRPr/>
            </a:pPr>
            <a:r>
              <a:rPr lang="en-US" altLang="zh-CN" sz="2000" dirty="0">
                <a:sym typeface="Symbol" pitchFamily="18" charset="2"/>
              </a:rPr>
              <a:t>11. x(W(x))			EG, 10</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3E7372D-81B6-D0AE-C245-6222FC189B49}"/>
              </a:ext>
            </a:extLst>
          </p:cNvPr>
          <p:cNvSpPr>
            <a:spLocks noGrp="1" noChangeArrowheads="1"/>
          </p:cNvSpPr>
          <p:nvPr>
            <p:ph type="title" idx="4294967295"/>
          </p:nvPr>
        </p:nvSpPr>
        <p:spPr>
          <a:xfrm>
            <a:off x="1187624" y="476672"/>
            <a:ext cx="6873875" cy="762000"/>
          </a:xfrm>
        </p:spPr>
        <p:txBody>
          <a:bodyPr/>
          <a:lstStyle/>
          <a:p>
            <a:pPr eaLnBrk="1" hangingPunct="1"/>
            <a:r>
              <a:rPr lang="zh-CN" altLang="en-US" dirty="0"/>
              <a:t>当心存在量词：错在哪儿 </a:t>
            </a:r>
            <a:r>
              <a:rPr lang="en-US" altLang="zh-CN" dirty="0">
                <a:latin typeface="+mn-lt"/>
              </a:rPr>
              <a:t>?</a:t>
            </a:r>
          </a:p>
        </p:txBody>
      </p:sp>
      <p:sp>
        <p:nvSpPr>
          <p:cNvPr id="37891" name="Text Box 3">
            <a:extLst>
              <a:ext uri="{FF2B5EF4-FFF2-40B4-BE49-F238E27FC236}">
                <a16:creationId xmlns:a16="http://schemas.microsoft.com/office/drawing/2014/main" id="{A9CF8861-B716-0759-0155-E2B8839E9BBF}"/>
              </a:ext>
            </a:extLst>
          </p:cNvPr>
          <p:cNvSpPr txBox="1">
            <a:spLocks noChangeArrowheads="1"/>
          </p:cNvSpPr>
          <p:nvPr/>
        </p:nvSpPr>
        <p:spPr bwMode="auto">
          <a:xfrm>
            <a:off x="1432384" y="1479729"/>
            <a:ext cx="6279232"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kumimoji="1" lang="zh-CN" altLang="en-US" sz="2000" dirty="0"/>
              <a:t>下面的表达式显然不成立</a:t>
            </a:r>
            <a:r>
              <a:rPr kumimoji="1" lang="en-US" altLang="zh-CN" sz="2000" dirty="0"/>
              <a:t>:</a:t>
            </a:r>
          </a:p>
          <a:p>
            <a:pPr algn="ctr" eaLnBrk="1" hangingPunct="1">
              <a:buFontTx/>
              <a:buNone/>
            </a:pPr>
            <a:r>
              <a:rPr kumimoji="1" lang="en-US" altLang="zh-CN" sz="2000" dirty="0">
                <a:sym typeface="Symbol" panose="05050102010706020507" pitchFamily="18" charset="2"/>
              </a:rPr>
              <a:t></a:t>
            </a:r>
            <a:r>
              <a:rPr kumimoji="1" lang="en-US" altLang="zh-CN" sz="2000" i="1" dirty="0" err="1">
                <a:sym typeface="Symbol" panose="05050102010706020507" pitchFamily="18" charset="2"/>
              </a:rPr>
              <a:t>xA</a:t>
            </a:r>
            <a:r>
              <a:rPr kumimoji="1" lang="en-US" altLang="zh-CN" sz="2000" dirty="0">
                <a:sym typeface="Symbol" panose="05050102010706020507" pitchFamily="18" charset="2"/>
              </a:rPr>
              <a:t>(</a:t>
            </a:r>
            <a:r>
              <a:rPr kumimoji="1" lang="en-US" altLang="zh-CN" sz="2000" i="1" dirty="0">
                <a:sym typeface="Symbol" panose="05050102010706020507" pitchFamily="18" charset="2"/>
              </a:rPr>
              <a:t>x</a:t>
            </a:r>
            <a:r>
              <a:rPr kumimoji="1" lang="en-US" altLang="zh-CN" sz="2000" dirty="0">
                <a:sym typeface="Symbol" panose="05050102010706020507" pitchFamily="18" charset="2"/>
              </a:rPr>
              <a:t>)</a:t>
            </a:r>
            <a:r>
              <a:rPr kumimoji="1" lang="en-US" altLang="zh-CN" sz="2000" i="1" dirty="0" err="1">
                <a:sym typeface="Symbol" panose="05050102010706020507" pitchFamily="18" charset="2"/>
              </a:rPr>
              <a:t>xB</a:t>
            </a:r>
            <a:r>
              <a:rPr kumimoji="1" lang="en-US" altLang="zh-CN" sz="2000" dirty="0">
                <a:sym typeface="Symbol" panose="05050102010706020507" pitchFamily="18" charset="2"/>
              </a:rPr>
              <a:t>(</a:t>
            </a:r>
            <a:r>
              <a:rPr kumimoji="1" lang="en-US" altLang="zh-CN" sz="2000" i="1" dirty="0">
                <a:sym typeface="Symbol" panose="05050102010706020507" pitchFamily="18" charset="2"/>
              </a:rPr>
              <a:t>x</a:t>
            </a:r>
            <a:r>
              <a:rPr kumimoji="1" lang="en-US" altLang="zh-CN" sz="2000" dirty="0">
                <a:sym typeface="Symbol" panose="05050102010706020507" pitchFamily="18" charset="2"/>
              </a:rPr>
              <a:t>)</a:t>
            </a:r>
            <a:r>
              <a:rPr kumimoji="1" lang="zh-CN" altLang="en-US" sz="2000" dirty="0">
                <a:sym typeface="Symbol" panose="05050102010706020507" pitchFamily="18" charset="2"/>
              </a:rPr>
              <a:t> </a:t>
            </a:r>
            <a:r>
              <a:rPr kumimoji="1" lang="en-US" altLang="zh-CN" sz="2000" dirty="0">
                <a:sym typeface="Symbol" panose="05050102010706020507" pitchFamily="18" charset="2"/>
              </a:rPr>
              <a:t></a:t>
            </a:r>
            <a:r>
              <a:rPr kumimoji="1" lang="zh-CN" altLang="en-US" sz="2000" dirty="0">
                <a:sym typeface="Symbol" panose="05050102010706020507" pitchFamily="18" charset="2"/>
              </a:rPr>
              <a:t> </a:t>
            </a:r>
            <a:r>
              <a:rPr kumimoji="1" lang="en-US" altLang="zh-CN" sz="2000" dirty="0">
                <a:sym typeface="Symbol" panose="05050102010706020507" pitchFamily="18" charset="2"/>
              </a:rPr>
              <a:t></a:t>
            </a:r>
            <a:r>
              <a:rPr kumimoji="1" lang="en-US" altLang="zh-CN" sz="2000" i="1" dirty="0">
                <a:sym typeface="Symbol" panose="05050102010706020507" pitchFamily="18" charset="2"/>
              </a:rPr>
              <a:t>x</a:t>
            </a:r>
            <a:r>
              <a:rPr kumimoji="1" lang="en-US" altLang="zh-CN" sz="2000" dirty="0">
                <a:sym typeface="Symbol" panose="05050102010706020507" pitchFamily="18" charset="2"/>
              </a:rPr>
              <a:t>(</a:t>
            </a:r>
            <a:r>
              <a:rPr kumimoji="1" lang="en-US" altLang="zh-CN" sz="2000" i="1" dirty="0">
                <a:sym typeface="Symbol" panose="05050102010706020507" pitchFamily="18" charset="2"/>
              </a:rPr>
              <a:t>A</a:t>
            </a:r>
            <a:r>
              <a:rPr kumimoji="1" lang="en-US" altLang="zh-CN" sz="2000" dirty="0">
                <a:sym typeface="Symbol" panose="05050102010706020507" pitchFamily="18" charset="2"/>
              </a:rPr>
              <a:t>(</a:t>
            </a:r>
            <a:r>
              <a:rPr kumimoji="1" lang="en-US" altLang="zh-CN" sz="2000" i="1" dirty="0">
                <a:sym typeface="Symbol" panose="05050102010706020507" pitchFamily="18" charset="2"/>
              </a:rPr>
              <a:t>x</a:t>
            </a:r>
            <a:r>
              <a:rPr kumimoji="1" lang="en-US" altLang="zh-CN" sz="2000" dirty="0">
                <a:sym typeface="Symbol" panose="05050102010706020507" pitchFamily="18" charset="2"/>
              </a:rPr>
              <a:t>)</a:t>
            </a:r>
            <a:r>
              <a:rPr kumimoji="1" lang="en-US" altLang="zh-CN" sz="2000" i="1" dirty="0">
                <a:sym typeface="Symbol" panose="05050102010706020507" pitchFamily="18" charset="2"/>
              </a:rPr>
              <a:t>B</a:t>
            </a:r>
            <a:r>
              <a:rPr kumimoji="1" lang="en-US" altLang="zh-CN" sz="2000" dirty="0">
                <a:sym typeface="Symbol" panose="05050102010706020507" pitchFamily="18" charset="2"/>
              </a:rPr>
              <a:t>(</a:t>
            </a:r>
            <a:r>
              <a:rPr kumimoji="1" lang="en-US" altLang="zh-CN" sz="2000" i="1" dirty="0">
                <a:sym typeface="Symbol" panose="05050102010706020507" pitchFamily="18" charset="2"/>
              </a:rPr>
              <a:t>x</a:t>
            </a:r>
            <a:r>
              <a:rPr kumimoji="1" lang="en-US" altLang="zh-CN" sz="2000" dirty="0">
                <a:sym typeface="Symbol" panose="05050102010706020507" pitchFamily="18" charset="2"/>
              </a:rPr>
              <a:t>))</a:t>
            </a:r>
          </a:p>
          <a:p>
            <a:pPr eaLnBrk="1" hangingPunct="1">
              <a:buFontTx/>
              <a:buNone/>
            </a:pPr>
            <a:r>
              <a:rPr kumimoji="1" lang="zh-CN" altLang="en-US" sz="2000" dirty="0"/>
              <a:t>但可以“证明”如下</a:t>
            </a:r>
            <a:r>
              <a:rPr kumimoji="1" lang="en-US" altLang="zh-CN" sz="2000" dirty="0"/>
              <a:t>:</a:t>
            </a:r>
          </a:p>
          <a:p>
            <a:pPr eaLnBrk="1" hangingPunct="1">
              <a:buFontTx/>
              <a:buNone/>
            </a:pPr>
            <a:r>
              <a:rPr kumimoji="1" lang="en-US" altLang="zh-CN" sz="2000" dirty="0"/>
              <a:t>	1. </a:t>
            </a:r>
            <a:r>
              <a:rPr kumimoji="1" lang="en-US" altLang="zh-CN" sz="2000" dirty="0">
                <a:sym typeface="Symbol" panose="05050102010706020507" pitchFamily="18" charset="2"/>
              </a:rPr>
              <a:t></a:t>
            </a:r>
            <a:r>
              <a:rPr kumimoji="1" lang="en-US" altLang="zh-CN" sz="2000" i="1" dirty="0" err="1">
                <a:sym typeface="Symbol" panose="05050102010706020507" pitchFamily="18" charset="2"/>
              </a:rPr>
              <a:t>xA</a:t>
            </a:r>
            <a:r>
              <a:rPr kumimoji="1" lang="en-US" altLang="zh-CN" sz="2000" dirty="0">
                <a:sym typeface="Symbol" panose="05050102010706020507" pitchFamily="18" charset="2"/>
              </a:rPr>
              <a:t>(</a:t>
            </a:r>
            <a:r>
              <a:rPr kumimoji="1" lang="en-US" altLang="zh-CN" sz="2000" i="1" dirty="0">
                <a:sym typeface="Symbol" panose="05050102010706020507" pitchFamily="18" charset="2"/>
              </a:rPr>
              <a:t>x</a:t>
            </a:r>
            <a:r>
              <a:rPr kumimoji="1" lang="en-US" altLang="zh-CN" sz="2000" dirty="0">
                <a:sym typeface="Symbol" panose="05050102010706020507" pitchFamily="18" charset="2"/>
              </a:rPr>
              <a:t>)</a:t>
            </a:r>
            <a:r>
              <a:rPr kumimoji="1" lang="en-US" altLang="zh-CN" sz="2000" i="1" dirty="0" err="1">
                <a:sym typeface="Symbol" panose="05050102010706020507" pitchFamily="18" charset="2"/>
              </a:rPr>
              <a:t>xB</a:t>
            </a:r>
            <a:r>
              <a:rPr kumimoji="1" lang="en-US" altLang="zh-CN" sz="2000" dirty="0">
                <a:sym typeface="Symbol" panose="05050102010706020507" pitchFamily="18" charset="2"/>
              </a:rPr>
              <a:t>(</a:t>
            </a:r>
            <a:r>
              <a:rPr kumimoji="1" lang="en-US" altLang="zh-CN" sz="2000" i="1" dirty="0">
                <a:sym typeface="Symbol" panose="05050102010706020507" pitchFamily="18" charset="2"/>
              </a:rPr>
              <a:t>x</a:t>
            </a:r>
            <a:r>
              <a:rPr kumimoji="1" lang="en-US" altLang="zh-CN" sz="2000" dirty="0">
                <a:sym typeface="Symbol" panose="05050102010706020507" pitchFamily="18" charset="2"/>
              </a:rPr>
              <a:t>)		</a:t>
            </a:r>
            <a:r>
              <a:rPr kumimoji="1" lang="zh-CN" altLang="en-US" sz="2000" dirty="0">
                <a:sym typeface="Symbol" panose="05050102010706020507" pitchFamily="18" charset="2"/>
              </a:rPr>
              <a:t>假设条件</a:t>
            </a:r>
            <a:endParaRPr kumimoji="1" lang="en-US" altLang="zh-CN" sz="2000" dirty="0">
              <a:sym typeface="Symbol" panose="05050102010706020507" pitchFamily="18" charset="2"/>
            </a:endParaRPr>
          </a:p>
          <a:p>
            <a:pPr eaLnBrk="1" hangingPunct="1">
              <a:buFontTx/>
              <a:buNone/>
            </a:pPr>
            <a:r>
              <a:rPr kumimoji="1" lang="en-US" altLang="zh-CN" sz="2000" dirty="0">
                <a:sym typeface="Symbol" panose="05050102010706020507" pitchFamily="18" charset="2"/>
              </a:rPr>
              <a:t>	2. </a:t>
            </a:r>
            <a:r>
              <a:rPr kumimoji="1" lang="en-US" altLang="zh-CN" sz="2000" i="1" dirty="0" err="1">
                <a:sym typeface="Symbol" panose="05050102010706020507" pitchFamily="18" charset="2"/>
              </a:rPr>
              <a:t>xA</a:t>
            </a:r>
            <a:r>
              <a:rPr kumimoji="1" lang="en-US" altLang="zh-CN" sz="2000" dirty="0">
                <a:sym typeface="Symbol" panose="05050102010706020507" pitchFamily="18" charset="2"/>
              </a:rPr>
              <a:t>(</a:t>
            </a:r>
            <a:r>
              <a:rPr kumimoji="1" lang="en-US" altLang="zh-CN" sz="2000" i="1" dirty="0">
                <a:sym typeface="Symbol" panose="05050102010706020507" pitchFamily="18" charset="2"/>
              </a:rPr>
              <a:t>x</a:t>
            </a:r>
            <a:r>
              <a:rPr kumimoji="1" lang="en-US" altLang="zh-CN" sz="2000" dirty="0">
                <a:sym typeface="Symbol" panose="05050102010706020507" pitchFamily="18" charset="2"/>
              </a:rPr>
              <a:t>)			</a:t>
            </a:r>
            <a:r>
              <a:rPr kumimoji="1" lang="en-US" altLang="zh-CN" sz="2000" i="1" dirty="0" err="1">
                <a:sym typeface="Symbol" panose="05050102010706020507" pitchFamily="18" charset="2"/>
              </a:rPr>
              <a:t>p</a:t>
            </a:r>
            <a:r>
              <a:rPr kumimoji="1" lang="en-US" altLang="zh-CN" sz="2000" dirty="0" err="1">
                <a:sym typeface="Symbol" panose="05050102010706020507" pitchFamily="18" charset="2"/>
              </a:rPr>
              <a:t></a:t>
            </a:r>
            <a:r>
              <a:rPr kumimoji="1" lang="en-US" altLang="zh-CN" sz="2000" i="1" dirty="0" err="1">
                <a:sym typeface="Symbol" panose="05050102010706020507" pitchFamily="18" charset="2"/>
              </a:rPr>
              <a:t>q</a:t>
            </a:r>
            <a:r>
              <a:rPr kumimoji="1" lang="en-US" altLang="zh-CN" sz="2000" dirty="0">
                <a:sym typeface="Symbol" panose="05050102010706020507" pitchFamily="18" charset="2"/>
              </a:rPr>
              <a:t>  </a:t>
            </a:r>
            <a:r>
              <a:rPr kumimoji="1" lang="en-US" altLang="zh-CN" sz="2000" i="1" dirty="0">
                <a:sym typeface="Symbol" panose="05050102010706020507" pitchFamily="18" charset="2"/>
              </a:rPr>
              <a:t>p</a:t>
            </a:r>
            <a:r>
              <a:rPr kumimoji="1" lang="en-US" altLang="zh-CN" sz="2000" dirty="0">
                <a:sym typeface="Symbol" panose="05050102010706020507" pitchFamily="18" charset="2"/>
              </a:rPr>
              <a:t>,</a:t>
            </a:r>
            <a:r>
              <a:rPr kumimoji="1" lang="en-US" altLang="zh-CN" sz="2000" i="1" dirty="0">
                <a:sym typeface="Symbol" panose="05050102010706020507" pitchFamily="18" charset="2"/>
              </a:rPr>
              <a:t> </a:t>
            </a:r>
            <a:r>
              <a:rPr kumimoji="1" lang="en-US" altLang="zh-CN" sz="2000" dirty="0">
                <a:sym typeface="Symbol" panose="05050102010706020507" pitchFamily="18" charset="2"/>
              </a:rPr>
              <a:t>1</a:t>
            </a:r>
          </a:p>
          <a:p>
            <a:pPr eaLnBrk="1" hangingPunct="1">
              <a:buFontTx/>
              <a:buNone/>
            </a:pPr>
            <a:r>
              <a:rPr kumimoji="1" lang="en-US" altLang="zh-CN" sz="2000" dirty="0">
                <a:sym typeface="Symbol" panose="05050102010706020507" pitchFamily="18" charset="2"/>
              </a:rPr>
              <a:t>	3. </a:t>
            </a:r>
            <a:r>
              <a:rPr kumimoji="1" lang="en-US" altLang="zh-CN" sz="2000" i="1" dirty="0" err="1">
                <a:sym typeface="Symbol" panose="05050102010706020507" pitchFamily="18" charset="2"/>
              </a:rPr>
              <a:t>xB</a:t>
            </a:r>
            <a:r>
              <a:rPr kumimoji="1" lang="en-US" altLang="zh-CN" sz="2000" dirty="0">
                <a:sym typeface="Symbol" panose="05050102010706020507" pitchFamily="18" charset="2"/>
              </a:rPr>
              <a:t>(</a:t>
            </a:r>
            <a:r>
              <a:rPr kumimoji="1" lang="en-US" altLang="zh-CN" sz="2000" i="1" dirty="0">
                <a:sym typeface="Symbol" panose="05050102010706020507" pitchFamily="18" charset="2"/>
              </a:rPr>
              <a:t>x</a:t>
            </a:r>
            <a:r>
              <a:rPr kumimoji="1" lang="en-US" altLang="zh-CN" sz="2000" dirty="0">
                <a:sym typeface="Symbol" panose="05050102010706020507" pitchFamily="18" charset="2"/>
              </a:rPr>
              <a:t>)			</a:t>
            </a:r>
            <a:r>
              <a:rPr kumimoji="1" lang="en-US" altLang="zh-CN" sz="2000" i="1" dirty="0">
                <a:sym typeface="Symbol" panose="05050102010706020507" pitchFamily="18" charset="2"/>
              </a:rPr>
              <a:t> </a:t>
            </a:r>
            <a:r>
              <a:rPr kumimoji="1" lang="en-US" altLang="zh-CN" sz="2000" i="1" dirty="0" err="1">
                <a:sym typeface="Symbol" panose="05050102010706020507" pitchFamily="18" charset="2"/>
              </a:rPr>
              <a:t>p</a:t>
            </a:r>
            <a:r>
              <a:rPr kumimoji="1" lang="en-US" altLang="zh-CN" sz="2000" dirty="0" err="1">
                <a:sym typeface="Symbol" panose="05050102010706020507" pitchFamily="18" charset="2"/>
              </a:rPr>
              <a:t></a:t>
            </a:r>
            <a:r>
              <a:rPr kumimoji="1" lang="en-US" altLang="zh-CN" sz="2000" i="1" dirty="0" err="1">
                <a:sym typeface="Symbol" panose="05050102010706020507" pitchFamily="18" charset="2"/>
              </a:rPr>
              <a:t>q</a:t>
            </a:r>
            <a:r>
              <a:rPr kumimoji="1" lang="en-US" altLang="zh-CN" sz="2000" dirty="0">
                <a:sym typeface="Symbol" panose="05050102010706020507" pitchFamily="18" charset="2"/>
              </a:rPr>
              <a:t> </a:t>
            </a:r>
            <a:r>
              <a:rPr kumimoji="1" lang="en-US" altLang="zh-CN" sz="2000" i="1" dirty="0">
                <a:sym typeface="Symbol" panose="05050102010706020507" pitchFamily="18" charset="2"/>
              </a:rPr>
              <a:t>q</a:t>
            </a:r>
            <a:r>
              <a:rPr kumimoji="1" lang="en-US" altLang="zh-CN" sz="2000" dirty="0">
                <a:sym typeface="Symbol" panose="05050102010706020507" pitchFamily="18" charset="2"/>
              </a:rPr>
              <a:t>,</a:t>
            </a:r>
            <a:r>
              <a:rPr kumimoji="1" lang="zh-CN" altLang="en-US" sz="2000" dirty="0">
                <a:sym typeface="Symbol" panose="05050102010706020507" pitchFamily="18" charset="2"/>
              </a:rPr>
              <a:t> </a:t>
            </a:r>
            <a:r>
              <a:rPr kumimoji="1" lang="en-US" altLang="zh-CN" sz="2000" dirty="0">
                <a:sym typeface="Symbol" panose="05050102010706020507" pitchFamily="18" charset="2"/>
              </a:rPr>
              <a:t>1</a:t>
            </a:r>
          </a:p>
          <a:p>
            <a:pPr eaLnBrk="1" hangingPunct="1">
              <a:buFontTx/>
              <a:buNone/>
            </a:pPr>
            <a:r>
              <a:rPr kumimoji="1" lang="en-US" altLang="zh-CN" sz="2000" dirty="0">
                <a:sym typeface="Symbol" panose="05050102010706020507" pitchFamily="18" charset="2"/>
              </a:rPr>
              <a:t>	4. </a:t>
            </a:r>
            <a:r>
              <a:rPr kumimoji="1" lang="en-US" altLang="zh-CN" sz="2000" i="1" dirty="0">
                <a:sym typeface="Symbol" panose="05050102010706020507" pitchFamily="18" charset="2"/>
              </a:rPr>
              <a:t>A</a:t>
            </a:r>
            <a:r>
              <a:rPr kumimoji="1" lang="en-US" altLang="zh-CN" sz="2000" dirty="0">
                <a:sym typeface="Symbol" panose="05050102010706020507" pitchFamily="18" charset="2"/>
              </a:rPr>
              <a:t>(</a:t>
            </a:r>
            <a:r>
              <a:rPr kumimoji="1" lang="en-US" altLang="zh-CN" sz="2000" i="1" dirty="0">
                <a:sym typeface="Symbol" panose="05050102010706020507" pitchFamily="18" charset="2"/>
              </a:rPr>
              <a:t>c</a:t>
            </a:r>
            <a:r>
              <a:rPr kumimoji="1" lang="en-US" altLang="zh-CN" sz="2000" dirty="0">
                <a:sym typeface="Symbol" panose="05050102010706020507" pitchFamily="18" charset="2"/>
              </a:rPr>
              <a:t>)				ES, 2</a:t>
            </a:r>
          </a:p>
          <a:p>
            <a:pPr eaLnBrk="1" hangingPunct="1">
              <a:buFontTx/>
              <a:buNone/>
            </a:pPr>
            <a:r>
              <a:rPr kumimoji="1" lang="en-US" altLang="zh-CN" sz="2000" dirty="0">
                <a:sym typeface="Symbol" panose="05050102010706020507" pitchFamily="18" charset="2"/>
              </a:rPr>
              <a:t>	5. </a:t>
            </a:r>
            <a:r>
              <a:rPr kumimoji="1" lang="en-US" altLang="zh-CN" sz="2000" i="1" dirty="0">
                <a:sym typeface="Symbol" panose="05050102010706020507" pitchFamily="18" charset="2"/>
              </a:rPr>
              <a:t>B</a:t>
            </a:r>
            <a:r>
              <a:rPr kumimoji="1" lang="en-US" altLang="zh-CN" sz="2000" dirty="0">
                <a:sym typeface="Symbol" panose="05050102010706020507" pitchFamily="18" charset="2"/>
              </a:rPr>
              <a:t>(</a:t>
            </a:r>
            <a:r>
              <a:rPr kumimoji="1" lang="en-US" altLang="zh-CN" sz="2000" i="1" dirty="0">
                <a:sym typeface="Symbol" panose="05050102010706020507" pitchFamily="18" charset="2"/>
              </a:rPr>
              <a:t>c</a:t>
            </a:r>
            <a:r>
              <a:rPr kumimoji="1" lang="en-US" altLang="zh-CN" sz="2000" dirty="0">
                <a:sym typeface="Symbol" panose="05050102010706020507" pitchFamily="18" charset="2"/>
              </a:rPr>
              <a:t>)				ES, 3</a:t>
            </a:r>
          </a:p>
          <a:p>
            <a:pPr eaLnBrk="1" hangingPunct="1">
              <a:buFontTx/>
              <a:buNone/>
            </a:pPr>
            <a:r>
              <a:rPr kumimoji="1" lang="en-US" altLang="zh-CN" sz="2000" dirty="0">
                <a:sym typeface="Symbol" panose="05050102010706020507" pitchFamily="18" charset="2"/>
              </a:rPr>
              <a:t>	6. </a:t>
            </a:r>
            <a:r>
              <a:rPr kumimoji="1" lang="en-US" altLang="zh-CN" sz="2000" i="1" dirty="0">
                <a:sym typeface="Symbol" panose="05050102010706020507" pitchFamily="18" charset="2"/>
              </a:rPr>
              <a:t>A</a:t>
            </a:r>
            <a:r>
              <a:rPr kumimoji="1" lang="en-US" altLang="zh-CN" sz="2000" dirty="0">
                <a:sym typeface="Symbol" panose="05050102010706020507" pitchFamily="18" charset="2"/>
              </a:rPr>
              <a:t>(</a:t>
            </a:r>
            <a:r>
              <a:rPr kumimoji="1" lang="en-US" altLang="zh-CN" sz="2000" i="1" dirty="0">
                <a:sym typeface="Symbol" panose="05050102010706020507" pitchFamily="18" charset="2"/>
              </a:rPr>
              <a:t>c</a:t>
            </a:r>
            <a:r>
              <a:rPr kumimoji="1" lang="en-US" altLang="zh-CN" sz="2000" dirty="0">
                <a:sym typeface="Symbol" panose="05050102010706020507" pitchFamily="18" charset="2"/>
              </a:rPr>
              <a:t>)</a:t>
            </a:r>
            <a:r>
              <a:rPr kumimoji="1" lang="en-US" altLang="zh-CN" sz="2000" i="1" dirty="0">
                <a:sym typeface="Symbol" panose="05050102010706020507" pitchFamily="18" charset="2"/>
              </a:rPr>
              <a:t>B</a:t>
            </a:r>
            <a:r>
              <a:rPr kumimoji="1" lang="en-US" altLang="zh-CN" sz="2000" dirty="0">
                <a:sym typeface="Symbol" panose="05050102010706020507" pitchFamily="18" charset="2"/>
              </a:rPr>
              <a:t>(</a:t>
            </a:r>
            <a:r>
              <a:rPr kumimoji="1" lang="en-US" altLang="zh-CN" sz="2000" i="1" dirty="0">
                <a:sym typeface="Symbol" panose="05050102010706020507" pitchFamily="18" charset="2"/>
              </a:rPr>
              <a:t>c</a:t>
            </a:r>
            <a:r>
              <a:rPr kumimoji="1" lang="en-US" altLang="zh-CN" sz="2000" dirty="0">
                <a:sym typeface="Symbol" panose="05050102010706020507" pitchFamily="18" charset="2"/>
              </a:rPr>
              <a:t>)			Def. </a:t>
            </a:r>
          </a:p>
          <a:p>
            <a:pPr eaLnBrk="1" hangingPunct="1">
              <a:buFontTx/>
              <a:buNone/>
            </a:pPr>
            <a:r>
              <a:rPr kumimoji="1" lang="en-US" altLang="zh-CN" sz="2000" dirty="0">
                <a:sym typeface="Symbol" panose="05050102010706020507" pitchFamily="18" charset="2"/>
              </a:rPr>
              <a:t>	7. </a:t>
            </a:r>
            <a:r>
              <a:rPr kumimoji="1" lang="en-US" altLang="zh-CN" sz="2000" i="1" dirty="0">
                <a:sym typeface="Symbol" panose="05050102010706020507" pitchFamily="18" charset="2"/>
              </a:rPr>
              <a:t>x</a:t>
            </a:r>
            <a:r>
              <a:rPr kumimoji="1" lang="en-US" altLang="zh-CN" sz="2000" dirty="0">
                <a:sym typeface="Symbol" panose="05050102010706020507" pitchFamily="18" charset="2"/>
              </a:rPr>
              <a:t>(</a:t>
            </a:r>
            <a:r>
              <a:rPr kumimoji="1" lang="en-US" altLang="zh-CN" sz="2000" i="1" dirty="0">
                <a:sym typeface="Symbol" panose="05050102010706020507" pitchFamily="18" charset="2"/>
              </a:rPr>
              <a:t>A</a:t>
            </a:r>
            <a:r>
              <a:rPr kumimoji="1" lang="en-US" altLang="zh-CN" sz="2000" dirty="0">
                <a:sym typeface="Symbol" panose="05050102010706020507" pitchFamily="18" charset="2"/>
              </a:rPr>
              <a:t>(</a:t>
            </a:r>
            <a:r>
              <a:rPr kumimoji="1" lang="en-US" altLang="zh-CN" sz="2000" i="1" dirty="0">
                <a:sym typeface="Symbol" panose="05050102010706020507" pitchFamily="18" charset="2"/>
              </a:rPr>
              <a:t>x</a:t>
            </a:r>
            <a:r>
              <a:rPr kumimoji="1" lang="en-US" altLang="zh-CN" sz="2000" dirty="0">
                <a:sym typeface="Symbol" panose="05050102010706020507" pitchFamily="18" charset="2"/>
              </a:rPr>
              <a:t>)</a:t>
            </a:r>
            <a:r>
              <a:rPr kumimoji="1" lang="en-US" altLang="zh-CN" sz="2000" i="1" dirty="0">
                <a:sym typeface="Symbol" panose="05050102010706020507" pitchFamily="18" charset="2"/>
              </a:rPr>
              <a:t>B</a:t>
            </a:r>
            <a:r>
              <a:rPr kumimoji="1" lang="en-US" altLang="zh-CN" sz="2000" dirty="0">
                <a:sym typeface="Symbol" panose="05050102010706020507" pitchFamily="18" charset="2"/>
              </a:rPr>
              <a:t>(</a:t>
            </a:r>
            <a:r>
              <a:rPr kumimoji="1" lang="en-US" altLang="zh-CN" sz="2000" i="1" dirty="0">
                <a:sym typeface="Symbol" panose="05050102010706020507" pitchFamily="18" charset="2"/>
              </a:rPr>
              <a:t>x</a:t>
            </a:r>
            <a:r>
              <a:rPr kumimoji="1" lang="en-US" altLang="zh-CN" sz="2000" dirty="0">
                <a:sym typeface="Symbol" panose="05050102010706020507" pitchFamily="18" charset="2"/>
              </a:rPr>
              <a:t>))		EG, 6</a:t>
            </a:r>
          </a:p>
        </p:txBody>
      </p:sp>
      <p:sp>
        <p:nvSpPr>
          <p:cNvPr id="106500" name="Oval 4">
            <a:extLst>
              <a:ext uri="{FF2B5EF4-FFF2-40B4-BE49-F238E27FC236}">
                <a16:creationId xmlns:a16="http://schemas.microsoft.com/office/drawing/2014/main" id="{1BB4345E-02DA-DFDD-6733-6E813C1C389B}"/>
              </a:ext>
            </a:extLst>
          </p:cNvPr>
          <p:cNvSpPr>
            <a:spLocks noChangeArrowheads="1"/>
          </p:cNvSpPr>
          <p:nvPr/>
        </p:nvSpPr>
        <p:spPr bwMode="auto">
          <a:xfrm>
            <a:off x="2267744" y="3645024"/>
            <a:ext cx="1224136" cy="792088"/>
          </a:xfrm>
          <a:prstGeom prst="ellipse">
            <a:avLst/>
          </a:prstGeom>
          <a:noFill/>
          <a:ln w="76200" cmpd="tri">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65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39533C5E-F702-77AA-35FB-2A7229B1E8E4}"/>
              </a:ext>
            </a:extLst>
          </p:cNvPr>
          <p:cNvSpPr>
            <a:spLocks noGrp="1"/>
          </p:cNvSpPr>
          <p:nvPr>
            <p:ph type="title"/>
          </p:nvPr>
        </p:nvSpPr>
        <p:spPr>
          <a:xfrm>
            <a:off x="457200" y="404813"/>
            <a:ext cx="8229600" cy="1012825"/>
          </a:xfrm>
        </p:spPr>
        <p:txBody>
          <a:bodyPr/>
          <a:lstStyle/>
          <a:p>
            <a:pPr eaLnBrk="1" hangingPunct="1"/>
            <a:r>
              <a:rPr lang="zh-CN" altLang="en-US"/>
              <a:t>课外作业</a:t>
            </a:r>
          </a:p>
        </p:txBody>
      </p:sp>
      <p:sp>
        <p:nvSpPr>
          <p:cNvPr id="38915" name="Content Placeholder 2">
            <a:extLst>
              <a:ext uri="{FF2B5EF4-FFF2-40B4-BE49-F238E27FC236}">
                <a16:creationId xmlns:a16="http://schemas.microsoft.com/office/drawing/2014/main" id="{F862DAF4-C339-35EA-EA5E-23F36FB808D5}"/>
              </a:ext>
            </a:extLst>
          </p:cNvPr>
          <p:cNvSpPr>
            <a:spLocks noGrp="1"/>
          </p:cNvSpPr>
          <p:nvPr>
            <p:ph idx="1"/>
          </p:nvPr>
        </p:nvSpPr>
        <p:spPr>
          <a:xfrm>
            <a:off x="449263" y="1196975"/>
            <a:ext cx="8229600" cy="2087563"/>
          </a:xfrm>
        </p:spPr>
        <p:txBody>
          <a:bodyPr/>
          <a:lstStyle/>
          <a:p>
            <a:pPr eaLnBrk="1" hangingPunct="1"/>
            <a:r>
              <a:rPr lang="en-US" altLang="zh-CN" sz="2400" dirty="0"/>
              <a:t>UP: </a:t>
            </a:r>
          </a:p>
          <a:p>
            <a:pPr lvl="1" eaLnBrk="1" hangingPunct="1"/>
            <a:r>
              <a:rPr lang="en-US" altLang="zh-CN" sz="2400" dirty="0"/>
              <a:t>p.26: problems 2.1, 2.5-2.8, 2.10, 2.11</a:t>
            </a:r>
          </a:p>
          <a:p>
            <a:pPr lvl="1" eaLnBrk="1" hangingPunct="1"/>
            <a:r>
              <a:rPr lang="en-US" altLang="zh-CN" sz="2400" dirty="0"/>
              <a:t>p.36: problems 3.2, 3.6-3.10, 3.11</a:t>
            </a:r>
          </a:p>
          <a:p>
            <a:pPr lvl="1" eaLnBrk="1" hangingPunct="1"/>
            <a:r>
              <a:rPr lang="en-US" altLang="zh-CN" sz="2400" dirty="0"/>
              <a:t>p.47: 4.1, 4.5, 4.7, 4.9, 4.13</a:t>
            </a:r>
          </a:p>
        </p:txBody>
      </p:sp>
      <p:sp>
        <p:nvSpPr>
          <p:cNvPr id="38916" name="文本框 1">
            <a:extLst>
              <a:ext uri="{FF2B5EF4-FFF2-40B4-BE49-F238E27FC236}">
                <a16:creationId xmlns:a16="http://schemas.microsoft.com/office/drawing/2014/main" id="{E8CF52AE-9528-73CA-94EE-BA0FB4B6A213}"/>
              </a:ext>
            </a:extLst>
          </p:cNvPr>
          <p:cNvSpPr txBox="1">
            <a:spLocks noChangeArrowheads="1"/>
          </p:cNvSpPr>
          <p:nvPr/>
        </p:nvSpPr>
        <p:spPr bwMode="auto">
          <a:xfrm>
            <a:off x="755576" y="3212976"/>
            <a:ext cx="7470551" cy="195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zh-CN" altLang="en-US" sz="2000" dirty="0">
                <a:solidFill>
                  <a:srgbClr val="C00000"/>
                </a:solidFill>
                <a:latin typeface="Arial" panose="020B0604020202020204" pitchFamily="34" charset="0"/>
              </a:rPr>
              <a:t>补充题：</a:t>
            </a:r>
            <a:endParaRPr lang="en-US" altLang="zh-CN" sz="2000" dirty="0">
              <a:solidFill>
                <a:srgbClr val="C00000"/>
              </a:solidFill>
              <a:latin typeface="Arial" panose="020B0604020202020204" pitchFamily="34" charset="0"/>
            </a:endParaRPr>
          </a:p>
          <a:p>
            <a:pPr>
              <a:spcBef>
                <a:spcPts val="600"/>
              </a:spcBef>
              <a:buFontTx/>
              <a:buNone/>
            </a:pPr>
            <a:r>
              <a:rPr lang="zh-CN" altLang="en-US" sz="1600" dirty="0">
                <a:latin typeface="楷体" panose="02010609060101010101" pitchFamily="49" charset="-122"/>
                <a:ea typeface="楷体" panose="02010609060101010101" pitchFamily="49" charset="-122"/>
                <a:cs typeface="Times New Roman" panose="02020603050405020304" pitchFamily="18" charset="0"/>
              </a:rPr>
              <a:t>据说埃贝尔到访的岛上</a:t>
            </a:r>
            <a:r>
              <a:rPr lang="en-US" altLang="zh-CN" sz="1600" dirty="0">
                <a:latin typeface="+mn-lt"/>
                <a:ea typeface="楷体" panose="02010609060101010101" pitchFamily="49" charset="-122"/>
                <a:cs typeface="Times New Roman" panose="02020603050405020304" pitchFamily="18" charset="0"/>
              </a:rPr>
              <a:t>knight</a:t>
            </a:r>
            <a:r>
              <a:rPr lang="zh-CN" altLang="en-US" sz="1600" dirty="0">
                <a:latin typeface="楷体" panose="02010609060101010101" pitchFamily="49" charset="-122"/>
                <a:ea typeface="楷体" panose="02010609060101010101" pitchFamily="49" charset="-122"/>
                <a:cs typeface="Times New Roman" panose="02020603050405020304" pitchFamily="18" charset="0"/>
              </a:rPr>
              <a:t>和</a:t>
            </a:r>
            <a:r>
              <a:rPr lang="en-US" altLang="zh-CN" sz="1600" dirty="0">
                <a:latin typeface="+mn-lt"/>
                <a:ea typeface="楷体" panose="02010609060101010101" pitchFamily="49" charset="-122"/>
                <a:cs typeface="Times New Roman" panose="02020603050405020304" pitchFamily="18" charset="0"/>
              </a:rPr>
              <a:t>knave</a:t>
            </a:r>
            <a:r>
              <a:rPr lang="zh-CN" altLang="en-US" sz="1600" dirty="0">
                <a:latin typeface="楷体" panose="02010609060101010101" pitchFamily="49" charset="-122"/>
                <a:ea typeface="楷体" panose="02010609060101010101" pitchFamily="49" charset="-122"/>
                <a:cs typeface="Times New Roman" panose="02020603050405020304" pitchFamily="18" charset="0"/>
              </a:rPr>
              <a:t>分别住在两个不同的村子，绝不混居。埃贝尔希望去访问</a:t>
            </a:r>
            <a:r>
              <a:rPr lang="en-US" altLang="zh-CN" sz="1600" dirty="0">
                <a:latin typeface="+mn-lt"/>
                <a:ea typeface="楷体" panose="02010609060101010101" pitchFamily="49" charset="-122"/>
                <a:cs typeface="Times New Roman" panose="02020603050405020304" pitchFamily="18" charset="0"/>
              </a:rPr>
              <a:t>knight</a:t>
            </a:r>
            <a:r>
              <a:rPr lang="zh-CN" altLang="en-US" sz="1600" dirty="0">
                <a:latin typeface="楷体" panose="02010609060101010101" pitchFamily="49" charset="-122"/>
                <a:ea typeface="楷体" panose="02010609060101010101" pitchFamily="49" charset="-122"/>
                <a:cs typeface="Times New Roman" panose="02020603050405020304" pitchFamily="18" charset="0"/>
              </a:rPr>
              <a:t>村，来到一个岔路口，他知道左右两条路一个前往</a:t>
            </a:r>
            <a:r>
              <a:rPr lang="en-US" altLang="zh-CN" sz="1600" dirty="0">
                <a:latin typeface="+mn-lt"/>
                <a:ea typeface="楷体" panose="02010609060101010101" pitchFamily="49" charset="-122"/>
                <a:cs typeface="Times New Roman" panose="02020603050405020304" pitchFamily="18" charset="0"/>
              </a:rPr>
              <a:t>knight</a:t>
            </a:r>
            <a:r>
              <a:rPr lang="zh-CN" altLang="en-US" sz="1600" dirty="0">
                <a:latin typeface="楷体" panose="02010609060101010101" pitchFamily="49" charset="-122"/>
                <a:ea typeface="楷体" panose="02010609060101010101" pitchFamily="49" charset="-122"/>
                <a:cs typeface="Times New Roman" panose="02020603050405020304" pitchFamily="18" charset="0"/>
              </a:rPr>
              <a:t>村，另一个前往</a:t>
            </a:r>
            <a:r>
              <a:rPr lang="en-US" altLang="zh-CN" sz="1600" dirty="0">
                <a:latin typeface="+mn-lt"/>
                <a:ea typeface="楷体" panose="02010609060101010101" pitchFamily="49" charset="-122"/>
                <a:cs typeface="Times New Roman" panose="02020603050405020304" pitchFamily="18" charset="0"/>
              </a:rPr>
              <a:t>knave</a:t>
            </a:r>
            <a:r>
              <a:rPr lang="zh-CN" altLang="en-US" sz="1600" dirty="0">
                <a:latin typeface="楷体" panose="02010609060101010101" pitchFamily="49" charset="-122"/>
                <a:ea typeface="楷体" panose="02010609060101010101" pitchFamily="49" charset="-122"/>
                <a:cs typeface="Times New Roman" panose="02020603050405020304" pitchFamily="18" charset="0"/>
              </a:rPr>
              <a:t>村，但不知道究竟该走哪条路。此时路口恰好有个打算回家的当地人，但埃贝尔无法知道他是哪一类人。埃贝尔只能问一个</a:t>
            </a:r>
            <a:r>
              <a:rPr lang="en-US" altLang="zh-CN" sz="1600" dirty="0">
                <a:latin typeface="+mn-lt"/>
                <a:ea typeface="楷体" panose="02010609060101010101" pitchFamily="49" charset="-122"/>
                <a:cs typeface="Times New Roman" panose="02020603050405020304" pitchFamily="18" charset="0"/>
              </a:rPr>
              <a:t>yes/no</a:t>
            </a:r>
            <a:r>
              <a:rPr lang="zh-CN" altLang="en-US" sz="1600" dirty="0">
                <a:latin typeface="楷体" panose="02010609060101010101" pitchFamily="49" charset="-122"/>
                <a:ea typeface="楷体" panose="02010609060101010101" pitchFamily="49" charset="-122"/>
                <a:cs typeface="Times New Roman" panose="02020603050405020304" pitchFamily="18" charset="0"/>
              </a:rPr>
              <a:t>的问题，如何问才能帮他确定方向？你不能象课堂上的例子那样问那么冗长的问题，不管用中文还是英文，字（单词）数是个位数。</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3926C812-11B2-5B2D-7229-FA7D38138580}"/>
              </a:ext>
            </a:extLst>
          </p:cNvPr>
          <p:cNvSpPr>
            <a:spLocks noGrp="1"/>
          </p:cNvSpPr>
          <p:nvPr>
            <p:ph type="title"/>
          </p:nvPr>
        </p:nvSpPr>
        <p:spPr>
          <a:xfrm>
            <a:off x="539750" y="293688"/>
            <a:ext cx="8229600" cy="1139825"/>
          </a:xfrm>
        </p:spPr>
        <p:txBody>
          <a:bodyPr/>
          <a:lstStyle/>
          <a:p>
            <a:pPr eaLnBrk="1" hangingPunct="1"/>
            <a:r>
              <a:rPr lang="zh-CN" altLang="en-US"/>
              <a:t>一个很可能的思考过程</a:t>
            </a:r>
          </a:p>
        </p:txBody>
      </p:sp>
      <p:sp>
        <p:nvSpPr>
          <p:cNvPr id="3" name="文本框 2">
            <a:extLst>
              <a:ext uri="{FF2B5EF4-FFF2-40B4-BE49-F238E27FC236}">
                <a16:creationId xmlns:a16="http://schemas.microsoft.com/office/drawing/2014/main" id="{D8AB7B85-B2AA-9528-B4CF-811C9177D366}"/>
              </a:ext>
            </a:extLst>
          </p:cNvPr>
          <p:cNvSpPr txBox="1"/>
          <p:nvPr/>
        </p:nvSpPr>
        <p:spPr>
          <a:xfrm>
            <a:off x="1017588" y="1412875"/>
            <a:ext cx="7273925" cy="3293209"/>
          </a:xfrm>
          <a:prstGeom prst="rect">
            <a:avLst/>
          </a:prstGeom>
          <a:noFill/>
        </p:spPr>
        <p:txBody>
          <a:bodyPr>
            <a:spAutoFit/>
          </a:bodyPr>
          <a:lstStyle/>
          <a:p>
            <a:pPr marL="363538" indent="-363538" eaLnBrk="1" hangingPunct="1">
              <a:spcBef>
                <a:spcPts val="600"/>
              </a:spcBef>
              <a:buFontTx/>
              <a:buAutoNum type="arabicPeriod"/>
              <a:defRPr/>
            </a:pPr>
            <a:r>
              <a:rPr lang="en-US" altLang="zh-CN" sz="2000" dirty="0">
                <a:latin typeface="+mn-lt"/>
                <a:ea typeface="楷体" panose="02010609060101010101" pitchFamily="49" charset="-122"/>
              </a:rPr>
              <a:t>A</a:t>
            </a:r>
            <a:r>
              <a:rPr lang="zh-CN" altLang="en-US" sz="2000" dirty="0">
                <a:latin typeface="楷体" panose="02010609060101010101" pitchFamily="49" charset="-122"/>
                <a:ea typeface="楷体" panose="02010609060101010101" pitchFamily="49" charset="-122"/>
              </a:rPr>
              <a:t>或者是骑士</a:t>
            </a:r>
            <a:r>
              <a:rPr lang="en-US" altLang="zh-CN" sz="2000" dirty="0">
                <a:latin typeface="楷体" panose="02010609060101010101" pitchFamily="49" charset="-122"/>
                <a:ea typeface="楷体" panose="02010609060101010101" pitchFamily="49" charset="-122"/>
              </a:rPr>
              <a:t>(</a:t>
            </a:r>
            <a:r>
              <a:rPr lang="zh-CN" altLang="en-US" sz="2000" dirty="0">
                <a:latin typeface="楷体" panose="02010609060101010101" pitchFamily="49" charset="-122"/>
                <a:ea typeface="楷体" panose="02010609060101010101" pitchFamily="49" charset="-122"/>
              </a:rPr>
              <a:t>只说真话</a:t>
            </a:r>
            <a:r>
              <a:rPr lang="en-US" altLang="zh-CN" sz="2000" dirty="0">
                <a:latin typeface="楷体" panose="02010609060101010101" pitchFamily="49" charset="-122"/>
                <a:ea typeface="楷体" panose="02010609060101010101" pitchFamily="49" charset="-122"/>
              </a:rPr>
              <a:t>)</a:t>
            </a:r>
            <a:r>
              <a:rPr lang="zh-CN" altLang="en-US" sz="2000" dirty="0">
                <a:latin typeface="楷体" panose="02010609060101010101" pitchFamily="49" charset="-122"/>
                <a:ea typeface="楷体" panose="02010609060101010101" pitchFamily="49" charset="-122"/>
              </a:rPr>
              <a:t>，或者是无赖</a:t>
            </a:r>
            <a:r>
              <a:rPr lang="en-US" altLang="zh-CN" sz="2000" dirty="0">
                <a:latin typeface="楷体" panose="02010609060101010101" pitchFamily="49" charset="-122"/>
                <a:ea typeface="楷体" panose="02010609060101010101" pitchFamily="49" charset="-122"/>
              </a:rPr>
              <a:t>(</a:t>
            </a:r>
            <a:r>
              <a:rPr lang="zh-CN" altLang="en-US" sz="2000" dirty="0">
                <a:latin typeface="楷体" panose="02010609060101010101" pitchFamily="49" charset="-122"/>
                <a:ea typeface="楷体" panose="02010609060101010101" pitchFamily="49" charset="-122"/>
              </a:rPr>
              <a:t>只说假话</a:t>
            </a:r>
            <a:r>
              <a:rPr lang="en-US" altLang="zh-CN" sz="2000" dirty="0">
                <a:latin typeface="楷体" panose="02010609060101010101" pitchFamily="49" charset="-122"/>
                <a:ea typeface="楷体" panose="02010609060101010101" pitchFamily="49" charset="-122"/>
              </a:rPr>
              <a:t>)</a:t>
            </a:r>
            <a:r>
              <a:rPr lang="zh-CN" altLang="en-US" sz="2000" dirty="0">
                <a:latin typeface="楷体" panose="02010609060101010101" pitchFamily="49" charset="-122"/>
                <a:ea typeface="楷体" panose="02010609060101010101" pitchFamily="49" charset="-122"/>
              </a:rPr>
              <a:t>，二者必居其一。</a:t>
            </a:r>
            <a:endParaRPr lang="en-US" altLang="zh-CN" sz="2000" dirty="0">
              <a:solidFill>
                <a:srgbClr val="008000"/>
              </a:solidFill>
              <a:latin typeface="微软雅黑" panose="020B0503020204020204" pitchFamily="34" charset="-122"/>
              <a:ea typeface="微软雅黑" panose="020B0503020204020204" pitchFamily="34" charset="-122"/>
            </a:endParaRPr>
          </a:p>
          <a:p>
            <a:pPr marL="363538" indent="-363538" eaLnBrk="1" hangingPunct="1">
              <a:spcBef>
                <a:spcPts val="600"/>
              </a:spcBef>
              <a:defRPr/>
            </a:pPr>
            <a:r>
              <a:rPr lang="en-US" altLang="zh-CN" sz="2000" dirty="0">
                <a:latin typeface="+mn-lt"/>
                <a:ea typeface="楷体" panose="02010609060101010101" pitchFamily="49" charset="-122"/>
              </a:rPr>
              <a:t>2. </a:t>
            </a:r>
            <a:r>
              <a:rPr lang="zh-CN" altLang="en-US" sz="2000" dirty="0">
                <a:latin typeface="楷体" panose="02010609060101010101" pitchFamily="49" charset="-122"/>
                <a:ea typeface="楷体" panose="02010609060101010101" pitchFamily="49" charset="-122"/>
              </a:rPr>
              <a:t>假如</a:t>
            </a:r>
            <a:r>
              <a:rPr lang="en-US" altLang="zh-CN" sz="2000" dirty="0">
                <a:latin typeface="+mn-lt"/>
                <a:ea typeface="楷体" panose="02010609060101010101" pitchFamily="49" charset="-122"/>
              </a:rPr>
              <a:t>A</a:t>
            </a:r>
            <a:r>
              <a:rPr lang="zh-CN" altLang="en-US" sz="2000" dirty="0">
                <a:latin typeface="楷体" panose="02010609060101010101" pitchFamily="49" charset="-122"/>
                <a:ea typeface="楷体" panose="02010609060101010101" pitchFamily="49" charset="-122"/>
              </a:rPr>
              <a:t>是骑士，他不可能说自己是无赖，因为那不是事实。</a:t>
            </a:r>
            <a:endParaRPr lang="en-US" altLang="zh-CN" sz="2000" dirty="0">
              <a:latin typeface="楷体" panose="02010609060101010101" pitchFamily="49" charset="-122"/>
              <a:ea typeface="楷体" panose="02010609060101010101" pitchFamily="49" charset="-122"/>
            </a:endParaRPr>
          </a:p>
          <a:p>
            <a:pPr marL="363538" indent="-363538" eaLnBrk="1" hangingPunct="1">
              <a:spcBef>
                <a:spcPts val="600"/>
              </a:spcBef>
              <a:defRPr/>
            </a:pPr>
            <a:r>
              <a:rPr lang="en-US" altLang="zh-CN" sz="2000" dirty="0">
                <a:latin typeface="+mn-lt"/>
                <a:ea typeface="楷体" panose="02010609060101010101" pitchFamily="49" charset="-122"/>
              </a:rPr>
              <a:t>3.</a:t>
            </a:r>
            <a:r>
              <a:rPr lang="en-US" altLang="zh-CN" sz="2000" dirty="0">
                <a:latin typeface="楷体" panose="02010609060101010101" pitchFamily="49" charset="-122"/>
                <a:ea typeface="楷体" panose="02010609060101010101" pitchFamily="49" charset="-122"/>
              </a:rPr>
              <a:t> </a:t>
            </a:r>
            <a:r>
              <a:rPr lang="zh-CN" altLang="en-US" sz="2000" dirty="0">
                <a:latin typeface="楷体" panose="02010609060101010101" pitchFamily="49" charset="-122"/>
                <a:ea typeface="楷体" panose="02010609060101010101" pitchFamily="49" charset="-122"/>
              </a:rPr>
              <a:t>假如</a:t>
            </a:r>
            <a:r>
              <a:rPr lang="en-US" altLang="zh-CN" sz="2000" dirty="0">
                <a:latin typeface="+mn-lt"/>
                <a:ea typeface="楷体" panose="02010609060101010101" pitchFamily="49" charset="-122"/>
              </a:rPr>
              <a:t>A</a:t>
            </a:r>
            <a:r>
              <a:rPr lang="zh-CN" altLang="en-US" sz="2000" dirty="0">
                <a:latin typeface="楷体" panose="02010609060101010101" pitchFamily="49" charset="-122"/>
                <a:ea typeface="楷体" panose="02010609060101010101" pitchFamily="49" charset="-122"/>
              </a:rPr>
              <a:t>是无赖，也同样不可能说自己是无赖，因为那是真话。</a:t>
            </a:r>
            <a:endParaRPr lang="en-US" altLang="zh-CN" sz="2000" dirty="0">
              <a:latin typeface="楷体" panose="02010609060101010101" pitchFamily="49" charset="-122"/>
              <a:ea typeface="楷体" panose="02010609060101010101" pitchFamily="49" charset="-122"/>
            </a:endParaRPr>
          </a:p>
          <a:p>
            <a:pPr eaLnBrk="1" hangingPunct="1">
              <a:spcBef>
                <a:spcPts val="600"/>
              </a:spcBef>
              <a:defRPr/>
            </a:pPr>
            <a:r>
              <a:rPr lang="en-US" altLang="zh-CN" sz="2000" dirty="0">
                <a:latin typeface="+mn-lt"/>
                <a:ea typeface="楷体" panose="02010609060101010101" pitchFamily="49" charset="-122"/>
              </a:rPr>
              <a:t>4. </a:t>
            </a:r>
            <a:r>
              <a:rPr lang="zh-CN" altLang="en-US" sz="2000" dirty="0">
                <a:latin typeface="楷体" panose="02010609060101010101" pitchFamily="49" charset="-122"/>
                <a:ea typeface="楷体" panose="02010609060101010101" pitchFamily="49" charset="-122"/>
              </a:rPr>
              <a:t>所以，</a:t>
            </a:r>
            <a:r>
              <a:rPr lang="en-US" altLang="zh-CN" sz="2000" dirty="0">
                <a:latin typeface="+mn-lt"/>
                <a:ea typeface="楷体" panose="02010609060101010101" pitchFamily="49" charset="-122"/>
              </a:rPr>
              <a:t>A</a:t>
            </a:r>
            <a:r>
              <a:rPr lang="zh-CN" altLang="en-US" sz="2000" dirty="0">
                <a:latin typeface="楷体" panose="02010609060101010101" pitchFamily="49" charset="-122"/>
                <a:ea typeface="楷体" panose="02010609060101010101" pitchFamily="49" charset="-122"/>
              </a:rPr>
              <a:t>说的话不可能是“我是无赖”。</a:t>
            </a:r>
            <a:endParaRPr lang="en-US" altLang="zh-CN" sz="2000" dirty="0">
              <a:latin typeface="楷体" panose="02010609060101010101" pitchFamily="49" charset="-122"/>
              <a:ea typeface="楷体" panose="02010609060101010101" pitchFamily="49" charset="-122"/>
            </a:endParaRPr>
          </a:p>
          <a:p>
            <a:pPr eaLnBrk="1" hangingPunct="1">
              <a:spcBef>
                <a:spcPts val="600"/>
              </a:spcBef>
              <a:defRPr/>
            </a:pPr>
            <a:r>
              <a:rPr lang="en-US" altLang="zh-CN" sz="2000" dirty="0">
                <a:latin typeface="+mn-lt"/>
                <a:ea typeface="+mj-ea"/>
              </a:rPr>
              <a:t>5.</a:t>
            </a:r>
            <a:r>
              <a:rPr lang="en-US" altLang="zh-CN" sz="2000" dirty="0">
                <a:latin typeface="楷体" panose="02010609060101010101" pitchFamily="49" charset="-122"/>
                <a:ea typeface="楷体" panose="02010609060101010101" pitchFamily="49" charset="-122"/>
              </a:rPr>
              <a:t> </a:t>
            </a:r>
            <a:r>
              <a:rPr lang="zh-CN" altLang="en-US" sz="2000" dirty="0">
                <a:latin typeface="楷体" panose="02010609060101010101" pitchFamily="49" charset="-122"/>
                <a:ea typeface="楷体" panose="02010609060101010101" pitchFamily="49" charset="-122"/>
              </a:rPr>
              <a:t>因此，</a:t>
            </a:r>
            <a:r>
              <a:rPr lang="en-US" altLang="zh-CN" sz="2000" dirty="0">
                <a:latin typeface="+mn-lt"/>
                <a:ea typeface="楷体" panose="02010609060101010101" pitchFamily="49" charset="-122"/>
              </a:rPr>
              <a:t>B</a:t>
            </a:r>
            <a:r>
              <a:rPr lang="zh-CN" altLang="en-US" sz="2000" dirty="0">
                <a:latin typeface="楷体" panose="02010609060101010101" pitchFamily="49" charset="-122"/>
                <a:ea typeface="楷体" panose="02010609060101010101" pitchFamily="49" charset="-122"/>
              </a:rPr>
              <a:t>说的不是事实，他必然是无赖。</a:t>
            </a:r>
            <a:endParaRPr lang="en-US" altLang="zh-CN" sz="2000" dirty="0">
              <a:latin typeface="楷体" panose="02010609060101010101" pitchFamily="49" charset="-122"/>
              <a:ea typeface="楷体" panose="02010609060101010101" pitchFamily="49" charset="-122"/>
            </a:endParaRPr>
          </a:p>
          <a:p>
            <a:pPr eaLnBrk="1" hangingPunct="1">
              <a:spcBef>
                <a:spcPts val="600"/>
              </a:spcBef>
              <a:defRPr/>
            </a:pPr>
            <a:r>
              <a:rPr lang="en-US" altLang="zh-CN" sz="2000" dirty="0">
                <a:latin typeface="+mn-lt"/>
                <a:ea typeface="楷体" panose="02010609060101010101" pitchFamily="49" charset="-122"/>
              </a:rPr>
              <a:t>6. </a:t>
            </a:r>
            <a:r>
              <a:rPr lang="zh-CN" altLang="en-US" sz="2000" dirty="0">
                <a:latin typeface="楷体" panose="02010609060101010101" pitchFamily="49" charset="-122"/>
                <a:ea typeface="楷体" panose="02010609060101010101" pitchFamily="49" charset="-122"/>
              </a:rPr>
              <a:t>因此，</a:t>
            </a:r>
            <a:r>
              <a:rPr lang="en-US" altLang="zh-CN" sz="2000" dirty="0">
                <a:latin typeface="+mn-lt"/>
                <a:ea typeface="楷体" panose="02010609060101010101" pitchFamily="49" charset="-122"/>
              </a:rPr>
              <a:t>C</a:t>
            </a:r>
            <a:r>
              <a:rPr lang="zh-CN" altLang="en-US" sz="2000" dirty="0">
                <a:latin typeface="楷体" panose="02010609060101010101" pitchFamily="49" charset="-122"/>
                <a:ea typeface="楷体" panose="02010609060101010101" pitchFamily="49" charset="-122"/>
              </a:rPr>
              <a:t>说的是事实。</a:t>
            </a:r>
            <a:endParaRPr lang="en-US" altLang="zh-CN" sz="2000" dirty="0">
              <a:latin typeface="楷体" panose="02010609060101010101" pitchFamily="49" charset="-122"/>
              <a:ea typeface="楷体" panose="02010609060101010101" pitchFamily="49" charset="-122"/>
            </a:endParaRPr>
          </a:p>
          <a:p>
            <a:pPr eaLnBrk="1" hangingPunct="1">
              <a:spcBef>
                <a:spcPts val="600"/>
              </a:spcBef>
              <a:defRPr/>
            </a:pPr>
            <a:r>
              <a:rPr lang="en-US" altLang="zh-CN" sz="2000" dirty="0">
                <a:latin typeface="+mn-lt"/>
                <a:ea typeface="+mj-ea"/>
              </a:rPr>
              <a:t>7.</a:t>
            </a:r>
            <a:r>
              <a:rPr lang="en-US" altLang="zh-CN" sz="2000" dirty="0">
                <a:latin typeface="楷体" panose="02010609060101010101" pitchFamily="49" charset="-122"/>
                <a:ea typeface="楷体" panose="02010609060101010101" pitchFamily="49" charset="-122"/>
              </a:rPr>
              <a:t> </a:t>
            </a:r>
            <a:r>
              <a:rPr lang="zh-CN" altLang="en-US" sz="2000" dirty="0">
                <a:solidFill>
                  <a:srgbClr val="C00000"/>
                </a:solidFill>
                <a:latin typeface="楷体" panose="02010609060101010101" pitchFamily="49" charset="-122"/>
                <a:ea typeface="楷体" panose="02010609060101010101" pitchFamily="49" charset="-122"/>
              </a:rPr>
              <a:t>结论：</a:t>
            </a:r>
            <a:r>
              <a:rPr lang="en-US" altLang="zh-CN" sz="2000" dirty="0">
                <a:solidFill>
                  <a:srgbClr val="C00000"/>
                </a:solidFill>
                <a:latin typeface="+mn-lt"/>
                <a:ea typeface="楷体" panose="02010609060101010101" pitchFamily="49" charset="-122"/>
              </a:rPr>
              <a:t>C</a:t>
            </a:r>
            <a:r>
              <a:rPr lang="zh-CN" altLang="en-US" sz="2000" dirty="0">
                <a:solidFill>
                  <a:srgbClr val="C00000"/>
                </a:solidFill>
                <a:latin typeface="楷体" panose="02010609060101010101" pitchFamily="49" charset="-122"/>
                <a:ea typeface="楷体" panose="02010609060101010101" pitchFamily="49" charset="-122"/>
              </a:rPr>
              <a:t>是骑士。</a:t>
            </a:r>
            <a:endParaRPr lang="en-US" altLang="zh-CN" sz="2000" dirty="0">
              <a:solidFill>
                <a:srgbClr val="C00000"/>
              </a:solidFill>
              <a:latin typeface="楷体" panose="02010609060101010101" pitchFamily="49" charset="-122"/>
              <a:ea typeface="楷体" panose="02010609060101010101" pitchFamily="49" charset="-122"/>
            </a:endParaRPr>
          </a:p>
          <a:p>
            <a:pPr eaLnBrk="1" hangingPunct="1">
              <a:defRPr/>
            </a:pPr>
            <a:endParaRPr lang="zh-CN" altLang="en-US" dirty="0"/>
          </a:p>
        </p:txBody>
      </p:sp>
      <p:grpSp>
        <p:nvGrpSpPr>
          <p:cNvPr id="7172" name="组合 8">
            <a:extLst>
              <a:ext uri="{FF2B5EF4-FFF2-40B4-BE49-F238E27FC236}">
                <a16:creationId xmlns:a16="http://schemas.microsoft.com/office/drawing/2014/main" id="{8D4205AA-45B4-8FBF-8B06-D4011CB79DD3}"/>
              </a:ext>
            </a:extLst>
          </p:cNvPr>
          <p:cNvGrpSpPr>
            <a:grpSpLocks/>
          </p:cNvGrpSpPr>
          <p:nvPr/>
        </p:nvGrpSpPr>
        <p:grpSpPr bwMode="auto">
          <a:xfrm>
            <a:off x="1331640" y="3244057"/>
            <a:ext cx="6022975" cy="1314928"/>
            <a:chOff x="2267744" y="4149080"/>
            <a:chExt cx="6023012" cy="1314913"/>
          </a:xfrm>
        </p:grpSpPr>
        <p:cxnSp>
          <p:nvCxnSpPr>
            <p:cNvPr id="5" name="直接连接符 4">
              <a:extLst>
                <a:ext uri="{FF2B5EF4-FFF2-40B4-BE49-F238E27FC236}">
                  <a16:creationId xmlns:a16="http://schemas.microsoft.com/office/drawing/2014/main" id="{C1191385-7687-5B01-004E-1F84F3CEBBA2}"/>
                </a:ext>
              </a:extLst>
            </p:cNvPr>
            <p:cNvCxnSpPr/>
            <p:nvPr/>
          </p:nvCxnSpPr>
          <p:spPr>
            <a:xfrm>
              <a:off x="2267744" y="4149080"/>
              <a:ext cx="403227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接箭头连接符 6">
              <a:extLst>
                <a:ext uri="{FF2B5EF4-FFF2-40B4-BE49-F238E27FC236}">
                  <a16:creationId xmlns:a16="http://schemas.microsoft.com/office/drawing/2014/main" id="{5443B4F5-1F14-9185-63B5-63E67D84EB20}"/>
                </a:ext>
              </a:extLst>
            </p:cNvPr>
            <p:cNvCxnSpPr/>
            <p:nvPr/>
          </p:nvCxnSpPr>
          <p:spPr>
            <a:xfrm>
              <a:off x="4499783" y="4149080"/>
              <a:ext cx="1008068" cy="863590"/>
            </a:xfrm>
            <a:prstGeom prst="straightConnector1">
              <a:avLst/>
            </a:prstGeom>
            <a:ln>
              <a:solidFill>
                <a:schemeClr val="bg1">
                  <a:lumMod val="65000"/>
                </a:schemeClr>
              </a:solidFill>
              <a:prstDash val="lgDashDot"/>
              <a:tailEnd type="triangle"/>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F39FD87E-AC2C-0F44-F396-60C121983A96}"/>
                </a:ext>
              </a:extLst>
            </p:cNvPr>
            <p:cNvSpPr txBox="1"/>
            <p:nvPr/>
          </p:nvSpPr>
          <p:spPr>
            <a:xfrm>
              <a:off x="5507851" y="4725337"/>
              <a:ext cx="2782905" cy="738656"/>
            </a:xfrm>
            <a:prstGeom prst="rect">
              <a:avLst/>
            </a:prstGeom>
            <a:noFill/>
          </p:spPr>
          <p:txBody>
            <a:bodyPr>
              <a:spAutoFit/>
            </a:bodyPr>
            <a:lstStyle/>
            <a:p>
              <a:pPr eaLnBrk="1" hangingPunct="1">
                <a:defRPr/>
              </a:pPr>
              <a:r>
                <a:rPr lang="en-US" altLang="zh-CN" sz="1400" dirty="0">
                  <a:solidFill>
                    <a:srgbClr val="008000"/>
                  </a:solidFill>
                  <a:latin typeface="+mn-lt"/>
                </a:rPr>
                <a:t>A</a:t>
              </a:r>
              <a:r>
                <a:rPr lang="zh-CN" altLang="en-US" sz="1400" dirty="0">
                  <a:solidFill>
                    <a:srgbClr val="008000"/>
                  </a:solidFill>
                </a:rPr>
                <a:t>可以是任何人，所以实际上到这里我们就证明了这个岛上不会有任何人说自己是无赖。</a:t>
              </a:r>
            </a:p>
          </p:txBody>
        </p:sp>
      </p:grpSp>
      <p:grpSp>
        <p:nvGrpSpPr>
          <p:cNvPr id="6" name="组合 5">
            <a:extLst>
              <a:ext uri="{FF2B5EF4-FFF2-40B4-BE49-F238E27FC236}">
                <a16:creationId xmlns:a16="http://schemas.microsoft.com/office/drawing/2014/main" id="{12E6A798-9780-3542-887C-89ADA5EB0E94}"/>
              </a:ext>
            </a:extLst>
          </p:cNvPr>
          <p:cNvGrpSpPr>
            <a:grpSpLocks/>
          </p:cNvGrpSpPr>
          <p:nvPr/>
        </p:nvGrpSpPr>
        <p:grpSpPr bwMode="auto">
          <a:xfrm>
            <a:off x="249620" y="1477654"/>
            <a:ext cx="863200" cy="2116986"/>
            <a:chOff x="224866" y="1737775"/>
            <a:chExt cx="863384" cy="2115851"/>
          </a:xfrm>
        </p:grpSpPr>
        <p:sp>
          <p:nvSpPr>
            <p:cNvPr id="2" name="左大括号 1">
              <a:extLst>
                <a:ext uri="{FF2B5EF4-FFF2-40B4-BE49-F238E27FC236}">
                  <a16:creationId xmlns:a16="http://schemas.microsoft.com/office/drawing/2014/main" id="{4867F6DA-881F-73C7-87CC-1396A9B5FCE0}"/>
                </a:ext>
              </a:extLst>
            </p:cNvPr>
            <p:cNvSpPr/>
            <p:nvPr/>
          </p:nvSpPr>
          <p:spPr>
            <a:xfrm>
              <a:off x="755341" y="2508401"/>
              <a:ext cx="237656" cy="451657"/>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7176" name="文本框 3">
              <a:extLst>
                <a:ext uri="{FF2B5EF4-FFF2-40B4-BE49-F238E27FC236}">
                  <a16:creationId xmlns:a16="http://schemas.microsoft.com/office/drawing/2014/main" id="{CA64AC56-E986-ABF2-0465-969DBC30DB32}"/>
                </a:ext>
              </a:extLst>
            </p:cNvPr>
            <p:cNvSpPr txBox="1">
              <a:spLocks noChangeArrowheads="1"/>
            </p:cNvSpPr>
            <p:nvPr/>
          </p:nvSpPr>
          <p:spPr bwMode="auto">
            <a:xfrm>
              <a:off x="224866" y="2589518"/>
              <a:ext cx="648072" cy="30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zh-CN" altLang="en-US" sz="1400" dirty="0">
                  <a:solidFill>
                    <a:srgbClr val="008000"/>
                  </a:solidFill>
                  <a:latin typeface="微软雅黑" panose="020B0503020204020204" pitchFamily="34" charset="-122"/>
                  <a:ea typeface="微软雅黑" panose="020B0503020204020204" pitchFamily="34" charset="-122"/>
                </a:rPr>
                <a:t>穷举</a:t>
              </a:r>
            </a:p>
          </p:txBody>
        </p:sp>
        <p:sp>
          <p:nvSpPr>
            <p:cNvPr id="7177" name="文本框 9">
              <a:extLst>
                <a:ext uri="{FF2B5EF4-FFF2-40B4-BE49-F238E27FC236}">
                  <a16:creationId xmlns:a16="http://schemas.microsoft.com/office/drawing/2014/main" id="{CFF610BC-ED5B-DA99-62C0-491D0281F4D1}"/>
                </a:ext>
              </a:extLst>
            </p:cNvPr>
            <p:cNvSpPr txBox="1">
              <a:spLocks noChangeArrowheads="1"/>
            </p:cNvSpPr>
            <p:nvPr/>
          </p:nvSpPr>
          <p:spPr bwMode="auto">
            <a:xfrm>
              <a:off x="328075" y="3546014"/>
              <a:ext cx="648072" cy="30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zh-CN" altLang="en-US" sz="1400" dirty="0">
                  <a:solidFill>
                    <a:srgbClr val="008000"/>
                  </a:solidFill>
                  <a:latin typeface="微软雅黑" panose="020B0503020204020204" pitchFamily="34" charset="-122"/>
                  <a:ea typeface="微软雅黑" panose="020B0503020204020204" pitchFamily="34" charset="-122"/>
                </a:rPr>
                <a:t>反证</a:t>
              </a:r>
            </a:p>
          </p:txBody>
        </p:sp>
        <p:sp>
          <p:nvSpPr>
            <p:cNvPr id="7178" name="文本框 10">
              <a:extLst>
                <a:ext uri="{FF2B5EF4-FFF2-40B4-BE49-F238E27FC236}">
                  <a16:creationId xmlns:a16="http://schemas.microsoft.com/office/drawing/2014/main" id="{E0492A0C-9956-C2F8-24A1-70C6A2B9495A}"/>
                </a:ext>
              </a:extLst>
            </p:cNvPr>
            <p:cNvSpPr txBox="1">
              <a:spLocks noChangeArrowheads="1"/>
            </p:cNvSpPr>
            <p:nvPr/>
          </p:nvSpPr>
          <p:spPr bwMode="auto">
            <a:xfrm>
              <a:off x="440178" y="1737775"/>
              <a:ext cx="648072" cy="30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lang="zh-CN" altLang="en-US" sz="1400" dirty="0">
                  <a:solidFill>
                    <a:srgbClr val="008000"/>
                  </a:solidFill>
                  <a:latin typeface="微软雅黑" panose="020B0503020204020204" pitchFamily="34" charset="-122"/>
                  <a:ea typeface="微软雅黑" panose="020B0503020204020204" pitchFamily="34" charset="-122"/>
                </a:rPr>
                <a:t>假设</a:t>
              </a:r>
            </a:p>
          </p:txBody>
        </p:sp>
      </p:grpSp>
      <p:sp>
        <p:nvSpPr>
          <p:cNvPr id="4" name="TextBox 3">
            <a:extLst>
              <a:ext uri="{FF2B5EF4-FFF2-40B4-BE49-F238E27FC236}">
                <a16:creationId xmlns:a16="http://schemas.microsoft.com/office/drawing/2014/main" id="{5B60081B-90E3-8816-BA1E-47660BE6A1C5}"/>
              </a:ext>
            </a:extLst>
          </p:cNvPr>
          <p:cNvSpPr txBox="1"/>
          <p:nvPr/>
        </p:nvSpPr>
        <p:spPr>
          <a:xfrm>
            <a:off x="676774" y="4376806"/>
            <a:ext cx="2929732" cy="523220"/>
          </a:xfrm>
          <a:prstGeom prst="rect">
            <a:avLst/>
          </a:prstGeom>
          <a:noFill/>
        </p:spPr>
        <p:txBody>
          <a:bodyPr wrap="square">
            <a:spAutoFit/>
          </a:bodyPr>
          <a:lstStyle/>
          <a:p>
            <a:pPr>
              <a:defRPr/>
            </a:pPr>
            <a:r>
              <a:rPr lang="zh-CN" altLang="en-US" sz="1400" dirty="0">
                <a:solidFill>
                  <a:srgbClr val="006600"/>
                </a:solidFill>
                <a:latin typeface="+mj-ea"/>
                <a:ea typeface="+mj-ea"/>
              </a:rPr>
              <a:t>这个问题太简单，</a:t>
            </a:r>
            <a:r>
              <a:rPr lang="en-US" altLang="zh-CN" sz="1400" dirty="0">
                <a:solidFill>
                  <a:srgbClr val="006600"/>
                </a:solidFill>
                <a:latin typeface="+mn-lt"/>
                <a:ea typeface="+mj-ea"/>
              </a:rPr>
              <a:t>C</a:t>
            </a:r>
            <a:r>
              <a:rPr lang="zh-CN" altLang="en-US" sz="1400" dirty="0">
                <a:solidFill>
                  <a:srgbClr val="006600"/>
                </a:solidFill>
                <a:latin typeface="+mj-ea"/>
                <a:ea typeface="+mj-ea"/>
              </a:rPr>
              <a:t>没说话就可以判定</a:t>
            </a:r>
            <a:r>
              <a:rPr lang="en-US" altLang="zh-CN" sz="1400" dirty="0">
                <a:solidFill>
                  <a:srgbClr val="006600"/>
                </a:solidFill>
                <a:latin typeface="+mn-lt"/>
                <a:ea typeface="+mj-ea"/>
              </a:rPr>
              <a:t>B</a:t>
            </a:r>
            <a:r>
              <a:rPr lang="zh-CN" altLang="en-US" sz="1400" dirty="0">
                <a:solidFill>
                  <a:srgbClr val="006600"/>
                </a:solidFill>
                <a:latin typeface="+mj-ea"/>
                <a:ea typeface="+mj-ea"/>
              </a:rPr>
              <a:t>是</a:t>
            </a:r>
            <a:r>
              <a:rPr lang="en-US" altLang="zh-CN" sz="1400" dirty="0">
                <a:solidFill>
                  <a:srgbClr val="006600"/>
                </a:solidFill>
                <a:latin typeface="+mn-lt"/>
                <a:ea typeface="+mj-ea"/>
              </a:rPr>
              <a:t>knave</a:t>
            </a:r>
            <a:r>
              <a:rPr lang="zh-CN" altLang="en-US" sz="1400" dirty="0">
                <a:solidFill>
                  <a:srgbClr val="006600"/>
                </a:solidFill>
                <a:latin typeface="+mn-lt"/>
                <a:ea typeface="+mj-ea"/>
              </a:rPr>
              <a:t>。</a:t>
            </a:r>
            <a:endParaRPr lang="zh-CN" altLang="en-US" sz="1400" dirty="0">
              <a:solidFill>
                <a:srgbClr val="006600"/>
              </a:solidFill>
              <a:latin typeface="+mj-ea"/>
              <a:ea typeface="+mj-ea"/>
            </a:endParaRPr>
          </a:p>
        </p:txBody>
      </p:sp>
      <p:sp>
        <p:nvSpPr>
          <p:cNvPr id="9" name="文本框 8">
            <a:extLst>
              <a:ext uri="{FF2B5EF4-FFF2-40B4-BE49-F238E27FC236}">
                <a16:creationId xmlns:a16="http://schemas.microsoft.com/office/drawing/2014/main" id="{F23399B3-8ECD-149E-4A14-E3C18CA7FA86}"/>
              </a:ext>
            </a:extLst>
          </p:cNvPr>
          <p:cNvSpPr txBox="1"/>
          <p:nvPr/>
        </p:nvSpPr>
        <p:spPr>
          <a:xfrm>
            <a:off x="676774" y="4889823"/>
            <a:ext cx="7752458" cy="1215717"/>
          </a:xfrm>
          <a:prstGeom prst="rect">
            <a:avLst/>
          </a:prstGeom>
          <a:blipFill>
            <a:blip r:embed="rId3"/>
            <a:tile tx="0" ty="0" sx="100000" sy="100000" flip="none" algn="tl"/>
          </a:blipFill>
        </p:spPr>
        <p:txBody>
          <a:bodyPr wrap="square" rtlCol="0">
            <a:spAutoFit/>
          </a:bodyPr>
          <a:lstStyle/>
          <a:p>
            <a:pPr lvl="0" eaLnBrk="1" hangingPunct="1">
              <a:defRPr/>
            </a:pPr>
            <a:r>
              <a:rPr lang="zh-CN" altLang="en-US" sz="2000" dirty="0">
                <a:solidFill>
                  <a:srgbClr val="C00000"/>
                </a:solidFill>
                <a:latin typeface="华文隶书" panose="02010800040101010101" pitchFamily="2" charset="-122"/>
                <a:ea typeface="华文隶书" panose="02010800040101010101" pitchFamily="2" charset="-122"/>
              </a:rPr>
              <a:t>推理问题</a:t>
            </a:r>
            <a:r>
              <a:rPr lang="en-US" altLang="zh-CN" sz="2000" dirty="0">
                <a:solidFill>
                  <a:srgbClr val="C00000"/>
                </a:solidFill>
                <a:latin typeface="华文隶书" panose="02010800040101010101" pitchFamily="2" charset="-122"/>
                <a:ea typeface="华文隶书" panose="02010800040101010101" pitchFamily="2" charset="-122"/>
              </a:rPr>
              <a:t>2</a:t>
            </a:r>
            <a:r>
              <a:rPr lang="zh-CN" altLang="en-US" sz="2000" dirty="0">
                <a:solidFill>
                  <a:srgbClr val="C00000"/>
                </a:solidFill>
                <a:latin typeface="华文隶书" panose="02010800040101010101" pitchFamily="2" charset="-122"/>
                <a:ea typeface="华文隶书" panose="02010800040101010101" pitchFamily="2" charset="-122"/>
              </a:rPr>
              <a:t>：</a:t>
            </a:r>
            <a:endParaRPr lang="en-US" altLang="zh-CN" sz="2000" dirty="0">
              <a:solidFill>
                <a:srgbClr val="C00000"/>
              </a:solidFill>
              <a:latin typeface="华文隶书" panose="02010800040101010101" pitchFamily="2" charset="-122"/>
              <a:ea typeface="华文隶书" panose="02010800040101010101" pitchFamily="2" charset="-122"/>
            </a:endParaRPr>
          </a:p>
          <a:p>
            <a:pPr>
              <a:spcBef>
                <a:spcPts val="600"/>
              </a:spcBef>
            </a:pPr>
            <a:r>
              <a:rPr lang="zh-CN" altLang="en-US" sz="1600" dirty="0"/>
              <a:t>其实埃贝尔也知道直接问对方属于哪一类人没有意义。所以他问</a:t>
            </a:r>
            <a:r>
              <a:rPr lang="en-US" altLang="zh-CN" sz="1600" dirty="0">
                <a:latin typeface="+mn-lt"/>
              </a:rPr>
              <a:t>A</a:t>
            </a:r>
            <a:r>
              <a:rPr lang="zh-CN" altLang="en-US" sz="1600" dirty="0"/>
              <a:t>的问题是“你们三人中有几个</a:t>
            </a:r>
            <a:r>
              <a:rPr lang="en-US" altLang="zh-CN" sz="1600" dirty="0">
                <a:latin typeface="+mn-lt"/>
              </a:rPr>
              <a:t>knave</a:t>
            </a:r>
            <a:r>
              <a:rPr lang="en-US" altLang="zh-CN" sz="1600" dirty="0"/>
              <a:t>?” </a:t>
            </a:r>
            <a:r>
              <a:rPr lang="zh-CN" altLang="en-US" sz="1600" dirty="0"/>
              <a:t>同样埃贝尔没听清</a:t>
            </a:r>
            <a:r>
              <a:rPr lang="en-US" altLang="zh-CN" sz="1600" dirty="0">
                <a:latin typeface="+mn-lt"/>
              </a:rPr>
              <a:t>A</a:t>
            </a:r>
            <a:r>
              <a:rPr lang="zh-CN" altLang="en-US" sz="1600" dirty="0"/>
              <a:t>说什么，就请</a:t>
            </a:r>
            <a:r>
              <a:rPr lang="en-US" altLang="zh-CN" sz="1600" dirty="0">
                <a:latin typeface="+mn-lt"/>
              </a:rPr>
              <a:t>B</a:t>
            </a:r>
            <a:r>
              <a:rPr lang="zh-CN" altLang="en-US" sz="1600" dirty="0"/>
              <a:t>告诉他。</a:t>
            </a:r>
            <a:r>
              <a:rPr lang="en-US" altLang="zh-CN" sz="1600" dirty="0">
                <a:latin typeface="+mn-lt"/>
              </a:rPr>
              <a:t>B</a:t>
            </a:r>
            <a:r>
              <a:rPr lang="zh-CN" altLang="en-US" sz="1600" dirty="0"/>
              <a:t>回答：“他</a:t>
            </a:r>
            <a:r>
              <a:rPr lang="en-US" altLang="zh-CN" sz="1600" dirty="0"/>
              <a:t>(</a:t>
            </a:r>
            <a:r>
              <a:rPr lang="en-US" altLang="zh-CN" sz="1600" dirty="0">
                <a:latin typeface="+mn-lt"/>
              </a:rPr>
              <a:t>A</a:t>
            </a:r>
            <a:r>
              <a:rPr lang="en-US" altLang="zh-CN" sz="1600" dirty="0"/>
              <a:t>)</a:t>
            </a:r>
            <a:r>
              <a:rPr lang="zh-CN" altLang="en-US" sz="1600" dirty="0"/>
              <a:t>说的是两个。”同样地</a:t>
            </a:r>
            <a:r>
              <a:rPr lang="en-US" altLang="zh-CN" sz="1600" dirty="0">
                <a:latin typeface="+mn-lt"/>
              </a:rPr>
              <a:t>C</a:t>
            </a:r>
            <a:r>
              <a:rPr lang="zh-CN" altLang="en-US" sz="1600" dirty="0"/>
              <a:t>声称</a:t>
            </a:r>
            <a:r>
              <a:rPr lang="en-US" altLang="zh-CN" sz="1600" dirty="0">
                <a:latin typeface="+mn-lt"/>
              </a:rPr>
              <a:t>B</a:t>
            </a:r>
            <a:r>
              <a:rPr lang="zh-CN" altLang="en-US" sz="1600" dirty="0"/>
              <a:t>在说谎。那么</a:t>
            </a:r>
            <a:r>
              <a:rPr lang="en-US" altLang="zh-CN" sz="1600" dirty="0">
                <a:latin typeface="+mn-lt"/>
              </a:rPr>
              <a:t>C</a:t>
            </a:r>
            <a:r>
              <a:rPr lang="zh-CN" altLang="en-US" sz="1600" dirty="0"/>
              <a:t>究竟是哪一类人呢？</a:t>
            </a:r>
          </a:p>
        </p:txBody>
      </p:sp>
      <p:sp>
        <p:nvSpPr>
          <p:cNvPr id="10" name="文本框 9">
            <a:extLst>
              <a:ext uri="{FF2B5EF4-FFF2-40B4-BE49-F238E27FC236}">
                <a16:creationId xmlns:a16="http://schemas.microsoft.com/office/drawing/2014/main" id="{3B87593E-C8AF-9DB9-C81E-46C416871110}"/>
              </a:ext>
            </a:extLst>
          </p:cNvPr>
          <p:cNvSpPr txBox="1"/>
          <p:nvPr/>
        </p:nvSpPr>
        <p:spPr>
          <a:xfrm>
            <a:off x="3514899" y="6074521"/>
            <a:ext cx="4896544" cy="307777"/>
          </a:xfrm>
          <a:prstGeom prst="rect">
            <a:avLst/>
          </a:prstGeom>
          <a:noFill/>
        </p:spPr>
        <p:txBody>
          <a:bodyPr wrap="square" rtlCol="0">
            <a:spAutoFit/>
          </a:bodyPr>
          <a:lstStyle/>
          <a:p>
            <a:r>
              <a:rPr lang="zh-CN" altLang="en-US" sz="1400" dirty="0">
                <a:solidFill>
                  <a:srgbClr val="006600"/>
                </a:solidFill>
                <a:latin typeface="楷体" panose="02010609060101010101" pitchFamily="49" charset="-122"/>
                <a:ea typeface="楷体" panose="02010609060101010101" pitchFamily="49" charset="-122"/>
              </a:rPr>
              <a:t>怎么能象上面那样通过穷举法证明</a:t>
            </a:r>
            <a:r>
              <a:rPr lang="en-US" altLang="zh-CN" sz="1400" dirty="0">
                <a:solidFill>
                  <a:srgbClr val="006600"/>
                </a:solidFill>
                <a:latin typeface="+mn-lt"/>
                <a:ea typeface="楷体" panose="02010609060101010101" pitchFamily="49" charset="-122"/>
              </a:rPr>
              <a:t>A</a:t>
            </a:r>
            <a:r>
              <a:rPr lang="zh-CN" altLang="en-US" sz="1400" dirty="0">
                <a:solidFill>
                  <a:srgbClr val="006600"/>
                </a:solidFill>
                <a:latin typeface="楷体" panose="02010609060101010101" pitchFamily="49" charset="-122"/>
                <a:ea typeface="楷体" panose="02010609060101010101" pitchFamily="49" charset="-122"/>
              </a:rPr>
              <a:t>不可能说</a:t>
            </a:r>
            <a:r>
              <a:rPr lang="en-US" altLang="zh-CN" sz="1400" dirty="0">
                <a:solidFill>
                  <a:srgbClr val="006600"/>
                </a:solidFill>
                <a:latin typeface="+mn-lt"/>
                <a:ea typeface="楷体" panose="02010609060101010101" pitchFamily="49" charset="-122"/>
              </a:rPr>
              <a:t>knave</a:t>
            </a:r>
            <a:r>
              <a:rPr lang="zh-CN" altLang="en-US" sz="1400" dirty="0">
                <a:solidFill>
                  <a:srgbClr val="006600"/>
                </a:solidFill>
                <a:latin typeface="楷体" panose="02010609060101010101" pitchFamily="49" charset="-122"/>
                <a:ea typeface="楷体" panose="02010609060101010101" pitchFamily="49" charset="-122"/>
              </a:rPr>
              <a:t>个数是</a:t>
            </a:r>
            <a:r>
              <a:rPr lang="en-US" altLang="zh-CN" sz="1400" dirty="0">
                <a:solidFill>
                  <a:srgbClr val="006600"/>
                </a:solidFill>
                <a:latin typeface="+mn-lt"/>
                <a:ea typeface="楷体" panose="02010609060101010101" pitchFamily="49" charset="-122"/>
              </a:rPr>
              <a:t>2 </a:t>
            </a:r>
            <a:r>
              <a:rPr lang="en-US" altLang="zh-CN" sz="1400" dirty="0">
                <a:solidFill>
                  <a:srgbClr val="006600"/>
                </a:solidFill>
                <a:latin typeface="楷体" panose="02010609060101010101" pitchFamily="49" charset="-122"/>
                <a:ea typeface="楷体" panose="02010609060101010101" pitchFamily="49" charset="-122"/>
              </a:rPr>
              <a:t>?</a:t>
            </a:r>
            <a:endParaRPr lang="zh-CN" altLang="en-US" sz="1400" dirty="0">
              <a:solidFill>
                <a:srgbClr val="006600"/>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additive="base">
                                        <p:cTn id="7" dur="500" fill="hold"/>
                                        <p:tgtEl>
                                          <p:spTgt spid="7172"/>
                                        </p:tgtEl>
                                        <p:attrNameLst>
                                          <p:attrName>ppt_x</p:attrName>
                                        </p:attrNameLst>
                                      </p:cBhvr>
                                      <p:tavLst>
                                        <p:tav tm="0">
                                          <p:val>
                                            <p:strVal val="#ppt_x"/>
                                          </p:val>
                                        </p:tav>
                                        <p:tav tm="100000">
                                          <p:val>
                                            <p:strVal val="#ppt_x"/>
                                          </p:val>
                                        </p:tav>
                                      </p:tavLst>
                                    </p:anim>
                                    <p:anim calcmode="lin" valueType="num">
                                      <p:cBhvr additive="base">
                                        <p:cTn id="8" dur="500" fill="hold"/>
                                        <p:tgtEl>
                                          <p:spTgt spid="717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animBg="1"/>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a:extLst>
              <a:ext uri="{FF2B5EF4-FFF2-40B4-BE49-F238E27FC236}">
                <a16:creationId xmlns:a16="http://schemas.microsoft.com/office/drawing/2014/main" id="{663C5D7D-EE17-590E-0589-0BCB22DCBFF5}"/>
              </a:ext>
            </a:extLst>
          </p:cNvPr>
          <p:cNvSpPr>
            <a:spLocks noGrp="1"/>
          </p:cNvSpPr>
          <p:nvPr>
            <p:ph type="title"/>
          </p:nvPr>
        </p:nvSpPr>
        <p:spPr>
          <a:xfrm>
            <a:off x="457200" y="476672"/>
            <a:ext cx="8229600" cy="940966"/>
          </a:xfrm>
        </p:spPr>
        <p:txBody>
          <a:bodyPr/>
          <a:lstStyle/>
          <a:p>
            <a:pPr eaLnBrk="1" hangingPunct="1">
              <a:defRPr/>
            </a:pPr>
            <a:r>
              <a:rPr lang="en-US" altLang="zh-CN" dirty="0">
                <a:latin typeface="+mn-lt"/>
              </a:rPr>
              <a:t>B</a:t>
            </a:r>
            <a:r>
              <a:rPr lang="zh-CN" altLang="en-US" dirty="0"/>
              <a:t>和</a:t>
            </a:r>
            <a:r>
              <a:rPr lang="en-US" altLang="zh-CN" dirty="0">
                <a:latin typeface="+mn-lt"/>
              </a:rPr>
              <a:t>C</a:t>
            </a:r>
            <a:r>
              <a:rPr lang="zh-CN" altLang="en-US" dirty="0">
                <a:latin typeface="+mn-lt"/>
              </a:rPr>
              <a:t>一定</a:t>
            </a:r>
            <a:r>
              <a:rPr lang="zh-CN" altLang="en-US" dirty="0"/>
              <a:t>有一个是无赖</a:t>
            </a:r>
          </a:p>
        </p:txBody>
      </p:sp>
      <p:sp>
        <p:nvSpPr>
          <p:cNvPr id="3" name="文本框 2">
            <a:extLst>
              <a:ext uri="{FF2B5EF4-FFF2-40B4-BE49-F238E27FC236}">
                <a16:creationId xmlns:a16="http://schemas.microsoft.com/office/drawing/2014/main" id="{311CAE21-D047-DD11-2397-2B73E4FDCD0A}"/>
              </a:ext>
            </a:extLst>
          </p:cNvPr>
          <p:cNvSpPr txBox="1"/>
          <p:nvPr/>
        </p:nvSpPr>
        <p:spPr>
          <a:xfrm>
            <a:off x="737394" y="1417638"/>
            <a:ext cx="7848600" cy="2385268"/>
          </a:xfrm>
          <a:prstGeom prst="rect">
            <a:avLst/>
          </a:prstGeom>
          <a:noFill/>
        </p:spPr>
        <p:txBody>
          <a:bodyPr>
            <a:spAutoFit/>
          </a:bodyPr>
          <a:lstStyle/>
          <a:p>
            <a:pPr eaLnBrk="1" hangingPunct="1">
              <a:spcBef>
                <a:spcPts val="600"/>
              </a:spcBef>
              <a:defRPr/>
            </a:pPr>
            <a:r>
              <a:rPr lang="en-US" altLang="zh-CN" sz="2400" dirty="0">
                <a:latin typeface="Times New Roman" panose="02020603050405020304" pitchFamily="18" charset="0"/>
                <a:cs typeface="Times New Roman" panose="02020603050405020304" pitchFamily="18" charset="0"/>
              </a:rPr>
              <a:t>1. </a:t>
            </a:r>
            <a:r>
              <a:rPr lang="en-US" altLang="zh-CN" sz="2000" dirty="0">
                <a:latin typeface="+mn-lt"/>
                <a:ea typeface="楷体" panose="02010609060101010101" pitchFamily="49" charset="-122"/>
              </a:rPr>
              <a:t>B</a:t>
            </a:r>
            <a:r>
              <a:rPr lang="zh-CN" altLang="en-US" sz="2000" dirty="0">
                <a:latin typeface="楷体" panose="02010609060101010101" pitchFamily="49" charset="-122"/>
                <a:ea typeface="楷体" panose="02010609060101010101" pitchFamily="49" charset="-122"/>
              </a:rPr>
              <a:t>和</a:t>
            </a:r>
            <a:r>
              <a:rPr lang="en-US" altLang="zh-CN" sz="2000" dirty="0">
                <a:latin typeface="+mn-lt"/>
                <a:ea typeface="楷体" panose="02010609060101010101" pitchFamily="49" charset="-122"/>
              </a:rPr>
              <a:t>C</a:t>
            </a:r>
            <a:r>
              <a:rPr lang="zh-CN" altLang="en-US" sz="2000" dirty="0">
                <a:latin typeface="楷体" panose="02010609060101010101" pitchFamily="49" charset="-122"/>
                <a:ea typeface="楷体" panose="02010609060101010101" pitchFamily="49" charset="-122"/>
              </a:rPr>
              <a:t>说的话恰好相反，因此它们的身份必定相反。</a:t>
            </a:r>
            <a:endParaRPr lang="en-US" altLang="zh-CN" sz="2000" dirty="0">
              <a:latin typeface="楷体" panose="02010609060101010101" pitchFamily="49" charset="-122"/>
              <a:ea typeface="楷体" panose="02010609060101010101" pitchFamily="49" charset="-122"/>
            </a:endParaRPr>
          </a:p>
          <a:p>
            <a:pPr eaLnBrk="1" hangingPunct="1">
              <a:spcBef>
                <a:spcPts val="600"/>
              </a:spcBef>
              <a:defRPr/>
            </a:pPr>
            <a:r>
              <a:rPr lang="en-US" altLang="zh-CN" sz="2000" dirty="0">
                <a:latin typeface="Times New Roman" panose="02020603050405020304" pitchFamily="18" charset="0"/>
                <a:cs typeface="Times New Roman" panose="02020603050405020304" pitchFamily="18" charset="0"/>
              </a:rPr>
              <a:t>2. </a:t>
            </a:r>
            <a:r>
              <a:rPr lang="en-US" altLang="zh-CN" sz="2000" dirty="0">
                <a:latin typeface="+mn-lt"/>
                <a:ea typeface="楷体" panose="02010609060101010101" pitchFamily="49" charset="-122"/>
              </a:rPr>
              <a:t>A</a:t>
            </a:r>
            <a:r>
              <a:rPr lang="zh-CN" altLang="en-US" sz="2000" dirty="0">
                <a:latin typeface="楷体" panose="02010609060101010101" pitchFamily="49" charset="-122"/>
                <a:ea typeface="楷体" panose="02010609060101010101" pitchFamily="49" charset="-122"/>
              </a:rPr>
              <a:t>说的数字不可能是</a:t>
            </a:r>
            <a:r>
              <a:rPr lang="en-US" altLang="zh-CN" sz="2000" dirty="0">
                <a:latin typeface="+mn-lt"/>
                <a:ea typeface="楷体" panose="02010609060101010101" pitchFamily="49" charset="-122"/>
              </a:rPr>
              <a:t>2</a:t>
            </a:r>
            <a:r>
              <a:rPr lang="zh-CN" altLang="en-US" sz="2000" dirty="0">
                <a:latin typeface="楷体" panose="02010609060101010101" pitchFamily="49" charset="-122"/>
                <a:ea typeface="楷体" panose="02010609060101010101" pitchFamily="49" charset="-122"/>
              </a:rPr>
              <a:t>。因为：</a:t>
            </a:r>
            <a:endParaRPr lang="en-US" altLang="zh-CN" sz="2000" dirty="0">
              <a:latin typeface="楷体" panose="02010609060101010101" pitchFamily="49" charset="-122"/>
              <a:ea typeface="楷体" panose="02010609060101010101" pitchFamily="49" charset="-122"/>
            </a:endParaRPr>
          </a:p>
          <a:p>
            <a:pPr lvl="1" eaLnBrk="1" hangingPunct="1">
              <a:spcBef>
                <a:spcPts val="600"/>
              </a:spcBef>
              <a:defRPr/>
            </a:pPr>
            <a:r>
              <a:rPr lang="en-US" altLang="zh-CN" sz="2000" dirty="0">
                <a:latin typeface="+mn-lt"/>
                <a:ea typeface="楷体" panose="02010609060101010101" pitchFamily="49" charset="-122"/>
              </a:rPr>
              <a:t>2.1 </a:t>
            </a:r>
            <a:r>
              <a:rPr lang="zh-CN" altLang="en-US" sz="2000" dirty="0">
                <a:latin typeface="楷体" panose="02010609060101010101" pitchFamily="49" charset="-122"/>
                <a:ea typeface="楷体" panose="02010609060101010101" pitchFamily="49" charset="-122"/>
              </a:rPr>
              <a:t>如果</a:t>
            </a:r>
            <a:r>
              <a:rPr lang="en-US" altLang="zh-CN" sz="2000" dirty="0">
                <a:latin typeface="+mn-lt"/>
                <a:ea typeface="楷体" panose="02010609060101010101" pitchFamily="49" charset="-122"/>
              </a:rPr>
              <a:t>A</a:t>
            </a:r>
            <a:r>
              <a:rPr lang="zh-CN" altLang="en-US" sz="2000" dirty="0">
                <a:latin typeface="楷体" panose="02010609060101010101" pitchFamily="49" charset="-122"/>
                <a:ea typeface="楷体" panose="02010609060101010101" pitchFamily="49" charset="-122"/>
              </a:rPr>
              <a:t>是骑士，那只能有一个无赖，</a:t>
            </a:r>
            <a:r>
              <a:rPr lang="en-US" altLang="zh-CN" sz="2000" dirty="0">
                <a:latin typeface="+mn-lt"/>
                <a:ea typeface="楷体" panose="02010609060101010101" pitchFamily="49" charset="-122"/>
              </a:rPr>
              <a:t>2</a:t>
            </a:r>
            <a:r>
              <a:rPr lang="zh-CN" altLang="en-US" sz="2000" dirty="0">
                <a:latin typeface="楷体" panose="02010609060101010101" pitchFamily="49" charset="-122"/>
                <a:ea typeface="楷体" panose="02010609060101010101" pitchFamily="49" charset="-122"/>
              </a:rPr>
              <a:t>就不是事实；</a:t>
            </a:r>
            <a:endParaRPr lang="en-US" altLang="zh-CN" sz="2000" dirty="0">
              <a:latin typeface="楷体" panose="02010609060101010101" pitchFamily="49" charset="-122"/>
              <a:ea typeface="楷体" panose="02010609060101010101" pitchFamily="49" charset="-122"/>
            </a:endParaRPr>
          </a:p>
          <a:p>
            <a:pPr lvl="1" eaLnBrk="1" hangingPunct="1">
              <a:spcBef>
                <a:spcPts val="600"/>
              </a:spcBef>
              <a:defRPr/>
            </a:pPr>
            <a:r>
              <a:rPr lang="en-US" altLang="zh-CN" sz="2000" dirty="0">
                <a:latin typeface="+mn-lt"/>
                <a:ea typeface="楷体" panose="02010609060101010101" pitchFamily="49" charset="-122"/>
              </a:rPr>
              <a:t>2.2 </a:t>
            </a:r>
            <a:r>
              <a:rPr lang="zh-CN" altLang="en-US" sz="2000" dirty="0">
                <a:latin typeface="楷体" panose="02010609060101010101" pitchFamily="49" charset="-122"/>
                <a:ea typeface="楷体" panose="02010609060101010101" pitchFamily="49" charset="-122"/>
              </a:rPr>
              <a:t>如果</a:t>
            </a:r>
            <a:r>
              <a:rPr lang="en-US" altLang="zh-CN" sz="2000" dirty="0">
                <a:latin typeface="+mn-lt"/>
                <a:ea typeface="楷体" panose="02010609060101010101" pitchFamily="49" charset="-122"/>
              </a:rPr>
              <a:t>A</a:t>
            </a:r>
            <a:r>
              <a:rPr lang="zh-CN" altLang="en-US" sz="2000" dirty="0">
                <a:latin typeface="楷体" panose="02010609060101010101" pitchFamily="49" charset="-122"/>
                <a:ea typeface="楷体" panose="02010609060101010101" pitchFamily="49" charset="-122"/>
              </a:rPr>
              <a:t>是无赖，那恰好有两个无赖，</a:t>
            </a:r>
            <a:r>
              <a:rPr lang="en-US" altLang="zh-CN" sz="2000" dirty="0">
                <a:latin typeface="+mn-lt"/>
                <a:ea typeface="楷体" panose="02010609060101010101" pitchFamily="49" charset="-122"/>
              </a:rPr>
              <a:t>2</a:t>
            </a:r>
            <a:r>
              <a:rPr lang="zh-CN" altLang="en-US" sz="2000" dirty="0">
                <a:latin typeface="楷体" panose="02010609060101010101" pitchFamily="49" charset="-122"/>
                <a:ea typeface="楷体" panose="02010609060101010101" pitchFamily="49" charset="-122"/>
              </a:rPr>
              <a:t>就是事实。</a:t>
            </a:r>
            <a:endParaRPr lang="en-US" altLang="zh-CN" sz="2000" dirty="0">
              <a:latin typeface="楷体" panose="02010609060101010101" pitchFamily="49" charset="-122"/>
              <a:ea typeface="楷体" panose="02010609060101010101" pitchFamily="49" charset="-122"/>
            </a:endParaRPr>
          </a:p>
          <a:p>
            <a:pPr eaLnBrk="1" hangingPunct="1">
              <a:spcBef>
                <a:spcPts val="600"/>
              </a:spcBef>
              <a:defRPr/>
            </a:pPr>
            <a:r>
              <a:rPr lang="en-US" altLang="zh-CN" sz="2000" dirty="0">
                <a:latin typeface="Times New Roman" panose="02020603050405020304" pitchFamily="18" charset="0"/>
                <a:cs typeface="Times New Roman" panose="02020603050405020304" pitchFamily="18" charset="0"/>
              </a:rPr>
              <a:t>3. </a:t>
            </a:r>
            <a:r>
              <a:rPr lang="zh-CN" altLang="en-US" sz="2000" dirty="0">
                <a:latin typeface="楷体" panose="02010609060101010101" pitchFamily="49" charset="-122"/>
                <a:ea typeface="楷体" panose="02010609060101010101" pitchFamily="49" charset="-122"/>
              </a:rPr>
              <a:t>所以</a:t>
            </a:r>
            <a:r>
              <a:rPr lang="en-US" altLang="zh-CN" sz="2000" dirty="0">
                <a:latin typeface="Times New Roman" panose="02020603050405020304" pitchFamily="18" charset="0"/>
                <a:ea typeface="楷体" panose="02010609060101010101" pitchFamily="49" charset="-122"/>
                <a:cs typeface="Times New Roman" panose="02020603050405020304" pitchFamily="18" charset="0"/>
              </a:rPr>
              <a:t>B</a:t>
            </a:r>
            <a:r>
              <a:rPr lang="zh-CN" altLang="en-US" sz="2000" dirty="0">
                <a:latin typeface="楷体" panose="02010609060101010101" pitchFamily="49" charset="-122"/>
                <a:ea typeface="楷体" panose="02010609060101010101" pitchFamily="49" charset="-122"/>
              </a:rPr>
              <a:t>在说谎。</a:t>
            </a:r>
            <a:endParaRPr lang="en-US" altLang="zh-CN" sz="2000" dirty="0">
              <a:latin typeface="楷体" panose="02010609060101010101" pitchFamily="49" charset="-122"/>
              <a:ea typeface="楷体" panose="02010609060101010101" pitchFamily="49" charset="-122"/>
            </a:endParaRPr>
          </a:p>
          <a:p>
            <a:pPr marL="261938" indent="-261938" eaLnBrk="1" hangingPunct="1">
              <a:spcBef>
                <a:spcPts val="600"/>
              </a:spcBef>
              <a:defRPr/>
            </a:pPr>
            <a:r>
              <a:rPr lang="en-US" altLang="zh-CN" sz="2000" dirty="0">
                <a:latin typeface="Times New Roman" panose="02020603050405020304" pitchFamily="18" charset="0"/>
                <a:cs typeface="Times New Roman" panose="02020603050405020304" pitchFamily="18" charset="0"/>
              </a:rPr>
              <a:t>4</a:t>
            </a:r>
            <a:r>
              <a:rPr lang="en-US" altLang="zh-CN" sz="2000" dirty="0"/>
              <a:t>. </a:t>
            </a:r>
            <a:r>
              <a:rPr lang="zh-CN" altLang="en-US" sz="2000" dirty="0">
                <a:solidFill>
                  <a:srgbClr val="C00000"/>
                </a:solidFill>
                <a:latin typeface="楷体" panose="02010609060101010101" pitchFamily="49" charset="-122"/>
                <a:ea typeface="楷体" panose="02010609060101010101" pitchFamily="49" charset="-122"/>
              </a:rPr>
              <a:t>结论：</a:t>
            </a:r>
            <a:r>
              <a:rPr lang="en-US" altLang="zh-CN" sz="2000" dirty="0">
                <a:solidFill>
                  <a:srgbClr val="C00000"/>
                </a:solidFill>
                <a:latin typeface="+mn-lt"/>
                <a:ea typeface="楷体" panose="02010609060101010101" pitchFamily="49" charset="-122"/>
              </a:rPr>
              <a:t>C</a:t>
            </a:r>
            <a:r>
              <a:rPr lang="zh-CN" altLang="en-US" sz="2000" dirty="0">
                <a:solidFill>
                  <a:srgbClr val="C00000"/>
                </a:solidFill>
                <a:latin typeface="楷体" panose="02010609060101010101" pitchFamily="49" charset="-122"/>
                <a:ea typeface="楷体" panose="02010609060101010101" pitchFamily="49" charset="-122"/>
              </a:rPr>
              <a:t>是骑士</a:t>
            </a:r>
            <a:r>
              <a:rPr lang="zh-CN" altLang="en-US" sz="2000" dirty="0">
                <a:latin typeface="楷体" panose="02010609060101010101" pitchFamily="49" charset="-122"/>
                <a:ea typeface="楷体" panose="02010609060101010101" pitchFamily="49" charset="-122"/>
              </a:rPr>
              <a:t>。</a:t>
            </a:r>
            <a:r>
              <a:rPr lang="zh-CN" altLang="en-US" sz="1200" dirty="0">
                <a:solidFill>
                  <a:schemeClr val="bg1">
                    <a:lumMod val="65000"/>
                  </a:schemeClr>
                </a:solidFill>
                <a:latin typeface="楷体" panose="02010609060101010101" pitchFamily="49" charset="-122"/>
                <a:ea typeface="楷体" panose="02010609060101010101" pitchFamily="49" charset="-122"/>
              </a:rPr>
              <a:t>（注意：</a:t>
            </a:r>
            <a:r>
              <a:rPr lang="en-US" altLang="zh-CN" sz="1200" dirty="0">
                <a:solidFill>
                  <a:schemeClr val="bg1">
                    <a:lumMod val="65000"/>
                  </a:schemeClr>
                </a:solidFill>
                <a:latin typeface="楷体" panose="02010609060101010101" pitchFamily="49" charset="-122"/>
                <a:ea typeface="楷体" panose="02010609060101010101" pitchFamily="49" charset="-122"/>
              </a:rPr>
              <a:t>C</a:t>
            </a:r>
            <a:r>
              <a:rPr lang="zh-CN" altLang="en-US" sz="1200" dirty="0">
                <a:solidFill>
                  <a:schemeClr val="bg1">
                    <a:lumMod val="65000"/>
                  </a:schemeClr>
                </a:solidFill>
                <a:latin typeface="楷体" panose="02010609060101010101" pitchFamily="49" charset="-122"/>
                <a:ea typeface="楷体" panose="02010609060101010101" pitchFamily="49" charset="-122"/>
              </a:rPr>
              <a:t>没讲话前不可能得到此结论，因为不能得到第一个论断）</a:t>
            </a:r>
            <a:endParaRPr lang="en-US" altLang="zh-CN" sz="1200" dirty="0">
              <a:solidFill>
                <a:schemeClr val="bg1">
                  <a:lumMod val="65000"/>
                </a:schemeClr>
              </a:solidFill>
              <a:latin typeface="楷体" panose="02010609060101010101" pitchFamily="49" charset="-122"/>
              <a:ea typeface="楷体" panose="02010609060101010101" pitchFamily="49" charset="-122"/>
            </a:endParaRPr>
          </a:p>
        </p:txBody>
      </p:sp>
      <p:sp>
        <p:nvSpPr>
          <p:cNvPr id="2" name="文本框 1">
            <a:extLst>
              <a:ext uri="{FF2B5EF4-FFF2-40B4-BE49-F238E27FC236}">
                <a16:creationId xmlns:a16="http://schemas.microsoft.com/office/drawing/2014/main" id="{953ACD63-BF0C-C3EF-854F-6F06736BD851}"/>
              </a:ext>
            </a:extLst>
          </p:cNvPr>
          <p:cNvSpPr txBox="1"/>
          <p:nvPr/>
        </p:nvSpPr>
        <p:spPr>
          <a:xfrm>
            <a:off x="1043608" y="4005064"/>
            <a:ext cx="6659562" cy="1015663"/>
          </a:xfrm>
          <a:prstGeom prst="rect">
            <a:avLst/>
          </a:prstGeom>
          <a:noFill/>
        </p:spPr>
        <p:txBody>
          <a:bodyPr>
            <a:spAutoFit/>
          </a:bodyPr>
          <a:lstStyle/>
          <a:p>
            <a:pPr>
              <a:defRPr/>
            </a:pPr>
            <a:r>
              <a:rPr lang="zh-CN" altLang="en-US" sz="2000" dirty="0">
                <a:solidFill>
                  <a:srgbClr val="006600"/>
                </a:solidFill>
                <a:latin typeface="微软雅黑" panose="020B0503020204020204" pitchFamily="34" charset="-122"/>
                <a:ea typeface="微软雅黑" panose="020B0503020204020204" pitchFamily="34" charset="-122"/>
              </a:rPr>
              <a:t>这个问题已经得到解了。但是，假如我们还想知道究竟</a:t>
            </a:r>
            <a:r>
              <a:rPr lang="en-US" altLang="zh-CN" sz="2000" dirty="0">
                <a:solidFill>
                  <a:srgbClr val="006600"/>
                </a:solidFill>
                <a:latin typeface="+mn-lt"/>
                <a:ea typeface="微软雅黑" panose="020B0503020204020204" pitchFamily="34" charset="-122"/>
              </a:rPr>
              <a:t>A</a:t>
            </a:r>
            <a:r>
              <a:rPr lang="zh-CN" altLang="en-US" sz="2000" dirty="0">
                <a:solidFill>
                  <a:srgbClr val="006600"/>
                </a:solidFill>
                <a:latin typeface="微软雅黑" panose="020B0503020204020204" pitchFamily="34" charset="-122"/>
                <a:ea typeface="微软雅黑" panose="020B0503020204020204" pitchFamily="34" charset="-122"/>
              </a:rPr>
              <a:t>说的是什么，有可能确定吗？你还记得前面推出“任何岛民不会说‘我是无赖</a:t>
            </a:r>
            <a:r>
              <a:rPr lang="en-US" altLang="zh-CN" sz="2000" dirty="0">
                <a:solidFill>
                  <a:srgbClr val="006600"/>
                </a:solidFill>
                <a:latin typeface="微软雅黑" panose="020B0503020204020204" pitchFamily="34" charset="-122"/>
                <a:ea typeface="微软雅黑" panose="020B0503020204020204" pitchFamily="34" charset="-122"/>
              </a:rPr>
              <a:t>’”</a:t>
            </a:r>
            <a:r>
              <a:rPr lang="zh-CN" altLang="en-US" sz="2000" dirty="0">
                <a:solidFill>
                  <a:srgbClr val="006600"/>
                </a:solidFill>
                <a:latin typeface="微软雅黑" panose="020B0503020204020204" pitchFamily="34" charset="-122"/>
                <a:ea typeface="微软雅黑" panose="020B0503020204020204" pitchFamily="34" charset="-122"/>
              </a:rPr>
              <a:t>吗？</a:t>
            </a:r>
          </a:p>
        </p:txBody>
      </p:sp>
      <p:sp>
        <p:nvSpPr>
          <p:cNvPr id="4" name="文本框 3">
            <a:extLst>
              <a:ext uri="{FF2B5EF4-FFF2-40B4-BE49-F238E27FC236}">
                <a16:creationId xmlns:a16="http://schemas.microsoft.com/office/drawing/2014/main" id="{D66F5C4A-FD3D-E35D-92CF-89BCF23E9E34}"/>
              </a:ext>
            </a:extLst>
          </p:cNvPr>
          <p:cNvSpPr txBox="1"/>
          <p:nvPr/>
        </p:nvSpPr>
        <p:spPr>
          <a:xfrm>
            <a:off x="3707904" y="5029320"/>
            <a:ext cx="3456384" cy="523220"/>
          </a:xfrm>
          <a:prstGeom prst="rect">
            <a:avLst/>
          </a:prstGeom>
          <a:noFill/>
        </p:spPr>
        <p:txBody>
          <a:bodyPr wrap="square" rtlCol="0">
            <a:spAutoFit/>
          </a:bodyPr>
          <a:lstStyle/>
          <a:p>
            <a:r>
              <a:rPr lang="zh-CN" altLang="en-US" sz="1400" dirty="0">
                <a:latin typeface="楷体" panose="02010609060101010101" pitchFamily="49" charset="-122"/>
                <a:ea typeface="楷体" panose="02010609060101010101" pitchFamily="49" charset="-122"/>
              </a:rPr>
              <a:t>说“我们三个都是</a:t>
            </a:r>
            <a:r>
              <a:rPr lang="en-US" altLang="zh-CN" sz="1400" dirty="0">
                <a:latin typeface="+mn-lt"/>
                <a:ea typeface="楷体" panose="02010609060101010101" pitchFamily="49" charset="-122"/>
              </a:rPr>
              <a:t>knave</a:t>
            </a:r>
            <a:r>
              <a:rPr lang="en-US" altLang="zh-CN" sz="1400" dirty="0">
                <a:latin typeface="楷体" panose="02010609060101010101" pitchFamily="49" charset="-122"/>
                <a:ea typeface="楷体" panose="02010609060101010101" pitchFamily="49" charset="-122"/>
              </a:rPr>
              <a:t>” </a:t>
            </a:r>
            <a:r>
              <a:rPr lang="zh-CN" altLang="en-US" sz="1400" dirty="0">
                <a:latin typeface="楷体" panose="02010609060101010101" pitchFamily="49" charset="-122"/>
                <a:ea typeface="楷体" panose="02010609060101010101" pitchFamily="49" charset="-122"/>
              </a:rPr>
              <a:t>为什么不会象“我是</a:t>
            </a:r>
            <a:r>
              <a:rPr lang="en-US" altLang="zh-CN" sz="1400" dirty="0">
                <a:latin typeface="+mn-lt"/>
                <a:ea typeface="楷体" panose="02010609060101010101" pitchFamily="49" charset="-122"/>
              </a:rPr>
              <a:t>knave</a:t>
            </a:r>
            <a:r>
              <a:rPr lang="en-US" altLang="zh-CN" sz="1400" dirty="0">
                <a:latin typeface="楷体" panose="02010609060101010101" pitchFamily="49" charset="-122"/>
                <a:ea typeface="楷体" panose="02010609060101010101" pitchFamily="49" charset="-122"/>
              </a:rPr>
              <a:t>”</a:t>
            </a:r>
            <a:r>
              <a:rPr lang="zh-CN" altLang="en-US" sz="1400" dirty="0">
                <a:latin typeface="楷体" panose="02010609060101010101" pitchFamily="49" charset="-122"/>
                <a:ea typeface="楷体" panose="02010609060101010101" pitchFamily="49" charset="-122"/>
              </a:rPr>
              <a:t>那样导致矛盾？</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a:extLst>
              <a:ext uri="{FF2B5EF4-FFF2-40B4-BE49-F238E27FC236}">
                <a16:creationId xmlns:a16="http://schemas.microsoft.com/office/drawing/2014/main" id="{ED08AA5B-3687-3A03-97A1-5DF1946C7CF3}"/>
              </a:ext>
            </a:extLst>
          </p:cNvPr>
          <p:cNvSpPr>
            <a:spLocks noGrp="1"/>
          </p:cNvSpPr>
          <p:nvPr>
            <p:ph type="title"/>
          </p:nvPr>
        </p:nvSpPr>
        <p:spPr>
          <a:xfrm>
            <a:off x="468313" y="404813"/>
            <a:ext cx="8229600" cy="1139825"/>
          </a:xfrm>
        </p:spPr>
        <p:txBody>
          <a:bodyPr/>
          <a:lstStyle/>
          <a:p>
            <a:pPr eaLnBrk="1" hangingPunct="1"/>
            <a:r>
              <a:rPr lang="zh-CN" altLang="en-US"/>
              <a:t>简单句与复合句</a:t>
            </a:r>
          </a:p>
        </p:txBody>
      </p:sp>
      <p:sp>
        <p:nvSpPr>
          <p:cNvPr id="3" name="文本框 2">
            <a:extLst>
              <a:ext uri="{FF2B5EF4-FFF2-40B4-BE49-F238E27FC236}">
                <a16:creationId xmlns:a16="http://schemas.microsoft.com/office/drawing/2014/main" id="{28133679-08DF-9DAF-D78F-FA144EC7651B}"/>
              </a:ext>
            </a:extLst>
          </p:cNvPr>
          <p:cNvSpPr txBox="1"/>
          <p:nvPr/>
        </p:nvSpPr>
        <p:spPr>
          <a:xfrm>
            <a:off x="827088" y="1412875"/>
            <a:ext cx="7870825" cy="1600438"/>
          </a:xfrm>
          <a:prstGeom prst="rect">
            <a:avLst/>
          </a:prstGeom>
          <a:noFill/>
        </p:spPr>
        <p:txBody>
          <a:bodyPr>
            <a:spAutoFit/>
          </a:bodyPr>
          <a:lstStyle/>
          <a:p>
            <a:pPr eaLnBrk="1" hangingPunct="1">
              <a:defRPr/>
            </a:pPr>
            <a:r>
              <a:rPr lang="zh-CN" altLang="en-US" sz="2400" dirty="0">
                <a:solidFill>
                  <a:srgbClr val="C00000"/>
                </a:solidFill>
                <a:latin typeface="华文隶书" panose="02010800040101010101" pitchFamily="2" charset="-122"/>
                <a:ea typeface="华文隶书" panose="02010800040101010101" pitchFamily="2" charset="-122"/>
              </a:rPr>
              <a:t>推理问题</a:t>
            </a:r>
            <a:r>
              <a:rPr lang="en-US" altLang="zh-CN" sz="2400" dirty="0">
                <a:solidFill>
                  <a:srgbClr val="C00000"/>
                </a:solidFill>
                <a:latin typeface="华文隶书" panose="02010800040101010101" pitchFamily="2" charset="-122"/>
                <a:ea typeface="华文隶书" panose="02010800040101010101" pitchFamily="2" charset="-122"/>
              </a:rPr>
              <a:t>3</a:t>
            </a:r>
          </a:p>
          <a:p>
            <a:pPr eaLnBrk="1" hangingPunct="1">
              <a:spcBef>
                <a:spcPts val="600"/>
              </a:spcBef>
              <a:defRPr/>
            </a:pPr>
            <a:r>
              <a:rPr lang="zh-CN" altLang="en-US" sz="2000" dirty="0">
                <a:latin typeface="+mn-lt"/>
              </a:rPr>
              <a:t>接下来，埃贝尔又遇见两个当地人，不妨称之为</a:t>
            </a:r>
            <a:r>
              <a:rPr lang="en-US" altLang="zh-CN" sz="2000" dirty="0">
                <a:latin typeface="+mn-lt"/>
              </a:rPr>
              <a:t> A </a:t>
            </a:r>
            <a:r>
              <a:rPr lang="zh-CN" altLang="en-US" sz="2000" dirty="0">
                <a:latin typeface="+mn-lt"/>
              </a:rPr>
              <a:t>和</a:t>
            </a:r>
            <a:r>
              <a:rPr lang="en-US" altLang="zh-CN" sz="2000" dirty="0">
                <a:latin typeface="+mn-lt"/>
              </a:rPr>
              <a:t> B. A </a:t>
            </a:r>
            <a:r>
              <a:rPr lang="zh-CN" altLang="en-US" sz="2000" dirty="0">
                <a:latin typeface="+mn-lt"/>
              </a:rPr>
              <a:t>对埃贝尔说</a:t>
            </a:r>
            <a:r>
              <a:rPr lang="en-US" altLang="zh-CN" sz="2000" dirty="0">
                <a:latin typeface="+mn-lt"/>
              </a:rPr>
              <a:t>: “</a:t>
            </a:r>
            <a:r>
              <a:rPr lang="zh-CN" altLang="en-US" sz="2000" dirty="0">
                <a:latin typeface="+mn-lt"/>
              </a:rPr>
              <a:t>我们两个人都是</a:t>
            </a:r>
            <a:r>
              <a:rPr lang="en-US" altLang="zh-CN" sz="2000" dirty="0">
                <a:latin typeface="+mn-lt"/>
              </a:rPr>
              <a:t> knave” </a:t>
            </a:r>
            <a:r>
              <a:rPr lang="zh-CN" altLang="en-US" sz="2000" dirty="0">
                <a:latin typeface="+mn-lt"/>
              </a:rPr>
              <a:t>。</a:t>
            </a:r>
            <a:endParaRPr lang="en-US" altLang="zh-CN" sz="2000" dirty="0">
              <a:latin typeface="+mn-lt"/>
            </a:endParaRPr>
          </a:p>
          <a:p>
            <a:pPr eaLnBrk="1" hangingPunct="1">
              <a:spcBef>
                <a:spcPts val="600"/>
              </a:spcBef>
              <a:defRPr/>
            </a:pPr>
            <a:r>
              <a:rPr lang="zh-CN" altLang="en-US" sz="2000" dirty="0">
                <a:latin typeface="+mn-lt"/>
              </a:rPr>
              <a:t>我们的问题是：</a:t>
            </a:r>
            <a:r>
              <a:rPr lang="en-US" altLang="zh-CN" sz="2400" dirty="0">
                <a:solidFill>
                  <a:srgbClr val="C00000"/>
                </a:solidFill>
                <a:latin typeface="+mn-lt"/>
              </a:rPr>
              <a:t>A </a:t>
            </a:r>
            <a:r>
              <a:rPr lang="zh-CN" altLang="en-US" sz="2400" dirty="0">
                <a:solidFill>
                  <a:srgbClr val="C00000"/>
                </a:solidFill>
                <a:latin typeface="+mn-lt"/>
              </a:rPr>
              <a:t>是哪类人？</a:t>
            </a:r>
            <a:r>
              <a:rPr lang="en-US" altLang="zh-CN" sz="2400" dirty="0">
                <a:solidFill>
                  <a:srgbClr val="C00000"/>
                </a:solidFill>
                <a:latin typeface="+mn-lt"/>
              </a:rPr>
              <a:t>B</a:t>
            </a:r>
            <a:r>
              <a:rPr lang="zh-CN" altLang="en-US" sz="2400" dirty="0">
                <a:solidFill>
                  <a:srgbClr val="C00000"/>
                </a:solidFill>
                <a:latin typeface="+mn-lt"/>
              </a:rPr>
              <a:t>又是哪类人</a:t>
            </a:r>
            <a:r>
              <a:rPr lang="en-US" altLang="zh-CN" sz="2400" dirty="0">
                <a:solidFill>
                  <a:srgbClr val="C00000"/>
                </a:solidFill>
                <a:latin typeface="+mn-lt"/>
              </a:rPr>
              <a:t>?</a:t>
            </a:r>
            <a:endParaRPr lang="zh-CN" altLang="en-US" sz="2400" dirty="0">
              <a:solidFill>
                <a:srgbClr val="C00000"/>
              </a:solidFill>
              <a:latin typeface="+mn-lt"/>
            </a:endParaRPr>
          </a:p>
        </p:txBody>
      </p:sp>
      <p:sp>
        <p:nvSpPr>
          <p:cNvPr id="4" name="文本框 3">
            <a:extLst>
              <a:ext uri="{FF2B5EF4-FFF2-40B4-BE49-F238E27FC236}">
                <a16:creationId xmlns:a16="http://schemas.microsoft.com/office/drawing/2014/main" id="{BF5CA6E0-166C-4FAF-B3C3-AA59BCC5C307}"/>
              </a:ext>
            </a:extLst>
          </p:cNvPr>
          <p:cNvSpPr txBox="1">
            <a:spLocks noChangeArrowheads="1"/>
          </p:cNvSpPr>
          <p:nvPr/>
        </p:nvSpPr>
        <p:spPr bwMode="auto">
          <a:xfrm>
            <a:off x="1342231" y="3198018"/>
            <a:ext cx="6840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400" dirty="0">
                <a:solidFill>
                  <a:srgbClr val="006600"/>
                </a:solidFill>
                <a:latin typeface="微软雅黑" panose="020B0503020204020204" pitchFamily="34" charset="-122"/>
                <a:ea typeface="微软雅黑" panose="020B0503020204020204" pitchFamily="34" charset="-122"/>
              </a:rPr>
              <a:t>显然</a:t>
            </a:r>
            <a:r>
              <a:rPr lang="en-US" altLang="zh-CN" sz="2400" dirty="0">
                <a:solidFill>
                  <a:srgbClr val="006600"/>
                </a:solidFill>
                <a:ea typeface="微软雅黑" panose="020B0503020204020204" pitchFamily="34" charset="-122"/>
                <a:cs typeface="Times New Roman" panose="02020603050405020304" pitchFamily="18" charset="0"/>
              </a:rPr>
              <a:t>A</a:t>
            </a:r>
            <a:r>
              <a:rPr lang="zh-CN" altLang="en-US" sz="2400" dirty="0">
                <a:solidFill>
                  <a:srgbClr val="006600"/>
                </a:solidFill>
                <a:latin typeface="微软雅黑" panose="020B0503020204020204" pitchFamily="34" charset="-122"/>
                <a:ea typeface="微软雅黑" panose="020B0503020204020204" pitchFamily="34" charset="-122"/>
              </a:rPr>
              <a:t>是无赖。他说的话不是事实，所以</a:t>
            </a:r>
            <a:r>
              <a:rPr lang="en-US" altLang="zh-CN" sz="2400" dirty="0">
                <a:solidFill>
                  <a:srgbClr val="006600"/>
                </a:solidFill>
                <a:ea typeface="微软雅黑" panose="020B0503020204020204" pitchFamily="34" charset="-122"/>
              </a:rPr>
              <a:t>B</a:t>
            </a:r>
            <a:r>
              <a:rPr lang="zh-CN" altLang="en-US" sz="2400" dirty="0">
                <a:solidFill>
                  <a:srgbClr val="006600"/>
                </a:solidFill>
                <a:latin typeface="微软雅黑" panose="020B0503020204020204" pitchFamily="34" charset="-122"/>
                <a:ea typeface="微软雅黑" panose="020B0503020204020204" pitchFamily="34" charset="-122"/>
              </a:rPr>
              <a:t>是骑士。</a:t>
            </a:r>
          </a:p>
        </p:txBody>
      </p:sp>
      <p:sp>
        <p:nvSpPr>
          <p:cNvPr id="5" name="矩形 4">
            <a:extLst>
              <a:ext uri="{FF2B5EF4-FFF2-40B4-BE49-F238E27FC236}">
                <a16:creationId xmlns:a16="http://schemas.microsoft.com/office/drawing/2014/main" id="{A6A39459-A3BB-285B-85AC-7176F1E96627}"/>
              </a:ext>
            </a:extLst>
          </p:cNvPr>
          <p:cNvSpPr/>
          <p:nvPr/>
        </p:nvSpPr>
        <p:spPr>
          <a:xfrm>
            <a:off x="850140" y="3873635"/>
            <a:ext cx="7644514" cy="1661993"/>
          </a:xfrm>
          <a:prstGeom prst="rect">
            <a:avLst/>
          </a:prstGeom>
          <a:noFill/>
        </p:spPr>
        <p:txBody>
          <a:bodyPr>
            <a:spAutoFit/>
          </a:bodyPr>
          <a:lstStyle/>
          <a:p>
            <a:pPr eaLnBrk="1" hangingPunct="1">
              <a:defRPr/>
            </a:pPr>
            <a:r>
              <a:rPr lang="zh-CN" altLang="en-US" sz="3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问题</a:t>
            </a:r>
            <a:r>
              <a:rPr lang="en-US" altLang="zh-CN" sz="3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1</a:t>
            </a:r>
            <a:r>
              <a:rPr lang="zh-CN" altLang="en-US" sz="3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t>
            </a:r>
            <a:endParaRPr lang="en-US" altLang="zh-CN" sz="3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eaLnBrk="1" hangingPunct="1">
              <a:spcBef>
                <a:spcPts val="1200"/>
              </a:spcBef>
              <a:defRPr/>
            </a:pPr>
            <a:r>
              <a:rPr lang="zh-CN" alt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和前面说的“这岛上不会有人说自己是</a:t>
            </a:r>
            <a:r>
              <a:rPr lang="en-US" altLang="zh-CN"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knave</a:t>
            </a:r>
            <a:r>
              <a:rPr lang="zh-CN" alt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”为什么不矛盾？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0DD9F-E5FA-F27F-30BA-29EA14C561FC}"/>
              </a:ext>
            </a:extLst>
          </p:cNvPr>
          <p:cNvSpPr/>
          <p:nvPr/>
        </p:nvSpPr>
        <p:spPr>
          <a:xfrm>
            <a:off x="899592" y="764704"/>
            <a:ext cx="7920880" cy="1092607"/>
          </a:xfrm>
          <a:prstGeom prst="rect">
            <a:avLst/>
          </a:prstGeom>
          <a:noFill/>
        </p:spPr>
        <p:txBody>
          <a:bodyPr wrap="square">
            <a:spAutoFit/>
          </a:bodyPr>
          <a:lstStyle/>
          <a:p>
            <a:pPr eaLnBrk="1" hangingPunct="1">
              <a:defRPr/>
            </a:pPr>
            <a:r>
              <a:rPr lang="zh-CN" altLang="en-US"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问题</a:t>
            </a:r>
            <a:r>
              <a:rPr lang="en-US" altLang="zh-CN"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2</a:t>
            </a:r>
            <a:r>
              <a:rPr lang="zh-CN" altLang="en-US"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a:t>
            </a:r>
            <a:endParaRPr lang="en-US" altLang="zh-CN"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endParaRPr>
          </a:p>
          <a:p>
            <a:pPr eaLnBrk="1" hangingPunct="1">
              <a:spcBef>
                <a:spcPts val="600"/>
              </a:spcBef>
              <a:defRPr/>
            </a:pPr>
            <a:r>
              <a:rPr lang="zh-CN" altLang="en-US"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推理中是否有些规律与具体的内容无关？</a:t>
            </a:r>
            <a:endParaRPr lang="en-US" altLang="zh-CN"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endParaRPr>
          </a:p>
        </p:txBody>
      </p:sp>
      <p:sp>
        <p:nvSpPr>
          <p:cNvPr id="3" name="TextBox 2">
            <a:extLst>
              <a:ext uri="{FF2B5EF4-FFF2-40B4-BE49-F238E27FC236}">
                <a16:creationId xmlns:a16="http://schemas.microsoft.com/office/drawing/2014/main" id="{95FE39A9-7137-84BB-59B0-05FC2B4B5076}"/>
              </a:ext>
            </a:extLst>
          </p:cNvPr>
          <p:cNvSpPr txBox="1"/>
          <p:nvPr/>
        </p:nvSpPr>
        <p:spPr>
          <a:xfrm>
            <a:off x="971600" y="2105561"/>
            <a:ext cx="7344816" cy="1323439"/>
          </a:xfrm>
          <a:prstGeom prst="rect">
            <a:avLst/>
          </a:prstGeom>
          <a:blipFill>
            <a:blip r:embed="rId2"/>
            <a:tile tx="0" ty="0" sx="100000" sy="100000" flip="none" algn="tl"/>
          </a:blipFill>
          <a:effectLst>
            <a:softEdge rad="63500"/>
          </a:effectLst>
          <a:scene3d>
            <a:camera prst="orthographicFront"/>
            <a:lightRig rig="threePt" dir="t"/>
          </a:scene3d>
          <a:sp3d>
            <a:bevelT/>
          </a:sp3d>
        </p:spPr>
        <p:txBody>
          <a:bodyPr wrap="square">
            <a:spAutoFit/>
          </a:bodyPr>
          <a:lstStyle/>
          <a:p>
            <a:pPr eaLnBrk="1" hangingPunct="1">
              <a:defRPr/>
            </a:pPr>
            <a:r>
              <a:rPr lang="zh-CN" altLang="en-US" sz="1400" dirty="0">
                <a:solidFill>
                  <a:srgbClr val="0070C0"/>
                </a:solidFill>
                <a:latin typeface="微软雅黑" pitchFamily="34" charset="-122"/>
                <a:ea typeface="微软雅黑" pitchFamily="34" charset="-122"/>
              </a:rPr>
              <a:t>比如说：</a:t>
            </a:r>
            <a:endParaRPr lang="en-US" altLang="zh-CN" sz="1400" dirty="0">
              <a:solidFill>
                <a:srgbClr val="0070C0"/>
              </a:solidFill>
              <a:latin typeface="微软雅黑" pitchFamily="34" charset="-122"/>
              <a:ea typeface="微软雅黑" pitchFamily="34" charset="-122"/>
            </a:endParaRPr>
          </a:p>
          <a:p>
            <a:pPr eaLnBrk="1" hangingPunct="1">
              <a:spcBef>
                <a:spcPts val="600"/>
              </a:spcBef>
              <a:defRPr/>
            </a:pPr>
            <a:r>
              <a:rPr lang="zh-CN" altLang="en-US" sz="1400" dirty="0">
                <a:solidFill>
                  <a:srgbClr val="0070C0"/>
                </a:solidFill>
                <a:latin typeface="微软雅黑" pitchFamily="34" charset="-122"/>
                <a:ea typeface="微软雅黑" pitchFamily="34" charset="-122"/>
              </a:rPr>
              <a:t>我们知道两件事中必有一件发生，也只会有一件发生，那么，如果知道其中一件肯定发生，我们就可以推断另一件事肯定不会发生；另一方面，如何我们知道两件事中至少有一件会发生，若知道其中一件一定没发生，我们就可以推动另一件事一定会发生。</a:t>
            </a:r>
            <a:endParaRPr lang="en-US" altLang="zh-CN" sz="1400" dirty="0">
              <a:solidFill>
                <a:srgbClr val="0070C0"/>
              </a:solidFill>
              <a:latin typeface="微软雅黑" pitchFamily="34" charset="-122"/>
              <a:ea typeface="微软雅黑" pitchFamily="34" charset="-122"/>
            </a:endParaRPr>
          </a:p>
          <a:p>
            <a:pPr eaLnBrk="1" hangingPunct="1">
              <a:spcBef>
                <a:spcPts val="600"/>
              </a:spcBef>
              <a:defRPr/>
            </a:pPr>
            <a:r>
              <a:rPr lang="zh-CN" altLang="en-US" sz="1400" dirty="0">
                <a:solidFill>
                  <a:srgbClr val="0070C0"/>
                </a:solidFill>
                <a:latin typeface="微软雅黑" pitchFamily="34" charset="-122"/>
                <a:ea typeface="微软雅黑" pitchFamily="34" charset="-122"/>
              </a:rPr>
              <a:t>至于那些是什么事，对推理并没有任何影响。</a:t>
            </a:r>
          </a:p>
        </p:txBody>
      </p:sp>
      <p:sp>
        <p:nvSpPr>
          <p:cNvPr id="4" name="Rectangle 1">
            <a:extLst>
              <a:ext uri="{FF2B5EF4-FFF2-40B4-BE49-F238E27FC236}">
                <a16:creationId xmlns:a16="http://schemas.microsoft.com/office/drawing/2014/main" id="{337D99FE-373D-C0F9-DFBC-D28232E3B8EA}"/>
              </a:ext>
            </a:extLst>
          </p:cNvPr>
          <p:cNvSpPr/>
          <p:nvPr/>
        </p:nvSpPr>
        <p:spPr>
          <a:xfrm>
            <a:off x="971600" y="3677250"/>
            <a:ext cx="6768752" cy="1523494"/>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defRPr/>
            </a:pPr>
            <a:r>
              <a:rPr lang="zh-CN" alt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ea typeface="宋体" charset="-122"/>
              </a:rPr>
              <a:t>问题</a:t>
            </a:r>
            <a:r>
              <a:rPr lang="en-US" altLang="zh-CN"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ea typeface="宋体" charset="-122"/>
              </a:rPr>
              <a:t>3</a:t>
            </a:r>
            <a:r>
              <a:rPr lang="zh-CN" alt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ea typeface="宋体" charset="-122"/>
              </a:rPr>
              <a:t>：</a:t>
            </a:r>
            <a:endParaRPr lang="en-US" altLang="zh-CN"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ea typeface="宋体" charset="-122"/>
            </a:endParaRPr>
          </a:p>
          <a:p>
            <a:pPr eaLnBrk="1" hangingPunct="1">
              <a:spcBef>
                <a:spcPts val="600"/>
              </a:spcBef>
              <a:defRPr/>
            </a:pPr>
            <a:r>
              <a:rPr lang="zh-CN" alt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ea typeface="宋体" charset="-122"/>
              </a:rPr>
              <a:t>我们怎么才能将这些规律表达出来，并让它们发挥作用？</a:t>
            </a:r>
            <a:endParaRPr lang="en-US" altLang="zh-CN"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ea typeface="宋体" charset="-122"/>
            </a:endParaRPr>
          </a:p>
        </p:txBody>
      </p:sp>
      <p:sp>
        <p:nvSpPr>
          <p:cNvPr id="5" name="TextBox 3">
            <a:extLst>
              <a:ext uri="{FF2B5EF4-FFF2-40B4-BE49-F238E27FC236}">
                <a16:creationId xmlns:a16="http://schemas.microsoft.com/office/drawing/2014/main" id="{F3BD6CE4-EC63-C10B-CBA0-59F33471C650}"/>
              </a:ext>
            </a:extLst>
          </p:cNvPr>
          <p:cNvSpPr txBox="1">
            <a:spLocks noChangeArrowheads="1"/>
          </p:cNvSpPr>
          <p:nvPr/>
        </p:nvSpPr>
        <p:spPr bwMode="auto">
          <a:xfrm>
            <a:off x="3491880" y="5264328"/>
            <a:ext cx="34563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1800" dirty="0">
                <a:solidFill>
                  <a:srgbClr val="006600"/>
                </a:solidFill>
                <a:latin typeface="微软雅黑" panose="020B0503020204020204" pitchFamily="34" charset="-122"/>
                <a:ea typeface="微软雅黑" panose="020B0503020204020204" pitchFamily="34" charset="-122"/>
              </a:rPr>
              <a:t>识别对象，理清关系，语言表达</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CF17FDD-2E9E-CDE4-5B36-6175F4CC42B9}"/>
              </a:ext>
            </a:extLst>
          </p:cNvPr>
          <p:cNvSpPr>
            <a:spLocks noGrp="1"/>
          </p:cNvSpPr>
          <p:nvPr>
            <p:ph type="title"/>
          </p:nvPr>
        </p:nvSpPr>
        <p:spPr>
          <a:xfrm>
            <a:off x="457200" y="426867"/>
            <a:ext cx="8229600" cy="919162"/>
          </a:xfrm>
        </p:spPr>
        <p:txBody>
          <a:bodyPr/>
          <a:lstStyle/>
          <a:p>
            <a:pPr eaLnBrk="1" hangingPunct="1"/>
            <a:r>
              <a:rPr lang="zh-CN" altLang="en-US" dirty="0"/>
              <a:t>推理涉及的基本对象（概念）</a:t>
            </a:r>
          </a:p>
        </p:txBody>
      </p:sp>
      <p:sp>
        <p:nvSpPr>
          <p:cNvPr id="11267" name="Content Placeholder 2">
            <a:extLst>
              <a:ext uri="{FF2B5EF4-FFF2-40B4-BE49-F238E27FC236}">
                <a16:creationId xmlns:a16="http://schemas.microsoft.com/office/drawing/2014/main" id="{044B176D-5B7F-BDA7-612A-5822F44FA60E}"/>
              </a:ext>
            </a:extLst>
          </p:cNvPr>
          <p:cNvSpPr>
            <a:spLocks noGrp="1"/>
          </p:cNvSpPr>
          <p:nvPr>
            <p:ph idx="1"/>
          </p:nvPr>
        </p:nvSpPr>
        <p:spPr>
          <a:xfrm>
            <a:off x="827584" y="1520788"/>
            <a:ext cx="7993583" cy="3816424"/>
          </a:xfrm>
        </p:spPr>
        <p:txBody>
          <a:bodyPr/>
          <a:lstStyle/>
          <a:p>
            <a:pPr eaLnBrk="1" hangingPunct="1"/>
            <a:r>
              <a:rPr lang="zh-CN" altLang="en-US" sz="2400" dirty="0"/>
              <a:t>一个可以判定“真</a:t>
            </a:r>
            <a:r>
              <a:rPr lang="en-US" altLang="zh-CN" sz="2400" dirty="0"/>
              <a:t>/</a:t>
            </a:r>
            <a:r>
              <a:rPr lang="zh-CN" altLang="en-US" sz="2400" dirty="0"/>
              <a:t>假”的“东西” </a:t>
            </a:r>
            <a:r>
              <a:rPr lang="en-US" altLang="zh-CN" sz="2400" dirty="0"/>
              <a:t>–</a:t>
            </a:r>
            <a:r>
              <a:rPr lang="zh-CN" altLang="en-US" sz="2400" dirty="0"/>
              <a:t> </a:t>
            </a:r>
            <a:r>
              <a:rPr lang="zh-CN" altLang="en-US" sz="2400" b="1" dirty="0">
                <a:solidFill>
                  <a:srgbClr val="FF0000"/>
                </a:solidFill>
              </a:rPr>
              <a:t>命题</a:t>
            </a:r>
            <a:endParaRPr lang="en-US" altLang="zh-CN" sz="2400" b="1" dirty="0"/>
          </a:p>
          <a:p>
            <a:pPr lvl="1" eaLnBrk="1" hangingPunct="1"/>
            <a:r>
              <a:rPr lang="zh-CN" altLang="en-US" sz="2000" dirty="0"/>
              <a:t>“今天是星期二。”</a:t>
            </a:r>
            <a:endParaRPr lang="en-US" altLang="zh-CN" sz="2000" dirty="0"/>
          </a:p>
          <a:p>
            <a:pPr eaLnBrk="1" hangingPunct="1"/>
            <a:r>
              <a:rPr lang="zh-CN" altLang="en-US" sz="2400" dirty="0"/>
              <a:t>简单命题组成更复杂的命题 </a:t>
            </a:r>
            <a:r>
              <a:rPr lang="en-US" altLang="zh-CN" sz="2400" dirty="0"/>
              <a:t>–</a:t>
            </a:r>
            <a:r>
              <a:rPr lang="zh-CN" altLang="en-US" sz="2400" dirty="0"/>
              <a:t> </a:t>
            </a:r>
            <a:r>
              <a:rPr lang="zh-CN" altLang="en-US" sz="2400" b="1" dirty="0">
                <a:solidFill>
                  <a:srgbClr val="FF0000"/>
                </a:solidFill>
              </a:rPr>
              <a:t>连接词</a:t>
            </a:r>
            <a:endParaRPr lang="en-US" altLang="zh-CN" sz="2400" b="1" dirty="0">
              <a:solidFill>
                <a:srgbClr val="FF0000"/>
              </a:solidFill>
            </a:endParaRPr>
          </a:p>
          <a:p>
            <a:pPr lvl="1" eaLnBrk="1" hangingPunct="1"/>
            <a:r>
              <a:rPr lang="zh-CN" altLang="en-US" sz="2000" dirty="0"/>
              <a:t>“如果今天是星期一，我们就有计算机问题求解课。”</a:t>
            </a:r>
            <a:endParaRPr lang="en-US" altLang="zh-CN" sz="2000" dirty="0"/>
          </a:p>
          <a:p>
            <a:pPr eaLnBrk="1" hangingPunct="1"/>
            <a:r>
              <a:rPr lang="zh-CN" altLang="en-US" sz="2400" dirty="0"/>
              <a:t>深入命题的内部 </a:t>
            </a:r>
            <a:r>
              <a:rPr lang="en-US" altLang="zh-CN" sz="2400" dirty="0"/>
              <a:t>–</a:t>
            </a:r>
            <a:r>
              <a:rPr lang="zh-CN" altLang="en-US" sz="2400" dirty="0"/>
              <a:t> </a:t>
            </a:r>
            <a:r>
              <a:rPr lang="zh-CN" altLang="en-US" sz="2400" b="1" dirty="0">
                <a:solidFill>
                  <a:srgbClr val="FF0000"/>
                </a:solidFill>
              </a:rPr>
              <a:t>谓词与变元</a:t>
            </a:r>
            <a:endParaRPr lang="en-US" altLang="zh-CN" sz="2400" b="1" dirty="0">
              <a:solidFill>
                <a:srgbClr val="FF0000"/>
              </a:solidFill>
            </a:endParaRPr>
          </a:p>
          <a:p>
            <a:pPr lvl="1" eaLnBrk="1" hangingPunct="1"/>
            <a:r>
              <a:rPr lang="zh-CN" altLang="en-US" sz="2000" dirty="0"/>
              <a:t>在“今天下雨了。”和“昨天下雨了”之间建立逻辑联系。</a:t>
            </a:r>
            <a:endParaRPr lang="en-US" altLang="zh-CN" sz="2000" dirty="0"/>
          </a:p>
          <a:p>
            <a:pPr eaLnBrk="1" hangingPunct="1"/>
            <a:r>
              <a:rPr lang="zh-CN" altLang="en-US" sz="2400" dirty="0"/>
              <a:t>体现“普遍性”与“存在性” </a:t>
            </a:r>
            <a:r>
              <a:rPr lang="en-US" altLang="zh-CN" sz="2400" dirty="0"/>
              <a:t>–</a:t>
            </a:r>
            <a:r>
              <a:rPr lang="zh-CN" altLang="en-US" sz="2400" dirty="0"/>
              <a:t> </a:t>
            </a:r>
            <a:r>
              <a:rPr lang="zh-CN" altLang="en-US" sz="2400" b="1" dirty="0">
                <a:solidFill>
                  <a:srgbClr val="FF0000"/>
                </a:solidFill>
              </a:rPr>
              <a:t>量词</a:t>
            </a:r>
            <a:endParaRPr lang="en-US" altLang="zh-CN" sz="2400" b="1" dirty="0">
              <a:solidFill>
                <a:srgbClr val="FF0000"/>
              </a:solidFill>
            </a:endParaRPr>
          </a:p>
          <a:p>
            <a:pPr lvl="1" eaLnBrk="1" hangingPunct="1"/>
            <a:r>
              <a:rPr lang="zh-CN" altLang="en-US" sz="2000" dirty="0"/>
              <a:t>“人总是要死的。”</a:t>
            </a:r>
            <a:endParaRPr lang="en-US" altLang="zh-CN" sz="2000" dirty="0"/>
          </a:p>
          <a:p>
            <a:pPr lvl="1" eaLnBrk="1" hangingPunct="1"/>
            <a:r>
              <a:rPr lang="zh-CN" altLang="en-US" sz="2000" dirty="0"/>
              <a:t>“有人活到一百岁。”</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39711EC-A17B-738E-5B22-70E7EB7217FB}"/>
              </a:ext>
            </a:extLst>
          </p:cNvPr>
          <p:cNvSpPr>
            <a:spLocks noGrp="1"/>
          </p:cNvSpPr>
          <p:nvPr>
            <p:ph type="title"/>
          </p:nvPr>
        </p:nvSpPr>
        <p:spPr>
          <a:xfrm>
            <a:off x="457200" y="274638"/>
            <a:ext cx="8229600" cy="865189"/>
          </a:xfrm>
        </p:spPr>
        <p:txBody>
          <a:bodyPr/>
          <a:lstStyle/>
          <a:p>
            <a:pPr eaLnBrk="1" hangingPunct="1"/>
            <a:r>
              <a:rPr lang="zh-CN" altLang="en-US" dirty="0"/>
              <a:t>逻辑连接词与真值表</a:t>
            </a:r>
          </a:p>
        </p:txBody>
      </p:sp>
      <p:grpSp>
        <p:nvGrpSpPr>
          <p:cNvPr id="12291" name="Group 3">
            <a:extLst>
              <a:ext uri="{FF2B5EF4-FFF2-40B4-BE49-F238E27FC236}">
                <a16:creationId xmlns:a16="http://schemas.microsoft.com/office/drawing/2014/main" id="{F64BBE07-7873-085B-2757-01578DEA6D3B}"/>
              </a:ext>
            </a:extLst>
          </p:cNvPr>
          <p:cNvGrpSpPr>
            <a:grpSpLocks/>
          </p:cNvGrpSpPr>
          <p:nvPr/>
        </p:nvGrpSpPr>
        <p:grpSpPr bwMode="auto">
          <a:xfrm>
            <a:off x="316185" y="1492945"/>
            <a:ext cx="1854200" cy="1644650"/>
            <a:chOff x="2895600" y="2971800"/>
            <a:chExt cx="2743200" cy="2438400"/>
          </a:xfrm>
        </p:grpSpPr>
        <p:sp>
          <p:nvSpPr>
            <p:cNvPr id="12335" name="Oval 2">
              <a:extLst>
                <a:ext uri="{FF2B5EF4-FFF2-40B4-BE49-F238E27FC236}">
                  <a16:creationId xmlns:a16="http://schemas.microsoft.com/office/drawing/2014/main" id="{E49037EB-221B-8CAC-4FFA-1DCD893DC9CD}"/>
                </a:ext>
              </a:extLst>
            </p:cNvPr>
            <p:cNvSpPr>
              <a:spLocks noChangeArrowheads="1"/>
            </p:cNvSpPr>
            <p:nvPr/>
          </p:nvSpPr>
          <p:spPr bwMode="auto">
            <a:xfrm>
              <a:off x="2971800" y="3657600"/>
              <a:ext cx="990600" cy="1676400"/>
            </a:xfrm>
            <a:prstGeom prst="ellipse">
              <a:avLst/>
            </a:prstGeom>
            <a:solidFill>
              <a:srgbClr val="FFFF99"/>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600">
                <a:latin typeface="Arial" panose="020B0604020202020204" pitchFamily="34" charset="0"/>
              </a:endParaRPr>
            </a:p>
          </p:txBody>
        </p:sp>
        <p:sp>
          <p:nvSpPr>
            <p:cNvPr id="12336" name="Line 5">
              <a:extLst>
                <a:ext uri="{FF2B5EF4-FFF2-40B4-BE49-F238E27FC236}">
                  <a16:creationId xmlns:a16="http://schemas.microsoft.com/office/drawing/2014/main" id="{4C7C171D-866A-7535-5414-71492FDAB3BB}"/>
                </a:ext>
              </a:extLst>
            </p:cNvPr>
            <p:cNvSpPr>
              <a:spLocks noChangeShapeType="1"/>
            </p:cNvSpPr>
            <p:nvPr/>
          </p:nvSpPr>
          <p:spPr bwMode="auto">
            <a:xfrm>
              <a:off x="2895600" y="2971800"/>
              <a:ext cx="2743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37" name="Line 6">
              <a:extLst>
                <a:ext uri="{FF2B5EF4-FFF2-40B4-BE49-F238E27FC236}">
                  <a16:creationId xmlns:a16="http://schemas.microsoft.com/office/drawing/2014/main" id="{E34D8927-52F5-09A4-F0F8-B655D981C6B8}"/>
                </a:ext>
              </a:extLst>
            </p:cNvPr>
            <p:cNvSpPr>
              <a:spLocks noChangeShapeType="1"/>
            </p:cNvSpPr>
            <p:nvPr/>
          </p:nvSpPr>
          <p:spPr bwMode="auto">
            <a:xfrm>
              <a:off x="2895600" y="5410200"/>
              <a:ext cx="2743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38" name="Line 7">
              <a:extLst>
                <a:ext uri="{FF2B5EF4-FFF2-40B4-BE49-F238E27FC236}">
                  <a16:creationId xmlns:a16="http://schemas.microsoft.com/office/drawing/2014/main" id="{9213B017-6347-79CB-FD0C-3327C5D07B88}"/>
                </a:ext>
              </a:extLst>
            </p:cNvPr>
            <p:cNvSpPr>
              <a:spLocks noChangeShapeType="1"/>
            </p:cNvSpPr>
            <p:nvPr/>
          </p:nvSpPr>
          <p:spPr bwMode="auto">
            <a:xfrm>
              <a:off x="4191000" y="2971800"/>
              <a:ext cx="0" cy="2438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39" name="Line 8">
              <a:extLst>
                <a:ext uri="{FF2B5EF4-FFF2-40B4-BE49-F238E27FC236}">
                  <a16:creationId xmlns:a16="http://schemas.microsoft.com/office/drawing/2014/main" id="{3DFAF202-048A-36F4-3921-01E569BE2D4D}"/>
                </a:ext>
              </a:extLst>
            </p:cNvPr>
            <p:cNvSpPr>
              <a:spLocks noChangeShapeType="1"/>
            </p:cNvSpPr>
            <p:nvPr/>
          </p:nvSpPr>
          <p:spPr bwMode="auto">
            <a:xfrm>
              <a:off x="2971800" y="3581400"/>
              <a:ext cx="2590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40" name="Text Box 9">
              <a:extLst>
                <a:ext uri="{FF2B5EF4-FFF2-40B4-BE49-F238E27FC236}">
                  <a16:creationId xmlns:a16="http://schemas.microsoft.com/office/drawing/2014/main" id="{CBD1D2E1-C82C-1230-6D19-113773A839FD}"/>
                </a:ext>
              </a:extLst>
            </p:cNvPr>
            <p:cNvSpPr txBox="1">
              <a:spLocks noChangeArrowheads="1"/>
            </p:cNvSpPr>
            <p:nvPr/>
          </p:nvSpPr>
          <p:spPr bwMode="auto">
            <a:xfrm>
              <a:off x="3352800" y="3048000"/>
              <a:ext cx="609600" cy="471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kumimoji="1" lang="en-US" altLang="zh-CN" sz="1600" i="1"/>
                <a:t>p</a:t>
              </a:r>
            </a:p>
          </p:txBody>
        </p:sp>
        <p:sp>
          <p:nvSpPr>
            <p:cNvPr id="12341" name="Text Box 10">
              <a:extLst>
                <a:ext uri="{FF2B5EF4-FFF2-40B4-BE49-F238E27FC236}">
                  <a16:creationId xmlns:a16="http://schemas.microsoft.com/office/drawing/2014/main" id="{927E7BB9-276B-26AF-2764-9F9D39A40A46}"/>
                </a:ext>
              </a:extLst>
            </p:cNvPr>
            <p:cNvSpPr txBox="1">
              <a:spLocks noChangeArrowheads="1"/>
            </p:cNvSpPr>
            <p:nvPr/>
          </p:nvSpPr>
          <p:spPr bwMode="auto">
            <a:xfrm>
              <a:off x="4495800" y="3048000"/>
              <a:ext cx="1143000" cy="471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kumimoji="1" lang="zh-CN" altLang="en-US" sz="1600"/>
                <a:t>~</a:t>
              </a:r>
              <a:r>
                <a:rPr kumimoji="1" lang="en-US" altLang="zh-CN" sz="1600" i="1"/>
                <a:t>p</a:t>
              </a:r>
              <a:endParaRPr kumimoji="1" lang="en-US" altLang="zh-CN" sz="1600"/>
            </a:p>
          </p:txBody>
        </p:sp>
        <p:sp>
          <p:nvSpPr>
            <p:cNvPr id="12342" name="Text Box 11">
              <a:extLst>
                <a:ext uri="{FF2B5EF4-FFF2-40B4-BE49-F238E27FC236}">
                  <a16:creationId xmlns:a16="http://schemas.microsoft.com/office/drawing/2014/main" id="{05A6AE99-7CC8-E3FF-01A7-AF3892B96B5F}"/>
                </a:ext>
              </a:extLst>
            </p:cNvPr>
            <p:cNvSpPr txBox="1">
              <a:spLocks noChangeArrowheads="1"/>
            </p:cNvSpPr>
            <p:nvPr/>
          </p:nvSpPr>
          <p:spPr bwMode="auto">
            <a:xfrm>
              <a:off x="3276600" y="3886200"/>
              <a:ext cx="685800" cy="471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kumimoji="1" lang="en-US" altLang="zh-CN" sz="1600"/>
                <a:t>T</a:t>
              </a:r>
            </a:p>
          </p:txBody>
        </p:sp>
        <p:sp>
          <p:nvSpPr>
            <p:cNvPr id="12343" name="Text Box 12">
              <a:extLst>
                <a:ext uri="{FF2B5EF4-FFF2-40B4-BE49-F238E27FC236}">
                  <a16:creationId xmlns:a16="http://schemas.microsoft.com/office/drawing/2014/main" id="{BD1A0C97-FAD4-23CD-6F21-2A7908D6C0D3}"/>
                </a:ext>
              </a:extLst>
            </p:cNvPr>
            <p:cNvSpPr txBox="1">
              <a:spLocks noChangeArrowheads="1"/>
            </p:cNvSpPr>
            <p:nvPr/>
          </p:nvSpPr>
          <p:spPr bwMode="auto">
            <a:xfrm>
              <a:off x="3276600" y="4572000"/>
              <a:ext cx="914400" cy="471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kumimoji="1" lang="en-US" altLang="zh-CN" sz="1600"/>
                <a:t>F</a:t>
              </a:r>
            </a:p>
          </p:txBody>
        </p:sp>
        <p:sp>
          <p:nvSpPr>
            <p:cNvPr id="12344" name="Text Box 13">
              <a:extLst>
                <a:ext uri="{FF2B5EF4-FFF2-40B4-BE49-F238E27FC236}">
                  <a16:creationId xmlns:a16="http://schemas.microsoft.com/office/drawing/2014/main" id="{623F11AB-F2C7-3810-CF49-AD255F614C1C}"/>
                </a:ext>
              </a:extLst>
            </p:cNvPr>
            <p:cNvSpPr txBox="1">
              <a:spLocks noChangeArrowheads="1"/>
            </p:cNvSpPr>
            <p:nvPr/>
          </p:nvSpPr>
          <p:spPr bwMode="auto">
            <a:xfrm>
              <a:off x="4572000" y="3886200"/>
              <a:ext cx="914400" cy="471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kumimoji="1" lang="en-US" altLang="zh-CN" sz="1600"/>
                <a:t>F</a:t>
              </a:r>
            </a:p>
          </p:txBody>
        </p:sp>
        <p:sp>
          <p:nvSpPr>
            <p:cNvPr id="12345" name="Text Box 14">
              <a:extLst>
                <a:ext uri="{FF2B5EF4-FFF2-40B4-BE49-F238E27FC236}">
                  <a16:creationId xmlns:a16="http://schemas.microsoft.com/office/drawing/2014/main" id="{E6710E08-D124-C3BD-9DC8-592068219A51}"/>
                </a:ext>
              </a:extLst>
            </p:cNvPr>
            <p:cNvSpPr txBox="1">
              <a:spLocks noChangeArrowheads="1"/>
            </p:cNvSpPr>
            <p:nvPr/>
          </p:nvSpPr>
          <p:spPr bwMode="auto">
            <a:xfrm>
              <a:off x="4572000" y="4495800"/>
              <a:ext cx="685800" cy="471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kumimoji="1" lang="en-US" altLang="zh-CN" sz="1600"/>
                <a:t>T</a:t>
              </a:r>
            </a:p>
          </p:txBody>
        </p:sp>
      </p:grpSp>
      <p:grpSp>
        <p:nvGrpSpPr>
          <p:cNvPr id="12292" name="Group 15">
            <a:extLst>
              <a:ext uri="{FF2B5EF4-FFF2-40B4-BE49-F238E27FC236}">
                <a16:creationId xmlns:a16="http://schemas.microsoft.com/office/drawing/2014/main" id="{17A70927-9A1A-F1AF-0ED4-132C1E24ACC6}"/>
              </a:ext>
            </a:extLst>
          </p:cNvPr>
          <p:cNvGrpSpPr>
            <a:grpSpLocks/>
          </p:cNvGrpSpPr>
          <p:nvPr/>
        </p:nvGrpSpPr>
        <p:grpSpPr bwMode="auto">
          <a:xfrm>
            <a:off x="2797448" y="1334195"/>
            <a:ext cx="2238375" cy="1878012"/>
            <a:chOff x="2590800" y="2819400"/>
            <a:chExt cx="3429000" cy="2971800"/>
          </a:xfrm>
        </p:grpSpPr>
        <p:sp>
          <p:nvSpPr>
            <p:cNvPr id="12326" name="Oval 2">
              <a:extLst>
                <a:ext uri="{FF2B5EF4-FFF2-40B4-BE49-F238E27FC236}">
                  <a16:creationId xmlns:a16="http://schemas.microsoft.com/office/drawing/2014/main" id="{2DE34850-519F-736C-2393-66EDAA291E24}"/>
                </a:ext>
              </a:extLst>
            </p:cNvPr>
            <p:cNvSpPr>
              <a:spLocks noChangeArrowheads="1"/>
            </p:cNvSpPr>
            <p:nvPr/>
          </p:nvSpPr>
          <p:spPr bwMode="auto">
            <a:xfrm>
              <a:off x="2667000" y="3429000"/>
              <a:ext cx="1752600" cy="2362200"/>
            </a:xfrm>
            <a:prstGeom prst="ellipse">
              <a:avLst/>
            </a:prstGeom>
            <a:solidFill>
              <a:srgbClr val="CCFFCC">
                <a:alpha val="50195"/>
              </a:srgbClr>
            </a:solidFill>
            <a:ln w="9525">
              <a:solidFill>
                <a:srgbClr val="3399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12327" name="Line 6">
              <a:extLst>
                <a:ext uri="{FF2B5EF4-FFF2-40B4-BE49-F238E27FC236}">
                  <a16:creationId xmlns:a16="http://schemas.microsoft.com/office/drawing/2014/main" id="{DCD8601F-6D5A-C04F-EF02-F2033BBCEDE9}"/>
                </a:ext>
              </a:extLst>
            </p:cNvPr>
            <p:cNvSpPr>
              <a:spLocks noChangeShapeType="1"/>
            </p:cNvSpPr>
            <p:nvPr/>
          </p:nvSpPr>
          <p:spPr bwMode="auto">
            <a:xfrm>
              <a:off x="2590800" y="2819400"/>
              <a:ext cx="3429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28" name="Line 7">
              <a:extLst>
                <a:ext uri="{FF2B5EF4-FFF2-40B4-BE49-F238E27FC236}">
                  <a16:creationId xmlns:a16="http://schemas.microsoft.com/office/drawing/2014/main" id="{FB31E458-9D2E-C2B5-84DB-73F1ADF91997}"/>
                </a:ext>
              </a:extLst>
            </p:cNvPr>
            <p:cNvSpPr>
              <a:spLocks noChangeShapeType="1"/>
            </p:cNvSpPr>
            <p:nvPr/>
          </p:nvSpPr>
          <p:spPr bwMode="auto">
            <a:xfrm>
              <a:off x="2590800" y="5791200"/>
              <a:ext cx="3429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29" name="Line 8">
              <a:extLst>
                <a:ext uri="{FF2B5EF4-FFF2-40B4-BE49-F238E27FC236}">
                  <a16:creationId xmlns:a16="http://schemas.microsoft.com/office/drawing/2014/main" id="{6EAD17D6-70D2-46A7-0416-74E04F4F4B5A}"/>
                </a:ext>
              </a:extLst>
            </p:cNvPr>
            <p:cNvSpPr>
              <a:spLocks noChangeShapeType="1"/>
            </p:cNvSpPr>
            <p:nvPr/>
          </p:nvSpPr>
          <p:spPr bwMode="auto">
            <a:xfrm>
              <a:off x="2667000" y="3429000"/>
              <a:ext cx="320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30" name="Line 9">
              <a:extLst>
                <a:ext uri="{FF2B5EF4-FFF2-40B4-BE49-F238E27FC236}">
                  <a16:creationId xmlns:a16="http://schemas.microsoft.com/office/drawing/2014/main" id="{D495DFE1-9EC2-7A95-609B-62BFB99AEA15}"/>
                </a:ext>
              </a:extLst>
            </p:cNvPr>
            <p:cNvSpPr>
              <a:spLocks noChangeShapeType="1"/>
            </p:cNvSpPr>
            <p:nvPr/>
          </p:nvSpPr>
          <p:spPr bwMode="auto">
            <a:xfrm>
              <a:off x="4572000" y="28194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31" name="Text Box 10">
              <a:extLst>
                <a:ext uri="{FF2B5EF4-FFF2-40B4-BE49-F238E27FC236}">
                  <a16:creationId xmlns:a16="http://schemas.microsoft.com/office/drawing/2014/main" id="{E80AAA10-A9B4-8664-BAB6-CC3337961AFB}"/>
                </a:ext>
              </a:extLst>
            </p:cNvPr>
            <p:cNvSpPr txBox="1">
              <a:spLocks noChangeArrowheads="1"/>
            </p:cNvSpPr>
            <p:nvPr/>
          </p:nvSpPr>
          <p:spPr bwMode="auto">
            <a:xfrm>
              <a:off x="2971800" y="2895600"/>
              <a:ext cx="1524000" cy="39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kumimoji="1" lang="en-US" altLang="zh-CN" sz="1600" i="1"/>
                <a:t>p        q</a:t>
              </a:r>
            </a:p>
          </p:txBody>
        </p:sp>
        <p:sp>
          <p:nvSpPr>
            <p:cNvPr id="12332" name="Text Box 11">
              <a:extLst>
                <a:ext uri="{FF2B5EF4-FFF2-40B4-BE49-F238E27FC236}">
                  <a16:creationId xmlns:a16="http://schemas.microsoft.com/office/drawing/2014/main" id="{6304291C-49E6-D8FE-A391-884CF6668DF0}"/>
                </a:ext>
              </a:extLst>
            </p:cNvPr>
            <p:cNvSpPr txBox="1">
              <a:spLocks noChangeArrowheads="1"/>
            </p:cNvSpPr>
            <p:nvPr/>
          </p:nvSpPr>
          <p:spPr bwMode="auto">
            <a:xfrm>
              <a:off x="2971800" y="3657600"/>
              <a:ext cx="1447800" cy="2043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30000"/>
                </a:spcBef>
                <a:buFontTx/>
                <a:buNone/>
              </a:pPr>
              <a:r>
                <a:rPr kumimoji="1" lang="en-US" altLang="zh-CN" sz="1600"/>
                <a:t>T       T</a:t>
              </a:r>
            </a:p>
            <a:p>
              <a:pPr eaLnBrk="1" hangingPunct="1">
                <a:spcBef>
                  <a:spcPct val="30000"/>
                </a:spcBef>
                <a:buFontTx/>
                <a:buNone/>
              </a:pPr>
              <a:r>
                <a:rPr kumimoji="1" lang="en-US" altLang="zh-CN" sz="1600"/>
                <a:t>T       F</a:t>
              </a:r>
            </a:p>
            <a:p>
              <a:pPr eaLnBrk="1" hangingPunct="1">
                <a:spcBef>
                  <a:spcPct val="30000"/>
                </a:spcBef>
                <a:buFontTx/>
                <a:buNone/>
              </a:pPr>
              <a:r>
                <a:rPr kumimoji="1" lang="en-US" altLang="zh-CN" sz="1600"/>
                <a:t>F       T</a:t>
              </a:r>
            </a:p>
            <a:p>
              <a:pPr eaLnBrk="1" hangingPunct="1">
                <a:spcBef>
                  <a:spcPct val="30000"/>
                </a:spcBef>
                <a:buFontTx/>
                <a:buNone/>
              </a:pPr>
              <a:r>
                <a:rPr kumimoji="1" lang="en-US" altLang="zh-CN" sz="1600"/>
                <a:t>F       F</a:t>
              </a:r>
            </a:p>
            <a:p>
              <a:pPr eaLnBrk="1" hangingPunct="1">
                <a:buFontTx/>
                <a:buNone/>
              </a:pPr>
              <a:endParaRPr kumimoji="1" lang="en-US" altLang="zh-CN" sz="2400"/>
            </a:p>
          </p:txBody>
        </p:sp>
        <p:sp>
          <p:nvSpPr>
            <p:cNvPr id="12333" name="Text Box 12">
              <a:extLst>
                <a:ext uri="{FF2B5EF4-FFF2-40B4-BE49-F238E27FC236}">
                  <a16:creationId xmlns:a16="http://schemas.microsoft.com/office/drawing/2014/main" id="{CC454258-B2AB-2A20-9676-8F055A551F7F}"/>
                </a:ext>
              </a:extLst>
            </p:cNvPr>
            <p:cNvSpPr txBox="1">
              <a:spLocks noChangeArrowheads="1"/>
            </p:cNvSpPr>
            <p:nvPr/>
          </p:nvSpPr>
          <p:spPr bwMode="auto">
            <a:xfrm>
              <a:off x="4876800" y="2895600"/>
              <a:ext cx="990599" cy="39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kumimoji="1" lang="en-US" altLang="zh-CN" sz="1600" i="1"/>
                <a:t>p</a:t>
              </a:r>
              <a:r>
                <a:rPr kumimoji="1" lang="en-US" altLang="zh-CN" sz="1600">
                  <a:sym typeface="Symbol" panose="05050102010706020507" pitchFamily="18" charset="2"/>
                </a:rPr>
                <a:t></a:t>
              </a:r>
              <a:r>
                <a:rPr kumimoji="1" lang="en-US" altLang="zh-CN" sz="1600" i="1">
                  <a:sym typeface="Symbol" panose="05050102010706020507" pitchFamily="18" charset="2"/>
                </a:rPr>
                <a:t>q</a:t>
              </a:r>
              <a:endParaRPr kumimoji="1" lang="en-US" altLang="zh-CN" sz="1600"/>
            </a:p>
          </p:txBody>
        </p:sp>
        <p:sp>
          <p:nvSpPr>
            <p:cNvPr id="12334" name="Text Box 13">
              <a:extLst>
                <a:ext uri="{FF2B5EF4-FFF2-40B4-BE49-F238E27FC236}">
                  <a16:creationId xmlns:a16="http://schemas.microsoft.com/office/drawing/2014/main" id="{0D7A87DD-146F-545F-7C89-5E01CA535BF5}"/>
                </a:ext>
              </a:extLst>
            </p:cNvPr>
            <p:cNvSpPr txBox="1">
              <a:spLocks noChangeArrowheads="1"/>
            </p:cNvSpPr>
            <p:nvPr/>
          </p:nvSpPr>
          <p:spPr bwMode="auto">
            <a:xfrm>
              <a:off x="5029201" y="3657600"/>
              <a:ext cx="609600" cy="1870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30000"/>
                </a:spcBef>
                <a:buFontTx/>
                <a:buNone/>
              </a:pPr>
              <a:r>
                <a:rPr kumimoji="1" lang="en-US" altLang="zh-CN" sz="1600"/>
                <a:t>T </a:t>
              </a:r>
            </a:p>
            <a:p>
              <a:pPr eaLnBrk="1" hangingPunct="1">
                <a:spcBef>
                  <a:spcPct val="30000"/>
                </a:spcBef>
                <a:buFontTx/>
                <a:buNone/>
              </a:pPr>
              <a:r>
                <a:rPr kumimoji="1" lang="en-US" altLang="zh-CN" sz="1600"/>
                <a:t>F</a:t>
              </a:r>
            </a:p>
            <a:p>
              <a:pPr eaLnBrk="1" hangingPunct="1">
                <a:spcBef>
                  <a:spcPct val="30000"/>
                </a:spcBef>
                <a:buFontTx/>
                <a:buNone/>
              </a:pPr>
              <a:r>
                <a:rPr kumimoji="1" lang="en-US" altLang="zh-CN" sz="1600"/>
                <a:t>F </a:t>
              </a:r>
            </a:p>
            <a:p>
              <a:pPr eaLnBrk="1" hangingPunct="1">
                <a:spcBef>
                  <a:spcPct val="30000"/>
                </a:spcBef>
                <a:buFontTx/>
                <a:buNone/>
              </a:pPr>
              <a:r>
                <a:rPr kumimoji="1" lang="en-US" altLang="zh-CN" sz="1600"/>
                <a:t>F</a:t>
              </a:r>
            </a:p>
            <a:p>
              <a:pPr eaLnBrk="1" hangingPunct="1">
                <a:buFontTx/>
                <a:buNone/>
              </a:pPr>
              <a:endParaRPr kumimoji="1" lang="en-US" altLang="zh-CN" sz="1600"/>
            </a:p>
          </p:txBody>
        </p:sp>
      </p:grpSp>
      <p:grpSp>
        <p:nvGrpSpPr>
          <p:cNvPr id="12293" name="Group 25">
            <a:extLst>
              <a:ext uri="{FF2B5EF4-FFF2-40B4-BE49-F238E27FC236}">
                <a16:creationId xmlns:a16="http://schemas.microsoft.com/office/drawing/2014/main" id="{932D76E1-276A-8EF5-EB0C-8F97E24CCD54}"/>
              </a:ext>
            </a:extLst>
          </p:cNvPr>
          <p:cNvGrpSpPr>
            <a:grpSpLocks/>
          </p:cNvGrpSpPr>
          <p:nvPr/>
        </p:nvGrpSpPr>
        <p:grpSpPr bwMode="auto">
          <a:xfrm>
            <a:off x="5551760" y="1318320"/>
            <a:ext cx="2447925" cy="1893887"/>
            <a:chOff x="2590800" y="2819400"/>
            <a:chExt cx="3429000" cy="2971800"/>
          </a:xfrm>
        </p:grpSpPr>
        <p:sp>
          <p:nvSpPr>
            <p:cNvPr id="12317" name="Oval 2">
              <a:extLst>
                <a:ext uri="{FF2B5EF4-FFF2-40B4-BE49-F238E27FC236}">
                  <a16:creationId xmlns:a16="http://schemas.microsoft.com/office/drawing/2014/main" id="{7C21AD26-A4DD-3B3E-37F4-27F3DEA0BD99}"/>
                </a:ext>
              </a:extLst>
            </p:cNvPr>
            <p:cNvSpPr>
              <a:spLocks noChangeArrowheads="1"/>
            </p:cNvSpPr>
            <p:nvPr/>
          </p:nvSpPr>
          <p:spPr bwMode="auto">
            <a:xfrm>
              <a:off x="2667000" y="3429000"/>
              <a:ext cx="1752600" cy="2362200"/>
            </a:xfrm>
            <a:prstGeom prst="ellipse">
              <a:avLst/>
            </a:prstGeom>
            <a:solidFill>
              <a:srgbClr val="CCFFCC">
                <a:alpha val="50195"/>
              </a:srgbClr>
            </a:solidFill>
            <a:ln w="9525">
              <a:solidFill>
                <a:srgbClr val="3399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12318" name="Line 6">
              <a:extLst>
                <a:ext uri="{FF2B5EF4-FFF2-40B4-BE49-F238E27FC236}">
                  <a16:creationId xmlns:a16="http://schemas.microsoft.com/office/drawing/2014/main" id="{F2B1EEF7-0AC5-29A4-534B-BD9E08A01241}"/>
                </a:ext>
              </a:extLst>
            </p:cNvPr>
            <p:cNvSpPr>
              <a:spLocks noChangeShapeType="1"/>
            </p:cNvSpPr>
            <p:nvPr/>
          </p:nvSpPr>
          <p:spPr bwMode="auto">
            <a:xfrm>
              <a:off x="2590800" y="2819400"/>
              <a:ext cx="3429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19" name="Line 7">
              <a:extLst>
                <a:ext uri="{FF2B5EF4-FFF2-40B4-BE49-F238E27FC236}">
                  <a16:creationId xmlns:a16="http://schemas.microsoft.com/office/drawing/2014/main" id="{99DA3844-39A4-2FBF-5BA3-FB8281748605}"/>
                </a:ext>
              </a:extLst>
            </p:cNvPr>
            <p:cNvSpPr>
              <a:spLocks noChangeShapeType="1"/>
            </p:cNvSpPr>
            <p:nvPr/>
          </p:nvSpPr>
          <p:spPr bwMode="auto">
            <a:xfrm>
              <a:off x="2590800" y="5791200"/>
              <a:ext cx="3429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20" name="Line 8">
              <a:extLst>
                <a:ext uri="{FF2B5EF4-FFF2-40B4-BE49-F238E27FC236}">
                  <a16:creationId xmlns:a16="http://schemas.microsoft.com/office/drawing/2014/main" id="{ADB54536-287F-04D5-A87B-1F0D2BDC7559}"/>
                </a:ext>
              </a:extLst>
            </p:cNvPr>
            <p:cNvSpPr>
              <a:spLocks noChangeShapeType="1"/>
            </p:cNvSpPr>
            <p:nvPr/>
          </p:nvSpPr>
          <p:spPr bwMode="auto">
            <a:xfrm>
              <a:off x="2667000" y="3429000"/>
              <a:ext cx="320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21" name="Line 9">
              <a:extLst>
                <a:ext uri="{FF2B5EF4-FFF2-40B4-BE49-F238E27FC236}">
                  <a16:creationId xmlns:a16="http://schemas.microsoft.com/office/drawing/2014/main" id="{F2BB24F8-56A2-C439-72D2-BB2636F980C7}"/>
                </a:ext>
              </a:extLst>
            </p:cNvPr>
            <p:cNvSpPr>
              <a:spLocks noChangeShapeType="1"/>
            </p:cNvSpPr>
            <p:nvPr/>
          </p:nvSpPr>
          <p:spPr bwMode="auto">
            <a:xfrm>
              <a:off x="4572000" y="28194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22" name="Text Box 10">
              <a:extLst>
                <a:ext uri="{FF2B5EF4-FFF2-40B4-BE49-F238E27FC236}">
                  <a16:creationId xmlns:a16="http://schemas.microsoft.com/office/drawing/2014/main" id="{912044E1-00BA-2DFB-0585-717FDA07649B}"/>
                </a:ext>
              </a:extLst>
            </p:cNvPr>
            <p:cNvSpPr txBox="1">
              <a:spLocks noChangeArrowheads="1"/>
            </p:cNvSpPr>
            <p:nvPr/>
          </p:nvSpPr>
          <p:spPr bwMode="auto">
            <a:xfrm>
              <a:off x="2971800" y="2895600"/>
              <a:ext cx="1524000" cy="39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kumimoji="1" lang="en-US" altLang="zh-CN" sz="1600" i="1"/>
                <a:t>p        q</a:t>
              </a:r>
            </a:p>
          </p:txBody>
        </p:sp>
        <p:sp>
          <p:nvSpPr>
            <p:cNvPr id="12323" name="Text Box 11">
              <a:extLst>
                <a:ext uri="{FF2B5EF4-FFF2-40B4-BE49-F238E27FC236}">
                  <a16:creationId xmlns:a16="http://schemas.microsoft.com/office/drawing/2014/main" id="{950EACBC-6E9C-29FB-97CA-B7A2A48FA9C7}"/>
                </a:ext>
              </a:extLst>
            </p:cNvPr>
            <p:cNvSpPr txBox="1">
              <a:spLocks noChangeArrowheads="1"/>
            </p:cNvSpPr>
            <p:nvPr/>
          </p:nvSpPr>
          <p:spPr bwMode="auto">
            <a:xfrm>
              <a:off x="2971800" y="3657600"/>
              <a:ext cx="1447800" cy="2043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30000"/>
                </a:spcBef>
                <a:buFontTx/>
                <a:buNone/>
              </a:pPr>
              <a:r>
                <a:rPr kumimoji="1" lang="en-US" altLang="zh-CN" sz="1600"/>
                <a:t>T       T</a:t>
              </a:r>
            </a:p>
            <a:p>
              <a:pPr eaLnBrk="1" hangingPunct="1">
                <a:spcBef>
                  <a:spcPct val="30000"/>
                </a:spcBef>
                <a:buFontTx/>
                <a:buNone/>
              </a:pPr>
              <a:r>
                <a:rPr kumimoji="1" lang="en-US" altLang="zh-CN" sz="1600"/>
                <a:t>T       F</a:t>
              </a:r>
            </a:p>
            <a:p>
              <a:pPr eaLnBrk="1" hangingPunct="1">
                <a:spcBef>
                  <a:spcPct val="30000"/>
                </a:spcBef>
                <a:buFontTx/>
                <a:buNone/>
              </a:pPr>
              <a:r>
                <a:rPr kumimoji="1" lang="en-US" altLang="zh-CN" sz="1600"/>
                <a:t>F       T</a:t>
              </a:r>
            </a:p>
            <a:p>
              <a:pPr eaLnBrk="1" hangingPunct="1">
                <a:spcBef>
                  <a:spcPct val="30000"/>
                </a:spcBef>
                <a:buFontTx/>
                <a:buNone/>
              </a:pPr>
              <a:r>
                <a:rPr kumimoji="1" lang="en-US" altLang="zh-CN" sz="1600"/>
                <a:t>F       F</a:t>
              </a:r>
            </a:p>
            <a:p>
              <a:pPr eaLnBrk="1" hangingPunct="1">
                <a:buFontTx/>
                <a:buNone/>
              </a:pPr>
              <a:endParaRPr kumimoji="1" lang="en-US" altLang="zh-CN" sz="2400"/>
            </a:p>
          </p:txBody>
        </p:sp>
        <p:sp>
          <p:nvSpPr>
            <p:cNvPr id="12324" name="Text Box 12">
              <a:extLst>
                <a:ext uri="{FF2B5EF4-FFF2-40B4-BE49-F238E27FC236}">
                  <a16:creationId xmlns:a16="http://schemas.microsoft.com/office/drawing/2014/main" id="{76BDA757-84D5-5439-EA1E-15243349498D}"/>
                </a:ext>
              </a:extLst>
            </p:cNvPr>
            <p:cNvSpPr txBox="1">
              <a:spLocks noChangeArrowheads="1"/>
            </p:cNvSpPr>
            <p:nvPr/>
          </p:nvSpPr>
          <p:spPr bwMode="auto">
            <a:xfrm>
              <a:off x="4876800" y="2895600"/>
              <a:ext cx="990599" cy="531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kumimoji="1" lang="en-US" altLang="zh-CN" sz="1600" i="1"/>
                <a:t>p</a:t>
              </a:r>
              <a:r>
                <a:rPr kumimoji="1" lang="en-US" altLang="zh-CN" sz="1600">
                  <a:sym typeface="Symbol" panose="05050102010706020507" pitchFamily="18" charset="2"/>
                </a:rPr>
                <a:t></a:t>
              </a:r>
              <a:r>
                <a:rPr kumimoji="1" lang="en-US" altLang="zh-CN" sz="1600" i="1">
                  <a:sym typeface="Symbol" panose="05050102010706020507" pitchFamily="18" charset="2"/>
                </a:rPr>
                <a:t>q</a:t>
              </a:r>
              <a:endParaRPr kumimoji="1" lang="en-US" altLang="zh-CN" sz="1600"/>
            </a:p>
          </p:txBody>
        </p:sp>
        <p:sp>
          <p:nvSpPr>
            <p:cNvPr id="12325" name="Text Box 13">
              <a:extLst>
                <a:ext uri="{FF2B5EF4-FFF2-40B4-BE49-F238E27FC236}">
                  <a16:creationId xmlns:a16="http://schemas.microsoft.com/office/drawing/2014/main" id="{55713EA4-0869-4C21-6ED7-B6B80474E313}"/>
                </a:ext>
              </a:extLst>
            </p:cNvPr>
            <p:cNvSpPr txBox="1">
              <a:spLocks noChangeArrowheads="1"/>
            </p:cNvSpPr>
            <p:nvPr/>
          </p:nvSpPr>
          <p:spPr bwMode="auto">
            <a:xfrm>
              <a:off x="5029200" y="3657600"/>
              <a:ext cx="609600" cy="2038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30000"/>
                </a:spcBef>
                <a:buFontTx/>
                <a:buNone/>
              </a:pPr>
              <a:r>
                <a:rPr kumimoji="1" lang="en-US" altLang="zh-CN" sz="1600"/>
                <a:t>T </a:t>
              </a:r>
            </a:p>
            <a:p>
              <a:pPr eaLnBrk="1" hangingPunct="1">
                <a:spcBef>
                  <a:spcPct val="30000"/>
                </a:spcBef>
                <a:buFontTx/>
                <a:buNone/>
              </a:pPr>
              <a:r>
                <a:rPr kumimoji="1" lang="en-US" altLang="zh-CN" sz="1600"/>
                <a:t>T </a:t>
              </a:r>
            </a:p>
            <a:p>
              <a:pPr eaLnBrk="1" hangingPunct="1">
                <a:spcBef>
                  <a:spcPct val="30000"/>
                </a:spcBef>
                <a:buFontTx/>
                <a:buNone/>
              </a:pPr>
              <a:r>
                <a:rPr kumimoji="1" lang="en-US" altLang="zh-CN" sz="1600"/>
                <a:t>T</a:t>
              </a:r>
            </a:p>
            <a:p>
              <a:pPr eaLnBrk="1" hangingPunct="1">
                <a:spcBef>
                  <a:spcPct val="30000"/>
                </a:spcBef>
                <a:buFontTx/>
                <a:buNone/>
              </a:pPr>
              <a:r>
                <a:rPr kumimoji="1" lang="en-US" altLang="zh-CN" sz="1600"/>
                <a:t>F</a:t>
              </a:r>
            </a:p>
          </p:txBody>
        </p:sp>
      </p:grpSp>
      <p:grpSp>
        <p:nvGrpSpPr>
          <p:cNvPr id="12294" name="Group 35">
            <a:extLst>
              <a:ext uri="{FF2B5EF4-FFF2-40B4-BE49-F238E27FC236}">
                <a16:creationId xmlns:a16="http://schemas.microsoft.com/office/drawing/2014/main" id="{79D4B593-F3AF-B17B-CA25-DC2F322CC810}"/>
              </a:ext>
            </a:extLst>
          </p:cNvPr>
          <p:cNvGrpSpPr>
            <a:grpSpLocks/>
          </p:cNvGrpSpPr>
          <p:nvPr/>
        </p:nvGrpSpPr>
        <p:grpSpPr bwMode="auto">
          <a:xfrm>
            <a:off x="746398" y="3718620"/>
            <a:ext cx="2133600" cy="1852612"/>
            <a:chOff x="2590800" y="2819400"/>
            <a:chExt cx="3429000" cy="2971800"/>
          </a:xfrm>
        </p:grpSpPr>
        <p:sp>
          <p:nvSpPr>
            <p:cNvPr id="12308" name="Oval 2">
              <a:extLst>
                <a:ext uri="{FF2B5EF4-FFF2-40B4-BE49-F238E27FC236}">
                  <a16:creationId xmlns:a16="http://schemas.microsoft.com/office/drawing/2014/main" id="{7F00B202-65F9-80D7-8F02-D0D9AF280E98}"/>
                </a:ext>
              </a:extLst>
            </p:cNvPr>
            <p:cNvSpPr>
              <a:spLocks noChangeArrowheads="1"/>
            </p:cNvSpPr>
            <p:nvPr/>
          </p:nvSpPr>
          <p:spPr bwMode="auto">
            <a:xfrm>
              <a:off x="2667000" y="3429000"/>
              <a:ext cx="1752600" cy="2362200"/>
            </a:xfrm>
            <a:prstGeom prst="ellipse">
              <a:avLst/>
            </a:prstGeom>
            <a:solidFill>
              <a:srgbClr val="CCFFCC">
                <a:alpha val="50195"/>
              </a:srgbClr>
            </a:solidFill>
            <a:ln w="9525">
              <a:solidFill>
                <a:srgbClr val="3399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12309" name="Line 6">
              <a:extLst>
                <a:ext uri="{FF2B5EF4-FFF2-40B4-BE49-F238E27FC236}">
                  <a16:creationId xmlns:a16="http://schemas.microsoft.com/office/drawing/2014/main" id="{9F0AAC39-24AE-BB41-7633-35FE7FB3E3FC}"/>
                </a:ext>
              </a:extLst>
            </p:cNvPr>
            <p:cNvSpPr>
              <a:spLocks noChangeShapeType="1"/>
            </p:cNvSpPr>
            <p:nvPr/>
          </p:nvSpPr>
          <p:spPr bwMode="auto">
            <a:xfrm>
              <a:off x="2590800" y="2819400"/>
              <a:ext cx="3429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10" name="Line 7">
              <a:extLst>
                <a:ext uri="{FF2B5EF4-FFF2-40B4-BE49-F238E27FC236}">
                  <a16:creationId xmlns:a16="http://schemas.microsoft.com/office/drawing/2014/main" id="{EE2E9DA3-EC21-7045-38A4-ADF6AC36F977}"/>
                </a:ext>
              </a:extLst>
            </p:cNvPr>
            <p:cNvSpPr>
              <a:spLocks noChangeShapeType="1"/>
            </p:cNvSpPr>
            <p:nvPr/>
          </p:nvSpPr>
          <p:spPr bwMode="auto">
            <a:xfrm>
              <a:off x="2590800" y="5791200"/>
              <a:ext cx="3429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11" name="Line 8">
              <a:extLst>
                <a:ext uri="{FF2B5EF4-FFF2-40B4-BE49-F238E27FC236}">
                  <a16:creationId xmlns:a16="http://schemas.microsoft.com/office/drawing/2014/main" id="{E9F46D4B-9732-08A7-4D02-9BAD5FB693F4}"/>
                </a:ext>
              </a:extLst>
            </p:cNvPr>
            <p:cNvSpPr>
              <a:spLocks noChangeShapeType="1"/>
            </p:cNvSpPr>
            <p:nvPr/>
          </p:nvSpPr>
          <p:spPr bwMode="auto">
            <a:xfrm>
              <a:off x="2667000" y="3429000"/>
              <a:ext cx="320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12" name="Line 9">
              <a:extLst>
                <a:ext uri="{FF2B5EF4-FFF2-40B4-BE49-F238E27FC236}">
                  <a16:creationId xmlns:a16="http://schemas.microsoft.com/office/drawing/2014/main" id="{0D7E312D-A553-F359-6582-42912E95008B}"/>
                </a:ext>
              </a:extLst>
            </p:cNvPr>
            <p:cNvSpPr>
              <a:spLocks noChangeShapeType="1"/>
            </p:cNvSpPr>
            <p:nvPr/>
          </p:nvSpPr>
          <p:spPr bwMode="auto">
            <a:xfrm>
              <a:off x="4572000" y="28194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13" name="Text Box 10">
              <a:extLst>
                <a:ext uri="{FF2B5EF4-FFF2-40B4-BE49-F238E27FC236}">
                  <a16:creationId xmlns:a16="http://schemas.microsoft.com/office/drawing/2014/main" id="{179E715E-09EC-F10A-DCEA-AA059CE775BC}"/>
                </a:ext>
              </a:extLst>
            </p:cNvPr>
            <p:cNvSpPr txBox="1">
              <a:spLocks noChangeArrowheads="1"/>
            </p:cNvSpPr>
            <p:nvPr/>
          </p:nvSpPr>
          <p:spPr bwMode="auto">
            <a:xfrm>
              <a:off x="2971800" y="2895600"/>
              <a:ext cx="1524000" cy="39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kumimoji="1" lang="en-US" altLang="zh-CN" sz="1600" i="1"/>
                <a:t>p        q</a:t>
              </a:r>
            </a:p>
          </p:txBody>
        </p:sp>
        <p:sp>
          <p:nvSpPr>
            <p:cNvPr id="12314" name="Text Box 11">
              <a:extLst>
                <a:ext uri="{FF2B5EF4-FFF2-40B4-BE49-F238E27FC236}">
                  <a16:creationId xmlns:a16="http://schemas.microsoft.com/office/drawing/2014/main" id="{C79AC13C-7C8F-C141-E86F-EE6251BA90E3}"/>
                </a:ext>
              </a:extLst>
            </p:cNvPr>
            <p:cNvSpPr txBox="1">
              <a:spLocks noChangeArrowheads="1"/>
            </p:cNvSpPr>
            <p:nvPr/>
          </p:nvSpPr>
          <p:spPr bwMode="auto">
            <a:xfrm>
              <a:off x="2971800" y="3657600"/>
              <a:ext cx="1447800" cy="2043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30000"/>
                </a:spcBef>
                <a:buFontTx/>
                <a:buNone/>
              </a:pPr>
              <a:r>
                <a:rPr kumimoji="1" lang="en-US" altLang="zh-CN" sz="1600"/>
                <a:t>T       T</a:t>
              </a:r>
            </a:p>
            <a:p>
              <a:pPr eaLnBrk="1" hangingPunct="1">
                <a:spcBef>
                  <a:spcPct val="30000"/>
                </a:spcBef>
                <a:buFontTx/>
                <a:buNone/>
              </a:pPr>
              <a:r>
                <a:rPr kumimoji="1" lang="en-US" altLang="zh-CN" sz="1600"/>
                <a:t>T       F</a:t>
              </a:r>
            </a:p>
            <a:p>
              <a:pPr eaLnBrk="1" hangingPunct="1">
                <a:spcBef>
                  <a:spcPct val="30000"/>
                </a:spcBef>
                <a:buFontTx/>
                <a:buNone/>
              </a:pPr>
              <a:r>
                <a:rPr kumimoji="1" lang="en-US" altLang="zh-CN" sz="1600"/>
                <a:t>F       T</a:t>
              </a:r>
            </a:p>
            <a:p>
              <a:pPr eaLnBrk="1" hangingPunct="1">
                <a:spcBef>
                  <a:spcPct val="30000"/>
                </a:spcBef>
                <a:buFontTx/>
                <a:buNone/>
              </a:pPr>
              <a:r>
                <a:rPr kumimoji="1" lang="en-US" altLang="zh-CN" sz="1600"/>
                <a:t>F       F</a:t>
              </a:r>
            </a:p>
            <a:p>
              <a:pPr eaLnBrk="1" hangingPunct="1">
                <a:buFontTx/>
                <a:buNone/>
              </a:pPr>
              <a:endParaRPr kumimoji="1" lang="en-US" altLang="zh-CN" sz="2400"/>
            </a:p>
          </p:txBody>
        </p:sp>
        <p:sp>
          <p:nvSpPr>
            <p:cNvPr id="12315" name="Text Box 12">
              <a:extLst>
                <a:ext uri="{FF2B5EF4-FFF2-40B4-BE49-F238E27FC236}">
                  <a16:creationId xmlns:a16="http://schemas.microsoft.com/office/drawing/2014/main" id="{CBF9555D-276A-9B18-0211-795B0A2A75D5}"/>
                </a:ext>
              </a:extLst>
            </p:cNvPr>
            <p:cNvSpPr txBox="1">
              <a:spLocks noChangeArrowheads="1"/>
            </p:cNvSpPr>
            <p:nvPr/>
          </p:nvSpPr>
          <p:spPr bwMode="auto">
            <a:xfrm>
              <a:off x="4876800" y="2895599"/>
              <a:ext cx="990599" cy="576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kumimoji="1" lang="en-US" altLang="zh-CN" sz="1600" i="1"/>
                <a:t>p</a:t>
              </a:r>
              <a:r>
                <a:rPr kumimoji="1" lang="en-US" altLang="zh-CN" sz="1600">
                  <a:sym typeface="Symbol" panose="05050102010706020507" pitchFamily="18" charset="2"/>
                </a:rPr>
                <a:t></a:t>
              </a:r>
              <a:r>
                <a:rPr kumimoji="1" lang="en-US" altLang="zh-CN" sz="1600" i="1">
                  <a:sym typeface="Symbol" panose="05050102010706020507" pitchFamily="18" charset="2"/>
                </a:rPr>
                <a:t>q</a:t>
              </a:r>
              <a:endParaRPr kumimoji="1" lang="en-US" altLang="zh-CN" sz="1600"/>
            </a:p>
          </p:txBody>
        </p:sp>
        <p:sp>
          <p:nvSpPr>
            <p:cNvPr id="12316" name="Text Box 13">
              <a:extLst>
                <a:ext uri="{FF2B5EF4-FFF2-40B4-BE49-F238E27FC236}">
                  <a16:creationId xmlns:a16="http://schemas.microsoft.com/office/drawing/2014/main" id="{CBEB9AAE-3581-9EA9-1A33-8313A1B7E48B}"/>
                </a:ext>
              </a:extLst>
            </p:cNvPr>
            <p:cNvSpPr txBox="1">
              <a:spLocks noChangeArrowheads="1"/>
            </p:cNvSpPr>
            <p:nvPr/>
          </p:nvSpPr>
          <p:spPr bwMode="auto">
            <a:xfrm>
              <a:off x="5029201" y="3657601"/>
              <a:ext cx="609601" cy="1980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30000"/>
                </a:spcBef>
                <a:buFontTx/>
                <a:buNone/>
              </a:pPr>
              <a:r>
                <a:rPr kumimoji="1" lang="en-US" altLang="zh-CN" sz="1600"/>
                <a:t>T </a:t>
              </a:r>
            </a:p>
            <a:p>
              <a:pPr eaLnBrk="1" hangingPunct="1">
                <a:spcBef>
                  <a:spcPct val="30000"/>
                </a:spcBef>
                <a:buFontTx/>
                <a:buNone/>
              </a:pPr>
              <a:r>
                <a:rPr kumimoji="1" lang="en-US" altLang="zh-CN" sz="1600"/>
                <a:t>F</a:t>
              </a:r>
            </a:p>
            <a:p>
              <a:pPr eaLnBrk="1" hangingPunct="1">
                <a:spcBef>
                  <a:spcPct val="30000"/>
                </a:spcBef>
                <a:buFontTx/>
                <a:buNone/>
              </a:pPr>
              <a:r>
                <a:rPr kumimoji="1" lang="en-US" altLang="zh-CN" sz="1600"/>
                <a:t>T</a:t>
              </a:r>
            </a:p>
            <a:p>
              <a:pPr eaLnBrk="1" hangingPunct="1">
                <a:buFontTx/>
                <a:buNone/>
              </a:pPr>
              <a:r>
                <a:rPr kumimoji="1" lang="en-US" altLang="zh-CN" sz="1600"/>
                <a:t>T</a:t>
              </a:r>
            </a:p>
          </p:txBody>
        </p:sp>
      </p:grpSp>
      <p:grpSp>
        <p:nvGrpSpPr>
          <p:cNvPr id="12295" name="Group 45">
            <a:extLst>
              <a:ext uri="{FF2B5EF4-FFF2-40B4-BE49-F238E27FC236}">
                <a16:creationId xmlns:a16="http://schemas.microsoft.com/office/drawing/2014/main" id="{46C4A2ED-6594-EC26-47BA-081E3BA9A838}"/>
              </a:ext>
            </a:extLst>
          </p:cNvPr>
          <p:cNvGrpSpPr>
            <a:grpSpLocks/>
          </p:cNvGrpSpPr>
          <p:nvPr/>
        </p:nvGrpSpPr>
        <p:grpSpPr bwMode="auto">
          <a:xfrm>
            <a:off x="3203848" y="3717032"/>
            <a:ext cx="2403475" cy="2124075"/>
            <a:chOff x="2590800" y="2819400"/>
            <a:chExt cx="3429000" cy="3360191"/>
          </a:xfrm>
        </p:grpSpPr>
        <p:sp>
          <p:nvSpPr>
            <p:cNvPr id="12299" name="Oval 2">
              <a:extLst>
                <a:ext uri="{FF2B5EF4-FFF2-40B4-BE49-F238E27FC236}">
                  <a16:creationId xmlns:a16="http://schemas.microsoft.com/office/drawing/2014/main" id="{96C2EF9A-0B02-C004-F6B3-D733C26D5F47}"/>
                </a:ext>
              </a:extLst>
            </p:cNvPr>
            <p:cNvSpPr>
              <a:spLocks noChangeArrowheads="1"/>
            </p:cNvSpPr>
            <p:nvPr/>
          </p:nvSpPr>
          <p:spPr bwMode="auto">
            <a:xfrm>
              <a:off x="2667000" y="3429000"/>
              <a:ext cx="1752600" cy="2362200"/>
            </a:xfrm>
            <a:prstGeom prst="ellipse">
              <a:avLst/>
            </a:prstGeom>
            <a:solidFill>
              <a:srgbClr val="CCFFCC">
                <a:alpha val="50195"/>
              </a:srgbClr>
            </a:solidFill>
            <a:ln w="9525">
              <a:solidFill>
                <a:srgbClr val="3399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12300" name="Line 6">
              <a:extLst>
                <a:ext uri="{FF2B5EF4-FFF2-40B4-BE49-F238E27FC236}">
                  <a16:creationId xmlns:a16="http://schemas.microsoft.com/office/drawing/2014/main" id="{CAC1F5B3-33C4-D10F-11BD-79550535B367}"/>
                </a:ext>
              </a:extLst>
            </p:cNvPr>
            <p:cNvSpPr>
              <a:spLocks noChangeShapeType="1"/>
            </p:cNvSpPr>
            <p:nvPr/>
          </p:nvSpPr>
          <p:spPr bwMode="auto">
            <a:xfrm>
              <a:off x="2590800" y="2819400"/>
              <a:ext cx="3429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01" name="Line 7">
              <a:extLst>
                <a:ext uri="{FF2B5EF4-FFF2-40B4-BE49-F238E27FC236}">
                  <a16:creationId xmlns:a16="http://schemas.microsoft.com/office/drawing/2014/main" id="{D6EDE573-9241-44F1-42A3-1BCFB4427CEA}"/>
                </a:ext>
              </a:extLst>
            </p:cNvPr>
            <p:cNvSpPr>
              <a:spLocks noChangeShapeType="1"/>
            </p:cNvSpPr>
            <p:nvPr/>
          </p:nvSpPr>
          <p:spPr bwMode="auto">
            <a:xfrm>
              <a:off x="2590800" y="5791200"/>
              <a:ext cx="3429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02" name="Line 8">
              <a:extLst>
                <a:ext uri="{FF2B5EF4-FFF2-40B4-BE49-F238E27FC236}">
                  <a16:creationId xmlns:a16="http://schemas.microsoft.com/office/drawing/2014/main" id="{5A04A0A4-514B-FA2E-4AD2-47CB6F950DA5}"/>
                </a:ext>
              </a:extLst>
            </p:cNvPr>
            <p:cNvSpPr>
              <a:spLocks noChangeShapeType="1"/>
            </p:cNvSpPr>
            <p:nvPr/>
          </p:nvSpPr>
          <p:spPr bwMode="auto">
            <a:xfrm>
              <a:off x="2667000" y="3429000"/>
              <a:ext cx="320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03" name="Line 9">
              <a:extLst>
                <a:ext uri="{FF2B5EF4-FFF2-40B4-BE49-F238E27FC236}">
                  <a16:creationId xmlns:a16="http://schemas.microsoft.com/office/drawing/2014/main" id="{523AFBF0-6C6D-8D43-625F-663CA4230C46}"/>
                </a:ext>
              </a:extLst>
            </p:cNvPr>
            <p:cNvSpPr>
              <a:spLocks noChangeShapeType="1"/>
            </p:cNvSpPr>
            <p:nvPr/>
          </p:nvSpPr>
          <p:spPr bwMode="auto">
            <a:xfrm>
              <a:off x="4572000" y="28194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304" name="Text Box 10">
              <a:extLst>
                <a:ext uri="{FF2B5EF4-FFF2-40B4-BE49-F238E27FC236}">
                  <a16:creationId xmlns:a16="http://schemas.microsoft.com/office/drawing/2014/main" id="{8A1CA9CE-180B-7914-4EFA-6E4766AFB178}"/>
                </a:ext>
              </a:extLst>
            </p:cNvPr>
            <p:cNvSpPr txBox="1">
              <a:spLocks noChangeArrowheads="1"/>
            </p:cNvSpPr>
            <p:nvPr/>
          </p:nvSpPr>
          <p:spPr bwMode="auto">
            <a:xfrm>
              <a:off x="2971800" y="2895600"/>
              <a:ext cx="1524000" cy="39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kumimoji="1" lang="en-US" altLang="zh-CN" sz="1600" i="1"/>
                <a:t>p        q</a:t>
              </a:r>
            </a:p>
          </p:txBody>
        </p:sp>
        <p:sp>
          <p:nvSpPr>
            <p:cNvPr id="12305" name="Text Box 11">
              <a:extLst>
                <a:ext uri="{FF2B5EF4-FFF2-40B4-BE49-F238E27FC236}">
                  <a16:creationId xmlns:a16="http://schemas.microsoft.com/office/drawing/2014/main" id="{ABC00EA2-643A-781B-33AB-6E29AD91E85A}"/>
                </a:ext>
              </a:extLst>
            </p:cNvPr>
            <p:cNvSpPr txBox="1">
              <a:spLocks noChangeArrowheads="1"/>
            </p:cNvSpPr>
            <p:nvPr/>
          </p:nvSpPr>
          <p:spPr bwMode="auto">
            <a:xfrm>
              <a:off x="2971800" y="3657600"/>
              <a:ext cx="1447800" cy="2043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30000"/>
                </a:spcBef>
                <a:buFontTx/>
                <a:buNone/>
              </a:pPr>
              <a:r>
                <a:rPr kumimoji="1" lang="en-US" altLang="zh-CN" sz="1600"/>
                <a:t>T       T</a:t>
              </a:r>
            </a:p>
            <a:p>
              <a:pPr eaLnBrk="1" hangingPunct="1">
                <a:spcBef>
                  <a:spcPct val="30000"/>
                </a:spcBef>
                <a:buFontTx/>
                <a:buNone/>
              </a:pPr>
              <a:r>
                <a:rPr kumimoji="1" lang="en-US" altLang="zh-CN" sz="1600"/>
                <a:t>T       F</a:t>
              </a:r>
            </a:p>
            <a:p>
              <a:pPr eaLnBrk="1" hangingPunct="1">
                <a:spcBef>
                  <a:spcPct val="30000"/>
                </a:spcBef>
                <a:buFontTx/>
                <a:buNone/>
              </a:pPr>
              <a:r>
                <a:rPr kumimoji="1" lang="en-US" altLang="zh-CN" sz="1600"/>
                <a:t>F       T</a:t>
              </a:r>
            </a:p>
            <a:p>
              <a:pPr eaLnBrk="1" hangingPunct="1">
                <a:spcBef>
                  <a:spcPct val="30000"/>
                </a:spcBef>
                <a:buFontTx/>
                <a:buNone/>
              </a:pPr>
              <a:r>
                <a:rPr kumimoji="1" lang="en-US" altLang="zh-CN" sz="1600"/>
                <a:t>F       F</a:t>
              </a:r>
            </a:p>
            <a:p>
              <a:pPr eaLnBrk="1" hangingPunct="1">
                <a:buFontTx/>
                <a:buNone/>
              </a:pPr>
              <a:endParaRPr kumimoji="1" lang="en-US" altLang="zh-CN" sz="2400"/>
            </a:p>
          </p:txBody>
        </p:sp>
        <p:sp>
          <p:nvSpPr>
            <p:cNvPr id="12306" name="Text Box 12">
              <a:extLst>
                <a:ext uri="{FF2B5EF4-FFF2-40B4-BE49-F238E27FC236}">
                  <a16:creationId xmlns:a16="http://schemas.microsoft.com/office/drawing/2014/main" id="{73B1A89A-503D-A0DF-D138-6A831AE865DB}"/>
                </a:ext>
              </a:extLst>
            </p:cNvPr>
            <p:cNvSpPr txBox="1">
              <a:spLocks noChangeArrowheads="1"/>
            </p:cNvSpPr>
            <p:nvPr/>
          </p:nvSpPr>
          <p:spPr bwMode="auto">
            <a:xfrm>
              <a:off x="4876801" y="2895600"/>
              <a:ext cx="990599" cy="97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kumimoji="1" lang="en-US" altLang="zh-CN" sz="1600" i="1"/>
                <a:t>p</a:t>
              </a:r>
              <a:r>
                <a:rPr kumimoji="1" lang="en-US" altLang="zh-CN" sz="1600">
                  <a:sym typeface="Symbol" panose="05050102010706020507" pitchFamily="18" charset="2"/>
                </a:rPr>
                <a:t></a:t>
              </a:r>
              <a:r>
                <a:rPr kumimoji="1" lang="en-US" altLang="zh-CN" sz="1600" i="1">
                  <a:sym typeface="Symbol" panose="05050102010706020507" pitchFamily="18" charset="2"/>
                </a:rPr>
                <a:t>q</a:t>
              </a:r>
              <a:endParaRPr kumimoji="1" lang="en-US" altLang="zh-CN" sz="1600"/>
            </a:p>
          </p:txBody>
        </p:sp>
        <p:sp>
          <p:nvSpPr>
            <p:cNvPr id="12307" name="Text Box 13">
              <a:extLst>
                <a:ext uri="{FF2B5EF4-FFF2-40B4-BE49-F238E27FC236}">
                  <a16:creationId xmlns:a16="http://schemas.microsoft.com/office/drawing/2014/main" id="{267A2E52-58F4-0A1C-884B-3ABE9682ADB7}"/>
                </a:ext>
              </a:extLst>
            </p:cNvPr>
            <p:cNvSpPr txBox="1">
              <a:spLocks noChangeArrowheads="1"/>
            </p:cNvSpPr>
            <p:nvPr/>
          </p:nvSpPr>
          <p:spPr bwMode="auto">
            <a:xfrm>
              <a:off x="5029201" y="3657601"/>
              <a:ext cx="609600" cy="2521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30000"/>
                </a:spcBef>
                <a:buFontTx/>
                <a:buNone/>
              </a:pPr>
              <a:r>
                <a:rPr kumimoji="1" lang="en-US" altLang="zh-CN" sz="1600"/>
                <a:t>T </a:t>
              </a:r>
            </a:p>
            <a:p>
              <a:pPr eaLnBrk="1" hangingPunct="1">
                <a:spcBef>
                  <a:spcPct val="30000"/>
                </a:spcBef>
                <a:buFontTx/>
                <a:buNone/>
              </a:pPr>
              <a:r>
                <a:rPr kumimoji="1" lang="en-US" altLang="zh-CN" sz="1600"/>
                <a:t>F</a:t>
              </a:r>
            </a:p>
            <a:p>
              <a:pPr eaLnBrk="1" hangingPunct="1">
                <a:spcBef>
                  <a:spcPct val="30000"/>
                </a:spcBef>
                <a:buFontTx/>
                <a:buNone/>
              </a:pPr>
              <a:r>
                <a:rPr kumimoji="1" lang="en-US" altLang="zh-CN" sz="1600"/>
                <a:t>F </a:t>
              </a:r>
            </a:p>
            <a:p>
              <a:pPr eaLnBrk="1" hangingPunct="1">
                <a:spcBef>
                  <a:spcPct val="30000"/>
                </a:spcBef>
                <a:buFontTx/>
                <a:buNone/>
              </a:pPr>
              <a:r>
                <a:rPr kumimoji="1" lang="en-US" altLang="zh-CN" sz="1600"/>
                <a:t>T</a:t>
              </a:r>
            </a:p>
            <a:p>
              <a:pPr eaLnBrk="1" hangingPunct="1">
                <a:buFontTx/>
                <a:buNone/>
              </a:pPr>
              <a:endParaRPr kumimoji="1" lang="en-US" altLang="zh-CN" sz="1600"/>
            </a:p>
          </p:txBody>
        </p:sp>
      </p:grpSp>
      <p:sp>
        <p:nvSpPr>
          <p:cNvPr id="56" name="TextBox 55">
            <a:extLst>
              <a:ext uri="{FF2B5EF4-FFF2-40B4-BE49-F238E27FC236}">
                <a16:creationId xmlns:a16="http://schemas.microsoft.com/office/drawing/2014/main" id="{2B5C7F83-58CB-B199-0038-13C67B62EB6F}"/>
              </a:ext>
            </a:extLst>
          </p:cNvPr>
          <p:cNvSpPr txBox="1"/>
          <p:nvPr/>
        </p:nvSpPr>
        <p:spPr>
          <a:xfrm>
            <a:off x="6055295" y="3945247"/>
            <a:ext cx="2520280" cy="1754326"/>
          </a:xfrm>
          <a:prstGeom prst="rect">
            <a:avLst/>
          </a:prstGeom>
          <a:blipFill>
            <a:blip r:embed="rId3"/>
            <a:tile tx="0" ty="0" sx="100000" sy="100000" flip="none" algn="tl"/>
          </a:blipFill>
          <a:effectLst>
            <a:innerShdw blurRad="63500" dist="50800" dir="2700000">
              <a:prstClr val="black">
                <a:alpha val="50000"/>
              </a:prstClr>
            </a:innerShdw>
          </a:effectLst>
        </p:spPr>
        <p:txBody>
          <a:bodyPr>
            <a:spAutoFit/>
          </a:bodyPr>
          <a:lstStyle/>
          <a:p>
            <a:pPr eaLnBrk="1" hangingPunct="1">
              <a:defRPr/>
            </a:pPr>
            <a:r>
              <a:rPr lang="zh-CN" altLang="en-US" dirty="0">
                <a:solidFill>
                  <a:srgbClr val="002060"/>
                </a:solidFill>
                <a:latin typeface="楷体" pitchFamily="49" charset="-122"/>
                <a:ea typeface="楷体" pitchFamily="49" charset="-122"/>
              </a:rPr>
              <a:t>每个连接词与我们日常生活中的某个连接词大致对应，但只是“大致”对应。对连接词的理解和使用严格按照真值表给出的“数学定义”。</a:t>
            </a:r>
          </a:p>
        </p:txBody>
      </p:sp>
    </p:spTree>
  </p:cSld>
  <p:clrMapOvr>
    <a:masterClrMapping/>
  </p:clrMapOvr>
</p:sld>
</file>

<file path=ppt/theme/theme1.xml><?xml version="1.0" encoding="utf-8"?>
<a:theme xmlns:a="http://schemas.openxmlformats.org/drawingml/2006/main" name="海上日出">
  <a:themeElements>
    <a:clrScheme name="海上日出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海上日出">
      <a:majorFont>
        <a:latin typeface="Impact"/>
        <a:ea typeface="微软雅黑"/>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海上日出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模板92</Template>
  <TotalTime>1854</TotalTime>
  <Pages>0</Pages>
  <Words>3905</Words>
  <Characters>0</Characters>
  <Application>Microsoft Office PowerPoint</Application>
  <DocSecurity>0</DocSecurity>
  <PresentationFormat>全屏显示(4:3)</PresentationFormat>
  <Lines>0</Lines>
  <Paragraphs>382</Paragraphs>
  <Slides>32</Slides>
  <Notes>13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32</vt:i4>
      </vt:variant>
    </vt:vector>
  </HeadingPairs>
  <TitlesOfParts>
    <vt:vector size="43" baseType="lpstr">
      <vt:lpstr>Arial Unicode MS</vt:lpstr>
      <vt:lpstr>华文隶书</vt:lpstr>
      <vt:lpstr>华文新魏</vt:lpstr>
      <vt:lpstr>华文行楷</vt:lpstr>
      <vt:lpstr>楷体</vt:lpstr>
      <vt:lpstr>微软雅黑</vt:lpstr>
      <vt:lpstr>Arial</vt:lpstr>
      <vt:lpstr>Impact</vt:lpstr>
      <vt:lpstr>Times New Roman</vt:lpstr>
      <vt:lpstr>Wingdings</vt:lpstr>
      <vt:lpstr>海上日出</vt:lpstr>
      <vt:lpstr>计算机问题求解 – 论题1-2     -  什么样的推理是正确的? </vt:lpstr>
      <vt:lpstr>PowerPoint 演示文稿</vt:lpstr>
      <vt:lpstr>一个奇怪小岛上的逻辑问题</vt:lpstr>
      <vt:lpstr>一个很可能的思考过程</vt:lpstr>
      <vt:lpstr>B和C一定有一个是无赖</vt:lpstr>
      <vt:lpstr>简单句与复合句</vt:lpstr>
      <vt:lpstr>PowerPoint 演示文稿</vt:lpstr>
      <vt:lpstr>推理涉及的基本对象（概念）</vt:lpstr>
      <vt:lpstr>逻辑连接词与真值表</vt:lpstr>
      <vt:lpstr>返回那个古怪的群岛</vt:lpstr>
      <vt:lpstr>再看推理问题2：用公式帮助思考</vt:lpstr>
      <vt:lpstr>逻辑不仅关乎结果，也能帮你提问</vt:lpstr>
      <vt:lpstr>关于量词</vt:lpstr>
      <vt:lpstr>埃贝尔遇到了一大群岛民</vt:lpstr>
      <vt:lpstr>PowerPoint 演示文稿</vt:lpstr>
      <vt:lpstr>PowerPoint 演示文稿</vt:lpstr>
      <vt:lpstr>PowerPoint 演示文稿</vt:lpstr>
      <vt:lpstr>记住三个单词</vt:lpstr>
      <vt:lpstr>PowerPoint 演示文稿</vt:lpstr>
      <vt:lpstr>永真式与逻辑等式</vt:lpstr>
      <vt:lpstr>逻辑代数推演 – 一个例子</vt:lpstr>
      <vt:lpstr>持续的等值变换</vt:lpstr>
      <vt:lpstr>PowerPoint 演示文稿</vt:lpstr>
      <vt:lpstr>逻辑推理</vt:lpstr>
      <vt:lpstr>Modus Ponens</vt:lpstr>
      <vt:lpstr>PowerPoint 演示文稿</vt:lpstr>
      <vt:lpstr>一些常用的永真式</vt:lpstr>
      <vt:lpstr>关于量词的基本推理规则</vt:lpstr>
      <vt:lpstr>一个例子：“有人不喜欢步行”</vt:lpstr>
      <vt:lpstr>“有人不喜欢步行”的推导过程</vt:lpstr>
      <vt:lpstr>当心存在量词：错在哪儿 ?</vt:lpstr>
      <vt:lpstr>课外作业</vt:lpstr>
    </vt:vector>
  </TitlesOfParts>
  <Company>Nanjing University</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计算机问题求解     -  算法在计算机科学中的地位</dc:title>
  <dc:creator>Chen Daoxu</dc:creator>
  <cp:lastModifiedBy>Daoxu Daoxu</cp:lastModifiedBy>
  <cp:revision>135</cp:revision>
  <cp:lastPrinted>1601-01-01T00:00:00Z</cp:lastPrinted>
  <dcterms:created xsi:type="dcterms:W3CDTF">2010-10-07T02:50:25Z</dcterms:created>
  <dcterms:modified xsi:type="dcterms:W3CDTF">2022-09-23T08:40:23Z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3</vt:r8>
  </property>
  <property fmtid="{D5CDD505-2E9C-101B-9397-08002B2CF9AE}" pid="3" name="KSOProductBuildVer">
    <vt:lpwstr>2052-6.6.0.2461</vt:lpwstr>
  </property>
</Properties>
</file>