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9" r:id="rId12"/>
    <p:sldId id="267" r:id="rId13"/>
    <p:sldId id="268" r:id="rId14"/>
    <p:sldId id="264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3CDD96-7E46-4FFA-8665-1F364950619E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FAFAAD-2C79-4099-901D-B3AA6CFEB8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D96-7E46-4FFA-8665-1F364950619E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FAAD-2C79-4099-901D-B3AA6CFEB8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D96-7E46-4FFA-8665-1F364950619E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FAAD-2C79-4099-901D-B3AA6CFEB8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3CDD96-7E46-4FFA-8665-1F364950619E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FAFAAD-2C79-4099-901D-B3AA6CFEB88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3CDD96-7E46-4FFA-8665-1F364950619E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FAFAAD-2C79-4099-901D-B3AA6CFEB8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D96-7E46-4FFA-8665-1F364950619E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FAAD-2C79-4099-901D-B3AA6CFEB88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D96-7E46-4FFA-8665-1F364950619E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FAAD-2C79-4099-901D-B3AA6CFEB88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3CDD96-7E46-4FFA-8665-1F364950619E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FAFAAD-2C79-4099-901D-B3AA6CFEB88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DD96-7E46-4FFA-8665-1F364950619E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FAAD-2C79-4099-901D-B3AA6CFEB8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3CDD96-7E46-4FFA-8665-1F364950619E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FAFAAD-2C79-4099-901D-B3AA6CFEB88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3CDD96-7E46-4FFA-8665-1F364950619E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FAFAAD-2C79-4099-901D-B3AA6CFEB88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3CDD96-7E46-4FFA-8665-1F364950619E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FAFAAD-2C79-4099-901D-B3AA6CFEB8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67744" y="1052736"/>
            <a:ext cx="6172200" cy="1894362"/>
          </a:xfrm>
        </p:spPr>
        <p:txBody>
          <a:bodyPr/>
          <a:lstStyle/>
          <a:p>
            <a:r>
              <a:rPr lang="zh-CN" altLang="en-US" dirty="0" smtClean="0"/>
              <a:t>二维平面上的“移动”群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43808" y="3212976"/>
            <a:ext cx="6172200" cy="1371600"/>
          </a:xfrm>
        </p:spPr>
        <p:txBody>
          <a:bodyPr/>
          <a:lstStyle/>
          <a:p>
            <a:r>
              <a:rPr lang="en-US" altLang="zh-CN" dirty="0" smtClean="0"/>
              <a:t>		</a:t>
            </a:r>
            <a:r>
              <a:rPr lang="en-US" altLang="zh-CN" dirty="0"/>
              <a:t>——</a:t>
            </a:r>
            <a:r>
              <a:rPr lang="zh-CN" altLang="en-US" dirty="0" smtClean="0"/>
              <a:t>你走的一小步，就是群论的一大步！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587727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匡亚明学院 郝博强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00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推广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对于</a:t>
            </a:r>
            <a:r>
              <a:rPr lang="en-US" altLang="zh-CN" dirty="0" smtClean="0"/>
              <a:t>n</a:t>
            </a:r>
            <a:r>
              <a:rPr lang="zh-CN" altLang="en-US" dirty="0" smtClean="0"/>
              <a:t>维矢量加群，以上性质仍然成立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向量</a:t>
            </a:r>
            <a:r>
              <a:rPr lang="zh-CN" altLang="en-US" dirty="0" smtClean="0"/>
              <a:t>空间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06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环，域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8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r>
              <a:rPr lang="zh-CN" altLang="en-US" dirty="0" smtClean="0"/>
              <a:t>定义数乘运算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en-US" altLang="zh-CN" dirty="0" smtClean="0"/>
              <a:t>F X S -&gt; S</a:t>
            </a:r>
          </a:p>
          <a:p>
            <a:endParaRPr lang="en-US" altLang="zh-CN" dirty="0"/>
          </a:p>
          <a:p>
            <a:r>
              <a:rPr lang="zh-CN" altLang="en-US" dirty="0" smtClean="0"/>
              <a:t>对</a:t>
            </a:r>
            <a:r>
              <a:rPr lang="en-US" altLang="zh-CN" dirty="0" smtClean="0"/>
              <a:t>F</a:t>
            </a:r>
            <a:r>
              <a:rPr lang="zh-CN" altLang="en-US" dirty="0" smtClean="0"/>
              <a:t>中</a:t>
            </a:r>
            <a:r>
              <a:rPr lang="zh-CN" altLang="en-US" dirty="0"/>
              <a:t>单位元</a:t>
            </a:r>
            <a:r>
              <a:rPr lang="en-US" altLang="zh-CN" dirty="0"/>
              <a:t>1</a:t>
            </a:r>
            <a:r>
              <a:rPr lang="zh-CN" altLang="en-US" dirty="0"/>
              <a:t>，有</a:t>
            </a:r>
            <a:r>
              <a:rPr lang="en-US" altLang="zh-CN" dirty="0"/>
              <a:t>1</a:t>
            </a:r>
            <a:r>
              <a:rPr lang="el-GR" altLang="zh-CN" dirty="0"/>
              <a:t>α=α(α</a:t>
            </a:r>
            <a:r>
              <a:rPr lang="el-GR" altLang="zh-CN" dirty="0" smtClean="0"/>
              <a:t>∈</a:t>
            </a:r>
            <a:r>
              <a:rPr lang="en-US" altLang="zh-CN" dirty="0" smtClean="0"/>
              <a:t>S).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对</a:t>
            </a:r>
            <a:r>
              <a:rPr lang="zh-CN" altLang="en-US" dirty="0"/>
              <a:t>任意</a:t>
            </a:r>
            <a:r>
              <a:rPr lang="en-US" altLang="zh-CN" dirty="0"/>
              <a:t>k</a:t>
            </a:r>
            <a:r>
              <a:rPr lang="zh-CN" altLang="en-US" dirty="0"/>
              <a:t>，</a:t>
            </a:r>
            <a:r>
              <a:rPr lang="en-US" altLang="zh-CN" dirty="0" err="1"/>
              <a:t>l</a:t>
            </a:r>
            <a:r>
              <a:rPr lang="en-US" altLang="zh-CN" dirty="0" err="1" smtClean="0"/>
              <a:t>∈F</a:t>
            </a:r>
            <a:r>
              <a:rPr lang="zh-CN" altLang="en-US" dirty="0" smtClean="0"/>
              <a:t>，</a:t>
            </a:r>
            <a:r>
              <a:rPr lang="el-GR" altLang="zh-CN" dirty="0"/>
              <a:t>α</a:t>
            </a:r>
            <a:r>
              <a:rPr lang="el-GR" altLang="zh-CN" dirty="0" smtClean="0"/>
              <a:t>∈</a:t>
            </a:r>
            <a:r>
              <a:rPr lang="en-US" altLang="zh-CN" dirty="0" smtClean="0"/>
              <a:t>S</a:t>
            </a:r>
            <a:r>
              <a:rPr lang="zh-CN" altLang="en-US" dirty="0" smtClean="0"/>
              <a:t>有</a:t>
            </a:r>
            <a:r>
              <a:rPr lang="en-US" altLang="zh-CN" dirty="0"/>
              <a:t>(kl)</a:t>
            </a:r>
            <a:r>
              <a:rPr lang="el-GR" altLang="zh-CN" dirty="0"/>
              <a:t>α=</a:t>
            </a:r>
            <a:r>
              <a:rPr lang="en-US" altLang="zh-CN" dirty="0"/>
              <a:t>k(l</a:t>
            </a:r>
            <a:r>
              <a:rPr lang="el-GR" altLang="zh-CN" dirty="0"/>
              <a:t>α).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对</a:t>
            </a:r>
            <a:r>
              <a:rPr lang="zh-CN" altLang="en-US" dirty="0"/>
              <a:t>任意</a:t>
            </a:r>
            <a:r>
              <a:rPr lang="en-US" altLang="zh-CN" dirty="0"/>
              <a:t>k</a:t>
            </a:r>
            <a:r>
              <a:rPr lang="zh-CN" altLang="en-US" dirty="0"/>
              <a:t>，</a:t>
            </a:r>
            <a:r>
              <a:rPr lang="en-US" altLang="zh-CN" dirty="0" err="1"/>
              <a:t>l</a:t>
            </a:r>
            <a:r>
              <a:rPr lang="en-US" altLang="zh-CN" dirty="0" err="1" smtClean="0"/>
              <a:t>∈F</a:t>
            </a:r>
            <a:r>
              <a:rPr lang="zh-CN" altLang="en-US" dirty="0" smtClean="0"/>
              <a:t>，</a:t>
            </a:r>
            <a:r>
              <a:rPr lang="el-GR" altLang="zh-CN" dirty="0"/>
              <a:t>α</a:t>
            </a:r>
            <a:r>
              <a:rPr lang="el-GR" altLang="zh-CN" dirty="0" smtClean="0"/>
              <a:t>∈</a:t>
            </a:r>
            <a:r>
              <a:rPr lang="en-US" altLang="zh-CN" dirty="0" smtClean="0"/>
              <a:t>S</a:t>
            </a:r>
            <a:r>
              <a:rPr lang="zh-CN" altLang="en-US" dirty="0" smtClean="0"/>
              <a:t>有</a:t>
            </a:r>
            <a:r>
              <a:rPr lang="en-US" altLang="zh-CN" dirty="0"/>
              <a:t>(</a:t>
            </a:r>
            <a:r>
              <a:rPr lang="en-US" altLang="zh-CN" dirty="0" err="1"/>
              <a:t>k+l</a:t>
            </a:r>
            <a:r>
              <a:rPr lang="en-US" altLang="zh-CN" dirty="0"/>
              <a:t>)</a:t>
            </a:r>
            <a:r>
              <a:rPr lang="el-GR" altLang="zh-CN" dirty="0"/>
              <a:t>α=</a:t>
            </a:r>
            <a:r>
              <a:rPr lang="en-US" altLang="zh-CN" dirty="0"/>
              <a:t>k</a:t>
            </a:r>
            <a:r>
              <a:rPr lang="el-GR" altLang="zh-CN" dirty="0"/>
              <a:t>α+</a:t>
            </a:r>
            <a:r>
              <a:rPr lang="en-US" altLang="zh-CN" dirty="0"/>
              <a:t>l</a:t>
            </a:r>
            <a:r>
              <a:rPr lang="el-GR" altLang="zh-CN" dirty="0"/>
              <a:t>α.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对</a:t>
            </a:r>
            <a:r>
              <a:rPr lang="zh-CN" altLang="en-US" dirty="0"/>
              <a:t>任意</a:t>
            </a:r>
            <a:r>
              <a:rPr lang="en-US" altLang="zh-CN" dirty="0" err="1"/>
              <a:t>k</a:t>
            </a:r>
            <a:r>
              <a:rPr lang="en-US" altLang="zh-CN" dirty="0" err="1" smtClean="0"/>
              <a:t>∈F</a:t>
            </a:r>
            <a:r>
              <a:rPr lang="zh-CN" altLang="en-US" dirty="0" smtClean="0"/>
              <a:t>，</a:t>
            </a:r>
            <a:r>
              <a:rPr lang="el-GR" altLang="zh-CN" dirty="0"/>
              <a:t>α</a:t>
            </a:r>
            <a:r>
              <a:rPr lang="zh-CN" altLang="el-GR" dirty="0"/>
              <a:t>，</a:t>
            </a:r>
            <a:r>
              <a:rPr lang="el-GR" altLang="zh-CN" dirty="0"/>
              <a:t>β</a:t>
            </a:r>
            <a:r>
              <a:rPr lang="el-GR" altLang="zh-CN" dirty="0" smtClean="0"/>
              <a:t>∈</a:t>
            </a:r>
            <a:r>
              <a:rPr lang="en-US" altLang="zh-CN" dirty="0" smtClean="0"/>
              <a:t>S</a:t>
            </a:r>
            <a:r>
              <a:rPr lang="zh-CN" altLang="en-US" dirty="0" smtClean="0"/>
              <a:t>有</a:t>
            </a:r>
            <a:r>
              <a:rPr lang="en-US" altLang="zh-CN" dirty="0"/>
              <a:t>k(</a:t>
            </a:r>
            <a:r>
              <a:rPr lang="el-GR" altLang="zh-CN" dirty="0"/>
              <a:t>α+β)=</a:t>
            </a:r>
            <a:r>
              <a:rPr lang="en-US" altLang="zh-CN" dirty="0"/>
              <a:t>k</a:t>
            </a:r>
            <a:r>
              <a:rPr lang="el-GR" altLang="zh-CN" dirty="0"/>
              <a:t>α+</a:t>
            </a:r>
            <a:r>
              <a:rPr lang="en-US" altLang="zh-CN" dirty="0"/>
              <a:t>k</a:t>
            </a:r>
            <a:r>
              <a:rPr lang="el-GR" altLang="zh-CN" dirty="0"/>
              <a:t>β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0670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构造</a:t>
            </a:r>
            <a:r>
              <a:rPr lang="zh-CN" altLang="en-US" dirty="0" smtClean="0"/>
              <a:t>出</a:t>
            </a:r>
            <a:r>
              <a:rPr lang="en-US" altLang="zh-CN" dirty="0"/>
              <a:t>n</a:t>
            </a:r>
            <a:r>
              <a:rPr lang="zh-CN" altLang="en-US" dirty="0" smtClean="0"/>
              <a:t>维向量</a:t>
            </a:r>
            <a:r>
              <a:rPr lang="zh-CN" altLang="en-US" dirty="0" smtClean="0"/>
              <a:t>空间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zh-CN" altLang="en-US" dirty="0" smtClean="0"/>
              <a:t>线性子空间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 smtClean="0"/>
              <a:t>扩张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/>
              <a:t>极大无关组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582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1628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谢谢</a:t>
            </a:r>
            <a:r>
              <a:rPr lang="zh-CN" altLang="en-US" dirty="0" smtClean="0"/>
              <a:t>同学们的聆听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 smtClean="0"/>
              <a:t>谢谢马老师的帮助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61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引入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4" t="8780" r="13731" b="7243"/>
          <a:stretch/>
        </p:blipFill>
        <p:spPr>
          <a:xfrm>
            <a:off x="1241580" y="332656"/>
            <a:ext cx="6372808" cy="6274897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2123728" y="3470104"/>
            <a:ext cx="648072" cy="2047128"/>
            <a:chOff x="2123728" y="3470104"/>
            <a:chExt cx="648072" cy="2047128"/>
          </a:xfrm>
        </p:grpSpPr>
        <p:sp>
          <p:nvSpPr>
            <p:cNvPr id="6" name="同心圆 5"/>
            <p:cNvSpPr/>
            <p:nvPr/>
          </p:nvSpPr>
          <p:spPr>
            <a:xfrm>
              <a:off x="2123728" y="3470104"/>
              <a:ext cx="576064" cy="53496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375756" y="4005064"/>
              <a:ext cx="18002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2555776" y="4221088"/>
              <a:ext cx="216024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2156757" y="4221088"/>
              <a:ext cx="216024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954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36614 -0.239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-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我们有一个集合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二维平面上的移动是一个向量</a:t>
                </a:r>
                <a:r>
                  <a:rPr lang="en-US" altLang="zh-CN" dirty="0" smtClean="0"/>
                  <a:t>r</a:t>
                </a:r>
                <a:r>
                  <a:rPr lang="zh-CN" altLang="en-US" dirty="0" smtClean="0"/>
                  <a:t>。</a:t>
                </a:r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r>
                  <a:rPr lang="en-US" altLang="zh-CN" dirty="0" smtClean="0"/>
                  <a:t>r =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𝑥</m:t>
                    </m:r>
                    <m:r>
                      <a:rPr lang="en-US" altLang="zh-CN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+</m:t>
                    </m:r>
                    <m:r>
                      <a:rPr lang="en-US" altLang="zh-CN" b="0" i="1" smtClean="0">
                        <a:latin typeface="Cambria Math"/>
                      </a:rPr>
                      <m:t>𝑦</m:t>
                    </m:r>
                    <m:r>
                      <a:rPr lang="en-US" altLang="zh-CN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r>
                  <a:rPr lang="zh-CN" altLang="en-US" dirty="0"/>
                  <a:t>表示</a:t>
                </a:r>
                <a:r>
                  <a:rPr lang="zh-CN" altLang="en-US" dirty="0" smtClean="0"/>
                  <a:t>为二元组</a:t>
                </a:r>
                <a:r>
                  <a:rPr lang="en-US" altLang="zh-CN" dirty="0" smtClean="0"/>
                  <a:t>&lt;</a:t>
                </a:r>
                <a:r>
                  <a:rPr lang="en-US" altLang="zh-CN" dirty="0" err="1" smtClean="0"/>
                  <a:t>x,y</a:t>
                </a:r>
                <a:r>
                  <a:rPr lang="en-US" altLang="zh-CN" dirty="0" smtClean="0"/>
                  <a:t>&gt;,</a:t>
                </a:r>
                <a:r>
                  <a:rPr lang="en-US" altLang="zh-CN" dirty="0" err="1" smtClean="0"/>
                  <a:t>x,y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b="0" i="1">
                        <a:latin typeface="Cambria Math"/>
                        <a:ea typeface="Cambria Math"/>
                      </a:rPr>
                      <m:t>R</m:t>
                    </m:r>
                  </m:oMath>
                </a14:m>
                <a:endParaRPr lang="en-US" altLang="zh-CN" b="0" dirty="0" smtClean="0">
                  <a:ea typeface="Cambria Math"/>
                </a:endParaRPr>
              </a:p>
              <a:p>
                <a:endParaRPr lang="en-US" altLang="zh-CN" dirty="0" smtClean="0"/>
              </a:p>
              <a:p>
                <a:r>
                  <a:rPr lang="zh-CN" altLang="en-US" dirty="0" smtClean="0"/>
                  <a:t>记所有这种向量的集合为</a:t>
                </a:r>
                <a:r>
                  <a:rPr lang="en-US" altLang="zh-CN" dirty="0" smtClean="0"/>
                  <a:t>S</a:t>
                </a:r>
                <a:r>
                  <a:rPr lang="zh-CN" altLang="en-US" dirty="0" smtClean="0"/>
                  <a:t>。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2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080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我们有一个运算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在</a:t>
                </a:r>
                <a:r>
                  <a:rPr lang="en-US" altLang="zh-CN" dirty="0" smtClean="0"/>
                  <a:t>SXS</a:t>
                </a:r>
                <a:r>
                  <a:rPr lang="zh-CN" altLang="en-US" dirty="0" smtClean="0"/>
                  <a:t>上</a:t>
                </a:r>
                <a:r>
                  <a:rPr lang="zh-CN" altLang="en-US" dirty="0" smtClean="0"/>
                  <a:t>定义</a:t>
                </a:r>
                <a:r>
                  <a:rPr lang="en-US" altLang="zh-CN" dirty="0" smtClean="0"/>
                  <a:t>+:</a:t>
                </a:r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 err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 dirty="0" err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 err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dirty="0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b="0" i="1" dirty="0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2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974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啊哈，代数系统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&lt;S,+&gt;</a:t>
                </a:r>
                <a:r>
                  <a:rPr lang="zh-CN" altLang="en-US" dirty="0" smtClean="0"/>
                  <a:t>构成一个代数系统</a:t>
                </a:r>
                <a:r>
                  <a:rPr lang="zh-CN" altLang="en-US" dirty="0" smtClean="0"/>
                  <a:t>。</a:t>
                </a:r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zh-CN" altLang="en-US" dirty="0"/>
                  <a:t>封闭性</a:t>
                </a:r>
                <a:r>
                  <a:rPr lang="en-US" altLang="zh-CN" dirty="0"/>
                  <a:t>:</a:t>
                </a:r>
              </a:p>
              <a:p>
                <a:r>
                  <a:rPr lang="zh-CN" altLang="en-US" dirty="0"/>
                  <a:t>任</a:t>
                </a:r>
                <a:r>
                  <a:rPr lang="zh-CN" altLang="en-US" dirty="0"/>
                  <a:t>取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 dirty="0" err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 err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i="1" dirty="0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altLang="zh-CN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 , 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zh-CN" i="1" dirty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altLang="zh-CN" i="1" dirty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altLang="zh-CN" dirty="0" smtClean="0">
                  <a:ea typeface="Cambria Math"/>
                </a:endParaRPr>
              </a:p>
              <a:p>
                <a:endParaRPr lang="en-US" altLang="zh-CN" dirty="0" smtClean="0"/>
              </a:p>
              <a:p>
                <a:r>
                  <a:rPr lang="zh-CN" altLang="en-US" dirty="0"/>
                  <a:t>运算</a:t>
                </a:r>
                <a:r>
                  <a:rPr lang="zh-CN" altLang="en-US" dirty="0" smtClean="0"/>
                  <a:t>结果唯一</a:t>
                </a:r>
                <a:endParaRPr lang="en-US" altLang="zh-CN" dirty="0"/>
              </a:p>
              <a:p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r>
                  <a:rPr lang="zh-CN" altLang="en-US" dirty="0" smtClean="0"/>
                  <a:t>（</a:t>
                </a:r>
                <a:r>
                  <a:rPr lang="en-US" altLang="zh-CN" dirty="0" smtClean="0"/>
                  <a:t>S </a:t>
                </a:r>
                <a:r>
                  <a:rPr lang="en-US" altLang="zh-CN" dirty="0" smtClean="0"/>
                  <a:t>: </a:t>
                </a:r>
                <a:r>
                  <a:rPr lang="zh-CN" altLang="en-US" dirty="0" smtClean="0"/>
                  <a:t>所有的向量</a:t>
                </a:r>
                <a:r>
                  <a:rPr lang="en-US" altLang="zh-CN" dirty="0" smtClean="0"/>
                  <a:t>(</a:t>
                </a:r>
                <a:r>
                  <a:rPr lang="en-US" altLang="zh-CN" dirty="0" err="1" smtClean="0"/>
                  <a:t>x,y</a:t>
                </a:r>
                <a:r>
                  <a:rPr lang="en-US" altLang="zh-CN" dirty="0" smtClean="0"/>
                  <a:t>)</a:t>
                </a:r>
                <a:r>
                  <a:rPr lang="zh-CN" altLang="en-US" dirty="0" smtClean="0"/>
                  <a:t>的</a:t>
                </a:r>
                <a:r>
                  <a:rPr lang="zh-CN" altLang="en-US" dirty="0" smtClean="0"/>
                  <a:t>集合）。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2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868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继续：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endParaRPr lang="en-US" altLang="zh-CN" dirty="0" smtClean="0"/>
              </a:p>
              <a:p>
                <a:r>
                  <a:rPr lang="zh-CN" altLang="en-US" dirty="0" smtClean="0"/>
                  <a:t>结合律</a:t>
                </a:r>
                <a:r>
                  <a:rPr lang="en-US" altLang="zh-CN" dirty="0" smtClean="0"/>
                  <a:t>:</a:t>
                </a:r>
                <a:br>
                  <a:rPr lang="en-US" altLang="zh-CN" dirty="0" smtClean="0"/>
                </a:br>
                <a:r>
                  <a:rPr lang="zh-CN" altLang="en-US" dirty="0"/>
                  <a:t>任取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 dirty="0" err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 err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i="1" dirty="0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altLang="zh-CN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dirty="0" smtClean="0"/>
                  <a:t>,(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zh-CN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CN" dirty="0" smtClean="0"/>
                  <a:t>)</a:t>
                </a:r>
                <a:r>
                  <a:rPr lang="en-US" altLang="zh-CN" dirty="0" smtClean="0"/>
                  <a:t>,((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 smtClean="0"/>
                  <a:t>)+(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 smtClean="0"/>
                  <a:t>))+(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zh-CN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CN" dirty="0" smtClean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+(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+(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))</m:t>
                    </m:r>
                  </m:oMath>
                </a14:m>
                <a:endParaRPr lang="en-US" altLang="zh-CN" dirty="0" smtClean="0"/>
              </a:p>
              <a:p>
                <a:endParaRPr lang="en-US" altLang="zh-CN" dirty="0" smtClean="0"/>
              </a:p>
              <a:p>
                <a:r>
                  <a:rPr lang="zh-CN" altLang="en-US" dirty="0" smtClean="0"/>
                  <a:t>单位元</a:t>
                </a:r>
                <a:r>
                  <a:rPr lang="en-US" altLang="zh-CN" dirty="0" smtClean="0">
                    <a:sym typeface="Wingdings" pitchFamily="2" charset="2"/>
                  </a:rPr>
                  <a:t>:(0,0)</a:t>
                </a:r>
              </a:p>
              <a:p>
                <a:endParaRPr lang="en-US" altLang="zh-CN" dirty="0">
                  <a:sym typeface="Wingdings" pitchFamily="2" charset="2"/>
                </a:endParaRPr>
              </a:p>
              <a:p>
                <a:endParaRPr lang="en-US" altLang="zh-CN" dirty="0" smtClean="0">
                  <a:sym typeface="Wingdings" pitchFamily="2" charset="2"/>
                </a:endParaRPr>
              </a:p>
              <a:p>
                <a:r>
                  <a:rPr lang="zh-CN" altLang="en-US" dirty="0" smtClean="0">
                    <a:sym typeface="Wingdings" pitchFamily="2" charset="2"/>
                  </a:rPr>
                  <a:t>逆元</a:t>
                </a:r>
                <a:r>
                  <a:rPr lang="en-US" altLang="zh-CN" dirty="0" smtClean="0">
                    <a:sym typeface="Wingdings" pitchFamily="2" charset="2"/>
                  </a:rPr>
                  <a:t>:(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  <a:sym typeface="Wingdings" pitchFamily="2" charset="2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  <a:sym typeface="Wingdings" pitchFamily="2" charset="2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  <a:sym typeface="Wingdings" pitchFamily="2" charset="2"/>
                      </a:rPr>
                      <m:t>,−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  <a:sym typeface="Wingdings" pitchFamily="2" charset="2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  <a:sym typeface="Wingdings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 smtClean="0">
                    <a:sym typeface="Wingdings" pitchFamily="2" charset="2"/>
                  </a:rPr>
                  <a:t>)</a:t>
                </a:r>
                <a:endParaRPr lang="en-US" altLang="zh-CN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935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以及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我们得到一个群。</a:t>
                </a:r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r>
                  <a:rPr lang="zh-CN" altLang="en-US" dirty="0">
                    <a:solidFill>
                      <a:prstClr val="black"/>
                    </a:solidFill>
                  </a:rPr>
                  <a:t>任取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 err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 dirty="0" err="1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 err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i="1" dirty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altLang="zh-CN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dirty="0">
                    <a:solidFill>
                      <a:prstClr val="black"/>
                    </a:solidFill>
                  </a:rPr>
                  <a:t>,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+(</m:t>
                    </m:r>
                    <m:sSub>
                      <m:sSubPr>
                        <m:ctrlPr>
                          <a:rPr lang="en-US" altLang="zh-CN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altLang="zh-CN" dirty="0" smtClean="0">
                  <a:solidFill>
                    <a:prstClr val="black"/>
                  </a:solidFill>
                </a:endParaRPr>
              </a:p>
              <a:p>
                <a:r>
                  <a:rPr lang="en-US" altLang="zh-CN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 , </m:t>
                        </m:r>
                        <m:sSub>
                          <m:sSubPr>
                            <m:ctrlP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 smtClean="0"/>
                  <a:t>)</a:t>
                </a:r>
              </a:p>
              <a:p>
                <a:r>
                  <a:rPr lang="en-US" altLang="zh-CN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 err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i="1" dirty="0" err="1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 err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altLang="zh-CN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dirty="0" smtClean="0">
                  <a:solidFill>
                    <a:prstClr val="black"/>
                  </a:solidFill>
                </a:endParaRPr>
              </a:p>
              <a:p>
                <a:endParaRPr lang="en-US" altLang="zh-CN" dirty="0" smtClean="0"/>
              </a:p>
              <a:p>
                <a:r>
                  <a:rPr lang="zh-CN" altLang="en-US" dirty="0"/>
                  <a:t>阿贝尔群</a:t>
                </a:r>
                <a:endParaRPr lang="en-US" altLang="zh-CN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2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2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群直积和分解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二维向量加群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 smtClean="0"/>
              <a:t>分解成一维</a:t>
            </a:r>
            <a:r>
              <a:rPr lang="zh-CN" altLang="en-US" dirty="0" smtClean="0"/>
              <a:t>向量</a:t>
            </a:r>
            <a:r>
              <a:rPr lang="zh-CN" altLang="en-US" dirty="0" smtClean="0"/>
              <a:t>加</a:t>
            </a:r>
            <a:r>
              <a:rPr lang="zh-CN" altLang="en-US" dirty="0" smtClean="0"/>
              <a:t>群的直积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 smtClean="0"/>
              <a:t>&lt;</a:t>
            </a:r>
            <a:r>
              <a:rPr lang="en-US" altLang="zh-CN" dirty="0"/>
              <a:t>R,+&gt; X &lt;R,+&gt;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49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子群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ZXZ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&lt;(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)&gt;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…..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27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</TotalTime>
  <Words>421</Words>
  <Application>Microsoft Office PowerPoint</Application>
  <PresentationFormat>全屏显示(4:3)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凸显</vt:lpstr>
      <vt:lpstr>二维平面上的“移动”群</vt:lpstr>
      <vt:lpstr>PowerPoint 演示文稿</vt:lpstr>
      <vt:lpstr>我们有一个集合:</vt:lpstr>
      <vt:lpstr>我们有一个运算:</vt:lpstr>
      <vt:lpstr>啊哈，代数系统</vt:lpstr>
      <vt:lpstr>继续：</vt:lpstr>
      <vt:lpstr>以及:</vt:lpstr>
      <vt:lpstr>群直积和分解</vt:lpstr>
      <vt:lpstr>子群</vt:lpstr>
      <vt:lpstr>推广</vt:lpstr>
      <vt:lpstr>环，域</vt:lpstr>
      <vt:lpstr>定义数乘运算</vt:lpstr>
      <vt:lpstr>构造出n维向量空间</vt:lpstr>
      <vt:lpstr>谢谢同学们的聆听  谢谢马老师的帮助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二维平面上的“移动”群</dc:title>
  <dc:creator>lenovo</dc:creator>
  <cp:lastModifiedBy>lenovo</cp:lastModifiedBy>
  <cp:revision>21</cp:revision>
  <dcterms:created xsi:type="dcterms:W3CDTF">2021-03-08T02:54:54Z</dcterms:created>
  <dcterms:modified xsi:type="dcterms:W3CDTF">2021-03-10T05:11:30Z</dcterms:modified>
</cp:coreProperties>
</file>