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0" r:id="rId6"/>
    <p:sldId id="272" r:id="rId7"/>
    <p:sldId id="261" r:id="rId8"/>
    <p:sldId id="265" r:id="rId9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294" autoAdjust="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29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17FBAEA-E6C2-4F9C-838B-82C8CC86B438}" type="datetime2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2017年10月22日</a:t>
            </a:fld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>
                <a:latin typeface="微软雅黑" panose="020B0503020204020204" pitchFamily="34" charset="-122"/>
                <a:ea typeface="微软雅黑" panose="020B0503020204020204" pitchFamily="34" charset="-122"/>
              </a:rPr>
              <a:t>‹#›</a:t>
            </a:fld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ED9ECDE0-A932-4488-BADD-31E4128A15DC}" type="datetime2">
              <a:rPr lang="zh-CN" altLang="en-US" smtClean="0"/>
              <a:pPr/>
              <a:t>2017年10月22日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FB667E1-E601-4AAF-B95C-B25720D70A6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fld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8996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fld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1428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fld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8637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fld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2136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fld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0303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-1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noProof="0" dirty="0"/>
          </a:p>
        </p:txBody>
      </p:sp>
      <p:sp>
        <p:nvSpPr>
          <p:cNvPr id="9" name="矩形 8"/>
          <p:cNvSpPr/>
          <p:nvPr/>
        </p:nvSpPr>
        <p:spPr>
          <a:xfrm>
            <a:off x="-1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noProof="0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rtlCol="0" anchor="b"/>
          <a:lstStyle>
            <a:lvl1pPr algn="ctr">
              <a:defRPr sz="5400"/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zh-CN" altLang="en-US" noProof="0"/>
              <a:t>单击此处编辑母版副标题样式</a:t>
            </a:r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vert" rtlCol="0"/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  <a:endParaRPr lang="zh-CN" altLang="en-US" noProof="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altLang="en-US" noProof="0" dirty="0"/>
              <a:t>添加页脚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FB924FA-5C7C-4531-9508-4EC93CD99CFC}" type="datetime2">
              <a:rPr lang="zh-CN" altLang="en-US" noProof="0" smtClean="0"/>
              <a:t>2017年10月22日</a:t>
            </a:fld>
            <a:endParaRPr lang="zh-CN" altLang="en-US" noProof="0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CN" noProof="0" smtClean="0"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vert" rtlCol="0"/>
          <a:lstStyle/>
          <a:p>
            <a:pPr rt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vert" rtlCol="0"/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  <a:endParaRPr lang="zh-CN" altLang="en-US" noProof="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altLang="en-US" noProof="0" dirty="0"/>
              <a:t>添加页脚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B3C126-703A-40CF-978D-DE5546258945}" type="datetime2">
              <a:rPr lang="zh-CN" altLang="en-US" noProof="0" smtClean="0"/>
              <a:t>2017年10月22日</a:t>
            </a:fld>
            <a:endParaRPr lang="zh-CN" altLang="en-US" noProof="0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CN" noProof="0" smtClean="0"/>
              <a:t>‹#›</a:t>
            </a:fld>
            <a:endParaRPr lang="en-US" altLang="zh-CN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  <a:endParaRPr lang="zh-CN" altLang="en-US" noProof="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altLang="en-US" noProof="0" dirty="0"/>
              <a:t>添加页脚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E4C9B8F-ED0D-441B-93B5-73E5ADEC8F7A}" type="datetime2">
              <a:rPr lang="zh-CN" altLang="en-US" noProof="0" smtClean="0"/>
              <a:t>2017年10月22日</a:t>
            </a:fld>
            <a:endParaRPr lang="zh-CN" altLang="en-US" noProof="0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CN" noProof="0" smtClean="0"/>
              <a:t>‹#›</a:t>
            </a:fld>
            <a:endParaRPr lang="en-US" altLang="zh-CN" noProof="0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rtlCol="0" anchor="b">
            <a:normAutofit/>
          </a:bodyPr>
          <a:lstStyle>
            <a:lvl1pPr algn="ctr">
              <a:defRPr sz="5400" b="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altLang="en-US" noProof="0" dirty="0"/>
              <a:t>添加页脚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6CFF333-CAF4-47F4-B609-248F94A8651D}" type="datetime2">
              <a:rPr lang="zh-CN" altLang="en-US" noProof="0" smtClean="0"/>
              <a:t>2017年10月22日</a:t>
            </a:fld>
            <a:endParaRPr lang="zh-CN" altLang="en-US" noProof="0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CN" noProof="0" smtClean="0"/>
              <a:t>‹#›</a:t>
            </a:fld>
            <a:endParaRPr lang="en-US" altLang="zh-CN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  <a:endParaRPr lang="zh-CN" altLang="en-US" noProof="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  <a:endParaRPr lang="zh-CN" altLang="en-US" noProof="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altLang="en-US" noProof="0" dirty="0"/>
              <a:t>添加页脚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81C7592-0418-4392-9461-A3A685A5B954}" type="datetime2">
              <a:rPr lang="zh-CN" altLang="en-US" noProof="0" smtClean="0"/>
              <a:t>2017年10月22日</a:t>
            </a:fld>
            <a:endParaRPr lang="zh-CN" altLang="en-US" noProof="0" dirty="0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D06EF73-9DB8-4763-865F-2F88181A4732}" type="slidenum">
              <a:rPr lang="en-US" altLang="zh-CN" noProof="0" smtClean="0"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  <a:endParaRPr lang="zh-CN" altLang="en-US" noProof="0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  <a:endParaRPr lang="zh-CN" altLang="en-US" noProof="0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altLang="en-US" noProof="0" dirty="0"/>
              <a:t>添加页脚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74B7073-0DB1-4EA3-896B-0F08756C7633}" type="datetime2">
              <a:rPr lang="zh-CN" altLang="en-US" noProof="0" smtClean="0"/>
              <a:t>2017年10月22日</a:t>
            </a:fld>
            <a:endParaRPr lang="zh-CN" altLang="en-US" noProof="0" dirty="0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CN" noProof="0" smtClean="0"/>
              <a:t>‹#›</a:t>
            </a:fld>
            <a:endParaRPr lang="en-US" altLang="zh-CN" noProof="0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altLang="en-US" noProof="0" dirty="0"/>
              <a:t>添加页脚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A75D6F9-0026-4B86-A9C0-C993048D8C42}" type="datetime2">
              <a:rPr lang="zh-CN" altLang="en-US" noProof="0" smtClean="0"/>
              <a:t>2017年10月22日</a:t>
            </a:fld>
            <a:endParaRPr lang="zh-CN" altLang="en-US" noProof="0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CN" noProof="0" smtClean="0"/>
              <a:t>‹#›</a:t>
            </a:fld>
            <a:endParaRPr lang="en-US" altLang="zh-CN" noProof="0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​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noProof="0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altLang="en-US" noProof="0" dirty="0"/>
              <a:t>添加页脚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11F0462-7A6E-4803-9749-C3B78B31BD60}" type="datetime2">
              <a:rPr lang="zh-CN" altLang="en-US" noProof="0" smtClean="0"/>
              <a:t>2017年10月22日</a:t>
            </a:fld>
            <a:endParaRPr lang="zh-CN" altLang="en-US" noProof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CN" noProof="0" smtClean="0"/>
              <a:t>‹#›</a:t>
            </a:fld>
            <a:endParaRPr lang="en-US" altLang="zh-CN" noProof="0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altLang="en-US" noProof="0" dirty="0"/>
              <a:t>添加页脚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F800B45-6479-43B8-81E0-717C32FCDA17}" type="datetime2">
              <a:rPr lang="zh-CN" altLang="en-US" noProof="0" smtClean="0"/>
              <a:t>2017年10月22日</a:t>
            </a:fld>
            <a:endParaRPr lang="zh-CN" altLang="en-US" noProof="0" dirty="0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CN" noProof="0" smtClean="0"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带题注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图片占位符 2" descr="为添加图像预留的空占位符。单击占位符，选择要添加的图像。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CN" altLang="en-US" noProof="0"/>
              <a:t>单击图标添加图片</a:t>
            </a:r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altLang="en-US" noProof="0" dirty="0"/>
              <a:t>添加页脚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7ACA21B-F8E6-4CE8-8C10-FEA2D0B508EC}" type="datetime2">
              <a:rPr lang="zh-CN" altLang="en-US" noProof="0" smtClean="0"/>
              <a:t>2017年10月22日</a:t>
            </a:fld>
            <a:endParaRPr lang="zh-CN" altLang="en-US" noProof="0" dirty="0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CN" noProof="0" smtClean="0"/>
              <a:t>‹#›</a:t>
            </a:fld>
            <a:endParaRPr lang="en-US" altLang="zh-CN" noProof="0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CN" altLang="en-US" noProof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0" dirty="0"/>
              <a:t>添加页脚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75775" y="6601968"/>
            <a:ext cx="1190937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2D98363D-0C7D-41F4-A2BF-AE2C58D4C4B8}" type="datetime2">
              <a:rPr lang="zh-CN" altLang="en-US" noProof="0" smtClean="0"/>
              <a:t>2017年10月22日</a:t>
            </a:fld>
            <a:endParaRPr lang="zh-CN" altLang="en-US" noProof="0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A8D9AD5-F248-4919-864A-CFD76CC027D6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CN" altLang="en-US" dirty="0"/>
              <a:t>证明数学归纳法和良序原理等价</a:t>
            </a:r>
            <a:endParaRPr 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zh-CN" altLang="en-US" dirty="0"/>
              <a:t>李博文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dirty="0"/>
              <a:t>定义</a:t>
            </a:r>
            <a:endParaRPr lang="zh-cn" dirty="0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algn="ctr" rtl="0"/>
            <a:r>
              <a:rPr lang="zh-CN" altLang="en-US" dirty="0"/>
              <a:t>数学归纳法</a:t>
            </a:r>
            <a:endParaRPr 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marL="45720" indent="0" rtl="0">
              <a:buNone/>
            </a:pPr>
            <a:r>
              <a:rPr lang="zh-CN" altLang="en-US" dirty="0"/>
              <a:t>对于自然数</a:t>
            </a:r>
            <a:r>
              <a:rPr lang="en-US" altLang="zh-CN" dirty="0"/>
              <a:t>n</a:t>
            </a:r>
            <a:r>
              <a:rPr lang="zh-CN" altLang="en-US" dirty="0"/>
              <a:t>，假设</a:t>
            </a:r>
            <a:r>
              <a:rPr lang="en-US" altLang="zh-CN" dirty="0"/>
              <a:t>P(n)</a:t>
            </a:r>
            <a:r>
              <a:rPr lang="zh-CN" altLang="en-US" dirty="0"/>
              <a:t>是某种性质，若：</a:t>
            </a:r>
            <a:endParaRPr lang="en-US" altLang="zh-CN" dirty="0"/>
          </a:p>
          <a:p>
            <a:pPr rtl="0"/>
            <a:r>
              <a:rPr lang="en-US" dirty="0"/>
              <a:t>1</a:t>
            </a:r>
            <a:r>
              <a:rPr lang="zh-CN" altLang="en-US" dirty="0"/>
              <a:t>、</a:t>
            </a:r>
            <a:r>
              <a:rPr lang="en-US" altLang="zh-CN" dirty="0"/>
              <a:t>P(0)</a:t>
            </a:r>
            <a:r>
              <a:rPr lang="zh-CN" altLang="en-US" dirty="0"/>
              <a:t>成立；</a:t>
            </a:r>
            <a:endParaRPr lang="en-US" altLang="zh-CN" dirty="0"/>
          </a:p>
          <a:p>
            <a:pPr rtl="0"/>
            <a:r>
              <a:rPr lang="en-US" dirty="0"/>
              <a:t>2</a:t>
            </a:r>
            <a:r>
              <a:rPr lang="zh-CN" altLang="en-US" dirty="0"/>
              <a:t>、假设</a:t>
            </a:r>
            <a:r>
              <a:rPr lang="en-US" altLang="zh-CN" dirty="0"/>
              <a:t>P(k)</a:t>
            </a:r>
            <a:r>
              <a:rPr lang="zh-CN" altLang="en-US" dirty="0"/>
              <a:t>成立，且能够推出</a:t>
            </a:r>
            <a:r>
              <a:rPr lang="en-US" altLang="zh-CN" dirty="0"/>
              <a:t>P(k+1)</a:t>
            </a:r>
            <a:r>
              <a:rPr lang="zh-CN" altLang="en-US" dirty="0"/>
              <a:t>成立</a:t>
            </a:r>
            <a:endParaRPr lang="en-US" altLang="zh-CN" dirty="0"/>
          </a:p>
          <a:p>
            <a:pPr marL="45720" indent="0" rtl="0">
              <a:buNone/>
            </a:pPr>
            <a:r>
              <a:rPr lang="zh-CN" altLang="en-US" dirty="0"/>
              <a:t>则</a:t>
            </a:r>
            <a:r>
              <a:rPr lang="en-US" altLang="zh-CN" dirty="0"/>
              <a:t>P(n)</a:t>
            </a:r>
            <a:r>
              <a:rPr lang="zh-CN" altLang="en-US" dirty="0"/>
              <a:t>对任意自然数成立。</a:t>
            </a:r>
            <a:endParaRPr lang="en-US" altLang="zh-CN" dirty="0"/>
          </a:p>
          <a:p>
            <a:pPr marL="45720" indent="0" rtl="0">
              <a:buNone/>
            </a:pPr>
            <a:r>
              <a:rPr lang="zh-CN" altLang="en-US" dirty="0"/>
              <a:t>即：</a:t>
            </a:r>
            <a:r>
              <a:rPr lang="en-US" altLang="zh-CN" dirty="0"/>
              <a:t>(P(0)∧(P(k)→P(k+1))→</a:t>
            </a:r>
            <a:r>
              <a:rPr lang="en-US" altLang="zh-CN" dirty="0">
                <a:sym typeface="Symbol" panose="05050102010706020507" pitchFamily="18" charset="2"/>
              </a:rPr>
              <a:t></a:t>
            </a:r>
            <a:r>
              <a:rPr lang="en-US" altLang="zh-CN" dirty="0" err="1">
                <a:sym typeface="Symbol" panose="05050102010706020507" pitchFamily="18" charset="2"/>
              </a:rPr>
              <a:t>nN</a:t>
            </a:r>
            <a:r>
              <a:rPr lang="en-US" altLang="zh-CN" dirty="0">
                <a:sym typeface="Symbol" panose="05050102010706020507" pitchFamily="18" charset="2"/>
              </a:rPr>
              <a:t>, P(n)</a:t>
            </a:r>
            <a:endParaRPr 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algn="ctr" rtl="0"/>
            <a:r>
              <a:rPr lang="zh-CN" altLang="en-US" dirty="0"/>
              <a:t>良序原理</a:t>
            </a:r>
            <a:endParaRPr 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marL="45720" indent="0" rtl="0">
              <a:buNone/>
            </a:pPr>
            <a:r>
              <a:rPr lang="zh-CN" altLang="en-US" dirty="0"/>
              <a:t>设集合</a:t>
            </a:r>
            <a:r>
              <a:rPr lang="en-US" altLang="zh-CN" dirty="0"/>
              <a:t>S</a:t>
            </a:r>
            <a:r>
              <a:rPr lang="zh-CN" altLang="en-US" dirty="0"/>
              <a:t>，满足</a:t>
            </a:r>
            <a:r>
              <a:rPr lang="en-US" altLang="zh-CN" dirty="0"/>
              <a:t>(S</a:t>
            </a:r>
            <a:r>
              <a:rPr lang="en-US" altLang="zh-CN" dirty="0">
                <a:sym typeface="Symbol" panose="05050102010706020507" pitchFamily="18" charset="2"/>
              </a:rPr>
              <a:t>N)</a:t>
            </a:r>
            <a:r>
              <a:rPr lang="zh-CN" altLang="en-US" dirty="0">
                <a:sym typeface="Symbol" panose="05050102010706020507" pitchFamily="18" charset="2"/>
              </a:rPr>
              <a:t>且</a:t>
            </a:r>
            <a:r>
              <a:rPr lang="en-US" altLang="zh-CN" dirty="0">
                <a:sym typeface="Symbol" panose="05050102010706020507" pitchFamily="18" charset="2"/>
              </a:rPr>
              <a:t>(S),</a:t>
            </a:r>
            <a:r>
              <a:rPr lang="zh-CN" altLang="en-US" dirty="0">
                <a:sym typeface="Symbol" panose="05050102010706020507" pitchFamily="18" charset="2"/>
              </a:rPr>
              <a:t>则</a:t>
            </a:r>
            <a:r>
              <a:rPr lang="en-US" altLang="zh-CN" dirty="0" err="1">
                <a:sym typeface="Symbol" panose="05050102010706020507" pitchFamily="18" charset="2"/>
              </a:rPr>
              <a:t>nS</a:t>
            </a:r>
            <a:r>
              <a:rPr lang="en-US" altLang="zh-CN" dirty="0">
                <a:sym typeface="Symbol" panose="05050102010706020507" pitchFamily="18" charset="2"/>
              </a:rPr>
              <a:t>,</a:t>
            </a:r>
            <a:r>
              <a:rPr lang="en-US" altLang="zh-CN" dirty="0" err="1">
                <a:sym typeface="Symbol" panose="05050102010706020507" pitchFamily="18" charset="2"/>
              </a:rPr>
              <a:t>mS</a:t>
            </a:r>
            <a:r>
              <a:rPr lang="en-US" altLang="zh-CN" dirty="0">
                <a:sym typeface="Symbol" panose="05050102010706020507" pitchFamily="18" charset="2"/>
              </a:rPr>
              <a:t>,</a:t>
            </a:r>
            <a:r>
              <a:rPr lang="zh-CN" altLang="en-US" dirty="0">
                <a:sym typeface="Symbol" panose="05050102010706020507" pitchFamily="18" charset="2"/>
              </a:rPr>
              <a:t>有</a:t>
            </a:r>
            <a:r>
              <a:rPr lang="en-US" altLang="zh-CN" dirty="0" err="1">
                <a:sym typeface="Symbol" panose="05050102010706020507" pitchFamily="18" charset="2"/>
              </a:rPr>
              <a:t>n≤m</a:t>
            </a:r>
            <a:r>
              <a:rPr lang="zh-CN" altLang="en-US" dirty="0">
                <a:sym typeface="Symbol" panose="05050102010706020507" pitchFamily="18" charset="2"/>
              </a:rPr>
              <a:t>。</a:t>
            </a:r>
            <a:endParaRPr lang="en-US" altLang="zh-CN" dirty="0">
              <a:sym typeface="Symbol" panose="05050102010706020507" pitchFamily="18" charset="2"/>
            </a:endParaRPr>
          </a:p>
          <a:p>
            <a:pPr marL="45720" indent="0">
              <a:buNone/>
            </a:pPr>
            <a:r>
              <a:rPr lang="zh-CN" altLang="en-US" dirty="0">
                <a:sym typeface="Symbol" panose="05050102010706020507" pitchFamily="18" charset="2"/>
              </a:rPr>
              <a:t>即</a:t>
            </a:r>
            <a:r>
              <a:rPr lang="en-US" altLang="zh-CN" dirty="0">
                <a:sym typeface="Symbol" panose="05050102010706020507" pitchFamily="18" charset="2"/>
              </a:rPr>
              <a:t>(</a:t>
            </a:r>
            <a:r>
              <a:rPr lang="en-US" altLang="zh-CN" dirty="0"/>
              <a:t>(S</a:t>
            </a:r>
            <a:r>
              <a:rPr lang="en-US" altLang="zh-CN" dirty="0">
                <a:sym typeface="Symbol" panose="05050102010706020507" pitchFamily="18" charset="2"/>
              </a:rPr>
              <a:t>N)∧(S))→</a:t>
            </a:r>
            <a:r>
              <a:rPr lang="zh-CN" altLang="en-US" dirty="0">
                <a:sym typeface="Symbol" panose="05050102010706020507" pitchFamily="18" charset="2"/>
              </a:rPr>
              <a:t> </a:t>
            </a:r>
            <a:r>
              <a:rPr lang="en-US" altLang="zh-CN" dirty="0" err="1">
                <a:sym typeface="Symbol" panose="05050102010706020507" pitchFamily="18" charset="2"/>
              </a:rPr>
              <a:t>nS</a:t>
            </a:r>
            <a:r>
              <a:rPr lang="en-US" altLang="zh-CN" dirty="0">
                <a:sym typeface="Symbol" panose="05050102010706020507" pitchFamily="18" charset="2"/>
              </a:rPr>
              <a:t>,</a:t>
            </a:r>
            <a:r>
              <a:rPr lang="en-US" altLang="zh-CN" dirty="0" err="1">
                <a:sym typeface="Symbol" panose="05050102010706020507" pitchFamily="18" charset="2"/>
              </a:rPr>
              <a:t>mS</a:t>
            </a:r>
            <a:r>
              <a:rPr lang="en-US" altLang="zh-CN" dirty="0">
                <a:sym typeface="Symbol" panose="05050102010706020507" pitchFamily="18" charset="2"/>
              </a:rPr>
              <a:t>,(</a:t>
            </a:r>
            <a:r>
              <a:rPr lang="en-US" altLang="zh-CN" dirty="0" err="1">
                <a:sym typeface="Symbol" panose="05050102010706020507" pitchFamily="18" charset="2"/>
              </a:rPr>
              <a:t>n≤m</a:t>
            </a:r>
            <a:r>
              <a:rPr lang="en-US" altLang="zh-CN" dirty="0">
                <a:sym typeface="Symbol" panose="05050102010706020507" pitchFamily="18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证明数学归纳法蕴含良序原理</a:t>
            </a:r>
            <a:endParaRPr lang="zh-cn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12C46CEC-2DDE-4E78-8ABF-7A28CE28D512}"/>
              </a:ext>
            </a:extLst>
          </p:cNvPr>
          <p:cNvSpPr txBox="1"/>
          <p:nvPr/>
        </p:nvSpPr>
        <p:spPr>
          <a:xfrm>
            <a:off x="1502229" y="2168434"/>
            <a:ext cx="88566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令</a:t>
            </a:r>
            <a:r>
              <a:rPr lang="en-US" altLang="zh-CN" dirty="0"/>
              <a:t>P(n)</a:t>
            </a:r>
            <a:r>
              <a:rPr lang="zh-CN" altLang="en-US" dirty="0"/>
              <a:t>为以下陈述：“任意自然数的子集，若包含某一自然数</a:t>
            </a:r>
            <a:r>
              <a:rPr lang="en-US" altLang="zh-CN" dirty="0"/>
              <a:t> </a:t>
            </a:r>
            <a:r>
              <a:rPr lang="en-US" altLang="zh-CN" dirty="0" err="1"/>
              <a:t>i</a:t>
            </a:r>
            <a:r>
              <a:rPr lang="en-US" altLang="zh-CN" dirty="0"/>
              <a:t>,</a:t>
            </a:r>
            <a:r>
              <a:rPr lang="zh-CN" altLang="en-US" dirty="0"/>
              <a:t>满足 </a:t>
            </a:r>
            <a:r>
              <a:rPr lang="en-US" altLang="zh-CN" dirty="0" err="1"/>
              <a:t>i</a:t>
            </a:r>
            <a:r>
              <a:rPr lang="en-US" altLang="zh-CN" dirty="0"/>
              <a:t> ≤ n</a:t>
            </a:r>
            <a:r>
              <a:rPr lang="zh-CN" altLang="en-US" dirty="0"/>
              <a:t>，则必有最小元。” ，设子集为</a:t>
            </a:r>
            <a:r>
              <a:rPr lang="en-US" altLang="zh-CN" dirty="0"/>
              <a:t>S</a:t>
            </a:r>
          </a:p>
          <a:p>
            <a:r>
              <a:rPr lang="en-US" altLang="zh-CN" dirty="0"/>
              <a:t>(1)</a:t>
            </a:r>
            <a:r>
              <a:rPr lang="zh-CN" altLang="en-US" dirty="0"/>
              <a:t>显然</a:t>
            </a:r>
            <a:r>
              <a:rPr lang="en-US" altLang="zh-CN" dirty="0"/>
              <a:t>P(0)</a:t>
            </a:r>
            <a:r>
              <a:rPr lang="zh-CN" altLang="en-US" dirty="0"/>
              <a:t>成立</a:t>
            </a:r>
            <a:endParaRPr lang="en-US" altLang="zh-CN" dirty="0">
              <a:sym typeface="Symbol" panose="05050102010706020507" pitchFamily="18" charset="2"/>
            </a:endParaRPr>
          </a:p>
          <a:p>
            <a:r>
              <a:rPr lang="en-US" altLang="zh-CN" dirty="0">
                <a:sym typeface="Symbol" panose="05050102010706020507" pitchFamily="18" charset="2"/>
              </a:rPr>
              <a:t>(2)</a:t>
            </a:r>
            <a:r>
              <a:rPr lang="zh-CN" altLang="en-US" dirty="0">
                <a:sym typeface="Symbol" panose="05050102010706020507" pitchFamily="18" charset="2"/>
              </a:rPr>
              <a:t>假设</a:t>
            </a:r>
            <a:r>
              <a:rPr lang="en-US" altLang="zh-CN" dirty="0">
                <a:sym typeface="Symbol" panose="05050102010706020507" pitchFamily="18" charset="2"/>
              </a:rPr>
              <a:t>P(k)</a:t>
            </a:r>
            <a:r>
              <a:rPr lang="zh-CN" altLang="en-US" dirty="0">
                <a:sym typeface="Symbol" panose="05050102010706020507" pitchFamily="18" charset="2"/>
              </a:rPr>
              <a:t>成立，即</a:t>
            </a:r>
            <a:r>
              <a:rPr lang="en-US" altLang="zh-CN" dirty="0" err="1">
                <a:sym typeface="Symbol" panose="05050102010706020507" pitchFamily="18" charset="2"/>
              </a:rPr>
              <a:t>i</a:t>
            </a:r>
            <a:r>
              <a:rPr lang="en-US" altLang="zh-CN" dirty="0">
                <a:sym typeface="Symbol" panose="05050102010706020507" pitchFamily="18" charset="2"/>
              </a:rPr>
              <a:t>  S</a:t>
            </a:r>
            <a:r>
              <a:rPr lang="zh-CN" altLang="en-US" dirty="0">
                <a:sym typeface="Symbol" panose="05050102010706020507" pitchFamily="18" charset="2"/>
              </a:rPr>
              <a:t>，</a:t>
            </a:r>
            <a:r>
              <a:rPr lang="en-US" altLang="zh-CN" dirty="0" err="1">
                <a:sym typeface="Symbol" panose="05050102010706020507" pitchFamily="18" charset="2"/>
              </a:rPr>
              <a:t>i</a:t>
            </a:r>
            <a:r>
              <a:rPr lang="en-US" altLang="zh-CN" dirty="0">
                <a:sym typeface="Symbol" panose="05050102010706020507" pitchFamily="18" charset="2"/>
              </a:rPr>
              <a:t> ≤ k.</a:t>
            </a:r>
            <a:r>
              <a:rPr lang="zh-CN" altLang="en-US" dirty="0">
                <a:sym typeface="Symbol" panose="05050102010706020507" pitchFamily="18" charset="2"/>
              </a:rPr>
              <a:t>需证明</a:t>
            </a:r>
            <a:r>
              <a:rPr lang="en-US" altLang="zh-CN" dirty="0">
                <a:sym typeface="Symbol" panose="05050102010706020507" pitchFamily="18" charset="2"/>
              </a:rPr>
              <a:t>P(k+1)</a:t>
            </a:r>
            <a:r>
              <a:rPr lang="zh-CN" altLang="en-US" dirty="0">
                <a:sym typeface="Symbol" panose="05050102010706020507" pitchFamily="18" charset="2"/>
              </a:rPr>
              <a:t>成立</a:t>
            </a:r>
            <a:r>
              <a:rPr lang="en-US" altLang="zh-CN" dirty="0">
                <a:sym typeface="Symbol" panose="05050102010706020507" pitchFamily="18" charset="2"/>
              </a:rPr>
              <a:t>.</a:t>
            </a:r>
          </a:p>
          <a:p>
            <a:r>
              <a:rPr lang="zh-CN" altLang="en-US" dirty="0">
                <a:sym typeface="Symbol" panose="05050102010706020507" pitchFamily="18" charset="2"/>
              </a:rPr>
              <a:t>设集合</a:t>
            </a:r>
            <a:r>
              <a:rPr lang="en-US" altLang="zh-CN" dirty="0">
                <a:sym typeface="Symbol" panose="05050102010706020507" pitchFamily="18" charset="2"/>
              </a:rPr>
              <a:t>CN</a:t>
            </a:r>
            <a:r>
              <a:rPr lang="zh-CN" altLang="en-US" dirty="0">
                <a:sym typeface="Symbol" panose="05050102010706020507" pitchFamily="18" charset="2"/>
              </a:rPr>
              <a:t>，</a:t>
            </a:r>
            <a:r>
              <a:rPr lang="en-US" altLang="zh-CN" dirty="0">
                <a:sym typeface="Symbol" panose="05050102010706020507" pitchFamily="18" charset="2"/>
              </a:rPr>
              <a:t>C</a:t>
            </a:r>
            <a:r>
              <a:rPr lang="zh-CN" altLang="en-US" dirty="0">
                <a:sym typeface="Symbol" panose="05050102010706020507" pitchFamily="18" charset="2"/>
              </a:rPr>
              <a:t>包含</a:t>
            </a:r>
            <a:r>
              <a:rPr lang="en-US" altLang="zh-CN" dirty="0">
                <a:sym typeface="Symbol" panose="05050102010706020507" pitchFamily="18" charset="2"/>
              </a:rPr>
              <a:t>k+1</a:t>
            </a:r>
            <a:r>
              <a:rPr lang="zh-CN" altLang="en-US" dirty="0">
                <a:sym typeface="Symbol" panose="05050102010706020507" pitchFamily="18" charset="2"/>
              </a:rPr>
              <a:t>，若</a:t>
            </a:r>
            <a:r>
              <a:rPr lang="en-US" altLang="zh-CN" dirty="0">
                <a:sym typeface="Symbol" panose="05050102010706020507" pitchFamily="18" charset="2"/>
              </a:rPr>
              <a:t>C</a:t>
            </a:r>
            <a:r>
              <a:rPr lang="zh-CN" altLang="en-US" dirty="0">
                <a:sym typeface="Symbol" panose="05050102010706020507" pitchFamily="18" charset="2"/>
              </a:rPr>
              <a:t>中不存在</a:t>
            </a:r>
            <a:r>
              <a:rPr lang="en-US" altLang="zh-CN" dirty="0" err="1">
                <a:sym typeface="Symbol" panose="05050102010706020507" pitchFamily="18" charset="2"/>
              </a:rPr>
              <a:t>i</a:t>
            </a:r>
            <a:r>
              <a:rPr lang="zh-CN" altLang="en-US" dirty="0">
                <a:sym typeface="Symbol" panose="05050102010706020507" pitchFamily="18" charset="2"/>
              </a:rPr>
              <a:t>，使得</a:t>
            </a:r>
            <a:r>
              <a:rPr lang="en-US" altLang="zh-CN" dirty="0" err="1">
                <a:sym typeface="Symbol" panose="05050102010706020507" pitchFamily="18" charset="2"/>
              </a:rPr>
              <a:t>i</a:t>
            </a:r>
            <a:r>
              <a:rPr lang="en-US" altLang="zh-CN" dirty="0">
                <a:sym typeface="Symbol" panose="05050102010706020507" pitchFamily="18" charset="2"/>
              </a:rPr>
              <a:t>&lt;k+1</a:t>
            </a:r>
            <a:r>
              <a:rPr lang="zh-CN" altLang="en-US" dirty="0">
                <a:sym typeface="Symbol" panose="05050102010706020507" pitchFamily="18" charset="2"/>
              </a:rPr>
              <a:t>，则</a:t>
            </a:r>
            <a:r>
              <a:rPr lang="en-US" altLang="zh-CN" dirty="0">
                <a:sym typeface="Symbol" panose="05050102010706020507" pitchFamily="18" charset="2"/>
              </a:rPr>
              <a:t>k+1</a:t>
            </a:r>
            <a:r>
              <a:rPr lang="zh-CN" altLang="en-US" dirty="0">
                <a:sym typeface="Symbol" panose="05050102010706020507" pitchFamily="18" charset="2"/>
              </a:rPr>
              <a:t>是最小元；</a:t>
            </a:r>
            <a:endParaRPr lang="en-US" altLang="zh-CN" dirty="0">
              <a:sym typeface="Symbol" panose="05050102010706020507" pitchFamily="18" charset="2"/>
            </a:endParaRPr>
          </a:p>
          <a:p>
            <a:r>
              <a:rPr lang="zh-CN" altLang="en-US" dirty="0">
                <a:sym typeface="Symbol" panose="05050102010706020507" pitchFamily="18" charset="2"/>
              </a:rPr>
              <a:t>                                               若存在</a:t>
            </a:r>
            <a:r>
              <a:rPr lang="en-US" altLang="zh-CN" dirty="0" err="1">
                <a:sym typeface="Symbol" panose="05050102010706020507" pitchFamily="18" charset="2"/>
              </a:rPr>
              <a:t>i</a:t>
            </a:r>
            <a:r>
              <a:rPr lang="en-US" altLang="zh-CN" dirty="0">
                <a:sym typeface="Symbol" panose="05050102010706020507" pitchFamily="18" charset="2"/>
              </a:rPr>
              <a:t>&lt;k+1,</a:t>
            </a:r>
            <a:r>
              <a:rPr lang="zh-CN" altLang="en-US" dirty="0">
                <a:sym typeface="Symbol" panose="05050102010706020507" pitchFamily="18" charset="2"/>
              </a:rPr>
              <a:t>由于</a:t>
            </a:r>
            <a:r>
              <a:rPr lang="en-US" altLang="zh-CN" dirty="0" err="1">
                <a:sym typeface="Symbol" panose="05050102010706020507" pitchFamily="18" charset="2"/>
              </a:rPr>
              <a:t>i≤k</a:t>
            </a:r>
            <a:r>
              <a:rPr lang="en-US" altLang="zh-CN" dirty="0">
                <a:sym typeface="Symbol" panose="05050102010706020507" pitchFamily="18" charset="2"/>
              </a:rPr>
              <a:t>,</a:t>
            </a:r>
            <a:r>
              <a:rPr lang="zh-CN" altLang="en-US" dirty="0">
                <a:sym typeface="Symbol" panose="05050102010706020507" pitchFamily="18" charset="2"/>
              </a:rPr>
              <a:t>所以</a:t>
            </a:r>
            <a:r>
              <a:rPr lang="en-US" altLang="zh-CN" dirty="0" err="1">
                <a:sym typeface="Symbol" panose="05050102010706020507" pitchFamily="18" charset="2"/>
              </a:rPr>
              <a:t>i</a:t>
            </a:r>
            <a:r>
              <a:rPr lang="en-US" altLang="zh-CN" dirty="0">
                <a:sym typeface="Symbol" panose="05050102010706020507" pitchFamily="18" charset="2"/>
              </a:rPr>
              <a:t>&lt;k+1</a:t>
            </a:r>
            <a:r>
              <a:rPr lang="zh-CN" altLang="en-US" dirty="0">
                <a:sym typeface="Symbol" panose="05050102010706020507" pitchFamily="18" charset="2"/>
              </a:rPr>
              <a:t>成立，</a:t>
            </a:r>
            <a:endParaRPr lang="en-US" altLang="zh-CN" dirty="0">
              <a:sym typeface="Symbol" panose="05050102010706020507" pitchFamily="18" charset="2"/>
            </a:endParaRPr>
          </a:p>
          <a:p>
            <a:r>
              <a:rPr lang="zh-CN" altLang="en-US" dirty="0">
                <a:sym typeface="Symbol" panose="05050102010706020507" pitchFamily="18" charset="2"/>
              </a:rPr>
              <a:t>即</a:t>
            </a:r>
            <a:r>
              <a:rPr lang="en-US" altLang="zh-CN" dirty="0">
                <a:sym typeface="Symbol" panose="05050102010706020507" pitchFamily="18" charset="2"/>
              </a:rPr>
              <a:t>P(k+1)</a:t>
            </a:r>
            <a:r>
              <a:rPr lang="zh-CN" altLang="en-US" dirty="0">
                <a:sym typeface="Symbol" panose="05050102010706020507" pitchFamily="18" charset="2"/>
              </a:rPr>
              <a:t>成立</a:t>
            </a:r>
            <a:endParaRPr lang="en-US" altLang="zh-CN" dirty="0">
              <a:sym typeface="Symbol" panose="05050102010706020507" pitchFamily="18" charset="2"/>
            </a:endParaRPr>
          </a:p>
          <a:p>
            <a:r>
              <a:rPr lang="zh-CN" altLang="en-US" dirty="0">
                <a:sym typeface="Symbol" panose="05050102010706020507" pitchFamily="18" charset="2"/>
              </a:rPr>
              <a:t>故良序原理成立。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6430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dirty="0"/>
              <a:t>证明良序原理蕴含数学归纳法</a:t>
            </a:r>
            <a:endParaRPr lang="zh-cn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92EB40FD-0055-4D3D-992B-9A85C1336DE2}"/>
              </a:ext>
            </a:extLst>
          </p:cNvPr>
          <p:cNvSpPr txBox="1"/>
          <p:nvPr/>
        </p:nvSpPr>
        <p:spPr>
          <a:xfrm>
            <a:off x="1341120" y="2142309"/>
            <a:ext cx="83384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/>
            <a:r>
              <a:rPr lang="zh-CN" altLang="en-US" dirty="0"/>
              <a:t>假设数学归纳法不正确，则设自然数集</a:t>
            </a:r>
            <a:r>
              <a:rPr lang="en-US" altLang="zh-CN" dirty="0"/>
              <a:t>S</a:t>
            </a:r>
            <a:r>
              <a:rPr lang="zh-CN" altLang="en-US" dirty="0"/>
              <a:t>，</a:t>
            </a:r>
            <a:r>
              <a:rPr lang="en-US" altLang="zh-CN" dirty="0"/>
              <a:t>S</a:t>
            </a:r>
            <a:r>
              <a:rPr lang="zh-CN" altLang="en-US" dirty="0"/>
              <a:t>中的元素不满足性质</a:t>
            </a:r>
            <a:r>
              <a:rPr lang="en-US" altLang="zh-CN" dirty="0"/>
              <a:t>P</a:t>
            </a:r>
            <a:r>
              <a:rPr lang="zh-CN" altLang="en-US" dirty="0"/>
              <a:t>且</a:t>
            </a:r>
            <a:r>
              <a:rPr lang="en-US" altLang="zh-CN" dirty="0"/>
              <a:t>S</a:t>
            </a:r>
            <a:r>
              <a:rPr lang="zh-CN" altLang="en-US" dirty="0"/>
              <a:t>不为空集。由良序原理可知，</a:t>
            </a:r>
            <a:r>
              <a:rPr lang="en-US" altLang="zh-CN" dirty="0"/>
              <a:t>S</a:t>
            </a:r>
            <a:r>
              <a:rPr lang="zh-CN" altLang="en-US" dirty="0"/>
              <a:t>必有最小值</a:t>
            </a:r>
            <a:r>
              <a:rPr lang="en-US" altLang="zh-CN" dirty="0"/>
              <a:t>m</a:t>
            </a:r>
            <a:r>
              <a:rPr lang="zh-CN" altLang="en-US" dirty="0"/>
              <a:t>。已知如下两条为真：</a:t>
            </a:r>
            <a:endParaRPr lang="en-US" altLang="zh-CN" dirty="0"/>
          </a:p>
          <a:p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en-US" altLang="zh-CN" dirty="0"/>
              <a:t>P(0)</a:t>
            </a:r>
            <a:r>
              <a:rPr lang="zh-CN" altLang="en-US" dirty="0"/>
              <a:t>成立；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、假设</a:t>
            </a:r>
            <a:r>
              <a:rPr lang="en-US" altLang="zh-CN" dirty="0"/>
              <a:t>P(k)</a:t>
            </a:r>
            <a:r>
              <a:rPr lang="zh-CN" altLang="en-US" dirty="0"/>
              <a:t>成立，且能够推出</a:t>
            </a:r>
            <a:r>
              <a:rPr lang="en-US" altLang="zh-CN" dirty="0"/>
              <a:t>P(k+1)</a:t>
            </a:r>
            <a:r>
              <a:rPr lang="zh-CN" altLang="en-US" dirty="0"/>
              <a:t>成立</a:t>
            </a:r>
            <a:endParaRPr lang="en-US" altLang="zh-CN" dirty="0"/>
          </a:p>
          <a:p>
            <a:r>
              <a:rPr lang="zh-CN" altLang="en-US" dirty="0"/>
              <a:t>由</a:t>
            </a:r>
            <a:r>
              <a:rPr lang="en-US" altLang="zh-CN" dirty="0"/>
              <a:t>1</a:t>
            </a:r>
            <a:r>
              <a:rPr lang="zh-CN" altLang="en-US" dirty="0"/>
              <a:t>可知</a:t>
            </a:r>
            <a:r>
              <a:rPr lang="en-US" altLang="zh-CN" dirty="0"/>
              <a:t>m</a:t>
            </a:r>
            <a:r>
              <a:rPr lang="zh-CN" altLang="en-US" dirty="0"/>
              <a:t>不为零，故</a:t>
            </a:r>
            <a:r>
              <a:rPr lang="en-US" altLang="zh-CN" dirty="0"/>
              <a:t>m-1</a:t>
            </a:r>
            <a:r>
              <a:rPr lang="zh-CN" altLang="en-US" dirty="0"/>
              <a:t>也是自然数，记为</a:t>
            </a:r>
            <a:r>
              <a:rPr lang="en-US" altLang="zh-CN" dirty="0"/>
              <a:t>n</a:t>
            </a:r>
            <a:r>
              <a:rPr lang="zh-CN" altLang="en-US" dirty="0"/>
              <a:t>，又由</a:t>
            </a:r>
            <a:r>
              <a:rPr lang="en-US" altLang="zh-CN" dirty="0"/>
              <a:t>2</a:t>
            </a:r>
            <a:r>
              <a:rPr lang="zh-CN" altLang="en-US" dirty="0"/>
              <a:t>可知对于</a:t>
            </a:r>
            <a:r>
              <a:rPr lang="en-US" altLang="zh-CN" dirty="0"/>
              <a:t>n+1</a:t>
            </a:r>
            <a:r>
              <a:rPr lang="zh-CN" altLang="en-US" dirty="0"/>
              <a:t>，性质</a:t>
            </a:r>
            <a:r>
              <a:rPr lang="en-US" altLang="zh-CN" dirty="0"/>
              <a:t>P</a:t>
            </a:r>
            <a:r>
              <a:rPr lang="zh-CN" altLang="en-US" dirty="0"/>
              <a:t>成立，即对于</a:t>
            </a:r>
            <a:r>
              <a:rPr lang="en-US" altLang="zh-CN" dirty="0"/>
              <a:t>m</a:t>
            </a:r>
            <a:r>
              <a:rPr lang="zh-CN" altLang="en-US" dirty="0"/>
              <a:t>，性质</a:t>
            </a:r>
            <a:r>
              <a:rPr lang="en-US" altLang="zh-CN" dirty="0"/>
              <a:t>P</a:t>
            </a:r>
            <a:r>
              <a:rPr lang="zh-CN" altLang="en-US" dirty="0"/>
              <a:t>成立，矛盾。</a:t>
            </a: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latinLnBrk="1"/>
            <a:r>
              <a:rPr lang="zh-CN" altLang="en-US" dirty="0"/>
              <a:t>皮亚诺公理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45720" indent="0">
              <a:buNone/>
            </a:pPr>
            <a:r>
              <a:rPr lang="zh-CN" altLang="en-US" dirty="0"/>
              <a:t>⒈</a:t>
            </a:r>
            <a:r>
              <a:rPr lang="en-US" altLang="zh-CN" dirty="0"/>
              <a:t>0</a:t>
            </a:r>
            <a:r>
              <a:rPr lang="zh-CN" altLang="en-US" dirty="0"/>
              <a:t>是一个数； </a:t>
            </a:r>
            <a:endParaRPr lang="en-US" altLang="zh-CN" dirty="0"/>
          </a:p>
          <a:p>
            <a:pPr marL="45720" indent="0">
              <a:buNone/>
            </a:pPr>
            <a:r>
              <a:rPr lang="zh-CN" altLang="en-US" dirty="0"/>
              <a:t>⒉如</a:t>
            </a:r>
            <a:r>
              <a:rPr lang="en-US" altLang="zh-CN" dirty="0"/>
              <a:t>n</a:t>
            </a:r>
            <a:r>
              <a:rPr lang="zh-CN" altLang="en-US" dirty="0"/>
              <a:t>是一个数，那么</a:t>
            </a:r>
            <a:r>
              <a:rPr lang="en-US" altLang="zh-CN" dirty="0"/>
              <a:t>n</a:t>
            </a:r>
            <a:r>
              <a:rPr lang="zh-CN" altLang="en-US" dirty="0"/>
              <a:t>的后继者也是一个数； </a:t>
            </a:r>
            <a:endParaRPr lang="en-US" altLang="zh-CN" dirty="0"/>
          </a:p>
          <a:p>
            <a:pPr marL="45720" indent="0">
              <a:buNone/>
            </a:pPr>
            <a:r>
              <a:rPr lang="zh-CN" altLang="en-US" dirty="0"/>
              <a:t>⒊</a:t>
            </a:r>
            <a:r>
              <a:rPr lang="en-US" altLang="zh-CN" dirty="0"/>
              <a:t>0</a:t>
            </a:r>
            <a:r>
              <a:rPr lang="zh-CN" altLang="en-US" dirty="0"/>
              <a:t>不是任何一个数的后继者； </a:t>
            </a:r>
            <a:endParaRPr lang="en-US" altLang="zh-CN" dirty="0"/>
          </a:p>
          <a:p>
            <a:pPr marL="45720" indent="0">
              <a:buNone/>
            </a:pPr>
            <a:r>
              <a:rPr lang="zh-CN" altLang="en-US" dirty="0"/>
              <a:t>⒋如果</a:t>
            </a:r>
            <a:r>
              <a:rPr lang="en-US" altLang="zh-CN" dirty="0"/>
              <a:t>n</a:t>
            </a:r>
            <a:r>
              <a:rPr lang="zh-CN" altLang="en-US" dirty="0"/>
              <a:t>、</a:t>
            </a:r>
            <a:r>
              <a:rPr lang="en-US" altLang="zh-CN" dirty="0"/>
              <a:t>m</a:t>
            </a:r>
            <a:r>
              <a:rPr lang="zh-CN" altLang="en-US" dirty="0"/>
              <a:t>、都是自然数，并且有相等的后继者，则</a:t>
            </a:r>
            <a:r>
              <a:rPr lang="en-US" altLang="zh-CN" dirty="0"/>
              <a:t>n</a:t>
            </a:r>
            <a:r>
              <a:rPr lang="zh-CN" altLang="en-US" dirty="0"/>
              <a:t>、</a:t>
            </a:r>
            <a:r>
              <a:rPr lang="en-US" altLang="zh-CN" dirty="0"/>
              <a:t>m</a:t>
            </a:r>
            <a:r>
              <a:rPr lang="zh-CN" altLang="en-US" dirty="0"/>
              <a:t>相等； </a:t>
            </a:r>
            <a:endParaRPr lang="en-US" altLang="zh-CN" dirty="0"/>
          </a:p>
          <a:p>
            <a:pPr marL="45720" indent="0">
              <a:buNone/>
            </a:pPr>
            <a:r>
              <a:rPr lang="zh-CN" altLang="en-US" dirty="0"/>
              <a:t>⒌如果一个数的集合包含</a:t>
            </a:r>
            <a:r>
              <a:rPr lang="en-US" altLang="zh-CN" dirty="0"/>
              <a:t>0</a:t>
            </a:r>
            <a:r>
              <a:rPr lang="zh-CN" altLang="en-US" dirty="0"/>
              <a:t>，也包含它的元素的所有后继者，那么此集合包含全部的数。 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青色镶边设计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6195_TF02895254" id="{EFC1B834-9C0A-4AEB-8CA6-A4EB25A64C50}" vid="{6D84CB04-6D90-439B-B177-3B71BC5E2902}"/>
    </a:ext>
  </a:extLst>
</a:theme>
</file>

<file path=ppt/theme/theme2.xml><?xml version="1.0" encoding="utf-8"?>
<a:theme xmlns:a="http://schemas.openxmlformats.org/drawingml/2006/main" name="Office 主题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办公室主题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B0D886-CB8D-4564-A797-C05BC7D513A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AC2023F-644C-4F7E-8E8C-CDBE4A63C7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65A2C9-CB67-4F36-A412-EEC1AD297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青色镶边演示文稿（宽屏）</Template>
  <TotalTime>111</TotalTime>
  <Words>510</Words>
  <Application>Microsoft Office PowerPoint</Application>
  <PresentationFormat>宽屏</PresentationFormat>
  <Paragraphs>36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微软雅黑</vt:lpstr>
      <vt:lpstr>幼圆</vt:lpstr>
      <vt:lpstr>Arial</vt:lpstr>
      <vt:lpstr>Calibri</vt:lpstr>
      <vt:lpstr>Symbol</vt:lpstr>
      <vt:lpstr>青色镶边设计 16x9</vt:lpstr>
      <vt:lpstr>证明数学归纳法和良序原理等价</vt:lpstr>
      <vt:lpstr>定义</vt:lpstr>
      <vt:lpstr>证明数学归纳法蕴含良序原理</vt:lpstr>
      <vt:lpstr>证明良序原理蕴含数学归纳法</vt:lpstr>
      <vt:lpstr>皮亚诺公理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证明数学归纳法和良序原理等价</dc:title>
  <dc:creator>李博文</dc:creator>
  <cp:lastModifiedBy>李博文</cp:lastModifiedBy>
  <cp:revision>31</cp:revision>
  <dcterms:created xsi:type="dcterms:W3CDTF">2017-10-22T13:43:10Z</dcterms:created>
  <dcterms:modified xsi:type="dcterms:W3CDTF">2017-10-22T15:34:47Z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