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9"/>
  </p:notesMasterIdLst>
  <p:sldIdLst>
    <p:sldId id="256" r:id="rId2"/>
    <p:sldId id="320" r:id="rId3"/>
    <p:sldId id="278" r:id="rId4"/>
    <p:sldId id="321" r:id="rId5"/>
    <p:sldId id="282" r:id="rId6"/>
    <p:sldId id="323" r:id="rId7"/>
    <p:sldId id="322" r:id="rId8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9966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6" autoAdjust="0"/>
    <p:restoredTop sz="77438" autoAdjust="0"/>
  </p:normalViewPr>
  <p:slideViewPr>
    <p:cSldViewPr>
      <p:cViewPr varScale="1">
        <p:scale>
          <a:sx n="68" d="100"/>
          <a:sy n="68" d="100"/>
        </p:scale>
        <p:origin x="710" y="5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867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noProof="0" smtClean="0"/>
              <a:t>Click to edit Master text styles</a:t>
            </a:r>
          </a:p>
          <a:p>
            <a:pPr lvl="1"/>
            <a:r>
              <a:rPr lang="zh-CN" altLang="zh-CN" noProof="0" smtClean="0"/>
              <a:t>Second level</a:t>
            </a:r>
          </a:p>
          <a:p>
            <a:pPr lvl="2"/>
            <a:r>
              <a:rPr lang="zh-CN" altLang="zh-CN" noProof="0" smtClean="0"/>
              <a:t>Third level</a:t>
            </a:r>
          </a:p>
          <a:p>
            <a:pPr lvl="3"/>
            <a:r>
              <a:rPr lang="zh-CN" altLang="zh-CN" noProof="0" smtClean="0"/>
              <a:t>Fourth level</a:t>
            </a:r>
          </a:p>
          <a:p>
            <a:pPr lvl="4"/>
            <a:r>
              <a:rPr lang="zh-CN" altLang="zh-CN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C43C0F8-CEC5-4F70-B31D-A56791713CC4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128758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1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8626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每个</a:t>
            </a:r>
            <a:r>
              <a:rPr lang="en-US" altLang="zh-CN" dirty="0" smtClean="0"/>
              <a:t>for</a:t>
            </a:r>
            <a:r>
              <a:rPr lang="zh-CN" altLang="en-US" dirty="0" smtClean="0"/>
              <a:t>循环的功能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2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599927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3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16306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3C0F8-CEC5-4F70-B31D-A56791713CC4}" type="slidenum">
              <a:rPr lang="zh-CN" altLang="zh-CN" smtClean="0"/>
              <a:pPr/>
              <a:t>5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171854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未知"/>
          <p:cNvSpPr>
            <a:spLocks/>
          </p:cNvSpPr>
          <p:nvPr/>
        </p:nvSpPr>
        <p:spPr bwMode="auto">
          <a:xfrm>
            <a:off x="812800" y="1219200"/>
            <a:ext cx="105664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2641601" y="3962400"/>
            <a:ext cx="8682567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1" y="1524000"/>
            <a:ext cx="10164233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41600" y="3962400"/>
            <a:ext cx="87376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zh-CN"/>
              <a:t>单击此处编辑母版副标题样式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3638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35A65-4D48-4DCE-BDDD-E73AA255D102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401856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50F9BA-E22B-410E-8108-390CB9CFF3F7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193204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4BF2DC-FD84-48BC-83F9-A2F0D3CAC820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4086187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376D13-420D-429B-9D2B-8DC4A62107AB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932993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DB1408-1A35-4D8C-BB3D-EFDF70AD1AA9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4217441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ECEFA3-DB16-4E9E-873E-B90ADA123F2F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887158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EC31C2-6B89-428D-BBD6-634D058D7735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93696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19BBA1-4199-4AC0-B2A7-7566596E2669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922389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993DC1-0629-4B87-B4DB-6378EB43B722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4259195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82D65E-B39F-4417-9955-5908A3CE53B2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710550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EB62CE-5C36-4225-946D-30274DE20378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4146997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anose="02020404030301010803" pitchFamily="18" charset="0"/>
              </a:defRPr>
            </a:lvl1pPr>
          </a:lstStyle>
          <a:p>
            <a:fld id="{A8AC27BA-0338-4B0E-B6A8-C402C8056450}" type="slidenum">
              <a:rPr lang="zh-CN" altLang="zh-CN"/>
              <a:pPr/>
              <a:t>‹#›</a:t>
            </a:fld>
            <a:endParaRPr lang="zh-CN" altLang="zh-CN"/>
          </a:p>
        </p:txBody>
      </p:sp>
      <p:sp>
        <p:nvSpPr>
          <p:cNvPr id="1031" name="未知"/>
          <p:cNvSpPr>
            <a:spLocks/>
          </p:cNvSpPr>
          <p:nvPr/>
        </p:nvSpPr>
        <p:spPr bwMode="auto">
          <a:xfrm>
            <a:off x="508000" y="228600"/>
            <a:ext cx="109728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09600" y="6172200"/>
            <a:ext cx="109728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074" name="Rectangle 2"/>
              <p:cNvSpPr>
                <a:spLocks noGrp="1" noChangeArrowheads="1"/>
              </p:cNvSpPr>
              <p:nvPr>
                <p:ph type="ctrTitle"/>
              </p:nvPr>
            </p:nvSpPr>
            <p:spPr/>
            <p:txBody>
              <a:bodyPr/>
              <a:lstStyle/>
              <a:p>
                <a:pPr eaLnBrk="1" hangingPunct="1"/>
                <a:r>
                  <a:rPr lang="en-US" altLang="zh-CN" dirty="0" smtClean="0">
                    <a:solidFill>
                      <a:srgbClr val="C00000"/>
                    </a:solidFill>
                    <a:latin typeface="Calibri" panose="020F0502020204030204" pitchFamily="34" charset="0"/>
                    <a:ea typeface="华文行楷" panose="02010800040101010101" pitchFamily="2" charset="-122"/>
                    <a:cs typeface="Calibri" panose="020F050202020403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华文行楷" panose="02010800040101010101" pitchFamily="2" charset="-122"/>
                        <a:cs typeface="Calibri" panose="020F0502020204030204" pitchFamily="34" charset="0"/>
                      </a:rPr>
                      <m:t>𝑂𝑝𝑒𝑛</m:t>
                    </m:r>
                    <m:r>
                      <a:rPr lang="en-US" altLang="zh-CN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华文行楷" panose="02010800040101010101" pitchFamily="2" charset="-122"/>
                        <a:cs typeface="Calibri" panose="020F0502020204030204" pitchFamily="34" charset="0"/>
                      </a:rPr>
                      <m:t> </m:t>
                    </m:r>
                    <m:r>
                      <a:rPr lang="en-US" altLang="zh-CN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华文行楷" panose="02010800040101010101" pitchFamily="2" charset="-122"/>
                        <a:cs typeface="Calibri" panose="020F0502020204030204" pitchFamily="34" charset="0"/>
                      </a:rPr>
                      <m:t>𝑇𝑜𝑝𝑖𝑐</m:t>
                    </m:r>
                  </m:oMath>
                </a14:m>
                <a:r>
                  <a:rPr lang="en-US" altLang="zh-CN" dirty="0" smtClean="0">
                    <a:solidFill>
                      <a:srgbClr val="C00000"/>
                    </a:solidFill>
                    <a:latin typeface="华文行楷" panose="02010800040101010101" pitchFamily="2" charset="-122"/>
                    <a:ea typeface="华文行楷" panose="02010800040101010101" pitchFamily="2" charset="-122"/>
                  </a:rPr>
                  <a:t/>
                </a:r>
                <a:br>
                  <a:rPr lang="en-US" altLang="zh-CN" dirty="0" smtClean="0">
                    <a:solidFill>
                      <a:srgbClr val="C00000"/>
                    </a:solidFill>
                    <a:latin typeface="华文行楷" panose="02010800040101010101" pitchFamily="2" charset="-122"/>
                    <a:ea typeface="华文行楷" panose="02010800040101010101" pitchFamily="2" charset="-122"/>
                  </a:rPr>
                </a:br>
                <a:r>
                  <a:rPr lang="zh-CN" altLang="zh-CN" dirty="0" smtClean="0"/>
                  <a:t>    </a:t>
                </a:r>
                <a:r>
                  <a:rPr lang="en-US" altLang="zh-CN" dirty="0" smtClean="0"/>
                  <a:t>        </a:t>
                </a:r>
                <a:r>
                  <a:rPr lang="zh-CN" altLang="zh-CN" dirty="0" smtClean="0"/>
                  <a:t>-  </a:t>
                </a:r>
                <a:r>
                  <a:rPr lang="en-US" altLang="zh-CN" sz="4000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LUP</a:t>
                </a:r>
                <a:r>
                  <a:rPr lang="zh-CN" altLang="en-US" sz="4000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分解</a:t>
                </a:r>
                <a:r>
                  <a:rPr lang="zh-CN" altLang="en-US" sz="40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算法正确性证明</a:t>
                </a:r>
                <a:endParaRPr lang="zh-CN" altLang="zh-CN" sz="4000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307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blipFill>
                <a:blip r:embed="rId3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CN" altLang="zh-CN" dirty="0" smtClean="0"/>
              <a:t>201</a:t>
            </a:r>
            <a:r>
              <a:rPr lang="en-US" altLang="zh-CN" dirty="0"/>
              <a:t>8</a:t>
            </a:r>
            <a:r>
              <a:rPr lang="zh-CN" dirty="0" smtClean="0"/>
              <a:t>年</a:t>
            </a:r>
            <a:r>
              <a:rPr lang="en-US" altLang="zh-CN" dirty="0" smtClean="0"/>
              <a:t>12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24</a:t>
            </a:r>
            <a:r>
              <a:rPr lang="zh-CN" dirty="0" smtClean="0"/>
              <a:t>日</a:t>
            </a:r>
            <a:endParaRPr lang="en-US" altLang="zh-CN" dirty="0" smtClean="0"/>
          </a:p>
          <a:p>
            <a:pPr eaLnBrk="1" hangingPunct="1"/>
            <a:endParaRPr lang="en-US" altLang="zh-CN" dirty="0"/>
          </a:p>
          <a:p>
            <a:pPr algn="r" eaLnBrk="1" hangingPunct="1"/>
            <a:r>
              <a:rPr lang="en-US" altLang="zh-CN" dirty="0" smtClean="0"/>
              <a:t>——171860538 </a:t>
            </a:r>
            <a:r>
              <a:rPr lang="zh-CN" altLang="en-US" dirty="0" smtClean="0"/>
              <a:t>陶绍诚</a:t>
            </a:r>
            <a:endParaRPr 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27"/>
          <a:stretch/>
        </p:blipFill>
        <p:spPr>
          <a:xfrm>
            <a:off x="551384" y="260649"/>
            <a:ext cx="5904656" cy="583264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71" t="35841" r="-1220" b="22343"/>
          <a:stretch/>
        </p:blipFill>
        <p:spPr>
          <a:xfrm>
            <a:off x="6816080" y="404664"/>
            <a:ext cx="4608513" cy="252028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70" t="78255" b="3227"/>
          <a:stretch/>
        </p:blipFill>
        <p:spPr>
          <a:xfrm>
            <a:off x="6816080" y="3717032"/>
            <a:ext cx="4536504" cy="1116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31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95400" y="332656"/>
            <a:ext cx="8229600" cy="919162"/>
          </a:xfrm>
        </p:spPr>
        <p:txBody>
          <a:bodyPr/>
          <a:lstStyle/>
          <a:p>
            <a:r>
              <a:rPr lang="zh-CN" altLang="en-US" dirty="0" smtClean="0"/>
              <a:t>部分正确性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71" t="35841" r="25610" b="22343"/>
          <a:stretch/>
        </p:blipFill>
        <p:spPr>
          <a:xfrm>
            <a:off x="911424" y="1251818"/>
            <a:ext cx="3024336" cy="25202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/>
              <p:cNvSpPr txBox="1"/>
              <p:nvPr/>
            </p:nvSpPr>
            <p:spPr>
              <a:xfrm>
                <a:off x="4296792" y="768901"/>
                <a:ext cx="568863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b="1" dirty="0" smtClean="0"/>
                  <a:t>Assertion 1</a:t>
                </a:r>
                <a:r>
                  <a:rPr lang="zh-CN" altLang="en-US" sz="2400" dirty="0" smtClean="0"/>
                  <a:t>：</a:t>
                </a:r>
                <a:r>
                  <a:rPr lang="en-US" altLang="zh-CN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zh-CN" altLang="en-US" sz="2400" dirty="0" smtClean="0"/>
                  <a:t>是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𝑘𝑘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…,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𝑘𝑖</m:t>
                        </m:r>
                      </m:sub>
                    </m:sSub>
                  </m:oMath>
                </a14:m>
                <a:r>
                  <a:rPr lang="zh-CN" altLang="en-US" sz="2400" dirty="0" smtClean="0"/>
                  <a:t>中的绝对值最大的元素</a:t>
                </a:r>
                <a:r>
                  <a:rPr lang="en-US" altLang="zh-CN" sz="2400" dirty="0" smtClean="0"/>
                  <a:t>,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zh-CN" altLang="en-US" sz="2400" i="1">
                        <a:latin typeface="Cambria Math" panose="02040503050406030204" pitchFamily="18" charset="0"/>
                      </a:rPr>
                      <m:t>是</m:t>
                    </m:r>
                  </m:oMath>
                </a14:m>
                <a:r>
                  <a:rPr lang="zh-CN" altLang="en-US" sz="2400" dirty="0" smtClean="0"/>
                  <a:t>这个元素所在的行数 </a:t>
                </a:r>
                <a:endParaRPr lang="zh-CN" altLang="en-US" sz="2400" dirty="0"/>
              </a:p>
            </p:txBody>
          </p:sp>
        </mc:Choice>
        <mc:Fallback xmlns=""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6792" y="768901"/>
                <a:ext cx="5688632" cy="830997"/>
              </a:xfrm>
              <a:prstGeom prst="rect">
                <a:avLst/>
              </a:prstGeom>
              <a:blipFill>
                <a:blip r:embed="rId4"/>
                <a:stretch>
                  <a:fillRect l="-1715" t="-8088" b="-1691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/>
              <p:cNvSpPr txBox="1"/>
              <p:nvPr/>
            </p:nvSpPr>
            <p:spPr>
              <a:xfrm>
                <a:off x="4295800" y="2160656"/>
                <a:ext cx="525658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b="1" dirty="0" smtClean="0"/>
                  <a:t>Assertion 2</a:t>
                </a:r>
                <a:r>
                  <a:rPr lang="zh-CN" altLang="en-US" sz="2400" dirty="0" smtClean="0"/>
                  <a:t>：</a:t>
                </a:r>
                <a:r>
                  <a:rPr lang="en-US" altLang="zh-CN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zh-CN" altLang="en-US" sz="2400" dirty="0" smtClean="0"/>
                  <a:t>不一定是非奇异矩阵，若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zh-CN" altLang="en-US" sz="2400" i="1">
                        <a:latin typeface="Cambria Math" panose="02040503050406030204" pitchFamily="18" charset="0"/>
                      </a:rPr>
                      <m:t>，</m:t>
                    </m:r>
                  </m:oMath>
                </a14:m>
                <a:r>
                  <a:rPr lang="zh-CN" altLang="en-US" sz="2400" dirty="0" smtClean="0"/>
                  <a:t>则</a:t>
                </a:r>
                <a14:m>
                  <m:oMath xmlns:m="http://schemas.openxmlformats.org/officeDocument/2006/math">
                    <m:r>
                      <a:rPr lang="en-US" altLang="zh-CN" sz="2400" b="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zh-CN" altLang="en-US" sz="2400" dirty="0" smtClean="0"/>
                  <a:t>不是非奇异矩阵。</a:t>
                </a:r>
                <a:endParaRPr lang="zh-CN" altLang="en-US" sz="2400" dirty="0"/>
              </a:p>
            </p:txBody>
          </p:sp>
        </mc:Choice>
        <mc:Fallback xmlns="">
          <p:sp>
            <p:nvSpPr>
              <p:cNvPr id="16" name="文本框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5800" y="2160656"/>
                <a:ext cx="5256584" cy="830997"/>
              </a:xfrm>
              <a:prstGeom prst="rect">
                <a:avLst/>
              </a:prstGeom>
              <a:blipFill>
                <a:blip r:embed="rId5"/>
                <a:stretch>
                  <a:fillRect l="-1856" t="-8029" r="-4176" b="-131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本框 16"/>
              <p:cNvSpPr txBox="1"/>
              <p:nvPr/>
            </p:nvSpPr>
            <p:spPr>
              <a:xfrm>
                <a:off x="4295800" y="3300326"/>
                <a:ext cx="741682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b="1" dirty="0" smtClean="0"/>
                  <a:t>Assertion 3</a:t>
                </a:r>
                <a:r>
                  <a:rPr lang="zh-CN" altLang="en-US" sz="2400" dirty="0" smtClean="0"/>
                  <a:t>：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𝑘𝑘</m:t>
                        </m:r>
                      </m:sub>
                    </m:sSub>
                  </m:oMath>
                </a14:m>
                <a:r>
                  <a:rPr lang="zh-CN" altLang="en-US" sz="2400" dirty="0"/>
                  <a:t>是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𝑘𝑘</m:t>
                        </m:r>
                      </m:sub>
                    </m:sSub>
                    <m:r>
                      <a:rPr lang="en-US" altLang="zh-CN" sz="24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…,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zh-CN" altLang="en-US" sz="2400" dirty="0"/>
                  <a:t>中的绝对值最大的</a:t>
                </a:r>
                <a:r>
                  <a:rPr lang="zh-CN" altLang="en-US" sz="2400" dirty="0" smtClean="0"/>
                  <a:t>元素</a:t>
                </a:r>
                <a:r>
                  <a:rPr lang="en-US" altLang="zh-CN" sz="2400" dirty="0" smtClean="0"/>
                  <a:t>,</a:t>
                </a:r>
                <a:r>
                  <a:rPr lang="zh-CN" altLang="en-US" sz="2400" dirty="0" smtClean="0"/>
                  <a:t>交换过程等价于对</a:t>
                </a:r>
                <a:r>
                  <a:rPr lang="en-US" altLang="zh-CN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zh-CN" altLang="en-US" sz="2400" dirty="0"/>
                  <a:t>左</a:t>
                </a:r>
                <a:r>
                  <a:rPr lang="zh-CN" altLang="en-US" sz="2400" dirty="0" smtClean="0"/>
                  <a:t>乘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altLang="zh-CN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CN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zh-CN" altLang="en-US" sz="24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是由</m:t>
                    </m:r>
                    <m:sSub>
                      <m:sSubPr>
                        <m:ctrlPr>
                          <a:rPr lang="en-US" altLang="zh-CN" sz="24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zh-CN" altLang="en-US" sz="24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交换</m:t>
                    </m:r>
                    <m:r>
                      <a:rPr lang="zh-CN" altLang="en-US" sz="24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第</m:t>
                    </m:r>
                  </m:oMath>
                </a14:m>
                <a:r>
                  <a:rPr lang="en-US" altLang="zh-CN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行与第</a:t>
                </a:r>
                <a:r>
                  <a:rPr lang="en-US" altLang="zh-CN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altLang="zh-CN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’</a:t>
                </a:r>
                <a:r>
                  <a:rPr lang="zh-CN" alt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行所得。</a:t>
                </a:r>
                <a:endParaRPr lang="zh-CN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文本框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5800" y="3300326"/>
                <a:ext cx="7416824" cy="1200329"/>
              </a:xfrm>
              <a:prstGeom prst="rect">
                <a:avLst/>
              </a:prstGeom>
              <a:blipFill>
                <a:blip r:embed="rId6"/>
                <a:stretch>
                  <a:fillRect l="-1316" t="-5584" r="-2303" b="-913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右箭头 17"/>
          <p:cNvSpPr/>
          <p:nvPr/>
        </p:nvSpPr>
        <p:spPr>
          <a:xfrm rot="20927066">
            <a:off x="2321183" y="1290283"/>
            <a:ext cx="1828701" cy="133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右箭头 22"/>
          <p:cNvSpPr/>
          <p:nvPr/>
        </p:nvSpPr>
        <p:spPr>
          <a:xfrm rot="20420746">
            <a:off x="3477951" y="2697602"/>
            <a:ext cx="915619" cy="1988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右箭头 23"/>
          <p:cNvSpPr/>
          <p:nvPr/>
        </p:nvSpPr>
        <p:spPr>
          <a:xfrm rot="20779102">
            <a:off x="3381449" y="3761991"/>
            <a:ext cx="914351" cy="184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本框 18"/>
              <p:cNvSpPr txBox="1"/>
              <p:nvPr/>
            </p:nvSpPr>
            <p:spPr>
              <a:xfrm>
                <a:off x="7248128" y="4500655"/>
                <a:ext cx="1285800" cy="100822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∏"/>
                          <m:ctrlPr>
                            <a:rPr lang="zh-CN" alt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altLang="zh-CN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</m:nary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19" name="文本框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8128" y="4500655"/>
                <a:ext cx="1285800" cy="1008225"/>
              </a:xfrm>
              <a:prstGeom prst="rect">
                <a:avLst/>
              </a:prstGeom>
              <a:blipFill>
                <a:blip r:embed="rId7"/>
                <a:stretch>
                  <a:fillRect r="-37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17" grpId="0"/>
      <p:bldP spid="18" grpId="0" animBg="1"/>
      <p:bldP spid="23" grpId="0" animBg="1"/>
      <p:bldP spid="24" grpId="0" animBg="1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7815"/>
            <a:ext cx="3110136" cy="702914"/>
          </a:xfrm>
        </p:spPr>
        <p:txBody>
          <a:bodyPr/>
          <a:lstStyle/>
          <a:p>
            <a:r>
              <a:rPr lang="zh-CN" altLang="en-US" dirty="0"/>
              <a:t>部分正确性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70" t="78255" b="3227"/>
          <a:stretch/>
        </p:blipFill>
        <p:spPr>
          <a:xfrm>
            <a:off x="1451484" y="2204864"/>
            <a:ext cx="4536504" cy="111612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/>
              <p:cNvSpPr txBox="1"/>
              <p:nvPr/>
            </p:nvSpPr>
            <p:spPr>
              <a:xfrm>
                <a:off x="1347312" y="3501008"/>
                <a:ext cx="11877480" cy="18210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b="1" dirty="0" smtClean="0"/>
                  <a:t>Assertion 4:</a:t>
                </a:r>
                <a:r>
                  <a:rPr lang="zh-CN" altLang="en-US" sz="2400" dirty="0" smtClean="0"/>
                  <a:t>将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zh-CN" altLang="en-US" sz="2400" i="1">
                        <a:latin typeface="Cambria Math" panose="02040503050406030204" pitchFamily="18" charset="0"/>
                      </a:rPr>
                      <m:t>进行</m:t>
                    </m:r>
                  </m:oMath>
                </a14:m>
                <a:r>
                  <a:rPr lang="zh-CN" altLang="en-US" sz="2400" dirty="0" smtClean="0"/>
                  <a:t>分割，</a:t>
                </a:r>
                <a:r>
                  <a:rPr lang="en-US" altLang="zh-CN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zh-CN" sz="2400" b="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CN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CN" sz="2400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zh-CN" sz="2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400" b="0" i="1" dirty="0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altLang="zh-CN" sz="2400" b="0" i="1" dirty="0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altLang="zh-CN" sz="2400" b="0" i="1" dirty="0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CN" sz="2400" b="0" i="1" dirty="0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altLang="zh-CN" sz="2400" b="0" i="1" dirty="0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altLang="zh-CN" sz="2400" b="0" i="1" dirty="0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r>
                                <a:rPr lang="en-US" altLang="zh-CN" sz="2400" b="0" i="1" dirty="0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CN" sz="2400" b="0" i="1" dirty="0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zh-CN" sz="24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400" b="0" i="1" dirty="0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CN" sz="2400" b="0" i="1" dirty="0" smtClean="0">
                                      <a:latin typeface="Cambria Math" panose="02040503050406030204" pitchFamily="18" charset="0"/>
                                    </a:rPr>
                                    <m:t>𝑘𝑘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altLang="zh-CN" sz="2400" b="0" i="1" dirty="0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CN" sz="2400" b="0" i="1" dirty="0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r>
                                <a:rPr lang="en-US" altLang="zh-CN" sz="2400" b="0" i="1" dirty="0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e>
                              <m:r>
                                <a:rPr lang="en-US" altLang="zh-CN" sz="2400" b="0" i="1" dirty="0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altLang="zh-CN" sz="2400" b="0" i="1" dirty="0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zh-CN" altLang="en-US" sz="2400" dirty="0" smtClean="0"/>
                  <a:t>，          </a:t>
                </a:r>
                <a:endParaRPr lang="en-US" altLang="zh-CN" sz="2400" dirty="0" smtClean="0"/>
              </a:p>
              <a:p>
                <a:r>
                  <a:rPr lang="zh-CN" alt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zh-CN" sz="2400" b="0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altLang="zh-CN" sz="2400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CN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zh-CN" sz="2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400" b="0" i="1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altLang="zh-CN" sz="24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r>
                                    <a:rPr lang="en-US" altLang="zh-CN" sz="2400" i="1" dirty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CN" sz="2400" i="1" dirty="0">
                                      <a:latin typeface="Cambria Math" panose="02040503050406030204" pitchFamily="18" charset="0"/>
                                    </a:rPr>
                                    <m:t>𝑘𝑘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altLang="zh-CN" sz="24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zh-CN" sz="2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altLang="zh-CN" sz="2400" b="0" i="1" dirty="0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zh-CN" sz="2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400" i="1" dirty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CN" sz="2400" i="1" dirty="0">
                                      <a:latin typeface="Cambria Math" panose="02040503050406030204" pitchFamily="18" charset="0"/>
                                    </a:rPr>
                                    <m:t>𝑘𝑘</m:t>
                                  </m:r>
                                </m:sub>
                              </m:sSub>
                              <m:r>
                                <a:rPr lang="en-US" altLang="zh-CN" sz="2400" b="0" i="1" dirty="0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altLang="zh-CN" sz="24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400" b="0" i="1" dirty="0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altLang="zh-CN" sz="2400" b="0" i="1" dirty="0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altLang="zh-CN" sz="2400" b="0" i="1" dirty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zh-CN" sz="2400" b="0" i="1" dirty="0" smtClean="0">
                                  <a:latin typeface="Cambria Math" panose="02040503050406030204" pitchFamily="18" charset="0"/>
                                </a:rPr>
                                <m:t>𝑋𝑌</m:t>
                              </m:r>
                            </m:e>
                          </m:mr>
                        </m:m>
                      </m:e>
                    </m:d>
                    <m:r>
                      <a:rPr lang="en-US" altLang="zh-CN" sz="2400" i="1" dirty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CN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CN" sz="24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altLang="zh-CN" sz="2400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CN" sz="2400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CN" sz="2400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altLang="zh-CN" sz="2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400" i="1" dirty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altLang="zh-CN" sz="2400" i="1" dirty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mr>
                        </m:m>
                      </m:e>
                    </m:d>
                    <m:r>
                      <a:rPr lang="en-US" altLang="zh-CN" sz="2400" i="1" dirty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altLang="zh-CN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CN" sz="24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CN" sz="24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CN" sz="2400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CN" sz="2400" i="1" dirty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e>
                              <m:r>
                                <a:rPr lang="en-US" altLang="zh-CN" sz="240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ctrlPr>
                          <a:rPr lang="en-US" altLang="zh-CN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CN" sz="24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zh-CN" sz="2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400" i="1" dirty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CN" sz="2400" i="1" dirty="0">
                                      <a:latin typeface="Cambria Math" panose="02040503050406030204" pitchFamily="18" charset="0"/>
                                    </a:rPr>
                                    <m:t>𝑘𝑘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altLang="zh-CN" sz="2400" b="0" i="1" dirty="0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CN" sz="2400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CN" sz="2400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7312" y="3501008"/>
                <a:ext cx="11877480" cy="1821011"/>
              </a:xfrm>
              <a:prstGeom prst="rect">
                <a:avLst/>
              </a:prstGeom>
              <a:blipFill>
                <a:blip r:embed="rId3"/>
                <a:stretch>
                  <a:fillRect l="-77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矩形 4"/>
          <p:cNvSpPr/>
          <p:nvPr/>
        </p:nvSpPr>
        <p:spPr>
          <a:xfrm>
            <a:off x="1347312" y="1549795"/>
            <a:ext cx="7124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/>
              <a:t>将由原来的</a:t>
            </a:r>
            <a:r>
              <a:rPr lang="en-US" altLang="zh-CN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dirty="0" smtClean="0"/>
              <a:t>的第</a:t>
            </a:r>
            <a:r>
              <a:rPr lang="en-US" altLang="zh-CN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CN" sz="2400" dirty="0" err="1" smtClean="0"/>
              <a:t>~</a:t>
            </a:r>
            <a:r>
              <a:rPr lang="en-US" altLang="zh-CN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2400" dirty="0" smtClean="0"/>
              <a:t>行与第</a:t>
            </a:r>
            <a:r>
              <a:rPr lang="en-US" altLang="zh-CN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CN" sz="2400" dirty="0" err="1" smtClean="0"/>
              <a:t>~</a:t>
            </a:r>
            <a:r>
              <a:rPr lang="en-US" altLang="zh-CN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2400" dirty="0" smtClean="0"/>
              <a:t>列构成的方阵记为 </a:t>
            </a:r>
            <a:r>
              <a:rPr lang="en-US" altLang="zh-CN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74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/>
              <p:cNvSpPr txBox="1"/>
              <p:nvPr/>
            </p:nvSpPr>
            <p:spPr>
              <a:xfrm>
                <a:off x="5087888" y="548680"/>
                <a:ext cx="177632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40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CN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4000" b="0" i="1" smtClean="0">
                          <a:latin typeface="Cambria Math" panose="02040503050406030204" pitchFamily="18" charset="0"/>
                        </a:rPr>
                        <m:t>𝐿𝑈</m:t>
                      </m:r>
                    </m:oMath>
                  </m:oMathPara>
                </a14:m>
                <a:endParaRPr lang="zh-CN" altLang="en-US" sz="4000" dirty="0"/>
              </a:p>
            </p:txBody>
          </p:sp>
        </mc:Choice>
        <mc:Fallback xmlns=""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7888" y="548680"/>
                <a:ext cx="1776320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464" y="1288504"/>
            <a:ext cx="10053725" cy="252028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/>
              <p:cNvSpPr txBox="1"/>
              <p:nvPr/>
            </p:nvSpPr>
            <p:spPr>
              <a:xfrm>
                <a:off x="0" y="3933056"/>
                <a:ext cx="11665296" cy="22320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𝑖𝑘</m:t>
                              </m:r>
                            </m:sub>
                          </m:s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𝑘𝑗</m:t>
                              </m:r>
                            </m:sub>
                          </m:sSub>
                        </m:e>
                      </m:nary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zh-CN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altLang="zh-CN" sz="2400" b="0" i="0" smtClean="0">
                              <a:latin typeface="Cambria Math" panose="02040503050406030204" pitchFamily="18" charset="0"/>
                            </a:rPr>
                            <m:t>min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  <m:e>
                          <m:sSub>
                            <m:sSubPr>
                              <m:ctrlP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𝑖𝑘</m:t>
                              </m:r>
                            </m:sub>
                          </m:sSub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𝑘𝑗</m:t>
                              </m:r>
                            </m:sub>
                          </m:sSub>
                        </m:e>
                      </m:nary>
                      <m:r>
                        <a:rPr lang="en-US" altLang="zh-CN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nary>
                                <m:naryPr>
                                  <m:chr m:val="∑"/>
                                  <m:ctrlPr>
                                    <a:rPr lang="en-US" altLang="zh-CN" sz="2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zh-CN" sz="24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altLang="zh-CN" sz="2400" i="1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altLang="zh-CN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US" altLang="zh-CN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2400" i="1"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</m:e>
                                    <m:sub>
                                      <m:r>
                                        <a:rPr lang="en-US" altLang="zh-CN" sz="2400" i="1">
                                          <a:latin typeface="Cambria Math" panose="02040503050406030204" pitchFamily="18" charset="0"/>
                                        </a:rPr>
                                        <m:t>𝑖𝑘</m:t>
                                      </m:r>
                                    </m:sub>
                                  </m:sSub>
                                  <m:r>
                                    <a:rPr lang="en-US" altLang="zh-CN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sSub>
                                    <m:sSubPr>
                                      <m:ctrlPr>
                                        <a:rPr lang="en-US" altLang="zh-CN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2400" i="1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en-US" altLang="zh-CN" sz="2400" i="1">
                                          <a:latin typeface="Cambria Math" panose="02040503050406030204" pitchFamily="18" charset="0"/>
                                        </a:rPr>
                                        <m:t>𝑘𝑗</m:t>
                                      </m:r>
                                    </m:sub>
                                  </m:sSub>
                                  <m:r>
                                    <a:rPr lang="en-US" altLang="zh-CN" sz="2400" i="1">
                                      <a:latin typeface="Cambria Math" panose="02040503050406030204" pitchFamily="18" charset="0"/>
                                    </a:rPr>
                                    <m:t>, </m:t>
                                  </m:r>
                                  <m:r>
                                    <a:rPr lang="en-US" altLang="zh-CN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altLang="zh-CN" sz="2400" i="1">
                                      <a:latin typeface="Cambria Math" panose="02040503050406030204" pitchFamily="18" charset="0"/>
                                    </a:rPr>
                                    <m:t>&lt;</m:t>
                                  </m:r>
                                  <m:r>
                                    <a:rPr lang="en-US" altLang="zh-CN" sz="24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e>
                              </m:nary>
                            </m:e>
                            <m:e>
                              <m:nary>
                                <m:naryPr>
                                  <m:chr m:val="∑"/>
                                  <m:ctrlPr>
                                    <a:rPr lang="en-US" altLang="zh-CN" sz="2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zh-CN" sz="24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altLang="zh-CN" sz="2400" i="1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altLang="zh-CN" sz="24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US" altLang="zh-CN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2400" i="1"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</m:e>
                                    <m:sub>
                                      <m:r>
                                        <a:rPr lang="en-US" altLang="zh-CN" sz="2400" i="1">
                                          <a:latin typeface="Cambria Math" panose="02040503050406030204" pitchFamily="18" charset="0"/>
                                        </a:rPr>
                                        <m:t>𝑖𝑘</m:t>
                                      </m:r>
                                    </m:sub>
                                  </m:sSub>
                                  <m:r>
                                    <a:rPr lang="en-US" altLang="zh-CN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sSub>
                                    <m:sSubPr>
                                      <m:ctrlPr>
                                        <a:rPr lang="en-US" altLang="zh-CN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2400" i="1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en-US" altLang="zh-CN" sz="2400" i="1">
                                          <a:latin typeface="Cambria Math" panose="02040503050406030204" pitchFamily="18" charset="0"/>
                                        </a:rPr>
                                        <m:t>𝑘𝑗</m:t>
                                      </m:r>
                                    </m:sub>
                                  </m:sSub>
                                  <m:r>
                                    <a:rPr lang="en-US" altLang="zh-CN" sz="2400" i="1">
                                      <a:latin typeface="Cambria Math" panose="02040503050406030204" pitchFamily="18" charset="0"/>
                                    </a:rPr>
                                    <m:t>, </m:t>
                                  </m:r>
                                  <m:r>
                                    <a:rPr lang="en-US" altLang="zh-CN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altLang="zh-CN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≥</m:t>
                                  </m:r>
                                  <m:r>
                                    <a:rPr lang="en-US" altLang="zh-CN" sz="24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e>
                              </m:nary>
                            </m:e>
                          </m:eqArr>
                        </m:e>
                      </m:d>
                    </m:oMath>
                  </m:oMathPara>
                </a14:m>
                <a:endParaRPr lang="zh-CN" altLang="en-US" sz="2400" dirty="0"/>
              </a:p>
            </p:txBody>
          </p:sp>
        </mc:Choice>
        <mc:Fallback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933056"/>
                <a:ext cx="11665296" cy="223202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43472" y="764704"/>
            <a:ext cx="9577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设</a:t>
            </a:r>
            <a:r>
              <a:rPr lang="en-US" altLang="zh-CN" sz="3200" dirty="0" smtClean="0"/>
              <a:t>T</a:t>
            </a:r>
            <a:r>
              <a:rPr lang="zh-CN" altLang="en-US" sz="3200" dirty="0" smtClean="0"/>
              <a:t>矩阵表示该位置的元素是由几个乘积相加得到的</a:t>
            </a:r>
            <a:endParaRPr lang="zh-CN" altLang="en-US" sz="3200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8790748"/>
              </p:ext>
            </p:extLst>
          </p:nvPr>
        </p:nvGraphicFramePr>
        <p:xfrm>
          <a:off x="6032500" y="3319463"/>
          <a:ext cx="1270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8" name="公式" r:id="rId3" imgW="126720" imgH="215640" progId="Equation.3">
                  <p:embed/>
                </p:oleObj>
              </mc:Choice>
              <mc:Fallback>
                <p:oleObj name="公式" r:id="rId3" imgW="1267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32500" y="3319463"/>
                        <a:ext cx="1270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006442"/>
              </p:ext>
            </p:extLst>
          </p:nvPr>
        </p:nvGraphicFramePr>
        <p:xfrm>
          <a:off x="479376" y="2996952"/>
          <a:ext cx="11521280" cy="21566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9" name="公式" r:id="rId5" imgW="5499000" imgH="914400" progId="Equation.3">
                  <p:embed/>
                </p:oleObj>
              </mc:Choice>
              <mc:Fallback>
                <p:oleObj name="公式" r:id="rId5" imgW="5499000" imgH="914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9376" y="2996952"/>
                        <a:ext cx="11521280" cy="21566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6" name="矩形 5"/>
              <p:cNvSpPr/>
              <p:nvPr/>
            </p:nvSpPr>
            <p:spPr>
              <a:xfrm>
                <a:off x="2567608" y="1675622"/>
                <a:ext cx="7526997" cy="8017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i="1" dirty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CN" sz="2400" i="1" dirty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zh-CN" sz="24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2400" i="1" dirty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2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400" i="1" dirty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altLang="zh-CN" sz="24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a:rPr lang="en-US" altLang="zh-CN" sz="240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CN" sz="2400" i="1" dirty="0">
                                        <a:latin typeface="Cambria Math" panose="02040503050406030204" pitchFamily="18" charset="0"/>
                                      </a:rPr>
                                      <m:t>𝑘𝑘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CN" sz="2400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altLang="zh-CN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n-US" altLang="zh-CN" sz="2400" i="1" dirty="0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2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40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CN" sz="2400" i="1" dirty="0">
                                        <a:latin typeface="Cambria Math" panose="02040503050406030204" pitchFamily="18" charset="0"/>
                                      </a:rPr>
                                      <m:t>𝑘𝑘</m:t>
                                    </m:r>
                                  </m:sub>
                                </m:sSub>
                                <m:r>
                                  <a:rPr lang="en-US" altLang="zh-CN" sz="2400" i="1" dirty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altLang="zh-CN" sz="2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2400" i="1" dirty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p>
                                    <m:r>
                                      <a:rPr lang="en-US" altLang="zh-CN" sz="2400" i="1" dirty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a:rPr lang="en-US" altLang="zh-CN" sz="2400" i="1" dirty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altLang="zh-CN" sz="2400" i="1" dirty="0">
                                    <a:latin typeface="Cambria Math" panose="02040503050406030204" pitchFamily="18" charset="0"/>
                                  </a:rPr>
                                  <m:t>𝑋𝑌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CN" sz="2400" i="1" dirty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zh-CN" sz="24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2400" i="1" dirty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CN" sz="240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CN" sz="240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240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US" altLang="zh-CN" sz="2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sz="2400" i="1" dirty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p>
                                    <m:r>
                                      <a:rPr lang="en-US" altLang="zh-CN" sz="2400" i="1" dirty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  <m:r>
                        <a:rPr lang="en-US" altLang="zh-CN" sz="2400" i="1" dirty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zh-CN" sz="24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2400" i="1" dirty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CN" sz="2400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CN" sz="240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2400" i="1" dirty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e>
                                <m:r>
                                  <a:rPr lang="en-US" altLang="zh-CN" sz="240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altLang="zh-CN" sz="24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sz="2400" i="1" dirty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CN" sz="2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240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CN" sz="2400" i="1" dirty="0">
                                        <a:latin typeface="Cambria Math" panose="02040503050406030204" pitchFamily="18" charset="0"/>
                                      </a:rPr>
                                      <m:t>𝑘𝑘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CN" sz="2400" i="1" dirty="0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sz="240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CN" sz="240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CN" altLang="en-US" sz="2400" dirty="0"/>
              </a:p>
            </p:txBody>
          </p:sp>
        </mc:Choice>
        <mc:Fallback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7608" y="1675622"/>
                <a:ext cx="7526997" cy="80175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123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>
            <a:spLocks/>
          </p:cNvSpPr>
          <p:nvPr/>
        </p:nvSpPr>
        <p:spPr>
          <a:xfrm>
            <a:off x="609600" y="277815"/>
            <a:ext cx="3110136" cy="70291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9pPr>
          </a:lstStyle>
          <a:p>
            <a:r>
              <a:rPr lang="zh-CN" altLang="en-US" kern="0" dirty="0" smtClean="0"/>
              <a:t>完全正确性</a:t>
            </a:r>
            <a:endParaRPr lang="zh-CN" altLang="en-US" kern="0" dirty="0"/>
          </a:p>
        </p:txBody>
      </p:sp>
      <p:sp>
        <p:nvSpPr>
          <p:cNvPr id="4" name="矩形 3"/>
          <p:cNvSpPr/>
          <p:nvPr/>
        </p:nvSpPr>
        <p:spPr>
          <a:xfrm>
            <a:off x="1347312" y="1549795"/>
            <a:ext cx="99361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所有的循环都是</a:t>
            </a:r>
            <a:r>
              <a:rPr lang="en-US" altLang="zh-CN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zh-CN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循环，不存在死循环，所以程序一定会终止</a:t>
            </a:r>
            <a:endParaRPr lang="zh-CN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38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default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5330</TotalTime>
  <Pages>0</Pages>
  <Words>125</Words>
  <Characters>0</Characters>
  <Application>Microsoft Office PowerPoint</Application>
  <DocSecurity>0</DocSecurity>
  <PresentationFormat>宽屏</PresentationFormat>
  <Lines>0</Lines>
  <Paragraphs>24</Paragraphs>
  <Slides>7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9" baseType="lpstr">
      <vt:lpstr>华文行楷</vt:lpstr>
      <vt:lpstr>楷体</vt:lpstr>
      <vt:lpstr>宋体</vt:lpstr>
      <vt:lpstr>Arial</vt:lpstr>
      <vt:lpstr>Calibri</vt:lpstr>
      <vt:lpstr>Cambria Math</vt:lpstr>
      <vt:lpstr>Garamond</vt:lpstr>
      <vt:lpstr>Times New Roman</vt:lpstr>
      <vt:lpstr>Wingdings</vt:lpstr>
      <vt:lpstr>default</vt:lpstr>
      <vt:lpstr>公式</vt:lpstr>
      <vt:lpstr>Microsoft 公式 3.0</vt:lpstr>
      <vt:lpstr>     Open Topic             -  LUP分解算法正确性证明</vt:lpstr>
      <vt:lpstr>PowerPoint 演示文稿</vt:lpstr>
      <vt:lpstr>部分正确性</vt:lpstr>
      <vt:lpstr>部分正确性</vt:lpstr>
      <vt:lpstr>PowerPoint 演示文稿</vt:lpstr>
      <vt:lpstr>PowerPoint 演示文稿</vt:lpstr>
      <vt:lpstr>PowerPoint 演示文稿</vt:lpstr>
    </vt:vector>
  </TitlesOfParts>
  <Company>Nanjing University</Company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计算机问题求解     -  算法在计算机科学中的地位</dc:title>
  <dc:creator>Chen Daoxu</dc:creator>
  <cp:lastModifiedBy>dell</cp:lastModifiedBy>
  <cp:revision>152</cp:revision>
  <cp:lastPrinted>1601-01-01T00:00:00Z</cp:lastPrinted>
  <dcterms:created xsi:type="dcterms:W3CDTF">2010-10-07T02:50:25Z</dcterms:created>
  <dcterms:modified xsi:type="dcterms:W3CDTF">2018-12-24T00:48:34Z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3</vt:r8>
  </property>
  <property fmtid="{D5CDD505-2E9C-101B-9397-08002B2CF9AE}" pid="3" name="KSOProductBuildVer">
    <vt:lpwstr>2052-6.6.0.2461</vt:lpwstr>
  </property>
</Properties>
</file>