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5" r:id="rId2"/>
    <p:sldId id="298" r:id="rId3"/>
    <p:sldId id="267" r:id="rId4"/>
    <p:sldId id="292" r:id="rId5"/>
    <p:sldId id="281" r:id="rId6"/>
    <p:sldId id="270" r:id="rId7"/>
    <p:sldId id="274" r:id="rId8"/>
    <p:sldId id="293" r:id="rId9"/>
    <p:sldId id="275" r:id="rId10"/>
    <p:sldId id="273" r:id="rId11"/>
    <p:sldId id="278" r:id="rId12"/>
    <p:sldId id="294" r:id="rId13"/>
    <p:sldId id="283" r:id="rId14"/>
    <p:sldId id="289" r:id="rId15"/>
    <p:sldId id="299" r:id="rId16"/>
    <p:sldId id="290" r:id="rId17"/>
    <p:sldId id="280" r:id="rId18"/>
    <p:sldId id="279" r:id="rId19"/>
    <p:sldId id="277" r:id="rId20"/>
    <p:sldId id="284" r:id="rId21"/>
    <p:sldId id="295" r:id="rId22"/>
    <p:sldId id="276" r:id="rId23"/>
    <p:sldId id="296" r:id="rId24"/>
    <p:sldId id="271" r:id="rId25"/>
    <p:sldId id="286" r:id="rId26"/>
    <p:sldId id="287" r:id="rId27"/>
    <p:sldId id="288" r:id="rId28"/>
    <p:sldId id="297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7D63E82-B19F-464C-9B17-5E43D700D3E1}">
          <p14:sldIdLst>
            <p14:sldId id="265"/>
            <p14:sldId id="298"/>
            <p14:sldId id="267"/>
            <p14:sldId id="292"/>
            <p14:sldId id="281"/>
            <p14:sldId id="270"/>
            <p14:sldId id="274"/>
            <p14:sldId id="293"/>
            <p14:sldId id="275"/>
            <p14:sldId id="273"/>
            <p14:sldId id="278"/>
            <p14:sldId id="294"/>
            <p14:sldId id="283"/>
            <p14:sldId id="289"/>
            <p14:sldId id="299"/>
            <p14:sldId id="290"/>
            <p14:sldId id="280"/>
            <p14:sldId id="279"/>
            <p14:sldId id="277"/>
            <p14:sldId id="284"/>
            <p14:sldId id="295"/>
            <p14:sldId id="276"/>
            <p14:sldId id="296"/>
            <p14:sldId id="271"/>
            <p14:sldId id="286"/>
            <p14:sldId id="287"/>
            <p14:sldId id="288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 嘉欣" initials="胡" lastIdx="1" clrIdx="0">
    <p:extLst>
      <p:ext uri="{19B8F6BF-5375-455C-9EA6-DF929625EA0E}">
        <p15:presenceInfo xmlns:p15="http://schemas.microsoft.com/office/powerpoint/2012/main" userId="c7ecbc96977de9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0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7"/>
    </p:cViewPr>
  </p:sorterViewPr>
  <p:notesViewPr>
    <p:cSldViewPr snapToGrid="0">
      <p:cViewPr varScale="1">
        <p:scale>
          <a:sx n="68" d="100"/>
          <a:sy n="68" d="100"/>
        </p:scale>
        <p:origin x="2491" y="6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3T13:35:55.793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F9BD0-9E7A-4F48-8B31-B006B84BE54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919313C6-7592-40C2-9FE5-01D5783D49C8}">
      <dgm:prSet phldrT="[文本]" custT="1"/>
      <dgm:spPr/>
      <dgm:t>
        <a:bodyPr/>
        <a:lstStyle/>
        <a:p>
          <a:r>
            <a:rPr lang="en-US" altLang="zh-CN" sz="4800" dirty="0"/>
            <a:t>Lambda-term</a:t>
          </a:r>
          <a:endParaRPr lang="zh-CN" altLang="en-US" sz="4800" dirty="0"/>
        </a:p>
      </dgm:t>
    </dgm:pt>
    <dgm:pt modelId="{5E19F9BA-602E-4304-B37F-07660CE4B09A}" type="parTrans" cxnId="{312995CB-AD92-49C2-AF73-36BFB1933A4D}">
      <dgm:prSet/>
      <dgm:spPr/>
      <dgm:t>
        <a:bodyPr/>
        <a:lstStyle/>
        <a:p>
          <a:endParaRPr lang="zh-CN" altLang="en-US"/>
        </a:p>
      </dgm:t>
    </dgm:pt>
    <dgm:pt modelId="{1E856B8B-2CF4-4A0C-B6BF-D2C902F6D0C1}" type="sibTrans" cxnId="{312995CB-AD92-49C2-AF73-36BFB1933A4D}">
      <dgm:prSet/>
      <dgm:spPr/>
      <dgm:t>
        <a:bodyPr/>
        <a:lstStyle/>
        <a:p>
          <a:endParaRPr lang="zh-CN" altLang="en-US"/>
        </a:p>
      </dgm:t>
    </dgm:pt>
    <dgm:pt modelId="{E82E6B7A-91EC-4A9D-A54A-261AA73C7F3C}">
      <dgm:prSet phldrT="[文本]" phldr="1"/>
      <dgm:spPr/>
      <dgm:t>
        <a:bodyPr/>
        <a:lstStyle/>
        <a:p>
          <a:endParaRPr lang="zh-CN" altLang="en-US" dirty="0"/>
        </a:p>
      </dgm:t>
    </dgm:pt>
    <dgm:pt modelId="{3FE47438-939E-4D79-989D-A419E37FAC9B}" type="parTrans" cxnId="{FDF885A2-4E8C-4D46-8059-66A46900B1EE}">
      <dgm:prSet/>
      <dgm:spPr/>
      <dgm:t>
        <a:bodyPr/>
        <a:lstStyle/>
        <a:p>
          <a:endParaRPr lang="zh-CN" altLang="en-US"/>
        </a:p>
      </dgm:t>
    </dgm:pt>
    <dgm:pt modelId="{E22E620C-5A46-4529-9D44-A73B91E17C46}" type="sibTrans" cxnId="{FDF885A2-4E8C-4D46-8059-66A46900B1EE}">
      <dgm:prSet/>
      <dgm:spPr/>
      <dgm:t>
        <a:bodyPr/>
        <a:lstStyle/>
        <a:p>
          <a:endParaRPr lang="zh-CN" altLang="en-US"/>
        </a:p>
      </dgm:t>
    </dgm:pt>
    <dgm:pt modelId="{F27FE11E-E055-48AB-B6F7-4ED723D6D395}">
      <dgm:prSet phldrT="[文本]" custT="1"/>
      <dgm:spPr/>
      <dgm:t>
        <a:bodyPr/>
        <a:lstStyle/>
        <a:p>
          <a:r>
            <a:rPr lang="en-US" altLang="zh-CN" sz="4800" dirty="0">
              <a:solidFill>
                <a:schemeClr val="tx1"/>
              </a:solidFill>
            </a:rPr>
            <a:t>Reduction</a:t>
          </a:r>
          <a:endParaRPr lang="zh-CN" altLang="en-US" sz="4800" dirty="0">
            <a:solidFill>
              <a:schemeClr val="tx1"/>
            </a:solidFill>
          </a:endParaRPr>
        </a:p>
      </dgm:t>
    </dgm:pt>
    <dgm:pt modelId="{D3C169B9-7901-43A0-9636-EFAB4E7ABABB}" type="parTrans" cxnId="{4F715599-9DB6-4493-B1E2-91213A818275}">
      <dgm:prSet/>
      <dgm:spPr/>
      <dgm:t>
        <a:bodyPr/>
        <a:lstStyle/>
        <a:p>
          <a:endParaRPr lang="zh-CN" altLang="en-US"/>
        </a:p>
      </dgm:t>
    </dgm:pt>
    <dgm:pt modelId="{AE3434B0-1023-47C9-8256-49FC7916D9E2}" type="sibTrans" cxnId="{4F715599-9DB6-4493-B1E2-91213A818275}">
      <dgm:prSet/>
      <dgm:spPr/>
      <dgm:t>
        <a:bodyPr/>
        <a:lstStyle/>
        <a:p>
          <a:endParaRPr lang="zh-CN" altLang="en-US"/>
        </a:p>
      </dgm:t>
    </dgm:pt>
    <dgm:pt modelId="{D3ABAECD-ECBE-4F8A-A6E9-ABF5C011124E}">
      <dgm:prSet phldrT="[文本]" phldr="1"/>
      <dgm:spPr/>
      <dgm:t>
        <a:bodyPr/>
        <a:lstStyle/>
        <a:p>
          <a:endParaRPr lang="zh-CN" altLang="en-US" dirty="0"/>
        </a:p>
      </dgm:t>
    </dgm:pt>
    <dgm:pt modelId="{98D35AE1-C879-4375-A69D-9771756ADAF6}" type="parTrans" cxnId="{C05298E7-7E89-4784-85F2-74AA80EC5C82}">
      <dgm:prSet/>
      <dgm:spPr/>
      <dgm:t>
        <a:bodyPr/>
        <a:lstStyle/>
        <a:p>
          <a:endParaRPr lang="zh-CN" altLang="en-US"/>
        </a:p>
      </dgm:t>
    </dgm:pt>
    <dgm:pt modelId="{8B310471-9D5B-4D6C-8A25-356D5381B38C}" type="sibTrans" cxnId="{C05298E7-7E89-4784-85F2-74AA80EC5C82}">
      <dgm:prSet/>
      <dgm:spPr/>
      <dgm:t>
        <a:bodyPr/>
        <a:lstStyle/>
        <a:p>
          <a:endParaRPr lang="zh-CN" altLang="en-US"/>
        </a:p>
      </dgm:t>
    </dgm:pt>
    <dgm:pt modelId="{AD4E2C71-A334-4DE8-B45B-F562D45E7B50}" type="pres">
      <dgm:prSet presAssocID="{7B0F9BD0-9E7A-4F48-8B31-B006B84BE54C}" presName="linear" presStyleCnt="0">
        <dgm:presLayoutVars>
          <dgm:animLvl val="lvl"/>
          <dgm:resizeHandles val="exact"/>
        </dgm:presLayoutVars>
      </dgm:prSet>
      <dgm:spPr/>
    </dgm:pt>
    <dgm:pt modelId="{C3F8118D-6E9E-403B-AC3F-8663E2B7206C}" type="pres">
      <dgm:prSet presAssocID="{919313C6-7592-40C2-9FE5-01D5783D49C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94E3067-A093-44FD-80C2-BC53DA4D2597}" type="pres">
      <dgm:prSet presAssocID="{919313C6-7592-40C2-9FE5-01D5783D49C8}" presName="childText" presStyleLbl="revTx" presStyleIdx="0" presStyleCnt="2">
        <dgm:presLayoutVars>
          <dgm:bulletEnabled val="1"/>
        </dgm:presLayoutVars>
      </dgm:prSet>
      <dgm:spPr/>
    </dgm:pt>
    <dgm:pt modelId="{802C9443-0125-4F3A-BDEB-B229F0128D14}" type="pres">
      <dgm:prSet presAssocID="{F27FE11E-E055-48AB-B6F7-4ED723D6D39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3E0E1DF-3F58-4249-9930-91499878281E}" type="pres">
      <dgm:prSet presAssocID="{F27FE11E-E055-48AB-B6F7-4ED723D6D39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56AE042-928E-4ED3-AD0E-A447E9377256}" type="presOf" srcId="{7B0F9BD0-9E7A-4F48-8B31-B006B84BE54C}" destId="{AD4E2C71-A334-4DE8-B45B-F562D45E7B50}" srcOrd="0" destOrd="0" presId="urn:microsoft.com/office/officeart/2005/8/layout/vList2"/>
    <dgm:cxn modelId="{8BF19564-CD5B-42BC-B64C-B3299F85FB20}" type="presOf" srcId="{E82E6B7A-91EC-4A9D-A54A-261AA73C7F3C}" destId="{694E3067-A093-44FD-80C2-BC53DA4D2597}" srcOrd="0" destOrd="0" presId="urn:microsoft.com/office/officeart/2005/8/layout/vList2"/>
    <dgm:cxn modelId="{D33F5174-3394-435B-98F7-D26923DA2FC0}" type="presOf" srcId="{D3ABAECD-ECBE-4F8A-A6E9-ABF5C011124E}" destId="{63E0E1DF-3F58-4249-9930-91499878281E}" srcOrd="0" destOrd="0" presId="urn:microsoft.com/office/officeart/2005/8/layout/vList2"/>
    <dgm:cxn modelId="{1A2BD57E-1E96-4CA4-B5DC-25D1CD9A8D36}" type="presOf" srcId="{F27FE11E-E055-48AB-B6F7-4ED723D6D395}" destId="{802C9443-0125-4F3A-BDEB-B229F0128D14}" srcOrd="0" destOrd="0" presId="urn:microsoft.com/office/officeart/2005/8/layout/vList2"/>
    <dgm:cxn modelId="{4F715599-9DB6-4493-B1E2-91213A818275}" srcId="{7B0F9BD0-9E7A-4F48-8B31-B006B84BE54C}" destId="{F27FE11E-E055-48AB-B6F7-4ED723D6D395}" srcOrd="1" destOrd="0" parTransId="{D3C169B9-7901-43A0-9636-EFAB4E7ABABB}" sibTransId="{AE3434B0-1023-47C9-8256-49FC7916D9E2}"/>
    <dgm:cxn modelId="{FDF885A2-4E8C-4D46-8059-66A46900B1EE}" srcId="{919313C6-7592-40C2-9FE5-01D5783D49C8}" destId="{E82E6B7A-91EC-4A9D-A54A-261AA73C7F3C}" srcOrd="0" destOrd="0" parTransId="{3FE47438-939E-4D79-989D-A419E37FAC9B}" sibTransId="{E22E620C-5A46-4529-9D44-A73B91E17C46}"/>
    <dgm:cxn modelId="{F6FD8FA4-A139-40AF-8EC5-D0C21C3378AA}" type="presOf" srcId="{919313C6-7592-40C2-9FE5-01D5783D49C8}" destId="{C3F8118D-6E9E-403B-AC3F-8663E2B7206C}" srcOrd="0" destOrd="0" presId="urn:microsoft.com/office/officeart/2005/8/layout/vList2"/>
    <dgm:cxn modelId="{312995CB-AD92-49C2-AF73-36BFB1933A4D}" srcId="{7B0F9BD0-9E7A-4F48-8B31-B006B84BE54C}" destId="{919313C6-7592-40C2-9FE5-01D5783D49C8}" srcOrd="0" destOrd="0" parTransId="{5E19F9BA-602E-4304-B37F-07660CE4B09A}" sibTransId="{1E856B8B-2CF4-4A0C-B6BF-D2C902F6D0C1}"/>
    <dgm:cxn modelId="{C05298E7-7E89-4784-85F2-74AA80EC5C82}" srcId="{F27FE11E-E055-48AB-B6F7-4ED723D6D395}" destId="{D3ABAECD-ECBE-4F8A-A6E9-ABF5C011124E}" srcOrd="0" destOrd="0" parTransId="{98D35AE1-C879-4375-A69D-9771756ADAF6}" sibTransId="{8B310471-9D5B-4D6C-8A25-356D5381B38C}"/>
    <dgm:cxn modelId="{0B9278FD-A130-4587-90A3-76B38A1ACC1E}" type="presParOf" srcId="{AD4E2C71-A334-4DE8-B45B-F562D45E7B50}" destId="{C3F8118D-6E9E-403B-AC3F-8663E2B7206C}" srcOrd="0" destOrd="0" presId="urn:microsoft.com/office/officeart/2005/8/layout/vList2"/>
    <dgm:cxn modelId="{C6358D46-B6C9-4C2B-BB1B-DDDD5EABEFD2}" type="presParOf" srcId="{AD4E2C71-A334-4DE8-B45B-F562D45E7B50}" destId="{694E3067-A093-44FD-80C2-BC53DA4D2597}" srcOrd="1" destOrd="0" presId="urn:microsoft.com/office/officeart/2005/8/layout/vList2"/>
    <dgm:cxn modelId="{B8B634AF-702F-4719-BD71-55217FBC779D}" type="presParOf" srcId="{AD4E2C71-A334-4DE8-B45B-F562D45E7B50}" destId="{802C9443-0125-4F3A-BDEB-B229F0128D14}" srcOrd="2" destOrd="0" presId="urn:microsoft.com/office/officeart/2005/8/layout/vList2"/>
    <dgm:cxn modelId="{C55F1DBA-7A7E-462A-9A14-48FF228BD454}" type="presParOf" srcId="{AD4E2C71-A334-4DE8-B45B-F562D45E7B50}" destId="{63E0E1DF-3F58-4249-9930-91499878281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8118D-6E9E-403B-AC3F-8663E2B7206C}">
      <dsp:nvSpPr>
        <dsp:cNvPr id="0" name=""/>
        <dsp:cNvSpPr/>
      </dsp:nvSpPr>
      <dsp:spPr>
        <a:xfrm>
          <a:off x="0" y="416133"/>
          <a:ext cx="81280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kern="1200" dirty="0"/>
            <a:t>Lambda-term</a:t>
          </a:r>
          <a:endParaRPr lang="zh-CN" altLang="en-US" sz="4800" kern="1200" dirty="0"/>
        </a:p>
      </dsp:txBody>
      <dsp:txXfrm>
        <a:off x="59399" y="475532"/>
        <a:ext cx="8009202" cy="1098002"/>
      </dsp:txXfrm>
    </dsp:sp>
    <dsp:sp modelId="{694E3067-A093-44FD-80C2-BC53DA4D2597}">
      <dsp:nvSpPr>
        <dsp:cNvPr id="0" name=""/>
        <dsp:cNvSpPr/>
      </dsp:nvSpPr>
      <dsp:spPr>
        <a:xfrm>
          <a:off x="0" y="1632933"/>
          <a:ext cx="8128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CN" altLang="en-US" sz="5100" kern="1200" dirty="0"/>
        </a:p>
      </dsp:txBody>
      <dsp:txXfrm>
        <a:off x="0" y="1632933"/>
        <a:ext cx="8128000" cy="1076400"/>
      </dsp:txXfrm>
    </dsp:sp>
    <dsp:sp modelId="{802C9443-0125-4F3A-BDEB-B229F0128D14}">
      <dsp:nvSpPr>
        <dsp:cNvPr id="0" name=""/>
        <dsp:cNvSpPr/>
      </dsp:nvSpPr>
      <dsp:spPr>
        <a:xfrm>
          <a:off x="0" y="2709333"/>
          <a:ext cx="8128000" cy="1216800"/>
        </a:xfrm>
        <a:prstGeom prst="roundRect">
          <a:avLst/>
        </a:prstGeom>
        <a:gradFill rotWithShape="0">
          <a:gsLst>
            <a:gs pos="0">
              <a:schemeClr val="accent2">
                <a:hueOff val="-3600000"/>
                <a:satOff val="-33333"/>
                <a:lumOff val="3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3600000"/>
                <a:satOff val="-33333"/>
                <a:lumOff val="3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3600000"/>
                <a:satOff val="-33333"/>
                <a:lumOff val="3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kern="1200" dirty="0">
              <a:solidFill>
                <a:schemeClr val="tx1"/>
              </a:solidFill>
            </a:rPr>
            <a:t>Reduction</a:t>
          </a:r>
          <a:endParaRPr lang="zh-CN" altLang="en-US" sz="4800" kern="1200" dirty="0">
            <a:solidFill>
              <a:schemeClr val="tx1"/>
            </a:solidFill>
          </a:endParaRPr>
        </a:p>
      </dsp:txBody>
      <dsp:txXfrm>
        <a:off x="59399" y="2768732"/>
        <a:ext cx="8009202" cy="1098002"/>
      </dsp:txXfrm>
    </dsp:sp>
    <dsp:sp modelId="{63E0E1DF-3F58-4249-9930-91499878281E}">
      <dsp:nvSpPr>
        <dsp:cNvPr id="0" name=""/>
        <dsp:cNvSpPr/>
      </dsp:nvSpPr>
      <dsp:spPr>
        <a:xfrm>
          <a:off x="0" y="3926133"/>
          <a:ext cx="8128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CN" altLang="en-US" sz="5100" kern="1200" dirty="0"/>
        </a:p>
      </dsp:txBody>
      <dsp:txXfrm>
        <a:off x="0" y="3926133"/>
        <a:ext cx="8128000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AB7E0-71FD-47FF-A572-2B4B344B984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294B8-EA37-42E9-8CB7-B377C45EA7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05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iwiki.eu.org/wiki/%E5%8F%83%E6%95%B8_(%E7%A8%8B%E5%BC%8F%E8%A8%AD%E8%A8%88)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zh.wikipedia.iwiki.eu.org/wiki/Lambda%E6%BC%94%E7%AE%97" TargetMode="External"/><Relationship Id="rId4" Type="http://schemas.openxmlformats.org/officeDocument/2006/relationships/hyperlink" Target="https://zh.wikipedia.iwiki.eu.org/wiki/%E5%87%BD%E6%95%B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282DA81-1229-4E2E-83BC-B1E2052CA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37EA1A-7B01-4C9A-ABBC-1DA0718B568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1864A9C-295F-4B09-857D-080935FB2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BA02BAD-8713-46BB-B9A4-8C4804646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00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282DA81-1229-4E2E-83BC-B1E2052CA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37EA1A-7B01-4C9A-ABBC-1DA0718B568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1864A9C-295F-4B09-857D-080935FB2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BA02BAD-8713-46BB-B9A4-8C4804646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72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282DA81-1229-4E2E-83BC-B1E2052CA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37EA1A-7B01-4C9A-ABBC-1DA0718B568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1864A9C-295F-4B09-857D-080935FB2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BA02BAD-8713-46BB-B9A4-8C4804646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00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282DA81-1229-4E2E-83BC-B1E2052CA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37EA1A-7B01-4C9A-ABBC-1DA0718B568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1864A9C-295F-4B09-857D-080935FB2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BA02BAD-8713-46BB-B9A4-8C4804646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52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282DA81-1229-4E2E-83BC-B1E2052CA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37EA1A-7B01-4C9A-ABBC-1DA0718B568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1864A9C-295F-4B09-857D-080935FB2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BA02BAD-8713-46BB-B9A4-8C4804646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56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282DA81-1229-4E2E-83BC-B1E2052CA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37EA1A-7B01-4C9A-ABBC-1DA0718B568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1864A9C-295F-4B09-857D-080935FB2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BA02BAD-8713-46BB-B9A4-8C4804646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72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此例子为无类型</a:t>
            </a:r>
            <a:r>
              <a:rPr lang="en-US" altLang="zh-CN" dirty="0"/>
              <a:t>lambda</a:t>
            </a:r>
            <a:r>
              <a:rPr lang="zh-CN" altLang="en-US" dirty="0"/>
              <a:t>演算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94B8-EA37-42E9-8CB7-B377C45EA7A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7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282DA81-1229-4E2E-83BC-B1E2052CA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37EA1A-7B01-4C9A-ABBC-1DA0718B568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1864A9C-295F-4B09-857D-080935FB2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BA02BAD-8713-46BB-B9A4-8C4804646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3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282DA81-1229-4E2E-83BC-B1E2052CA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37EA1A-7B01-4C9A-ABBC-1DA0718B568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1864A9C-295F-4B09-857D-080935FB2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BA02BAD-8713-46BB-B9A4-8C4804646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举个逻辑上不自洽的例子</a:t>
            </a:r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8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282DA81-1229-4E2E-83BC-B1E2052CA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37EA1A-7B01-4C9A-ABBC-1DA0718B568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1864A9C-295F-4B09-857D-080935FB2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BA02BAD-8713-46BB-B9A4-8C4804646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85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282DA81-1229-4E2E-83BC-B1E2052CA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37EA1A-7B01-4C9A-ABBC-1DA0718B568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1864A9C-295F-4B09-857D-080935FB2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BA02BAD-8713-46BB-B9A4-8C4804646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45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282DA81-1229-4E2E-83BC-B1E2052CA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37EA1A-7B01-4C9A-ABBC-1DA0718B568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1864A9C-295F-4B09-857D-080935FB2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BA02BAD-8713-46BB-B9A4-8C4804646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在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演算中，每个表达式都代表一个函数，这个函数有一个参数，并且会返回一个值。不论是参数和返回值，也都是一个单参的函数。可以这么说，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演算中只有一种“类型”，那就是这种单参函数。函数是通过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表达式匿名地定义的，这个表达式说明了此函数将对其参数进行什么操作。</a:t>
            </a:r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17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282DA81-1229-4E2E-83BC-B1E2052CA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37EA1A-7B01-4C9A-ABBC-1DA0718B568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1864A9C-295F-4B09-857D-080935FB2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BA02BAD-8713-46BB-B9A4-8C4804646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构建</a:t>
            </a:r>
            <a:r>
              <a:rPr lang="en-US" altLang="zh-CN" dirty="0" err="1">
                <a:latin typeface="Arial" panose="020B0604020202020204" pitchFamily="34" charset="0"/>
              </a:rPr>
              <a:t>bnf</a:t>
            </a:r>
            <a:r>
              <a:rPr lang="zh-CN" altLang="en-US" dirty="0">
                <a:latin typeface="Arial" panose="020B0604020202020204" pitchFamily="34" charset="0"/>
              </a:rPr>
              <a:t>范式来描述</a:t>
            </a:r>
            <a:r>
              <a:rPr lang="en-US" altLang="zh-CN" dirty="0">
                <a:latin typeface="Arial" panose="020B0604020202020204" pitchFamily="34" charset="0"/>
              </a:rPr>
              <a:t>lambda</a:t>
            </a:r>
            <a:r>
              <a:rPr lang="zh-CN" altLang="en-US" dirty="0">
                <a:latin typeface="Arial" panose="020B0604020202020204" pitchFamily="34" charset="0"/>
              </a:rPr>
              <a:t>表达式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头两条规则用来生成函数，而第三条描述了函数是如何作用在参数上的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eaLnBrk="1" hangingPunct="1"/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值得注意的是括号是可以省略的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,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如果表达式没有歧义的话</a:t>
            </a:r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282DA81-1229-4E2E-83BC-B1E2052CA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37EA1A-7B01-4C9A-ABBC-1DA0718B568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1864A9C-295F-4B09-857D-080935FB2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BA02BAD-8713-46BB-B9A4-8C4804646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66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是把接受多个</a:t>
            </a:r>
            <a:r>
              <a:rPr lang="zh-CN" alt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参数 (程式设计)"/>
              </a:rPr>
              <a:t>参数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的</a:t>
            </a:r>
            <a:r>
              <a:rPr lang="zh-CN" alt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函数"/>
              </a:rPr>
              <a:t>函数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变换成接受一个单一参数（最初函数的第一个参数）的函数，并且返回接受余下的参数而且返回结果的新函数的技术。</a:t>
            </a:r>
            <a:endParaRPr lang="en-US" altLang="zh-CN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只接受一个单一参数的</a:t>
            </a:r>
            <a:r>
              <a:rPr lang="en-US" altLang="zh-C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Lambda演算"/>
              </a:rPr>
              <a:t>lambda</a:t>
            </a:r>
            <a:r>
              <a:rPr lang="zh-CN" alt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Lambda演算"/>
              </a:rPr>
              <a:t>演算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中，研究带有多个参数的函数的方式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94B8-EA37-42E9-8CB7-B377C45EA7A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00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>
            <a:extLst>
              <a:ext uri="{FF2B5EF4-FFF2-40B4-BE49-F238E27FC236}">
                <a16:creationId xmlns:a16="http://schemas.microsoft.com/office/drawing/2014/main" id="{76EB1FFE-E281-4383-9E7F-F82698BD6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35125"/>
            <a:ext cx="3352800" cy="2514600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4D4AA31-5363-455A-B7E4-200D0430BDBC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0" y="2397125"/>
            <a:ext cx="62992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7B6C8D2-7EA6-42AB-BA7F-9AC5A1DA858F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5283200" y="2397125"/>
            <a:ext cx="62992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/>
          </a:p>
        </p:txBody>
      </p:sp>
      <p:pic>
        <p:nvPicPr>
          <p:cNvPr id="7" name="Picture 10" descr="tower">
            <a:extLst>
              <a:ext uri="{FF2B5EF4-FFF2-40B4-BE49-F238E27FC236}">
                <a16:creationId xmlns:a16="http://schemas.microsoft.com/office/drawing/2014/main" id="{88B5D0E6-1748-4BED-A175-7AA255BED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785" y="188914"/>
            <a:ext cx="2654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NJU2">
            <a:extLst>
              <a:ext uri="{FF2B5EF4-FFF2-40B4-BE49-F238E27FC236}">
                <a16:creationId xmlns:a16="http://schemas.microsoft.com/office/drawing/2014/main" id="{F0E42DE1-5887-4A08-9C25-39ABB19AD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1" y="260351"/>
            <a:ext cx="307128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59B6C059-8F48-4CB1-BD09-E30CC225E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6092826"/>
            <a:ext cx="1215601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0479FA12-07B6-4101-B0A9-681E5C2AD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414"/>
            <a:ext cx="121560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078818" y="4149726"/>
            <a:ext cx="6913033" cy="1336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117600" y="2163763"/>
            <a:ext cx="9874251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C376696-85C7-46B0-8808-14DAE3DA2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1" y="6284913"/>
            <a:ext cx="1725084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D582-36AD-4B0B-9F4F-155A009B4FE4}" type="datetime1">
              <a:rPr lang="zh-CN" altLang="en-US"/>
              <a:pPr>
                <a:defRPr/>
              </a:pPr>
              <a:t>2021/11/29</a:t>
            </a:fld>
            <a:endParaRPr lang="en-US" altLang="zh-CN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7BBB7E6-653D-47EA-8099-95A6892D7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927351" y="6202363"/>
            <a:ext cx="6817783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Institute of Computer Software</a:t>
            </a:r>
          </a:p>
          <a:p>
            <a:pPr>
              <a:defRPr/>
            </a:pPr>
            <a:r>
              <a:rPr lang="en-US" altLang="zh-CN"/>
              <a:t>Nanjing University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514C0FF6-081D-4679-AE27-D19E92810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A4442-C35E-4A34-B0BA-12AA03D152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120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3554554-53A6-4110-9637-383759DB73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19DA5-99C9-4576-958A-DF9D7151C5D3}" type="datetime1">
              <a:rPr lang="zh-CN" altLang="en-US"/>
              <a:pPr>
                <a:defRPr/>
              </a:pPr>
              <a:t>2021/11/29</a:t>
            </a:fld>
            <a:endParaRPr lang="en-US" altLang="zh-CN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A1C40ED-AC2C-4BF6-8073-B4703858F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Institute of Computer Software</a:t>
            </a:r>
          </a:p>
          <a:p>
            <a:pPr>
              <a:defRPr/>
            </a:pPr>
            <a:r>
              <a:rPr lang="en-US" altLang="zh-CN"/>
              <a:t>Nanjing University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5E2A645-03E2-4BD9-B9E2-075A3886A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44FEB-41B3-4894-9671-362A5C44A73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567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67234" y="404813"/>
            <a:ext cx="2713567" cy="54721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417" y="404813"/>
            <a:ext cx="7939616" cy="54721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3CBAB89-3B7D-4D90-ADFA-47544C49A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7144-892A-4CA6-ABE1-28B1CBDA0AF9}" type="datetime1">
              <a:rPr lang="zh-CN" altLang="en-US"/>
              <a:pPr>
                <a:defRPr/>
              </a:pPr>
              <a:t>2021/11/29</a:t>
            </a:fld>
            <a:endParaRPr lang="en-US" altLang="zh-CN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5FEEC12-03C5-4D85-A43C-D6AD30364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Institute of Computer Software</a:t>
            </a:r>
          </a:p>
          <a:p>
            <a:pPr>
              <a:defRPr/>
            </a:pPr>
            <a:r>
              <a:rPr lang="en-US" altLang="zh-CN"/>
              <a:t>Nanjing University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E25B8F1-5D60-4B1E-B682-0AA726217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E4959-34C0-43DF-85C8-4F07CB87CF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081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EC8BF30-0D0D-42D7-B4A3-8F1823342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3984B-0C82-494F-BE12-9A0EBE68877D}" type="datetime1">
              <a:rPr lang="zh-CN" altLang="en-US"/>
              <a:pPr>
                <a:defRPr/>
              </a:pPr>
              <a:t>2021/11/29</a:t>
            </a:fld>
            <a:endParaRPr lang="en-US" altLang="zh-CN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E05F6A8-3754-4428-AD97-4E5FEE260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Institute of Computer Software</a:t>
            </a:r>
          </a:p>
          <a:p>
            <a:pPr>
              <a:defRPr/>
            </a:pPr>
            <a:r>
              <a:rPr lang="en-US" altLang="zh-CN"/>
              <a:t>Nanjing University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ECEE325-2C22-4C48-A67F-6CC829A09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E4265-D7C8-429D-B1EA-0E59B9B31AC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493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5815181-CC1F-49A7-BF07-68CE4E3DD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55035-EB99-41D5-83A5-4BA7ACB0E579}" type="datetime1">
              <a:rPr lang="zh-CN" altLang="en-US"/>
              <a:pPr>
                <a:defRPr/>
              </a:pPr>
              <a:t>2021/11/29</a:t>
            </a:fld>
            <a:endParaRPr lang="en-US" altLang="zh-CN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0814C1B-DD1D-4BE2-A928-B098B4F7C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Institute of Computer Software</a:t>
            </a:r>
          </a:p>
          <a:p>
            <a:pPr>
              <a:defRPr/>
            </a:pPr>
            <a:r>
              <a:rPr lang="en-US" altLang="zh-CN"/>
              <a:t>Nanjing University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06EF70B-930E-43AB-894C-1674283F0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74344-0EE8-4CBD-861E-AAE19EFD6E7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568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418" y="1484313"/>
            <a:ext cx="5325533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3152" y="1484313"/>
            <a:ext cx="5327649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DFFDD3A-64C6-4C3A-BFF3-4485ED9C7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569FB-2977-4E2D-94C7-68C6FCCC3C5C}" type="datetime1">
              <a:rPr lang="zh-CN" altLang="en-US"/>
              <a:pPr>
                <a:defRPr/>
              </a:pPr>
              <a:t>2021/11/29</a:t>
            </a:fld>
            <a:endParaRPr lang="en-US" altLang="zh-CN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F3DC790-BA34-469F-8F2D-7CED30B2B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Institute of Computer Software</a:t>
            </a:r>
          </a:p>
          <a:p>
            <a:pPr>
              <a:defRPr/>
            </a:pPr>
            <a:r>
              <a:rPr lang="en-US" altLang="zh-CN"/>
              <a:t>Nanjing University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1948845-AD0E-40AE-9766-597F32B6C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6D49C-0060-411A-9AFC-6BCCFF9A790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495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8BFCC0B-4B6B-48B8-81A2-CEF66D8E85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239E3-64D3-4D75-A171-5199AE1364E5}" type="datetime1">
              <a:rPr lang="zh-CN" altLang="en-US"/>
              <a:pPr>
                <a:defRPr/>
              </a:pPr>
              <a:t>2021/11/29</a:t>
            </a:fld>
            <a:endParaRPr lang="en-US" altLang="zh-CN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E8801ED-BE3D-477E-8BA1-CDD897A673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Institute of Computer Software</a:t>
            </a:r>
          </a:p>
          <a:p>
            <a:pPr>
              <a:defRPr/>
            </a:pPr>
            <a:r>
              <a:rPr lang="en-US" altLang="zh-CN"/>
              <a:t>Nanjing University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9D17E3EF-1DC9-4501-B44D-C277D42C43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43709-076B-47F4-AC6E-678744B4866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189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E321DCE-8CEC-4EAB-A0C2-1EB2428D3F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8790A-A6BA-4A3F-90C2-DBB4BB567B72}" type="datetime1">
              <a:rPr lang="zh-CN" altLang="en-US"/>
              <a:pPr>
                <a:defRPr/>
              </a:pPr>
              <a:t>2021/11/29</a:t>
            </a:fld>
            <a:endParaRPr lang="en-US" altLang="zh-CN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75491CA-81BC-470F-9D3E-AD62DE0AD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Institute of Computer Software</a:t>
            </a:r>
          </a:p>
          <a:p>
            <a:pPr>
              <a:defRPr/>
            </a:pPr>
            <a:r>
              <a:rPr lang="en-US" altLang="zh-CN"/>
              <a:t>Nanjing University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E6DD9C5-AE3A-49FC-BD6D-A0F0FA6539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2E786-01F0-4BD0-A01D-AAFAE649214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143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0EE46C4-20F9-4258-955A-59518D013D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22208-AF00-4B90-A874-6D025416898E}" type="datetime1">
              <a:rPr lang="zh-CN" altLang="en-US"/>
              <a:pPr>
                <a:defRPr/>
              </a:pPr>
              <a:t>2021/11/29</a:t>
            </a:fld>
            <a:endParaRPr lang="en-US" altLang="zh-CN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9D44B04-265A-43A2-9782-AD0807505C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Institute of Computer Software</a:t>
            </a:r>
          </a:p>
          <a:p>
            <a:pPr>
              <a:defRPr/>
            </a:pPr>
            <a:r>
              <a:rPr lang="en-US" altLang="zh-CN"/>
              <a:t>Nanjing University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E845093-5A73-4E23-AA72-7160E2603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C56AF-CE72-440F-87B2-B65B4F711B7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221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26D24F4-119C-4E7E-B378-8487685FB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8F94A-A9A1-413A-A1AF-910579D08BFD}" type="datetime1">
              <a:rPr lang="zh-CN" altLang="en-US"/>
              <a:pPr>
                <a:defRPr/>
              </a:pPr>
              <a:t>2021/11/29</a:t>
            </a:fld>
            <a:endParaRPr lang="en-US" altLang="zh-CN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2194D2E-EEE4-4D6E-9540-2BE0F2315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Institute of Computer Software</a:t>
            </a:r>
          </a:p>
          <a:p>
            <a:pPr>
              <a:defRPr/>
            </a:pPr>
            <a:r>
              <a:rPr lang="en-US" altLang="zh-CN"/>
              <a:t>Nanjing University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4410B14-3126-432A-B4EE-CB06CC0AE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8E2A4-6361-465A-A88C-CDC2F97D69A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642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82AC4CB-8D2B-464C-8A0B-DFA3149EB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D098-9149-4DD8-B17B-727715D93965}" type="datetime1">
              <a:rPr lang="zh-CN" altLang="en-US"/>
              <a:pPr>
                <a:defRPr/>
              </a:pPr>
              <a:t>2021/11/29</a:t>
            </a:fld>
            <a:endParaRPr lang="en-US" altLang="zh-CN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A6E5614-19F9-4911-90C5-42F33B394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Institute of Computer Software</a:t>
            </a:r>
          </a:p>
          <a:p>
            <a:pPr>
              <a:defRPr/>
            </a:pPr>
            <a:r>
              <a:rPr lang="en-US" altLang="zh-CN"/>
              <a:t>Nanjing University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05E83F5-3CC7-4903-944D-3D6130E0E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AFB2E-4C7B-4A29-99E6-47F6A0ACC1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6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DBA530F-8F8C-4CDB-9025-379F32575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28448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4160173-677D-4BC8-A6D9-4B6EF7435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1125538"/>
            <a:ext cx="9652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44B124-62F8-4FAD-8C77-DAE9AFBEE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404813"/>
            <a:ext cx="748876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E97D25D-64B8-4513-988E-8E6A5BD1C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484313"/>
            <a:ext cx="1085638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1030" name="Picture 6" descr="tower">
            <a:extLst>
              <a:ext uri="{FF2B5EF4-FFF2-40B4-BE49-F238E27FC236}">
                <a16:creationId xmlns:a16="http://schemas.microsoft.com/office/drawing/2014/main" id="{F9C445EB-4A93-4758-AF10-C6261DE29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785" y="188914"/>
            <a:ext cx="2654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3" name="Rectangle 7">
            <a:extLst>
              <a:ext uri="{FF2B5EF4-FFF2-40B4-BE49-F238E27FC236}">
                <a16:creationId xmlns:a16="http://schemas.microsoft.com/office/drawing/2014/main" id="{A37A8B2F-F9DC-4961-9158-AB3F55B93C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917" y="6284913"/>
            <a:ext cx="17250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600">
                <a:latin typeface="+mn-lt"/>
              </a:defRPr>
            </a:lvl1pPr>
          </a:lstStyle>
          <a:p>
            <a:pPr>
              <a:defRPr/>
            </a:pPr>
            <a:fld id="{D0968F95-69BD-48F3-A61D-8A6A0FA0D533}" type="datetime1">
              <a:rPr lang="zh-CN" altLang="en-US"/>
              <a:pPr>
                <a:defRPr/>
              </a:pPr>
              <a:t>2021/11/29</a:t>
            </a:fld>
            <a:endParaRPr lang="en-US" altLang="zh-CN"/>
          </a:p>
        </p:txBody>
      </p:sp>
      <p:sp>
        <p:nvSpPr>
          <p:cNvPr id="188424" name="Rectangle 8">
            <a:extLst>
              <a:ext uri="{FF2B5EF4-FFF2-40B4-BE49-F238E27FC236}">
                <a16:creationId xmlns:a16="http://schemas.microsoft.com/office/drawing/2014/main" id="{0C2D9019-D92C-4347-8E0E-10EA2577C8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4733" y="6202363"/>
            <a:ext cx="7010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en-US" altLang="zh-CN"/>
              <a:t> Institute of Computer Software</a:t>
            </a:r>
          </a:p>
          <a:p>
            <a:pPr>
              <a:defRPr/>
            </a:pPr>
            <a:r>
              <a:rPr lang="en-US" altLang="zh-CN"/>
              <a:t>Nanjing University</a:t>
            </a:r>
          </a:p>
        </p:txBody>
      </p:sp>
      <p:sp>
        <p:nvSpPr>
          <p:cNvPr id="188425" name="Rectangle 9">
            <a:extLst>
              <a:ext uri="{FF2B5EF4-FFF2-40B4-BE49-F238E27FC236}">
                <a16:creationId xmlns:a16="http://schemas.microsoft.com/office/drawing/2014/main" id="{CF0F6A7E-8F65-4C00-B30E-3A146D7C1D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33000" y="6284913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latin typeface="Arial" panose="020B0604020202020204" pitchFamily="34" charset="0"/>
              </a:defRPr>
            </a:lvl1pPr>
          </a:lstStyle>
          <a:p>
            <a:fld id="{38C81793-AE2E-431B-A611-98F97C7593E2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7E4C50A-0AFE-4BC9-8278-7C05B6A3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6092826"/>
            <a:ext cx="1215601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校徽">
            <a:extLst>
              <a:ext uri="{FF2B5EF4-FFF2-40B4-BE49-F238E27FC236}">
                <a16:creationId xmlns:a16="http://schemas.microsoft.com/office/drawing/2014/main" id="{86041B18-E7D2-4BA9-AE0B-BD52AACA8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7" y="261939"/>
            <a:ext cx="88688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97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4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o.stanford.edu/entries/lambda-calculus/" TargetMode="External"/><Relationship Id="rId2" Type="http://schemas.openxmlformats.org/officeDocument/2006/relationships/hyperlink" Target="https://zh.wikipedia.iwiki.eu.org/wiki/%CE%9B%E6%BC%94%E7%AE%97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934892-9EEF-4052-BCA8-4284224A6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>
              <a:solidFill>
                <a:srgbClr val="29292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2941501C-9A22-4428-A160-754244AD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E2453ABD-D215-4C9E-BFFF-B4FE0783A8F6}" type="slidenum">
              <a:rPr lang="en-US" altLang="zh-CN" sz="1600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</a:t>
            </a:fld>
            <a:endParaRPr lang="en-US" altLang="zh-CN" sz="1600">
              <a:solidFill>
                <a:srgbClr val="292929"/>
              </a:solidFill>
            </a:endParaRPr>
          </a:p>
        </p:txBody>
      </p:sp>
      <p:sp>
        <p:nvSpPr>
          <p:cNvPr id="8" name="副标题 7">
            <a:extLst>
              <a:ext uri="{FF2B5EF4-FFF2-40B4-BE49-F238E27FC236}">
                <a16:creationId xmlns:a16="http://schemas.microsoft.com/office/drawing/2014/main" id="{8A5EB0A2-F24C-4203-891F-6BDAD82C9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6709" y="4394567"/>
            <a:ext cx="2017182" cy="622142"/>
          </a:xfrm>
        </p:spPr>
        <p:txBody>
          <a:bodyPr/>
          <a:lstStyle/>
          <a:p>
            <a:r>
              <a:rPr lang="zh-CN" altLang="en-US" dirty="0"/>
              <a:t>二班</a:t>
            </a:r>
            <a:endParaRPr lang="en-US" altLang="zh-CN" dirty="0"/>
          </a:p>
          <a:p>
            <a:r>
              <a:rPr lang="zh-CN" altLang="en-US" dirty="0"/>
              <a:t>胡嘉欣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D554840-6DBE-46BD-B84D-3A71660DA725}"/>
              </a:ext>
            </a:extLst>
          </p:cNvPr>
          <p:cNvSpPr/>
          <p:nvPr/>
        </p:nvSpPr>
        <p:spPr>
          <a:xfrm>
            <a:off x="2752777" y="2427884"/>
            <a:ext cx="6686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Lambda Calculus</a:t>
            </a:r>
            <a:endParaRPr lang="zh-CN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D858C9-D035-4DEB-AB8F-581C9F321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altLang="zh-CN" dirty="0"/>
            </a:br>
            <a:r>
              <a:rPr lang="en-US" altLang="zh-CN" b="0" i="1" dirty="0">
                <a:solidFill>
                  <a:srgbClr val="333333"/>
                </a:solidFill>
                <a:effectLst/>
                <a:latin typeface="Helvetica Neue"/>
              </a:rPr>
              <a:t>Backus-Naur Form</a:t>
            </a:r>
            <a:endParaRPr lang="zh-CN" altLang="en-US" i="1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A210131-B53B-438D-9F11-62CDBB3CF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zh-CN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 </a:t>
            </a:r>
            <a:r>
              <a:rPr lang="en-US" altLang="zh-CN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BNF</a:t>
            </a:r>
            <a:r>
              <a:rPr lang="zh-CN" altLang="en-U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范式</a:t>
            </a:r>
            <a:endParaRPr lang="en-US" altLang="zh-CN" sz="3200" b="1" i="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zh-CN" sz="3200" b="1" i="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zh-CN" sz="3200" b="1" i="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eaLnBrk="1" hangingPunct="1"/>
            <a:endParaRPr lang="en-US" altLang="zh-CN" sz="2400" b="1" dirty="0">
              <a:solidFill>
                <a:schemeClr val="tx2"/>
              </a:solidFill>
            </a:endParaRPr>
          </a:p>
          <a:p>
            <a:pPr eaLnBrk="1" hangingPunct="1"/>
            <a:endParaRPr lang="en-US" altLang="zh-CN" sz="3200" b="1" dirty="0">
              <a:solidFill>
                <a:schemeClr val="tx2"/>
              </a:solidFill>
            </a:endParaRPr>
          </a:p>
          <a:p>
            <a:pPr eaLnBrk="1" hangingPunct="1"/>
            <a:endParaRPr lang="en-US" altLang="zh-CN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34892-9EEF-4052-BCA8-4284224A6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>
              <a:solidFill>
                <a:srgbClr val="29292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2941501C-9A22-4428-A160-754244AD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E2453ABD-D215-4C9E-BFFF-B4FE0783A8F6}" type="slidenum">
              <a:rPr lang="en-US" altLang="zh-CN" sz="1600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10</a:t>
            </a:fld>
            <a:endParaRPr lang="en-US" altLang="zh-CN" sz="1600">
              <a:solidFill>
                <a:srgbClr val="292929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A7EDF3C-7DB1-4A20-A3FB-8DB3180F2327}"/>
              </a:ext>
            </a:extLst>
          </p:cNvPr>
          <p:cNvSpPr txBox="1"/>
          <p:nvPr/>
        </p:nvSpPr>
        <p:spPr>
          <a:xfrm>
            <a:off x="1249180" y="2248523"/>
            <a:ext cx="8044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altLang="zh-CN" sz="3600" b="0" i="0" dirty="0">
                <a:solidFill>
                  <a:srgbClr val="333333"/>
                </a:solidFill>
                <a:effectLst/>
                <a:latin typeface="Helvetica Neue"/>
              </a:rPr>
              <a:t>&lt;</a:t>
            </a:r>
            <a:r>
              <a:rPr lang="zh-CN" altLang="en-US" sz="3600" b="0" i="0" dirty="0">
                <a:solidFill>
                  <a:srgbClr val="333333"/>
                </a:solidFill>
                <a:effectLst/>
                <a:latin typeface="Helvetica Neue"/>
              </a:rPr>
              <a:t>表达式</a:t>
            </a:r>
            <a:r>
              <a:rPr lang="en-US" altLang="zh-CN" sz="3600" b="0" i="0" dirty="0">
                <a:solidFill>
                  <a:srgbClr val="333333"/>
                </a:solidFill>
                <a:effectLst/>
                <a:latin typeface="Helvetica Neue"/>
              </a:rPr>
              <a:t>&gt;::= &lt;</a:t>
            </a:r>
            <a:r>
              <a:rPr lang="zh-CN" altLang="en-US" sz="3600" b="0" i="0" dirty="0">
                <a:solidFill>
                  <a:srgbClr val="333333"/>
                </a:solidFill>
                <a:effectLst/>
                <a:latin typeface="Helvetica Neue"/>
              </a:rPr>
              <a:t>标识符</a:t>
            </a:r>
            <a:r>
              <a:rPr lang="en-US" altLang="zh-CN" sz="3600" b="0" i="0" dirty="0">
                <a:solidFill>
                  <a:srgbClr val="333333"/>
                </a:solidFill>
                <a:effectLst/>
                <a:latin typeface="Helvetica Neue"/>
              </a:rPr>
              <a:t>&gt;</a:t>
            </a:r>
          </a:p>
          <a:p>
            <a:pPr algn="l">
              <a:buFont typeface="+mj-lt"/>
              <a:buAutoNum type="arabicPeriod"/>
            </a:pPr>
            <a:r>
              <a:rPr lang="en-US" altLang="zh-CN" sz="3600" b="0" i="0" dirty="0">
                <a:solidFill>
                  <a:srgbClr val="333333"/>
                </a:solidFill>
                <a:effectLst/>
                <a:latin typeface="Helvetica Neue"/>
              </a:rPr>
              <a:t>&lt;</a:t>
            </a:r>
            <a:r>
              <a:rPr lang="zh-CN" altLang="en-US" sz="3600" b="0" i="0" dirty="0">
                <a:solidFill>
                  <a:srgbClr val="333333"/>
                </a:solidFill>
                <a:effectLst/>
                <a:latin typeface="Helvetica Neue"/>
              </a:rPr>
              <a:t>表达式</a:t>
            </a:r>
            <a:r>
              <a:rPr lang="en-US" altLang="zh-CN" sz="3600" b="0" i="0" dirty="0">
                <a:solidFill>
                  <a:srgbClr val="333333"/>
                </a:solidFill>
                <a:effectLst/>
                <a:latin typeface="Helvetica Neue"/>
              </a:rPr>
              <a:t>&gt;::= (λ&lt;</a:t>
            </a:r>
            <a:r>
              <a:rPr lang="zh-CN" altLang="en-US" sz="3600" b="0" i="0" dirty="0">
                <a:solidFill>
                  <a:srgbClr val="333333"/>
                </a:solidFill>
                <a:effectLst/>
                <a:latin typeface="Helvetica Neue"/>
              </a:rPr>
              <a:t>标识符</a:t>
            </a:r>
            <a:r>
              <a:rPr lang="en-US" altLang="zh-CN" sz="3600" b="0" i="0" dirty="0">
                <a:solidFill>
                  <a:srgbClr val="333333"/>
                </a:solidFill>
                <a:effectLst/>
                <a:latin typeface="Helvetica Neue"/>
              </a:rPr>
              <a:t>&gt;.&lt;</a:t>
            </a:r>
            <a:r>
              <a:rPr lang="zh-CN" altLang="en-US" sz="3600" b="0" i="0" dirty="0">
                <a:solidFill>
                  <a:srgbClr val="333333"/>
                </a:solidFill>
                <a:effectLst/>
                <a:latin typeface="Helvetica Neue"/>
              </a:rPr>
              <a:t>表达式</a:t>
            </a:r>
            <a:r>
              <a:rPr lang="en-US" altLang="zh-CN" sz="3600" b="0" i="0" dirty="0">
                <a:solidFill>
                  <a:srgbClr val="333333"/>
                </a:solidFill>
                <a:effectLst/>
                <a:latin typeface="Helvetica Neue"/>
              </a:rPr>
              <a:t>&gt;)</a:t>
            </a:r>
          </a:p>
          <a:p>
            <a:pPr algn="l">
              <a:buFont typeface="+mj-lt"/>
              <a:buAutoNum type="arabicPeriod"/>
            </a:pPr>
            <a:r>
              <a:rPr lang="en-US" altLang="zh-CN" sz="3600" b="0" i="0" dirty="0">
                <a:solidFill>
                  <a:srgbClr val="333333"/>
                </a:solidFill>
                <a:effectLst/>
                <a:latin typeface="Helvetica Neue"/>
              </a:rPr>
              <a:t>&lt;</a:t>
            </a:r>
            <a:r>
              <a:rPr lang="zh-CN" altLang="en-US" sz="3600" b="0" i="0" dirty="0">
                <a:solidFill>
                  <a:srgbClr val="333333"/>
                </a:solidFill>
                <a:effectLst/>
                <a:latin typeface="Helvetica Neue"/>
              </a:rPr>
              <a:t>表达式</a:t>
            </a:r>
            <a:r>
              <a:rPr lang="en-US" altLang="zh-CN" sz="3600" b="0" i="0" dirty="0">
                <a:solidFill>
                  <a:srgbClr val="333333"/>
                </a:solidFill>
                <a:effectLst/>
                <a:latin typeface="Helvetica Neue"/>
              </a:rPr>
              <a:t>&gt;::= (&lt;</a:t>
            </a:r>
            <a:r>
              <a:rPr lang="zh-CN" altLang="en-US" sz="3600" b="0" i="0" dirty="0">
                <a:solidFill>
                  <a:srgbClr val="333333"/>
                </a:solidFill>
                <a:effectLst/>
                <a:latin typeface="Helvetica Neue"/>
              </a:rPr>
              <a:t>表达式</a:t>
            </a:r>
            <a:r>
              <a:rPr lang="en-US" altLang="zh-CN" sz="3600" b="0" i="0" dirty="0">
                <a:solidFill>
                  <a:srgbClr val="333333"/>
                </a:solidFill>
                <a:effectLst/>
                <a:latin typeface="Helvetica Neue"/>
              </a:rPr>
              <a:t>&gt; &lt;</a:t>
            </a:r>
            <a:r>
              <a:rPr lang="zh-CN" altLang="en-US" sz="3600" b="0" i="0" dirty="0">
                <a:solidFill>
                  <a:srgbClr val="333333"/>
                </a:solidFill>
                <a:effectLst/>
                <a:latin typeface="Helvetica Neue"/>
              </a:rPr>
              <a:t>表达式</a:t>
            </a:r>
            <a:r>
              <a:rPr lang="en-US" altLang="zh-CN" sz="3600" b="0" i="0" dirty="0">
                <a:solidFill>
                  <a:srgbClr val="333333"/>
                </a:solidFill>
                <a:effectLst/>
                <a:latin typeface="Helvetica Neue"/>
              </a:rPr>
              <a:t>&gt;)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32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86A6C1-B1BB-490D-9E59-6D3F2E243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/>
              <a:t>Calculus</a:t>
            </a:r>
            <a:endParaRPr lang="zh-CN" altLang="en-US" i="1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A210131-B53B-438D-9F11-62CDBB3CF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0070C0"/>
                </a:solidFill>
              </a:rPr>
              <a:t>三条简单的规则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 eaLnBrk="1" hangingPunct="1"/>
            <a:r>
              <a:rPr lang="zh-CN" altLang="en-US" sz="3200" b="1" dirty="0">
                <a:solidFill>
                  <a:srgbClr val="00B050"/>
                </a:solidFill>
              </a:rPr>
              <a:t>函数作用是左结合的</a:t>
            </a:r>
            <a:endParaRPr lang="en-US" altLang="zh-CN" sz="3200" b="1" dirty="0">
              <a:solidFill>
                <a:srgbClr val="00B050"/>
              </a:solidFill>
            </a:endParaRPr>
          </a:p>
          <a:p>
            <a:pPr eaLnBrk="1" hangingPunct="1"/>
            <a:r>
              <a:rPr lang="en-US" altLang="zh-CN" sz="3200" b="1" dirty="0">
                <a:solidFill>
                  <a:schemeClr val="tx2"/>
                </a:solidFill>
              </a:rPr>
              <a:t> </a:t>
            </a:r>
            <a:r>
              <a:rPr lang="en-US" altLang="zh-CN" sz="3200" b="1" dirty="0" err="1">
                <a:solidFill>
                  <a:schemeClr val="tx2"/>
                </a:solidFill>
              </a:rPr>
              <a:t>eg.M</a:t>
            </a:r>
            <a:r>
              <a:rPr lang="en-US" altLang="zh-CN" sz="3200" b="1" dirty="0">
                <a:solidFill>
                  <a:schemeClr val="tx2"/>
                </a:solidFill>
              </a:rPr>
              <a:t> N P </a:t>
            </a:r>
            <a:r>
              <a:rPr lang="zh-CN" altLang="en-US" sz="3200" b="1" dirty="0">
                <a:solidFill>
                  <a:schemeClr val="tx2"/>
                </a:solidFill>
              </a:rPr>
              <a:t>→ </a:t>
            </a:r>
            <a:r>
              <a:rPr lang="en-US" altLang="zh-CN" sz="3200" b="1" dirty="0">
                <a:solidFill>
                  <a:schemeClr val="tx2"/>
                </a:solidFill>
              </a:rPr>
              <a:t>((M N)P)</a:t>
            </a:r>
          </a:p>
          <a:p>
            <a:pPr eaLnBrk="1" hangingPunct="1"/>
            <a:r>
              <a:rPr lang="en-US" altLang="zh-CN" sz="3200" b="1" dirty="0">
                <a:solidFill>
                  <a:srgbClr val="00B050"/>
                </a:solidFill>
              </a:rPr>
              <a:t> λ</a:t>
            </a:r>
            <a:r>
              <a:rPr lang="zh-CN" altLang="en-US" sz="3200" b="1" dirty="0">
                <a:solidFill>
                  <a:srgbClr val="00B050"/>
                </a:solidFill>
              </a:rPr>
              <a:t>后的标识符将会被绑定到之后的整个表达式</a:t>
            </a:r>
            <a:endParaRPr lang="en-US" altLang="zh-CN" sz="3200" b="1" dirty="0">
              <a:solidFill>
                <a:srgbClr val="00B050"/>
              </a:solidFill>
            </a:endParaRPr>
          </a:p>
          <a:p>
            <a:pPr eaLnBrk="1" hangingPunct="1"/>
            <a:r>
              <a:rPr lang="en-US" altLang="zh-CN" sz="3200" b="1" dirty="0">
                <a:solidFill>
                  <a:schemeClr val="tx2"/>
                </a:solidFill>
              </a:rPr>
              <a:t> </a:t>
            </a:r>
            <a:r>
              <a:rPr lang="en-US" altLang="zh-CN" sz="3200" b="1" dirty="0" err="1">
                <a:solidFill>
                  <a:schemeClr val="tx2"/>
                </a:solidFill>
              </a:rPr>
              <a:t>eg.λx.M</a:t>
            </a:r>
            <a:r>
              <a:rPr lang="en-US" altLang="zh-CN" sz="3200" b="1" dirty="0">
                <a:solidFill>
                  <a:schemeClr val="tx2"/>
                </a:solidFill>
              </a:rPr>
              <a:t> N P </a:t>
            </a:r>
            <a:r>
              <a:rPr lang="zh-CN" altLang="en-US" sz="3200" b="1" dirty="0">
                <a:solidFill>
                  <a:schemeClr val="tx2"/>
                </a:solidFill>
              </a:rPr>
              <a:t>→ </a:t>
            </a:r>
            <a:r>
              <a:rPr lang="en-US" altLang="zh-CN" sz="3200" b="1" dirty="0" err="1">
                <a:solidFill>
                  <a:schemeClr val="tx2"/>
                </a:solidFill>
              </a:rPr>
              <a:t>λx</a:t>
            </a:r>
            <a:r>
              <a:rPr lang="en-US" altLang="zh-CN" sz="3200" b="1" dirty="0">
                <a:solidFill>
                  <a:schemeClr val="tx2"/>
                </a:solidFill>
              </a:rPr>
              <a:t>.(M N P)</a:t>
            </a:r>
          </a:p>
          <a:p>
            <a:pPr eaLnBrk="1" hangingPunct="1"/>
            <a:r>
              <a:rPr lang="zh-CN" altLang="en-US" sz="3200" b="1" dirty="0">
                <a:solidFill>
                  <a:srgbClr val="00B050"/>
                </a:solidFill>
              </a:rPr>
              <a:t>连续的抽象可以被压缩</a:t>
            </a:r>
            <a:endParaRPr lang="en-US" altLang="zh-CN" sz="3200" b="1" dirty="0">
              <a:solidFill>
                <a:srgbClr val="00B050"/>
              </a:solidFill>
            </a:endParaRPr>
          </a:p>
          <a:p>
            <a:pPr eaLnBrk="1" hangingPunct="1"/>
            <a:r>
              <a:rPr lang="en-US" altLang="zh-CN" sz="3200" b="1" dirty="0">
                <a:solidFill>
                  <a:schemeClr val="tx2"/>
                </a:solidFill>
              </a:rPr>
              <a:t> </a:t>
            </a:r>
            <a:r>
              <a:rPr lang="en-US" altLang="zh-CN" sz="3200" b="1" dirty="0" err="1">
                <a:solidFill>
                  <a:schemeClr val="tx2"/>
                </a:solidFill>
              </a:rPr>
              <a:t>eg.λx.λy.M</a:t>
            </a:r>
            <a:r>
              <a:rPr lang="en-US" altLang="zh-CN" sz="3200" b="1" dirty="0">
                <a:solidFill>
                  <a:schemeClr val="tx2"/>
                </a:solidFill>
              </a:rPr>
              <a:t> </a:t>
            </a:r>
            <a:r>
              <a:rPr lang="zh-CN" altLang="en-US" sz="3200" b="1" dirty="0">
                <a:solidFill>
                  <a:schemeClr val="tx2"/>
                </a:solidFill>
              </a:rPr>
              <a:t>→</a:t>
            </a:r>
            <a:r>
              <a:rPr lang="en-US" altLang="zh-CN" sz="3200" b="1" dirty="0" err="1">
                <a:solidFill>
                  <a:schemeClr val="tx2"/>
                </a:solidFill>
              </a:rPr>
              <a:t>λxy.M</a:t>
            </a:r>
            <a:endParaRPr lang="en-US" altLang="zh-CN" sz="3200" b="1" dirty="0">
              <a:solidFill>
                <a:schemeClr val="tx2"/>
              </a:solidFill>
            </a:endParaRPr>
          </a:p>
          <a:p>
            <a:pPr eaLnBrk="1" hangingPunct="1"/>
            <a:endParaRPr lang="en-US" altLang="zh-CN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34892-9EEF-4052-BCA8-4284224A6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>
              <a:solidFill>
                <a:srgbClr val="29292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2941501C-9A22-4428-A160-754244AD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E2453ABD-D215-4C9E-BFFF-B4FE0783A8F6}" type="slidenum">
              <a:rPr lang="en-US" altLang="zh-CN" sz="1600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11</a:t>
            </a:fld>
            <a:endParaRPr lang="en-US" altLang="zh-CN" sz="160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7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3392DE-683C-437D-984D-75EBE752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/>
              <a:t>Calculus</a:t>
            </a:r>
            <a:endParaRPr lang="zh-CN" altLang="en-US" i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EC7E38-3971-475F-8CFD-7E45E75E7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982" y="1838877"/>
            <a:ext cx="5015937" cy="2392556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6000" dirty="0"/>
              <a:t>  </a:t>
            </a:r>
            <a:r>
              <a:rPr lang="en-US" altLang="zh-CN" sz="6000" b="1" dirty="0">
                <a:latin typeface="Arial Black" panose="020B0A04020102020204" pitchFamily="34" charset="0"/>
                <a:cs typeface="Arial" panose="020B0604020202020204" pitchFamily="34" charset="0"/>
              </a:rPr>
              <a:t>Currying</a:t>
            </a:r>
          </a:p>
          <a:p>
            <a:pPr marL="0" indent="0">
              <a:buNone/>
            </a:pPr>
            <a:r>
              <a:rPr lang="en-US" altLang="zh-CN" sz="3600" dirty="0"/>
              <a:t>           (</a:t>
            </a:r>
            <a:r>
              <a:rPr lang="zh-CN" altLang="en-US" sz="3600" dirty="0"/>
              <a:t>柯里化</a:t>
            </a:r>
            <a:r>
              <a:rPr lang="en-US" altLang="zh-CN" sz="3600" dirty="0"/>
              <a:t>)</a:t>
            </a:r>
            <a:endParaRPr lang="zh-CN" altLang="en-US" sz="36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049204-04F7-46CC-868E-63578AEE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1B7757-FD1E-4476-B217-356B7CB4F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65-D7C8-429D-B1EA-0E59B9B31AC2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59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59962-9425-441A-B0CA-DE7679073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/>
              <a:t>Calculus</a:t>
            </a:r>
            <a:endParaRPr lang="zh-CN" altLang="en-US" i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FC3732-C6D1-48F8-99E9-000E9F9C8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400" dirty="0"/>
              <a:t>柯里化</a:t>
            </a:r>
            <a:r>
              <a:rPr lang="en-US" altLang="zh-CN" sz="4400" dirty="0"/>
              <a:t>(currying)</a:t>
            </a:r>
          </a:p>
          <a:p>
            <a:r>
              <a:rPr lang="en-US" altLang="zh-CN" sz="4400" dirty="0"/>
              <a:t> </a:t>
            </a:r>
            <a:r>
              <a:rPr lang="en-US" altLang="zh-CN" sz="4400" dirty="0" err="1"/>
              <a:t>λxy.x</a:t>
            </a:r>
            <a:r>
              <a:rPr lang="en-US" altLang="zh-CN" sz="4400" dirty="0"/>
              <a:t>-y</a:t>
            </a:r>
          </a:p>
          <a:p>
            <a:r>
              <a:rPr lang="zh-CN" altLang="en-US" sz="4400" dirty="0"/>
              <a:t>→</a:t>
            </a:r>
            <a:r>
              <a:rPr lang="en-US" altLang="zh-CN" sz="4400" dirty="0" err="1"/>
              <a:t>λx</a:t>
            </a:r>
            <a:r>
              <a:rPr lang="en-US" altLang="zh-CN" sz="4400" dirty="0"/>
              <a:t>.(</a:t>
            </a:r>
            <a:r>
              <a:rPr lang="en-US" altLang="zh-CN" sz="4400" dirty="0" err="1"/>
              <a:t>λy.x</a:t>
            </a:r>
            <a:r>
              <a:rPr lang="en-US" altLang="zh-CN" sz="4400" dirty="0"/>
              <a:t>-y)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E34664-DCC9-4951-B139-EC677C748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97F871-88DD-419F-947F-A93CCAA2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65-D7C8-429D-B1EA-0E59B9B31AC2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452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AE94CF-1E07-4D6F-82BD-7FFA1B5A1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/>
              <a:t>Currying</a:t>
            </a:r>
            <a:endParaRPr lang="zh-CN" altLang="en-US" i="1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2F38B518-9AD0-44B6-BE77-F46063896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3" t="-110" r="-143" b="9546"/>
          <a:stretch/>
        </p:blipFill>
        <p:spPr>
          <a:xfrm>
            <a:off x="0" y="1277300"/>
            <a:ext cx="3786330" cy="4367358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FB80AC-6656-4AF0-97E7-89338D185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AA43FD3-BBD9-4322-9CE1-B673C094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65-D7C8-429D-B1EA-0E59B9B31AC2}" type="slidenum">
              <a:rPr lang="en-US" altLang="zh-CN" smtClean="0"/>
              <a:pPr/>
              <a:t>14</a:t>
            </a:fld>
            <a:endParaRPr lang="en-US" altLang="zh-CN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A8B3C03-B4AC-4DC3-9143-9F584E7372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49" b="66188"/>
          <a:stretch/>
        </p:blipFill>
        <p:spPr>
          <a:xfrm>
            <a:off x="3577398" y="1322344"/>
            <a:ext cx="3828516" cy="43223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557DEB0-60ED-436A-AE99-C97FCE754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59" r="-531" b="34659"/>
          <a:stretch/>
        </p:blipFill>
        <p:spPr>
          <a:xfrm>
            <a:off x="7270141" y="1277300"/>
            <a:ext cx="4268476" cy="420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93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249CE8-4408-4EB5-BC43-81959ADB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 err="1"/>
              <a:t>Curriy</a:t>
            </a:r>
            <a:endParaRPr lang="zh-CN" altLang="en-US" i="1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A19CAF84-DB69-40F5-A59B-284D6C0CC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t="4965" r="-1484" b="57327"/>
          <a:stretch/>
        </p:blipFill>
        <p:spPr>
          <a:xfrm>
            <a:off x="0" y="1364023"/>
            <a:ext cx="4112607" cy="3531302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48E239-83F3-4EDE-AC1C-4E08DFA3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3984B-0C82-494F-BE12-9A0EBE68877D}" type="datetime1">
              <a:rPr lang="zh-CN" altLang="en-US" smtClean="0"/>
              <a:pPr>
                <a:defRPr/>
              </a:pPr>
              <a:t>2021/11/29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53FF02-E849-44A4-A97E-15BD7FEA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65-D7C8-429D-B1EA-0E59B9B31AC2}" type="slidenum">
              <a:rPr lang="en-US" altLang="zh-CN" smtClean="0"/>
              <a:pPr/>
              <a:t>15</a:t>
            </a:fld>
            <a:endParaRPr lang="en-US" altLang="zh-CN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C010314-466A-4ACD-B10B-CB823E78E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-600" b="5903"/>
          <a:stretch/>
        </p:blipFill>
        <p:spPr>
          <a:xfrm>
            <a:off x="4006357" y="1429394"/>
            <a:ext cx="4348362" cy="3999212"/>
          </a:xfrm>
          <a:prstGeom prst="rect">
            <a:avLst/>
          </a:prstGeom>
        </p:spPr>
      </p:pic>
      <p:pic>
        <p:nvPicPr>
          <p:cNvPr id="10" name="内容占位符 8">
            <a:extLst>
              <a:ext uri="{FF2B5EF4-FFF2-40B4-BE49-F238E27FC236}">
                <a16:creationId xmlns:a16="http://schemas.microsoft.com/office/drawing/2014/main" id="{EBB5E034-F944-47DF-8687-2D26D10A1B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73" r="-791" b="4175"/>
          <a:stretch/>
        </p:blipFill>
        <p:spPr bwMode="auto">
          <a:xfrm>
            <a:off x="8180593" y="1467040"/>
            <a:ext cx="4242112" cy="4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68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1A0FD-B122-4ADC-8C2B-9A1D7496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/>
              <a:t>Currying</a:t>
            </a:r>
            <a:endParaRPr lang="zh-CN" altLang="en-US" i="1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34718A-7E1A-45D2-8375-F01F6580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EA1535-25A9-4672-829E-3DE69C77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65-D7C8-429D-B1EA-0E59B9B31AC2}" type="slidenum">
              <a:rPr lang="en-US" altLang="zh-CN" smtClean="0"/>
              <a:pPr/>
              <a:t>16</a:t>
            </a:fld>
            <a:endParaRPr lang="en-US" altLang="zh-CN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DC4C594-BA87-43F0-B127-9FA51418D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r="218" b="69738"/>
          <a:stretch/>
        </p:blipFill>
        <p:spPr>
          <a:xfrm>
            <a:off x="386164" y="1386199"/>
            <a:ext cx="4047706" cy="40856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A569B6-1AB7-4950-9C04-24C6EC9C5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t="35034" r="5952" b="37238"/>
          <a:stretch/>
        </p:blipFill>
        <p:spPr>
          <a:xfrm>
            <a:off x="4137695" y="1589609"/>
            <a:ext cx="3700197" cy="3245092"/>
          </a:xfrm>
          <a:prstGeom prst="rect">
            <a:avLst/>
          </a:prstGeom>
        </p:spPr>
      </p:pic>
      <p:pic>
        <p:nvPicPr>
          <p:cNvPr id="12" name="内容占位符 9">
            <a:extLst>
              <a:ext uri="{FF2B5EF4-FFF2-40B4-BE49-F238E27FC236}">
                <a16:creationId xmlns:a16="http://schemas.microsoft.com/office/drawing/2014/main" id="{F539D899-4BD0-4370-A0A2-0409AAF77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7937" r="6792" b="57418"/>
          <a:stretch/>
        </p:blipFill>
        <p:spPr bwMode="auto">
          <a:xfrm>
            <a:off x="7758132" y="1307020"/>
            <a:ext cx="4116415" cy="405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282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D68D32-F418-4B31-AA4F-46DA5343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/>
              <a:t>Calculus</a:t>
            </a:r>
            <a:endParaRPr lang="zh-CN" altLang="en-US" i="1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A210131-B53B-438D-9F11-62CDBB3CF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4418" y="1568970"/>
            <a:ext cx="4991897" cy="4172264"/>
          </a:xfrm>
        </p:spPr>
        <p:txBody>
          <a:bodyPr/>
          <a:lstStyle/>
          <a:p>
            <a:pPr eaLnBrk="1" hangingPunct="1"/>
            <a:r>
              <a:rPr lang="el-GR" altLang="zh-CN" sz="3600" i="0" dirty="0">
                <a:solidFill>
                  <a:srgbClr val="202122"/>
                </a:solidFill>
                <a:effectLst/>
                <a:latin typeface="+mj-lt"/>
              </a:rPr>
              <a:t>(λ</a:t>
            </a:r>
            <a:r>
              <a:rPr lang="en-US" altLang="zh-CN" sz="3600" i="0" dirty="0" err="1">
                <a:solidFill>
                  <a:srgbClr val="202122"/>
                </a:solidFill>
                <a:effectLst/>
                <a:latin typeface="+mj-lt"/>
              </a:rPr>
              <a:t>f.f</a:t>
            </a:r>
            <a:r>
              <a:rPr lang="en-US" altLang="zh-CN" sz="3600" i="0" dirty="0">
                <a:solidFill>
                  <a:srgbClr val="202122"/>
                </a:solidFill>
                <a:effectLst/>
                <a:latin typeface="+mj-lt"/>
              </a:rPr>
              <a:t> 3)(</a:t>
            </a:r>
            <a:r>
              <a:rPr lang="el-GR" altLang="zh-CN" sz="3600" i="0" dirty="0">
                <a:solidFill>
                  <a:srgbClr val="202122"/>
                </a:solidFill>
                <a:effectLst/>
                <a:latin typeface="+mj-lt"/>
              </a:rPr>
              <a:t>λ</a:t>
            </a:r>
            <a:r>
              <a:rPr lang="en-US" altLang="zh-CN" sz="3600" i="0" dirty="0">
                <a:solidFill>
                  <a:srgbClr val="202122"/>
                </a:solidFill>
                <a:effectLst/>
                <a:latin typeface="+mj-lt"/>
              </a:rPr>
              <a:t>x.x+2) </a:t>
            </a:r>
          </a:p>
          <a:p>
            <a:pPr eaLnBrk="1" hangingPunct="1"/>
            <a:r>
              <a:rPr lang="zh-CN" altLang="en-US" sz="3600" dirty="0">
                <a:solidFill>
                  <a:srgbClr val="202122"/>
                </a:solidFill>
                <a:latin typeface="+mj-lt"/>
              </a:rPr>
              <a:t>用</a:t>
            </a:r>
            <a:r>
              <a:rPr lang="en-US" altLang="zh-CN" sz="3600" dirty="0">
                <a:solidFill>
                  <a:srgbClr val="202122"/>
                </a:solidFill>
              </a:rPr>
              <a:t>(</a:t>
            </a:r>
            <a:r>
              <a:rPr lang="el-GR" altLang="zh-CN" sz="3600" dirty="0">
                <a:solidFill>
                  <a:srgbClr val="202122"/>
                </a:solidFill>
              </a:rPr>
              <a:t>λ</a:t>
            </a:r>
            <a:r>
              <a:rPr lang="en-US" altLang="zh-CN" sz="3600" dirty="0">
                <a:solidFill>
                  <a:srgbClr val="202122"/>
                </a:solidFill>
              </a:rPr>
              <a:t>x.x+2)</a:t>
            </a:r>
            <a:r>
              <a:rPr lang="zh-CN" altLang="en-US" sz="3600" dirty="0">
                <a:solidFill>
                  <a:srgbClr val="202122"/>
                </a:solidFill>
              </a:rPr>
              <a:t>替换</a:t>
            </a:r>
            <a:r>
              <a:rPr lang="en-US" altLang="zh-CN" sz="3600" dirty="0">
                <a:solidFill>
                  <a:srgbClr val="202122"/>
                </a:solidFill>
              </a:rPr>
              <a:t>f</a:t>
            </a:r>
            <a:endParaRPr lang="en-US" altLang="zh-CN" sz="3600" dirty="0">
              <a:solidFill>
                <a:schemeClr val="tx2"/>
              </a:solidFill>
              <a:latin typeface="+mj-lt"/>
            </a:endParaRPr>
          </a:p>
          <a:p>
            <a:pPr eaLnBrk="1" hangingPunct="1"/>
            <a:r>
              <a:rPr lang="zh-CN" altLang="en-US" sz="3600" dirty="0">
                <a:solidFill>
                  <a:schemeClr val="tx2"/>
                </a:solidFill>
                <a:latin typeface="+mj-lt"/>
              </a:rPr>
              <a:t>将</a:t>
            </a:r>
            <a:r>
              <a:rPr lang="en-US" altLang="zh-CN" sz="3600" dirty="0">
                <a:solidFill>
                  <a:schemeClr val="tx2"/>
                </a:solidFill>
              </a:rPr>
              <a:t>(λx.x+2)</a:t>
            </a:r>
            <a:r>
              <a:rPr lang="zh-CN" altLang="en-US" sz="3600" dirty="0">
                <a:solidFill>
                  <a:schemeClr val="tx2"/>
                </a:solidFill>
                <a:latin typeface="+mj-lt"/>
              </a:rPr>
              <a:t>作用于</a:t>
            </a:r>
            <a:r>
              <a:rPr lang="en-US" altLang="zh-CN" sz="3600" dirty="0">
                <a:solidFill>
                  <a:schemeClr val="tx2"/>
                </a:solidFill>
                <a:latin typeface="+mj-lt"/>
              </a:rPr>
              <a:t>3</a:t>
            </a:r>
          </a:p>
          <a:p>
            <a:pPr eaLnBrk="1" hangingPunct="1"/>
            <a:r>
              <a:rPr lang="en-US" altLang="zh-CN" sz="3600" dirty="0">
                <a:solidFill>
                  <a:schemeClr val="tx2"/>
                </a:solidFill>
                <a:latin typeface="+mj-lt"/>
              </a:rPr>
              <a:t>(λx.x+2)3</a:t>
            </a:r>
          </a:p>
          <a:p>
            <a:pPr eaLnBrk="1" hangingPunct="1"/>
            <a:r>
              <a:rPr lang="en-US" altLang="zh-CN" sz="3600" dirty="0">
                <a:solidFill>
                  <a:schemeClr val="tx2"/>
                </a:solidFill>
                <a:latin typeface="+mj-lt"/>
              </a:rPr>
              <a:t>3+2</a:t>
            </a:r>
          </a:p>
          <a:p>
            <a:pPr eaLnBrk="1" hangingPunct="1"/>
            <a:r>
              <a:rPr lang="en-US" altLang="zh-CN" sz="3600" dirty="0">
                <a:solidFill>
                  <a:schemeClr val="tx2"/>
                </a:solidFill>
                <a:latin typeface="+mj-lt"/>
              </a:rPr>
              <a:t>5</a:t>
            </a:r>
          </a:p>
          <a:p>
            <a:pPr eaLnBrk="1" hangingPunct="1"/>
            <a:endParaRPr lang="en-US" altLang="zh-CN" sz="3200" b="1" dirty="0">
              <a:solidFill>
                <a:schemeClr val="tx2"/>
              </a:solidFill>
            </a:endParaRPr>
          </a:p>
          <a:p>
            <a:pPr eaLnBrk="1" hangingPunct="1"/>
            <a:endParaRPr lang="en-US" altLang="zh-CN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34892-9EEF-4052-BCA8-4284224A6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>
              <a:solidFill>
                <a:srgbClr val="29292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2941501C-9A22-4428-A160-754244AD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E2453ABD-D215-4C9E-BFFF-B4FE0783A8F6}" type="slidenum">
              <a:rPr lang="en-US" altLang="zh-CN" sz="1600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17</a:t>
            </a:fld>
            <a:endParaRPr lang="en-US" altLang="zh-CN" sz="1600">
              <a:solidFill>
                <a:srgbClr val="292929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72AA014-37D8-4CF7-AA97-2C9C7B02D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408" y="1496518"/>
            <a:ext cx="4991897" cy="417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s-ES" altLang="zh-CN" sz="3200" i="0" dirty="0">
                <a:solidFill>
                  <a:srgbClr val="202122"/>
                </a:solidFill>
                <a:effectLst/>
              </a:rPr>
              <a:t>(λx.λy.x - y) 7 2</a:t>
            </a:r>
            <a:r>
              <a:rPr lang="en-US" altLang="zh-CN" sz="3200" kern="0" dirty="0">
                <a:solidFill>
                  <a:srgbClr val="202122"/>
                </a:solidFill>
              </a:rPr>
              <a:t> </a:t>
            </a:r>
          </a:p>
          <a:p>
            <a:pPr eaLnBrk="1" hangingPunct="1"/>
            <a:r>
              <a:rPr lang="en-US" altLang="zh-CN" sz="3200" kern="0" dirty="0">
                <a:solidFill>
                  <a:srgbClr val="202122"/>
                </a:solidFill>
              </a:rPr>
              <a:t>Currying</a:t>
            </a:r>
          </a:p>
          <a:p>
            <a:pPr eaLnBrk="1" hangingPunct="1"/>
            <a:r>
              <a:rPr lang="en-US" altLang="zh-CN" sz="3200" kern="0" dirty="0">
                <a:solidFill>
                  <a:srgbClr val="202122"/>
                </a:solidFill>
              </a:rPr>
              <a:t> </a:t>
            </a:r>
            <a:r>
              <a:rPr lang="en-US" altLang="zh-CN" sz="3200" kern="0" dirty="0" err="1">
                <a:solidFill>
                  <a:srgbClr val="202122"/>
                </a:solidFill>
              </a:rPr>
              <a:t>λx</a:t>
            </a:r>
            <a:r>
              <a:rPr lang="en-US" altLang="zh-CN" sz="3200" kern="0" dirty="0">
                <a:solidFill>
                  <a:srgbClr val="202122"/>
                </a:solidFill>
              </a:rPr>
              <a:t>.(</a:t>
            </a:r>
            <a:r>
              <a:rPr lang="en-US" altLang="zh-CN" sz="3200" kern="0" dirty="0" err="1">
                <a:solidFill>
                  <a:srgbClr val="202122"/>
                </a:solidFill>
              </a:rPr>
              <a:t>λy.x</a:t>
            </a:r>
            <a:r>
              <a:rPr lang="en-US" altLang="zh-CN" sz="3200" kern="0" dirty="0">
                <a:solidFill>
                  <a:srgbClr val="202122"/>
                </a:solidFill>
              </a:rPr>
              <a:t>-y)7 2</a:t>
            </a:r>
          </a:p>
          <a:p>
            <a:pPr eaLnBrk="1" hangingPunct="1"/>
            <a:r>
              <a:rPr lang="zh-CN" altLang="en-US" sz="3200" kern="0" dirty="0">
                <a:solidFill>
                  <a:schemeClr val="tx2"/>
                </a:solidFill>
              </a:rPr>
              <a:t>将</a:t>
            </a:r>
            <a:r>
              <a:rPr lang="en-US" altLang="zh-CN" sz="3200" kern="0" dirty="0" err="1">
                <a:solidFill>
                  <a:srgbClr val="202122"/>
                </a:solidFill>
              </a:rPr>
              <a:t>λx</a:t>
            </a:r>
            <a:r>
              <a:rPr lang="en-US" altLang="zh-CN" sz="3200" kern="0" dirty="0">
                <a:solidFill>
                  <a:srgbClr val="202122"/>
                </a:solidFill>
              </a:rPr>
              <a:t>.(</a:t>
            </a:r>
            <a:r>
              <a:rPr lang="en-US" altLang="zh-CN" sz="3200" kern="0" dirty="0" err="1">
                <a:solidFill>
                  <a:srgbClr val="202122"/>
                </a:solidFill>
              </a:rPr>
              <a:t>λy.x</a:t>
            </a:r>
            <a:r>
              <a:rPr lang="en-US" altLang="zh-CN" sz="3200" kern="0" dirty="0">
                <a:solidFill>
                  <a:srgbClr val="202122"/>
                </a:solidFill>
              </a:rPr>
              <a:t>-y)</a:t>
            </a:r>
            <a:r>
              <a:rPr lang="zh-CN" altLang="en-US" sz="3200" kern="0" dirty="0">
                <a:solidFill>
                  <a:srgbClr val="202122"/>
                </a:solidFill>
              </a:rPr>
              <a:t>作用于</a:t>
            </a:r>
            <a:r>
              <a:rPr lang="en-US" altLang="zh-CN" sz="3200" kern="0" dirty="0">
                <a:solidFill>
                  <a:srgbClr val="202122"/>
                </a:solidFill>
              </a:rPr>
              <a:t>7</a:t>
            </a:r>
          </a:p>
          <a:p>
            <a:pPr eaLnBrk="1" hangingPunct="1"/>
            <a:r>
              <a:rPr lang="en-US" altLang="zh-CN" sz="3200" kern="0" dirty="0">
                <a:solidFill>
                  <a:srgbClr val="202122"/>
                </a:solidFill>
              </a:rPr>
              <a:t>(λy.7-y)2</a:t>
            </a:r>
          </a:p>
          <a:p>
            <a:pPr eaLnBrk="1" hangingPunct="1"/>
            <a:r>
              <a:rPr lang="en-US" altLang="zh-CN" sz="3200" kern="0" dirty="0">
                <a:solidFill>
                  <a:srgbClr val="202122"/>
                </a:solidFill>
              </a:rPr>
              <a:t>7-2</a:t>
            </a:r>
          </a:p>
          <a:p>
            <a:pPr eaLnBrk="1" hangingPunct="1"/>
            <a:r>
              <a:rPr lang="en-US" altLang="zh-CN" sz="3200" kern="0" dirty="0">
                <a:solidFill>
                  <a:srgbClr val="202122"/>
                </a:solidFill>
              </a:rPr>
              <a:t>5</a:t>
            </a:r>
            <a:endParaRPr lang="en-US" altLang="zh-CN" sz="3200" kern="0" dirty="0">
              <a:solidFill>
                <a:schemeClr val="tx2"/>
              </a:solidFill>
            </a:endParaRPr>
          </a:p>
          <a:p>
            <a:pPr eaLnBrk="1" hangingPunct="1"/>
            <a:endParaRPr lang="en-US" altLang="zh-CN" sz="3200" b="1" kern="0" dirty="0">
              <a:solidFill>
                <a:schemeClr val="tx2"/>
              </a:solidFill>
            </a:endParaRPr>
          </a:p>
          <a:p>
            <a:pPr eaLnBrk="1" hangingPunct="1"/>
            <a:endParaRPr lang="en-US" altLang="zh-CN" sz="3200" kern="0" dirty="0"/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E8C7E2F9-38E1-4B0F-9B99-75A2E0C41F0C}"/>
              </a:ext>
            </a:extLst>
          </p:cNvPr>
          <p:cNvSpPr/>
          <p:nvPr/>
        </p:nvSpPr>
        <p:spPr bwMode="auto">
          <a:xfrm>
            <a:off x="579848" y="787761"/>
            <a:ext cx="1960152" cy="974523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latin typeface="Times New Roman" pitchFamily="18" charset="0"/>
                <a:ea typeface="宋体" pitchFamily="2" charset="-122"/>
              </a:rPr>
              <a:t>来计算吧</a:t>
            </a:r>
            <a:r>
              <a:rPr lang="en-US" altLang="zh-CN" dirty="0">
                <a:latin typeface="Times New Roman" pitchFamily="18" charset="0"/>
                <a:ea typeface="宋体" pitchFamily="2" charset="-122"/>
              </a:rPr>
              <a:t>!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19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BC516668-10A9-4568-9B93-FE587495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1" y="369836"/>
            <a:ext cx="7488767" cy="576262"/>
          </a:xfrm>
        </p:spPr>
        <p:txBody>
          <a:bodyPr/>
          <a:lstStyle/>
          <a:p>
            <a:pPr algn="l"/>
            <a:r>
              <a:rPr lang="en-US" altLang="zh-CN" i="1" dirty="0">
                <a:latin typeface="+mn-lt"/>
              </a:rPr>
              <a:t>Calculus</a:t>
            </a:r>
            <a:endParaRPr lang="zh-CN" altLang="en-US" i="1" dirty="0">
              <a:latin typeface="+mn-lt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A210131-B53B-438D-9F11-62CDBB3CF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zh-CN" sz="4800" b="1" dirty="0">
                <a:solidFill>
                  <a:schemeClr val="tx2"/>
                </a:solidFill>
              </a:rPr>
              <a:t>                 </a:t>
            </a:r>
          </a:p>
          <a:p>
            <a:pPr marL="0" indent="0" eaLnBrk="1" hangingPunct="1">
              <a:buNone/>
            </a:pPr>
            <a:r>
              <a:rPr lang="en-US" altLang="zh-CN" sz="4800" b="1" dirty="0">
                <a:solidFill>
                  <a:schemeClr val="tx2"/>
                </a:solidFill>
              </a:rPr>
              <a:t>                    </a:t>
            </a:r>
            <a:r>
              <a:rPr lang="en-US" altLang="zh-CN" sz="6000" b="1" dirty="0">
                <a:solidFill>
                  <a:schemeClr val="tx2"/>
                </a:solidFill>
                <a:latin typeface="Arial Black" panose="020B0A04020102020204" pitchFamily="34" charset="0"/>
              </a:rPr>
              <a:t>Reduction</a:t>
            </a:r>
          </a:p>
          <a:p>
            <a:pPr marL="0" indent="0" eaLnBrk="1" hangingPunct="1">
              <a:buNone/>
            </a:pPr>
            <a:r>
              <a:rPr lang="en-US" altLang="zh-CN" sz="3600" b="1" dirty="0">
                <a:solidFill>
                  <a:schemeClr val="tx2"/>
                </a:solidFill>
              </a:rPr>
              <a:t>                                     </a:t>
            </a:r>
            <a:r>
              <a:rPr lang="en-US" altLang="zh-CN" sz="4400" b="1" dirty="0">
                <a:solidFill>
                  <a:schemeClr val="tx2"/>
                </a:solidFill>
              </a:rPr>
              <a:t>(</a:t>
            </a:r>
            <a:r>
              <a:rPr lang="zh-CN" altLang="en-US" sz="4400" b="1" dirty="0">
                <a:solidFill>
                  <a:schemeClr val="tx2"/>
                </a:solidFill>
              </a:rPr>
              <a:t>归约</a:t>
            </a:r>
            <a:r>
              <a:rPr lang="en-US" altLang="zh-CN" sz="4400" b="1" dirty="0">
                <a:solidFill>
                  <a:schemeClr val="tx2"/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en-US" altLang="zh-CN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34892-9EEF-4052-BCA8-4284224A6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>
              <a:solidFill>
                <a:srgbClr val="29292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2941501C-9A22-4428-A160-754244AD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E2453ABD-D215-4C9E-BFFF-B4FE0783A8F6}" type="slidenum">
              <a:rPr lang="en-US" altLang="zh-CN" sz="1600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18</a:t>
            </a:fld>
            <a:endParaRPr lang="en-US" altLang="zh-CN" sz="160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9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2FDAD0-9CEA-4714-A323-9B92D0D97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/>
              <a:t>Calculus</a:t>
            </a:r>
            <a:endParaRPr lang="zh-CN" altLang="en-US" i="1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A210131-B53B-438D-9F11-62CDBB3CF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CN" sz="2400" b="1" dirty="0">
              <a:solidFill>
                <a:schemeClr val="tx2"/>
              </a:solidFill>
            </a:endParaRPr>
          </a:p>
          <a:p>
            <a:pPr eaLnBrk="1" hangingPunct="1"/>
            <a:endParaRPr lang="en-US" altLang="zh-CN" sz="3200" b="1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zh-CN" sz="3200" dirty="0"/>
              <a:t>?</a:t>
            </a:r>
            <a:r>
              <a:rPr lang="zh-CN" altLang="en-US" sz="3200" dirty="0"/>
              <a:t>自由变量</a:t>
            </a:r>
            <a:r>
              <a:rPr lang="en-US" altLang="zh-CN" sz="3200" dirty="0"/>
              <a:t>/</a:t>
            </a:r>
            <a:r>
              <a:rPr lang="zh-CN" altLang="en-US" sz="3200" dirty="0"/>
              <a:t>绑定变量</a:t>
            </a:r>
            <a:endParaRPr lang="en-US" altLang="zh-CN" sz="3200" dirty="0"/>
          </a:p>
          <a:p>
            <a:pPr eaLnBrk="1" hangingPunct="1"/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所谓的</a:t>
            </a:r>
            <a:r>
              <a:rPr lang="zh-CN" altLang="en-US" sz="2400" b="1" i="0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自由变量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是那些在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lambda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抽象不受到绑定的变量</a:t>
            </a:r>
            <a:endParaRPr lang="en-US" altLang="zh-CN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2400" dirty="0">
                <a:solidFill>
                  <a:srgbClr val="202122"/>
                </a:solidFill>
                <a:latin typeface="Arial" panose="020B0604020202020204" pitchFamily="34" charset="0"/>
              </a:rPr>
              <a:t> x </a:t>
            </a:r>
            <a:r>
              <a:rPr lang="zh-CN" alt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的自由变量</a:t>
            </a:r>
            <a:r>
              <a:rPr lang="en-US" altLang="zh-CN" sz="2400" dirty="0">
                <a:solidFill>
                  <a:srgbClr val="202122"/>
                </a:solidFill>
                <a:latin typeface="Arial" panose="020B0604020202020204" pitchFamily="34" charset="0"/>
              </a:rPr>
              <a:t>?</a:t>
            </a:r>
          </a:p>
          <a:p>
            <a:pPr eaLnBrk="1" hangingPunct="1"/>
            <a:r>
              <a:rPr lang="en-US" altLang="zh-CN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λx.M</a:t>
            </a:r>
            <a:r>
              <a:rPr lang="zh-CN" alt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的自由变量</a:t>
            </a:r>
            <a:r>
              <a:rPr lang="en-US" altLang="zh-CN" sz="2400" dirty="0">
                <a:solidFill>
                  <a:srgbClr val="202122"/>
                </a:solidFill>
                <a:latin typeface="Arial" panose="020B0604020202020204" pitchFamily="34" charset="0"/>
              </a:rPr>
              <a:t>?</a:t>
            </a:r>
          </a:p>
          <a:p>
            <a:pPr eaLnBrk="1" hangingPunct="1"/>
            <a:r>
              <a:rPr lang="en-US" altLang="zh-CN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Eg.</a:t>
            </a:r>
            <a:r>
              <a:rPr lang="en-US" altLang="zh-CN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λx.x</a:t>
            </a:r>
            <a:endParaRPr lang="en-US" altLang="zh-CN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Eg.</a:t>
            </a:r>
            <a:r>
              <a:rPr lang="en-US" altLang="zh-CN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λx.x+y</a:t>
            </a:r>
            <a:endParaRPr lang="en-US" altLang="zh-CN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zh-CN" sz="3200" dirty="0"/>
              <a:t>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34892-9EEF-4052-BCA8-4284224A6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>
              <a:solidFill>
                <a:srgbClr val="29292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2941501C-9A22-4428-A160-754244AD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E2453ABD-D215-4C9E-BFFF-B4FE0783A8F6}" type="slidenum">
              <a:rPr lang="en-US" altLang="zh-CN" sz="1600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19</a:t>
            </a:fld>
            <a:endParaRPr lang="en-US" altLang="zh-CN" sz="1600">
              <a:solidFill>
                <a:srgbClr val="292929"/>
              </a:solidFill>
            </a:endParaRPr>
          </a:p>
        </p:txBody>
      </p:sp>
      <p:sp>
        <p:nvSpPr>
          <p:cNvPr id="3" name="流程图: 接点 2">
            <a:extLst>
              <a:ext uri="{FF2B5EF4-FFF2-40B4-BE49-F238E27FC236}">
                <a16:creationId xmlns:a16="http://schemas.microsoft.com/office/drawing/2014/main" id="{5881959D-F1EC-45F7-827A-98453911A294}"/>
              </a:ext>
            </a:extLst>
          </p:cNvPr>
          <p:cNvSpPr/>
          <p:nvPr/>
        </p:nvSpPr>
        <p:spPr bwMode="auto">
          <a:xfrm>
            <a:off x="814917" y="1389063"/>
            <a:ext cx="1857218" cy="107054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首先</a:t>
            </a:r>
          </a:p>
        </p:txBody>
      </p:sp>
    </p:spTree>
    <p:extLst>
      <p:ext uri="{BB962C8B-B14F-4D97-AF65-F5344CB8AC3E}">
        <p14:creationId xmlns:p14="http://schemas.microsoft.com/office/powerpoint/2010/main" val="255362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DC2901-AC59-457C-B691-FCD42A7A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/>
              <a:t>Professional overview</a:t>
            </a:r>
            <a:endParaRPr lang="zh-CN" altLang="en-US" i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D5AF45-F41E-4648-8064-469E7EEE3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lambda calculus</a:t>
            </a:r>
            <a:r>
              <a:rPr lang="en-US" altLang="zh-CN" dirty="0">
                <a:solidFill>
                  <a:srgbClr val="202122"/>
                </a:solidFill>
                <a:latin typeface="Arial" panose="020B0604020202020204" pitchFamily="34" charset="0"/>
              </a:rPr>
              <a:t>,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是一套从数学逻辑中发展，以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变量绑定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和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替换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的规则，来研究</a:t>
            </a:r>
            <a:r>
              <a:rPr lang="zh-CN" altLang="en-US" dirty="0">
                <a:solidFill>
                  <a:srgbClr val="00B0F0"/>
                </a:solidFill>
                <a:latin typeface="Arial" panose="020B0604020202020204" pitchFamily="34" charset="0"/>
              </a:rPr>
              <a:t>函数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如何抽象化定义、</a:t>
            </a:r>
            <a:r>
              <a:rPr lang="zh-CN" altLang="en-US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函数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如何被</a:t>
            </a:r>
            <a:r>
              <a:rPr lang="zh-CN" alt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应用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以及</a:t>
            </a:r>
            <a:r>
              <a:rPr lang="zh-CN" altLang="en-US" dirty="0">
                <a:solidFill>
                  <a:srgbClr val="00B050"/>
                </a:solidFill>
                <a:latin typeface="Arial" panose="020B0604020202020204" pitchFamily="34" charset="0"/>
              </a:rPr>
              <a:t>递归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的</a:t>
            </a:r>
            <a:r>
              <a:rPr lang="zh-CN" altLang="en-US" dirty="0">
                <a:latin typeface="Arial" panose="020B0604020202020204" pitchFamily="34" charset="0"/>
              </a:rPr>
              <a:t>形式系统</a:t>
            </a:r>
            <a:endParaRPr lang="en-US" altLang="zh-CN" b="0" i="0" dirty="0">
              <a:effectLst/>
              <a:latin typeface="Arial" panose="020B0604020202020204" pitchFamily="34" charset="0"/>
            </a:endParaRPr>
          </a:p>
          <a:p>
            <a:r>
              <a:rPr lang="zh-CN" altLang="en-US" dirty="0">
                <a:solidFill>
                  <a:srgbClr val="202122"/>
                </a:solidFill>
                <a:latin typeface="Arial" panose="020B0604020202020204" pitchFamily="34" charset="0"/>
              </a:rPr>
              <a:t>它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可比拟是最根本的编程语言，它包括了一条变换规则（变量替换）和一条将函数抽象化定义的方式。</a:t>
            </a:r>
            <a:endParaRPr lang="en-US" altLang="zh-CN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dirty="0" err="1">
                <a:solidFill>
                  <a:srgbClr val="202122"/>
                </a:solidFill>
                <a:latin typeface="Arial" panose="020B0604020202020204" pitchFamily="34" charset="0"/>
              </a:rPr>
              <a:t>Eg.</a:t>
            </a:r>
            <a:r>
              <a:rPr lang="el-GR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(λ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x.</a:t>
            </a:r>
            <a:r>
              <a:rPr lang="el-GR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y.(</a:t>
            </a:r>
            <a:r>
              <a:rPr lang="el-GR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z.(</a:t>
            </a:r>
            <a:r>
              <a:rPr lang="el-GR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en-US" altLang="zh-CN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x.zx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)(</a:t>
            </a:r>
            <a:r>
              <a:rPr lang="el-GR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en-US" altLang="zh-CN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y.zy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))(x y))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08B5C8-A472-4529-B0A8-F08C6F71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3984B-0C82-494F-BE12-9A0EBE68877D}" type="datetime1">
              <a:rPr lang="zh-CN" altLang="en-US" smtClean="0"/>
              <a:pPr>
                <a:defRPr/>
              </a:pPr>
              <a:t>2021/11/29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C18394-796C-41D6-949C-828EF48D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65-D7C8-429D-B1EA-0E59B9B31AC2}" type="slidenum">
              <a:rPr lang="en-US" altLang="zh-CN" smtClean="0"/>
              <a:pPr/>
              <a:t>2</a:t>
            </a:fld>
            <a:endParaRPr lang="en-US" altLang="zh-CN"/>
          </a:p>
        </p:txBody>
      </p:sp>
      <p:sp>
        <p:nvSpPr>
          <p:cNvPr id="6" name="动作按钮: 帮助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B0CF773-25DA-46B6-9BFF-7C74D474CD94}"/>
              </a:ext>
            </a:extLst>
          </p:cNvPr>
          <p:cNvSpPr/>
          <p:nvPr/>
        </p:nvSpPr>
        <p:spPr bwMode="auto">
          <a:xfrm>
            <a:off x="7525063" y="3680619"/>
            <a:ext cx="2883107" cy="1910712"/>
          </a:xfrm>
          <a:prstGeom prst="actionButtonHelp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34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537457-CCE5-4E99-9F19-39009A6A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/>
              <a:t>Reduction</a:t>
            </a:r>
            <a:endParaRPr lang="zh-CN" altLang="en-US" i="1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44AEEF6-3166-4C60-BA7E-58F05F6BF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3" y="1257244"/>
            <a:ext cx="9619809" cy="1881719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DCC911-4C21-4A88-A665-789F227B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4B8A2D-BE90-4516-8C75-E9F77F74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65-D7C8-429D-B1EA-0E59B9B31AC2}" type="slidenum">
              <a:rPr lang="en-US" altLang="zh-CN" smtClean="0"/>
              <a:pPr/>
              <a:t>20</a:t>
            </a:fld>
            <a:endParaRPr lang="en-US" alt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03A190B-711E-49D9-9CE9-4939C95E2196}"/>
              </a:ext>
            </a:extLst>
          </p:cNvPr>
          <p:cNvSpPr txBox="1"/>
          <p:nvPr/>
        </p:nvSpPr>
        <p:spPr>
          <a:xfrm>
            <a:off x="854142" y="3349706"/>
            <a:ext cx="4257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 F(x)=x </a:t>
            </a:r>
            <a:r>
              <a:rPr lang="zh-CN" altLang="en-US" sz="2800" dirty="0"/>
              <a:t>和</a:t>
            </a:r>
            <a:r>
              <a:rPr lang="en-US" altLang="zh-CN" sz="2800" dirty="0"/>
              <a:t>F(y)=y</a:t>
            </a:r>
            <a:r>
              <a:rPr lang="zh-CN" altLang="en-US" sz="2800" dirty="0"/>
              <a:t>是等价的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FA0153B-6E07-4761-A92D-72E6143EB4F2}"/>
              </a:ext>
            </a:extLst>
          </p:cNvPr>
          <p:cNvSpPr/>
          <p:nvPr/>
        </p:nvSpPr>
        <p:spPr bwMode="auto">
          <a:xfrm>
            <a:off x="8385008" y="2874364"/>
            <a:ext cx="1896894" cy="110927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引入</a:t>
            </a:r>
            <a:endParaRPr kumimoji="0" lang="zh-CN" altLang="en-US" sz="3200" b="1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11" name="图形 10" descr="箭头轻微弯曲">
            <a:extLst>
              <a:ext uri="{FF2B5EF4-FFF2-40B4-BE49-F238E27FC236}">
                <a16:creationId xmlns:a16="http://schemas.microsoft.com/office/drawing/2014/main" id="{01B6A599-9B1A-440A-B414-AC96B284C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142" y="3654011"/>
            <a:ext cx="914400" cy="9144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D55AF01-D22F-493F-9A51-74F4404C23F0}"/>
              </a:ext>
            </a:extLst>
          </p:cNvPr>
          <p:cNvSpPr txBox="1"/>
          <p:nvPr/>
        </p:nvSpPr>
        <p:spPr>
          <a:xfrm>
            <a:off x="1910098" y="3983636"/>
            <a:ext cx="3637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3200" dirty="0" err="1"/>
              <a:t>λx.x</a:t>
            </a:r>
            <a:r>
              <a:rPr lang="zh-CN" altLang="en-US" sz="3200" dirty="0"/>
              <a:t>与</a:t>
            </a:r>
            <a:r>
              <a:rPr lang="en-US" altLang="zh-CN" sz="3200" dirty="0" err="1"/>
              <a:t>λy.y</a:t>
            </a:r>
            <a:endParaRPr lang="zh-CN" altLang="en-US" sz="32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4BD4794-DEB9-40CC-8A43-B905B9A3D000}"/>
              </a:ext>
            </a:extLst>
          </p:cNvPr>
          <p:cNvSpPr txBox="1"/>
          <p:nvPr/>
        </p:nvSpPr>
        <p:spPr>
          <a:xfrm>
            <a:off x="1064302" y="4722188"/>
            <a:ext cx="5666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F(x)=x+2,x=5</a:t>
            </a:r>
            <a:endParaRPr lang="zh-CN" altLang="en-US" sz="3200" dirty="0"/>
          </a:p>
        </p:txBody>
      </p:sp>
      <p:pic>
        <p:nvPicPr>
          <p:cNvPr id="14" name="图形 13" descr="箭头轻微弯曲">
            <a:extLst>
              <a:ext uri="{FF2B5EF4-FFF2-40B4-BE49-F238E27FC236}">
                <a16:creationId xmlns:a16="http://schemas.microsoft.com/office/drawing/2014/main" id="{87C73498-925C-4653-95B0-556B4077C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451" y="5026382"/>
            <a:ext cx="914400" cy="9144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6AABB43-358C-4C27-A28E-33822E7327A3}"/>
              </a:ext>
            </a:extLst>
          </p:cNvPr>
          <p:cNvSpPr txBox="1"/>
          <p:nvPr/>
        </p:nvSpPr>
        <p:spPr>
          <a:xfrm>
            <a:off x="2077487" y="5305950"/>
            <a:ext cx="3948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 (λx.x+2)5 </a:t>
            </a:r>
            <a:r>
              <a:rPr lang="zh-CN" altLang="en-US" sz="2800" dirty="0"/>
              <a:t>→</a:t>
            </a:r>
            <a:r>
              <a:rPr lang="en-US" altLang="zh-CN" sz="2800" dirty="0"/>
              <a:t>(x+2)[x:=5]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974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BEFD4-810A-45E8-9CE7-8C68AC065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FFA0C8-DB08-4849-8908-6E1F2DB23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51" y="2384717"/>
            <a:ext cx="10781005" cy="181405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                 </a:t>
            </a:r>
            <a:r>
              <a:rPr lang="en-US" altLang="zh-CN" sz="5400" dirty="0">
                <a:latin typeface="Arial Black" panose="020B0A04020102020204" pitchFamily="34" charset="0"/>
              </a:rPr>
              <a:t>Alpha-reduction</a:t>
            </a:r>
          </a:p>
          <a:p>
            <a:pPr marL="0" indent="0">
              <a:buNone/>
            </a:pPr>
            <a:r>
              <a:rPr lang="en-US" altLang="zh-CN" dirty="0"/>
              <a:t>                                  </a:t>
            </a:r>
            <a:r>
              <a:rPr lang="en-US" altLang="zh-CN" sz="4000" dirty="0"/>
              <a:t>(α-</a:t>
            </a:r>
            <a:r>
              <a:rPr lang="zh-CN" altLang="en-US" sz="4000" dirty="0"/>
              <a:t>变换</a:t>
            </a:r>
            <a:r>
              <a:rPr lang="en-US" altLang="zh-CN" sz="4000" dirty="0"/>
              <a:t>)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ED14F3-1BE3-46F4-97E8-D1B49261A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131AA0-B412-4C67-8251-D5967E0C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65-D7C8-429D-B1EA-0E59B9B31AC2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14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96F19B-ABCB-4CA5-99B6-C991FF7C2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/>
              <a:t>Alpha-reduction</a:t>
            </a:r>
            <a:endParaRPr lang="zh-CN" alt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34892-9EEF-4052-BCA8-4284224A6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>
              <a:solidFill>
                <a:srgbClr val="29292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2941501C-9A22-4428-A160-754244AD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E2453ABD-D215-4C9E-BFFF-B4FE0783A8F6}" type="slidenum">
              <a:rPr lang="en-US" altLang="zh-CN" sz="1600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22</a:t>
            </a:fld>
            <a:endParaRPr lang="en-US" altLang="zh-CN" sz="1600">
              <a:solidFill>
                <a:srgbClr val="292929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DF5B71C-309C-4092-A539-61BCD14B8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576"/>
            <a:ext cx="65" cy="4943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\alpha ">
            <a:extLst>
              <a:ext uri="{FF2B5EF4-FFF2-40B4-BE49-F238E27FC236}">
                <a16:creationId xmlns:a16="http://schemas.microsoft.com/office/drawing/2014/main" id="{99014E7D-9894-46A1-ADE7-8E334EFC7A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258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D458CA64-A4FD-4DA1-BCD3-0D35856B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26" y="1449336"/>
            <a:ext cx="10856383" cy="439261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                                        </a:t>
            </a:r>
            <a:r>
              <a:rPr lang="en-US" altLang="zh-CN" b="1" dirty="0"/>
              <a:t>α-</a:t>
            </a:r>
            <a:r>
              <a:rPr lang="zh-CN" altLang="en-US" b="1" dirty="0"/>
              <a:t>等价</a:t>
            </a:r>
            <a:endParaRPr lang="en-US" altLang="zh-CN" b="1" dirty="0"/>
          </a:p>
          <a:p>
            <a:r>
              <a:rPr lang="en-US" altLang="zh-CN" dirty="0">
                <a:solidFill>
                  <a:srgbClr val="202122"/>
                </a:solidFill>
                <a:latin typeface="Arial" panose="020B0604020202020204" pitchFamily="34" charset="0"/>
              </a:rPr>
              <a:t>Generally saying:</a:t>
            </a:r>
            <a:r>
              <a:rPr lang="zh-CN" altLang="en-US" dirty="0">
                <a:solidFill>
                  <a:srgbClr val="202122"/>
                </a:solidFill>
                <a:latin typeface="Arial" panose="020B0604020202020204" pitchFamily="34" charset="0"/>
              </a:rPr>
              <a:t>在</a:t>
            </a:r>
            <a:r>
              <a:rPr lang="en-US" altLang="zh-CN" dirty="0">
                <a:solidFill>
                  <a:srgbClr val="202122"/>
                </a:solidFill>
                <a:latin typeface="Arial" panose="020B0604020202020204" pitchFamily="34" charset="0"/>
              </a:rPr>
              <a:t>lambda</a:t>
            </a:r>
            <a:r>
              <a:rPr lang="zh-CN" altLang="en-US" dirty="0">
                <a:solidFill>
                  <a:srgbClr val="202122"/>
                </a:solidFill>
                <a:latin typeface="Arial" panose="020B0604020202020204" pitchFamily="34" charset="0"/>
              </a:rPr>
              <a:t>演算中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被绑定变量的名称是不重要的</a:t>
            </a:r>
            <a:endParaRPr lang="en-US" altLang="zh-CN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More details: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若V与W均为变量，E是一个lambda表达式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,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E[V:=W]是指把表达式E中的所有的V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的自由出现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都替换为W，那么在W</a:t>
            </a:r>
            <a:r>
              <a:rPr lang="zh-CN" altLang="en-US" sz="2400" dirty="0">
                <a:solidFill>
                  <a:srgbClr val="202122"/>
                </a:solidFill>
                <a:latin typeface="+mn-ea"/>
                <a:cs typeface="Arial" panose="020B0604020202020204" pitchFamily="34" charset="0"/>
              </a:rPr>
              <a:t>不是</a:t>
            </a:r>
            <a:r>
              <a:rPr lang="en-US" altLang="zh-CN" sz="2400" dirty="0">
                <a:solidFill>
                  <a:srgbClr val="202122"/>
                </a:solidFill>
                <a:latin typeface="+mn-ea"/>
                <a:cs typeface="Arial" panose="020B0604020202020204" pitchFamily="34" charset="0"/>
              </a:rPr>
              <a:t>E</a:t>
            </a:r>
            <a:r>
              <a:rPr lang="zh-CN" altLang="en-US" sz="2400" dirty="0">
                <a:solidFill>
                  <a:srgbClr val="202122"/>
                </a:solidFill>
                <a:latin typeface="+mn-ea"/>
                <a:cs typeface="Arial" panose="020B0604020202020204" pitchFamily="34" charset="0"/>
              </a:rPr>
              <a:t>中的自由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出现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，且如果W替换了V，W不会被E中的λ绑定的情况下，有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ea"/>
                <a:cs typeface="Arial" panose="020B0604020202020204" pitchFamily="34" charset="0"/>
              </a:rPr>
              <a:t>λV.E == λW.E[V:=W]</a:t>
            </a:r>
          </a:p>
          <a:p>
            <a:r>
              <a:rPr lang="en-US" altLang="zh-CN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Eg.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λx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.(λy.y+x+z+5)</a:t>
            </a:r>
          </a:p>
          <a:p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E:=(λy.y+x+z+5),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其中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未被绑定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自由出现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替换为</a:t>
            </a:r>
            <a:r>
              <a:rPr lang="en-US" altLang="zh-CN" dirty="0">
                <a:solidFill>
                  <a:srgbClr val="202122"/>
                </a:solidFill>
                <a:latin typeface="Arial" panose="020B0604020202020204" pitchFamily="34" charset="0"/>
              </a:rPr>
              <a:t>q</a:t>
            </a:r>
            <a:endParaRPr lang="en-US" altLang="zh-CN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λq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.(λy.y+q+z+5)</a:t>
            </a:r>
          </a:p>
          <a:p>
            <a:endParaRPr lang="en-US" altLang="zh-CN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1" name="图形 10" descr="问号">
            <a:extLst>
              <a:ext uri="{FF2B5EF4-FFF2-40B4-BE49-F238E27FC236}">
                <a16:creationId xmlns:a16="http://schemas.microsoft.com/office/drawing/2014/main" id="{E921EFEB-2305-4B19-B161-F1CA18CD5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9371" y="2276785"/>
            <a:ext cx="1368857" cy="1368857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E2597D7-FE3F-4CC9-9469-8C3ABAB985DD}"/>
              </a:ext>
            </a:extLst>
          </p:cNvPr>
          <p:cNvSpPr/>
          <p:nvPr/>
        </p:nvSpPr>
        <p:spPr bwMode="auto">
          <a:xfrm>
            <a:off x="6096000" y="4104911"/>
            <a:ext cx="2933076" cy="14790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如果</a:t>
            </a:r>
            <a:r>
              <a:rPr lang="en-US" altLang="zh-CN" sz="2400" dirty="0">
                <a:latin typeface="Times New Roman" pitchFamily="18" charset="0"/>
                <a:ea typeface="宋体" pitchFamily="2" charset="-122"/>
              </a:rPr>
              <a:t>z</a:t>
            </a:r>
            <a:r>
              <a:rPr lang="zh-CN" altLang="en-US" sz="2400" dirty="0">
                <a:latin typeface="Times New Roman" pitchFamily="18" charset="0"/>
                <a:ea typeface="宋体" pitchFamily="2" charset="-122"/>
              </a:rPr>
              <a:t>→</a:t>
            </a:r>
            <a:r>
              <a:rPr lang="en-US" altLang="zh-CN" sz="2400" dirty="0">
                <a:latin typeface="Times New Roman" pitchFamily="18" charset="0"/>
                <a:ea typeface="宋体" pitchFamily="2" charset="-122"/>
              </a:rPr>
              <a:t>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λz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.(λy.y+z+z+5)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→</a:t>
            </a:r>
            <a:r>
              <a:rPr lang="en-US" altLang="zh-CN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λzy</a:t>
            </a:r>
            <a:r>
              <a:rPr lang="en-US" altLang="zh-CN" sz="2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(y+2*z+5)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AE3AFB24-E88C-47E4-BF15-67609480FE89}"/>
              </a:ext>
            </a:extLst>
          </p:cNvPr>
          <p:cNvSpPr/>
          <p:nvPr/>
        </p:nvSpPr>
        <p:spPr bwMode="auto">
          <a:xfrm>
            <a:off x="8649445" y="4916786"/>
            <a:ext cx="3207775" cy="1668893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如果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y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→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λy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.(λy.y+y+z+5)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→</a:t>
            </a:r>
            <a:r>
              <a:rPr lang="en-US" altLang="zh-CN" sz="2400" dirty="0" err="1">
                <a:latin typeface="Times New Roman" pitchFamily="18" charset="0"/>
                <a:ea typeface="宋体" pitchFamily="2" charset="-122"/>
              </a:rPr>
              <a:t>λy</a:t>
            </a:r>
            <a:r>
              <a:rPr lang="en-US" altLang="zh-CN" sz="2400" dirty="0">
                <a:latin typeface="Times New Roman" pitchFamily="18" charset="0"/>
                <a:ea typeface="宋体" pitchFamily="2" charset="-122"/>
              </a:rPr>
              <a:t>.(2*y+z+5)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384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2DA95C-3D52-4B81-B09E-89ECD26B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E9ADD1-D029-40B3-9CDD-4C3A12643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7928" y="2390777"/>
            <a:ext cx="10363200" cy="1500187"/>
          </a:xfrm>
        </p:spPr>
        <p:txBody>
          <a:bodyPr/>
          <a:lstStyle/>
          <a:p>
            <a:r>
              <a:rPr lang="en-US" altLang="zh-CN" sz="5400" dirty="0">
                <a:latin typeface="Arial Black" panose="020B0A04020102020204" pitchFamily="34" charset="0"/>
              </a:rPr>
              <a:t>Beta-reduction</a:t>
            </a:r>
          </a:p>
          <a:p>
            <a:r>
              <a:rPr lang="en-US" altLang="zh-CN" sz="4400" dirty="0"/>
              <a:t>           (β-</a:t>
            </a:r>
            <a:r>
              <a:rPr lang="zh-CN" altLang="en-US" sz="4400" dirty="0"/>
              <a:t>归约</a:t>
            </a:r>
            <a:r>
              <a:rPr lang="en-US" altLang="zh-CN" sz="4400" dirty="0"/>
              <a:t>)</a:t>
            </a:r>
            <a:endParaRPr lang="zh-CN" altLang="en-US" sz="4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DDD429-FA32-4B69-A317-90F5BA5FF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E38C2E-710E-42C1-8C64-81C90ABC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4344-0EE8-4CBD-861E-AAE19EFD6E76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00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6077ED-8B9F-40B5-AAD9-61CB00A8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/>
              <a:t>Beta-reduction</a:t>
            </a:r>
            <a:endParaRPr lang="zh-CN" altLang="en-US" i="1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A210131-B53B-438D-9F11-62CDBB3CF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zh-CN" sz="2400" b="1" dirty="0">
                <a:solidFill>
                  <a:schemeClr val="tx2"/>
                </a:solidFill>
              </a:rPr>
              <a:t>                                                       β-</a:t>
            </a:r>
            <a:r>
              <a:rPr lang="zh-CN" altLang="en-US" sz="2400" b="1" dirty="0">
                <a:solidFill>
                  <a:schemeClr val="tx2"/>
                </a:solidFill>
              </a:rPr>
              <a:t>归约</a:t>
            </a:r>
            <a:endParaRPr lang="en-US" altLang="zh-CN" sz="2400" b="1" dirty="0">
              <a:solidFill>
                <a:schemeClr val="tx2"/>
              </a:solidFill>
            </a:endParaRPr>
          </a:p>
          <a:p>
            <a:pPr eaLnBrk="1" hangingPunct="1"/>
            <a:r>
              <a:rPr kumimoji="0" lang="zh-CN" altLang="zh-CN" sz="240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Beta-归约规则表达的是函数作用的概念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  <a:cs typeface="Arial" panose="020B0604020202020204" pitchFamily="34" charset="0"/>
              </a:rPr>
              <a:t> β-</a:t>
            </a:r>
            <a:r>
              <a:rPr lang="zh-CN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归约规定了形如 </a:t>
            </a:r>
            <a:r>
              <a:rPr lang="en-US" altLang="zh-CN" sz="2400" dirty="0">
                <a:solidFill>
                  <a:schemeClr val="tx2"/>
                </a:solidFill>
                <a:cs typeface="Arial" panose="020B0604020202020204" pitchFamily="34" charset="0"/>
              </a:rPr>
              <a:t>(</a:t>
            </a:r>
            <a:r>
              <a:rPr lang="en-US" altLang="zh-CN" sz="2400" dirty="0" err="1">
                <a:solidFill>
                  <a:schemeClr val="tx2"/>
                </a:solidFill>
                <a:cs typeface="Arial" panose="020B0604020202020204" pitchFamily="34" charset="0"/>
              </a:rPr>
              <a:t>λx.s</a:t>
            </a:r>
            <a:r>
              <a:rPr lang="en-US" altLang="zh-CN" sz="2400" dirty="0">
                <a:solidFill>
                  <a:schemeClr val="tx2"/>
                </a:solidFill>
                <a:cs typeface="Arial" panose="020B0604020202020204" pitchFamily="34" charset="0"/>
              </a:rPr>
              <a:t>)t </a:t>
            </a:r>
            <a:r>
              <a:rPr lang="zh-CN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可改写为 </a:t>
            </a:r>
            <a:r>
              <a:rPr lang="en-US" altLang="zh-CN" sz="2400" dirty="0">
                <a:solidFill>
                  <a:schemeClr val="tx2"/>
                </a:solidFill>
                <a:cs typeface="Arial" panose="020B0604020202020204" pitchFamily="34" charset="0"/>
              </a:rPr>
              <a:t>s[x:=t]</a:t>
            </a: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  <a:cs typeface="Arial" panose="020B0604020202020204" pitchFamily="34" charset="0"/>
              </a:rPr>
              <a:t>More details:</a:t>
            </a:r>
          </a:p>
          <a:p>
            <a:pPr eaLnBrk="1" hangingPunct="1"/>
            <a:r>
              <a:rPr lang="zh-CN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所有</a:t>
            </a:r>
            <a:r>
              <a:rPr lang="en-US" altLang="zh-CN" sz="2400" dirty="0">
                <a:solidFill>
                  <a:schemeClr val="tx2"/>
                </a:solidFill>
                <a:cs typeface="Arial" panose="020B0604020202020204" pitchFamily="34" charset="0"/>
              </a:rPr>
              <a:t>t</a:t>
            </a:r>
            <a:r>
              <a:rPr lang="zh-CN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中的自由出现在</a:t>
            </a:r>
            <a:r>
              <a:rPr lang="en-US" altLang="zh-CN" sz="2400" dirty="0">
                <a:solidFill>
                  <a:schemeClr val="tx2"/>
                </a:solidFill>
                <a:cs typeface="Arial" panose="020B0604020202020204" pitchFamily="34" charset="0"/>
              </a:rPr>
              <a:t>s</a:t>
            </a:r>
            <a:r>
              <a:rPr lang="zh-CN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中仍是自由出现</a:t>
            </a:r>
            <a:endParaRPr lang="en-US" altLang="zh-CN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2400" dirty="0" err="1">
                <a:solidFill>
                  <a:schemeClr val="tx2"/>
                </a:solidFill>
                <a:cs typeface="Arial" panose="020B0604020202020204" pitchFamily="34" charset="0"/>
              </a:rPr>
              <a:t>Eg.</a:t>
            </a:r>
            <a:r>
              <a:rPr lang="en-US" altLang="zh-CN" sz="24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cs typeface="Arial" panose="020B0604020202020204" pitchFamily="34" charset="0"/>
              </a:rPr>
              <a:t>λz</a:t>
            </a:r>
            <a:r>
              <a:rPr lang="en-US" altLang="zh-CN" sz="2400" dirty="0">
                <a:solidFill>
                  <a:schemeClr val="tx2"/>
                </a:solidFill>
                <a:cs typeface="Arial" panose="020B0604020202020204" pitchFamily="34" charset="0"/>
              </a:rPr>
              <a:t>.(</a:t>
            </a:r>
            <a:r>
              <a:rPr lang="en-US" altLang="zh-CN" sz="2400" dirty="0" err="1">
                <a:solidFill>
                  <a:schemeClr val="tx2"/>
                </a:solidFill>
                <a:cs typeface="Arial" panose="020B0604020202020204" pitchFamily="34" charset="0"/>
              </a:rPr>
              <a:t>λx.x+z</a:t>
            </a:r>
            <a:r>
              <a:rPr lang="en-US" altLang="zh-CN" sz="2400" dirty="0">
                <a:solidFill>
                  <a:schemeClr val="tx2"/>
                </a:solidFill>
                <a:cs typeface="Arial" panose="020B0604020202020204" pitchFamily="34" charset="0"/>
              </a:rPr>
              <a:t>)(z+2)</a:t>
            </a: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  <a:cs typeface="Arial" panose="020B0604020202020204" pitchFamily="34" charset="0"/>
              </a:rPr>
              <a:t> λx.x+z+2</a:t>
            </a: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  <a:cs typeface="Arial" panose="020B0604020202020204" pitchFamily="34" charset="0"/>
              </a:rPr>
              <a:t>x:=5</a:t>
            </a:r>
          </a:p>
          <a:p>
            <a:pPr eaLnBrk="1" hangingPunct="1"/>
            <a:r>
              <a:rPr lang="en-US" altLang="zh-CN" sz="2400" dirty="0">
                <a:solidFill>
                  <a:schemeClr val="tx2"/>
                </a:solidFill>
                <a:cs typeface="Arial" panose="020B0604020202020204" pitchFamily="34" charset="0"/>
              </a:rPr>
              <a:t>7+z</a:t>
            </a:r>
          </a:p>
          <a:p>
            <a:pPr eaLnBrk="1" hangingPunct="1"/>
            <a:endParaRPr lang="en-US" altLang="zh-CN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zh-CN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zh-CN" sz="2400" b="1" dirty="0">
              <a:solidFill>
                <a:schemeClr val="tx2"/>
              </a:solidFill>
            </a:endParaRPr>
          </a:p>
          <a:p>
            <a:pPr eaLnBrk="1" hangingPunct="1"/>
            <a:endParaRPr lang="en-US" altLang="zh-CN" sz="2400" b="1" dirty="0">
              <a:solidFill>
                <a:schemeClr val="tx2"/>
              </a:solidFill>
            </a:endParaRPr>
          </a:p>
          <a:p>
            <a:pPr eaLnBrk="1" hangingPunct="1"/>
            <a:endParaRPr lang="en-US" altLang="zh-CN" sz="3200" b="1" dirty="0">
              <a:solidFill>
                <a:schemeClr val="tx2"/>
              </a:solidFill>
            </a:endParaRPr>
          </a:p>
          <a:p>
            <a:pPr eaLnBrk="1" hangingPunct="1"/>
            <a:endParaRPr lang="en-US" altLang="zh-CN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34892-9EEF-4052-BCA8-4284224A6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>
              <a:solidFill>
                <a:srgbClr val="29292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2941501C-9A22-4428-A160-754244AD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E2453ABD-D215-4C9E-BFFF-B4FE0783A8F6}" type="slidenum">
              <a:rPr lang="en-US" altLang="zh-CN" sz="1600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24</a:t>
            </a:fld>
            <a:endParaRPr lang="en-US" altLang="zh-CN" sz="1600">
              <a:solidFill>
                <a:srgbClr val="292929"/>
              </a:solidFill>
            </a:endParaRPr>
          </a:p>
        </p:txBody>
      </p:sp>
      <p:sp>
        <p:nvSpPr>
          <p:cNvPr id="3" name="矩形: 剪去对角 2">
            <a:extLst>
              <a:ext uri="{FF2B5EF4-FFF2-40B4-BE49-F238E27FC236}">
                <a16:creationId xmlns:a16="http://schemas.microsoft.com/office/drawing/2014/main" id="{9D67C412-99E9-4741-8BC6-6AE7FDCA001E}"/>
              </a:ext>
            </a:extLst>
          </p:cNvPr>
          <p:cNvSpPr/>
          <p:nvPr/>
        </p:nvSpPr>
        <p:spPr bwMode="auto">
          <a:xfrm>
            <a:off x="5371475" y="3802504"/>
            <a:ext cx="3737547" cy="2033666"/>
          </a:xfrm>
          <a:prstGeom prst="snip2DiagRect">
            <a:avLst/>
          </a:prstGeom>
          <a:solidFill>
            <a:srgbClr val="FF99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λz</a:t>
            </a: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.(</a:t>
            </a:r>
            <a:r>
              <a:rPr lang="en-US" altLang="zh-CN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λx.x+z</a:t>
            </a: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)(x+2)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λx.x+x+2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x:=5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6" name="图形 5" descr="关闭">
            <a:extLst>
              <a:ext uri="{FF2B5EF4-FFF2-40B4-BE49-F238E27FC236}">
                <a16:creationId xmlns:a16="http://schemas.microsoft.com/office/drawing/2014/main" id="{F056917C-AF8F-4CD6-962E-E3247103C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3941" y="42509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64A8D4-5397-4648-B5C9-CA9E02C6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/>
              <a:t>Beta-reduction</a:t>
            </a:r>
            <a:endParaRPr lang="zh-CN" altLang="en-US" i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5A8705-B3F0-4F8C-BBFF-60377736C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Beta</a:t>
            </a:r>
            <a:r>
              <a:rPr lang="zh-CN" altLang="en-US" dirty="0"/>
              <a:t>范式</a:t>
            </a:r>
            <a:endParaRPr lang="en-US" altLang="zh-CN" dirty="0"/>
          </a:p>
          <a:p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不允许任何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beta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归约的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lambda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表达式被称为</a:t>
            </a:r>
            <a:r>
              <a:rPr lang="en-US" altLang="zh-CN" b="1" dirty="0">
                <a:solidFill>
                  <a:srgbClr val="0645AD"/>
                </a:solidFill>
                <a:latin typeface="Arial" panose="020B0604020202020204" pitchFamily="34" charset="0"/>
              </a:rPr>
              <a:t>Beta</a:t>
            </a:r>
            <a:r>
              <a:rPr lang="zh-CN" altLang="en-US" b="1" dirty="0">
                <a:solidFill>
                  <a:srgbClr val="0645AD"/>
                </a:solidFill>
                <a:latin typeface="Arial" panose="020B0604020202020204" pitchFamily="34" charset="0"/>
              </a:rPr>
              <a:t>范式</a:t>
            </a:r>
            <a:endParaRPr lang="en-US" altLang="zh-CN" b="1" dirty="0">
              <a:solidFill>
                <a:srgbClr val="0645AD"/>
              </a:solidFill>
              <a:latin typeface="Arial" panose="020B0604020202020204" pitchFamily="34" charset="0"/>
            </a:endParaRPr>
          </a:p>
          <a:p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当且仅当两个表达式等价时，它们会在形式参数换名后得到同一个范式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E5C958-3537-4A56-861D-B0F0765B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3984B-0C82-494F-BE12-9A0EBE68877D}" type="datetime1">
              <a:rPr lang="zh-CN" altLang="en-US" smtClean="0"/>
              <a:pPr>
                <a:defRPr/>
              </a:pPr>
              <a:t>2021/11/29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58F0613-031F-42E8-9D36-AEC8A486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65-D7C8-429D-B1EA-0E59B9B31AC2}" type="slidenum">
              <a:rPr lang="en-US" altLang="zh-CN" smtClean="0"/>
              <a:pPr/>
              <a:t>25</a:t>
            </a:fld>
            <a:endParaRPr lang="en-US" altLang="zh-CN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456CFE39-7076-4C7C-97E9-A8AA5C679D40}"/>
              </a:ext>
            </a:extLst>
          </p:cNvPr>
          <p:cNvSpPr/>
          <p:nvPr/>
        </p:nvSpPr>
        <p:spPr bwMode="auto">
          <a:xfrm>
            <a:off x="814917" y="3567659"/>
            <a:ext cx="3062990" cy="1543987"/>
          </a:xfrm>
          <a:prstGeom prst="roundRect">
            <a:avLst/>
          </a:prstGeom>
          <a:solidFill>
            <a:srgbClr val="FF99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Eg.λx.x+z+2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λx.x+x+2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8" name="图形 7" descr="叹号">
            <a:extLst>
              <a:ext uri="{FF2B5EF4-FFF2-40B4-BE49-F238E27FC236}">
                <a16:creationId xmlns:a16="http://schemas.microsoft.com/office/drawing/2014/main" id="{C4904825-5747-4357-9321-14CEE304E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4348" y="3127947"/>
            <a:ext cx="1700134" cy="170013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D0C1FA9-C87C-4658-BB92-0EAB5B1AA815}"/>
              </a:ext>
            </a:extLst>
          </p:cNvPr>
          <p:cNvSpPr txBox="1"/>
          <p:nvPr/>
        </p:nvSpPr>
        <p:spPr>
          <a:xfrm>
            <a:off x="6900472" y="3352800"/>
            <a:ext cx="3783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所有的</a:t>
            </a:r>
            <a:r>
              <a:rPr lang="en-US" altLang="zh-CN" sz="2800" dirty="0">
                <a:solidFill>
                  <a:srgbClr val="FF0000"/>
                </a:solidFill>
              </a:rPr>
              <a:t>lambda</a:t>
            </a:r>
            <a:r>
              <a:rPr lang="zh-CN" altLang="en-US" sz="2800" dirty="0">
                <a:solidFill>
                  <a:srgbClr val="FF0000"/>
                </a:solidFill>
              </a:rPr>
              <a:t>表达式都有</a:t>
            </a:r>
            <a:r>
              <a:rPr lang="en-US" altLang="zh-CN" sz="2800" dirty="0">
                <a:solidFill>
                  <a:srgbClr val="FF0000"/>
                </a:solidFill>
              </a:rPr>
              <a:t>beta</a:t>
            </a:r>
            <a:r>
              <a:rPr lang="zh-CN" altLang="en-US" sz="2800" dirty="0">
                <a:solidFill>
                  <a:srgbClr val="FF0000"/>
                </a:solidFill>
              </a:rPr>
              <a:t>范式吗</a:t>
            </a:r>
            <a:r>
              <a:rPr lang="en-US" altLang="zh-CN" sz="2800" dirty="0">
                <a:solidFill>
                  <a:srgbClr val="FF0000"/>
                </a:solidFill>
              </a:rPr>
              <a:t>?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ACBB9F-EE4A-45C5-AFC4-C793A913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/>
              <a:t>Beta-reduction</a:t>
            </a:r>
            <a:endParaRPr lang="zh-CN" altLang="en-US" i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49ED6F-776A-4DC6-A264-5B50D5E2E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举个🌰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(</a:t>
            </a:r>
            <a:r>
              <a:rPr lang="en-US" altLang="zh-CN" dirty="0" err="1"/>
              <a:t>λx.xx</a:t>
            </a:r>
            <a:r>
              <a:rPr lang="en-US" altLang="zh-CN" dirty="0"/>
              <a:t>)(</a:t>
            </a:r>
            <a:r>
              <a:rPr lang="en-US" altLang="zh-CN" dirty="0" err="1"/>
              <a:t>λx.xx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xx[x:=(</a:t>
            </a:r>
            <a:r>
              <a:rPr lang="en-US" altLang="zh-CN" dirty="0" err="1"/>
              <a:t>λx.xx</a:t>
            </a:r>
            <a:r>
              <a:rPr lang="en-US" altLang="zh-CN" dirty="0"/>
              <a:t>)]</a:t>
            </a:r>
          </a:p>
          <a:p>
            <a:r>
              <a:rPr lang="en-US" altLang="zh-CN" dirty="0"/>
              <a:t>(x[x:=(</a:t>
            </a:r>
            <a:r>
              <a:rPr lang="en-US" altLang="zh-CN" dirty="0" err="1"/>
              <a:t>λx.xx</a:t>
            </a:r>
            <a:r>
              <a:rPr lang="en-US" altLang="zh-CN" dirty="0"/>
              <a:t>)])(x[x:=(</a:t>
            </a:r>
            <a:r>
              <a:rPr lang="en-US" altLang="zh-CN" dirty="0" err="1"/>
              <a:t>λx.xx</a:t>
            </a:r>
            <a:r>
              <a:rPr lang="en-US" altLang="zh-CN" dirty="0"/>
              <a:t>)])</a:t>
            </a:r>
          </a:p>
          <a:p>
            <a:r>
              <a:rPr lang="en-US" altLang="zh-CN" dirty="0"/>
              <a:t>(</a:t>
            </a:r>
            <a:r>
              <a:rPr lang="en-US" altLang="zh-CN" dirty="0" err="1"/>
              <a:t>λx.xx</a:t>
            </a:r>
            <a:r>
              <a:rPr lang="en-US" altLang="zh-CN" dirty="0"/>
              <a:t>)(</a:t>
            </a:r>
            <a:r>
              <a:rPr lang="en-US" altLang="zh-CN" dirty="0" err="1"/>
              <a:t>λx.xx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变回归约本身</a:t>
            </a:r>
            <a:r>
              <a:rPr lang="en-US" altLang="zh-CN" dirty="0"/>
              <a:t>!</a:t>
            </a:r>
            <a:r>
              <a:rPr lang="zh-CN" altLang="en-US" dirty="0"/>
              <a:t>此归约过程</a:t>
            </a:r>
            <a:r>
              <a:rPr lang="zh-CN" altLang="en-US" sz="4000" dirty="0">
                <a:solidFill>
                  <a:srgbClr val="FF0000"/>
                </a:solidFill>
              </a:rPr>
              <a:t>永不停止</a:t>
            </a:r>
            <a:r>
              <a:rPr lang="en-US" altLang="zh-CN" sz="4000" dirty="0">
                <a:solidFill>
                  <a:srgbClr val="FF0000"/>
                </a:solidFill>
              </a:rPr>
              <a:t>!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30E459-0807-480C-B9FC-43DF81DFA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3984B-0C82-494F-BE12-9A0EBE68877D}" type="datetime1">
              <a:rPr lang="zh-CN" altLang="en-US" smtClean="0"/>
              <a:pPr>
                <a:defRPr/>
              </a:pPr>
              <a:t>2021/11/29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D1340-53F0-4938-B233-ED0CD8BB1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65-D7C8-429D-B1EA-0E59B9B31AC2}" type="slidenum">
              <a:rPr lang="en-US" altLang="zh-CN" smtClean="0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16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600DD-78F4-41DD-8892-0AD129CA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/>
              <a:t>Lambda calculus</a:t>
            </a:r>
            <a:endParaRPr lang="zh-CN" altLang="en-US" i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A347B5-22FC-424C-B613-87F5DA4C4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08" y="1484313"/>
            <a:ext cx="10856383" cy="439261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5400" dirty="0"/>
              <a:t>More Information?</a:t>
            </a:r>
          </a:p>
          <a:p>
            <a:pPr marL="0" indent="0">
              <a:buNone/>
            </a:pPr>
            <a:r>
              <a:rPr lang="en-US" altLang="zh-CN" sz="4400" dirty="0"/>
              <a:t>Go and refer to the following website links!</a:t>
            </a:r>
          </a:p>
          <a:p>
            <a:pPr marL="0" indent="0">
              <a:buNone/>
            </a:pPr>
            <a:r>
              <a:rPr lang="en-US" altLang="zh-CN" sz="44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</a:t>
            </a:r>
            <a:endParaRPr lang="en-US" altLang="zh-CN" sz="44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altLang="zh-CN" sz="44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SEP</a:t>
            </a:r>
            <a:endParaRPr lang="en-US" altLang="zh-CN" sz="4400" dirty="0">
              <a:solidFill>
                <a:srgbClr val="00B0F0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984E90-EF1D-45D6-9C45-35CF56312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3984B-0C82-494F-BE12-9A0EBE68877D}" type="datetime1">
              <a:rPr lang="zh-CN" altLang="en-US" smtClean="0"/>
              <a:pPr>
                <a:defRPr/>
              </a:pPr>
              <a:t>2021/11/29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BDD2AAE-7351-4716-8CDF-B5B28D18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65-D7C8-429D-B1EA-0E59B9B31AC2}" type="slidenum">
              <a:rPr lang="en-US" altLang="zh-CN" smtClean="0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844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C8BC9D-9D12-407E-A756-DFF005BC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2B6E89-CBC4-449E-B91C-3DDA8380E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713" y="2174405"/>
            <a:ext cx="9120263" cy="194039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6000" dirty="0">
                <a:latin typeface="Arial Black" panose="020B0A04020102020204" pitchFamily="34" charset="0"/>
              </a:rPr>
              <a:t>Thanks for listening!</a:t>
            </a:r>
            <a:endParaRPr lang="zh-CN" altLang="en-US" sz="6000" dirty="0">
              <a:latin typeface="Arial Black" panose="020B0A0402010202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992558-A6C3-408C-934A-C3FB8720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3984B-0C82-494F-BE12-9A0EBE68877D}" type="datetime1">
              <a:rPr lang="zh-CN" altLang="en-US" smtClean="0"/>
              <a:pPr>
                <a:defRPr/>
              </a:pPr>
              <a:t>2021/11/29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4F2122-6420-4D29-8F5D-3CE081A2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4265-D7C8-429D-B1EA-0E59B9B31AC2}" type="slidenum">
              <a:rPr lang="en-US" altLang="zh-CN" smtClean="0"/>
              <a:pPr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355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740984-E329-4A16-880D-E02ACAC9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/>
              <a:t>Lambda calculus</a:t>
            </a:r>
            <a:endParaRPr lang="zh-CN" altLang="en-US" i="1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A210131-B53B-438D-9F11-62CDBB3CF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5400" b="1" dirty="0">
                <a:solidFill>
                  <a:schemeClr val="tx2"/>
                </a:solidFill>
              </a:rPr>
              <a:t>Brief History</a:t>
            </a:r>
          </a:p>
          <a:p>
            <a:pPr marL="0" indent="0" eaLnBrk="1" hangingPunct="1">
              <a:buNone/>
            </a:pPr>
            <a:endParaRPr lang="en-US" altLang="zh-CN" sz="4000" b="1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zh-CN" sz="5400" b="1" dirty="0">
                <a:solidFill>
                  <a:schemeClr val="tx2"/>
                </a:solidFill>
              </a:rPr>
              <a:t>Basic Calculus</a:t>
            </a:r>
          </a:p>
          <a:p>
            <a:pPr marL="0" indent="0" eaLnBrk="1" hangingPunct="1">
              <a:buNone/>
            </a:pPr>
            <a:endParaRPr lang="en-US" altLang="zh-CN" sz="4000" b="1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altLang="zh-CN" sz="4400" b="1" dirty="0">
              <a:solidFill>
                <a:schemeClr val="tx2"/>
              </a:solidFill>
            </a:endParaRPr>
          </a:p>
          <a:p>
            <a:pPr eaLnBrk="1" hangingPunct="1"/>
            <a:endParaRPr lang="en-US" altLang="zh-CN" sz="3200" b="1" dirty="0">
              <a:solidFill>
                <a:schemeClr val="tx2"/>
              </a:solidFill>
            </a:endParaRPr>
          </a:p>
          <a:p>
            <a:pPr eaLnBrk="1" hangingPunct="1"/>
            <a:endParaRPr lang="en-US" altLang="zh-CN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34892-9EEF-4052-BCA8-4284224A6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>
              <a:solidFill>
                <a:srgbClr val="29292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2941501C-9A22-4428-A160-754244AD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E2453ABD-D215-4C9E-BFFF-B4FE0783A8F6}" type="slidenum">
              <a:rPr lang="en-US" altLang="zh-CN" sz="1600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</a:t>
            </a:fld>
            <a:endParaRPr lang="en-US" altLang="zh-CN" sz="160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7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1E3353-5993-426A-8AB7-F713EB7EE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75" y="2516198"/>
            <a:ext cx="10363200" cy="1116478"/>
          </a:xfrm>
        </p:spPr>
        <p:txBody>
          <a:bodyPr/>
          <a:lstStyle/>
          <a:p>
            <a:r>
              <a:rPr lang="en-US" altLang="zh-CN" dirty="0"/>
              <a:t>                 </a:t>
            </a:r>
            <a:r>
              <a:rPr lang="en-US" altLang="zh-CN" sz="5400" dirty="0">
                <a:latin typeface="Arial Black" panose="020B0A04020102020204" pitchFamily="34" charset="0"/>
              </a:rPr>
              <a:t>Brief  History</a:t>
            </a:r>
            <a:endParaRPr lang="zh-CN" altLang="en-US" sz="5400" dirty="0">
              <a:latin typeface="Arial Black" panose="020B0A040201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B62F18-F8D6-43E8-9177-B7D5D6FF3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310" y="360539"/>
            <a:ext cx="5456164" cy="728486"/>
          </a:xfrm>
        </p:spPr>
        <p:txBody>
          <a:bodyPr/>
          <a:lstStyle/>
          <a:p>
            <a:r>
              <a:rPr lang="en-US" altLang="zh-CN" sz="3600" i="1" dirty="0"/>
              <a:t>Lambda calculus</a:t>
            </a:r>
            <a:endParaRPr lang="zh-CN" altLang="en-US" sz="3600" i="1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2E4E08-E082-4F76-B7A7-0BA32A38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889364-3B6F-4127-A2C3-58DF611F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4344-0EE8-4CBD-861E-AAE19EFD6E76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04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8021BB-DFC8-44F0-91C5-AAC355C2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/>
              <a:t>Lambda calculus</a:t>
            </a:r>
            <a:endParaRPr lang="zh-CN" altLang="en-US" i="1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A210131-B53B-438D-9F11-62CDBB3CF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CN" sz="2400" b="1" dirty="0">
              <a:solidFill>
                <a:schemeClr val="tx2"/>
              </a:solidFill>
            </a:endParaRPr>
          </a:p>
          <a:p>
            <a:pPr eaLnBrk="1" hangingPunct="1"/>
            <a:endParaRPr lang="en-US" altLang="zh-CN" sz="3200" b="1" dirty="0">
              <a:solidFill>
                <a:schemeClr val="tx2"/>
              </a:solidFill>
            </a:endParaRPr>
          </a:p>
          <a:p>
            <a:pPr eaLnBrk="1" hangingPunct="1"/>
            <a:endParaRPr lang="en-US" altLang="zh-CN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34892-9EEF-4052-BCA8-4284224A6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>
              <a:solidFill>
                <a:srgbClr val="29292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2941501C-9A22-4428-A160-754244AD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E2453ABD-D215-4C9E-BFFF-B4FE0783A8F6}" type="slidenum">
              <a:rPr lang="en-US" altLang="zh-CN" sz="1600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5</a:t>
            </a:fld>
            <a:endParaRPr lang="en-US" altLang="zh-CN" sz="1600">
              <a:solidFill>
                <a:srgbClr val="292929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0143C42-BB63-4193-A01C-20221A126613}"/>
              </a:ext>
            </a:extLst>
          </p:cNvPr>
          <p:cNvSpPr txBox="1"/>
          <p:nvPr/>
        </p:nvSpPr>
        <p:spPr>
          <a:xfrm>
            <a:off x="468096" y="1389063"/>
            <a:ext cx="77365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作为对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数学基础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研究的一部分，数学家</a:t>
            </a:r>
            <a:r>
              <a:rPr lang="en-US" altLang="zh-CN" b="0" i="0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Alonzo</a:t>
            </a:r>
            <a:r>
              <a:rPr lang="zh-CN" altLang="en-US" b="0" i="0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Church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在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世纪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年代提出了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演算。但最初的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演算系统被证明是逻辑上不自洽的</a:t>
            </a:r>
            <a:endParaRPr lang="en-US" altLang="zh-CN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altLang="zh-CN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——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在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1935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CN" dirty="0">
                <a:solidFill>
                  <a:srgbClr val="0645AD"/>
                </a:solidFill>
                <a:latin typeface="Arial" panose="020B0604020202020204" pitchFamily="34" charset="0"/>
              </a:rPr>
              <a:t>Stephen Kleene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和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</a:rPr>
              <a:t>J. B. Rosser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举出了</a:t>
            </a:r>
            <a:r>
              <a:rPr lang="en-US" altLang="zh-CN" dirty="0">
                <a:solidFill>
                  <a:srgbClr val="007A5E"/>
                </a:solidFill>
                <a:latin typeface="Arial" panose="020B0604020202020204" pitchFamily="34" charset="0"/>
              </a:rPr>
              <a:t>Kleene-Rosser</a:t>
            </a:r>
            <a:r>
              <a:rPr lang="zh-CN" altLang="en-US" dirty="0">
                <a:solidFill>
                  <a:srgbClr val="007A5E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7A5E"/>
                </a:solidFill>
                <a:latin typeface="Arial" panose="020B0604020202020204" pitchFamily="34" charset="0"/>
              </a:rPr>
              <a:t>paradox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。</a:t>
            </a:r>
            <a:endParaRPr lang="en-US" altLang="zh-CN" b="0" i="0" baseline="30000" dirty="0">
              <a:solidFill>
                <a:srgbClr val="0645AD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zh-CN" alt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1936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 邱奇把那个版本的关于计算的部分抽出独立发表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—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现在这被称为无类型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演算。</a:t>
            </a:r>
            <a:endParaRPr lang="en-US" altLang="zh-CN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altLang="zh-CN" b="0" i="0" baseline="30000" dirty="0">
              <a:solidFill>
                <a:srgbClr val="0645AD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1940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年，他创立了一个计算能力更弱但是逻辑上自洽的的系统，这被称为</a:t>
            </a:r>
            <a:r>
              <a:rPr lang="zh-CN" altLang="en-US" dirty="0">
                <a:solidFill>
                  <a:srgbClr val="202122"/>
                </a:solidFill>
                <a:latin typeface="Arial" panose="020B0604020202020204" pitchFamily="34" charset="0"/>
              </a:rPr>
              <a:t>简单类型</a:t>
            </a:r>
            <a:r>
              <a:rPr lang="en-US" altLang="zh-CN" dirty="0">
                <a:solidFill>
                  <a:srgbClr val="202122"/>
                </a:solidFill>
                <a:latin typeface="Arial" panose="020B0604020202020204" pitchFamily="34" charset="0"/>
              </a:rPr>
              <a:t>λ</a:t>
            </a:r>
            <a:r>
              <a:rPr lang="zh-CN" altLang="en-US" dirty="0">
                <a:solidFill>
                  <a:srgbClr val="202122"/>
                </a:solidFill>
                <a:latin typeface="Arial" panose="020B0604020202020204" pitchFamily="34" charset="0"/>
              </a:rPr>
              <a:t>演算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。</a:t>
            </a:r>
          </a:p>
          <a:p>
            <a:pPr algn="l"/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直到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1960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年，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演算与编程语言的关系被确立了；在这之前它只是一个范式。由于</a:t>
            </a:r>
            <a:r>
              <a:rPr lang="en-US" altLang="zh-CN" dirty="0">
                <a:solidFill>
                  <a:srgbClr val="0645AD"/>
                </a:solidFill>
                <a:latin typeface="Arial" panose="020B0604020202020204" pitchFamily="34" charset="0"/>
              </a:rPr>
              <a:t>Richard Montague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和其他语言学家将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演算应用于自然语言语法的研究，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演算已经开始在语言学和计算机科学学界拥有一席之地。</a:t>
            </a:r>
          </a:p>
          <a:p>
            <a:endParaRPr lang="zh-CN" alt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5F603C-755D-4E4D-B4E0-F2C324E23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20" y="1543838"/>
            <a:ext cx="2954303" cy="39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0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E7973EAC-42B5-44CA-8B64-7983888B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68" y="2293495"/>
            <a:ext cx="9894792" cy="1244184"/>
          </a:xfrm>
        </p:spPr>
        <p:txBody>
          <a:bodyPr/>
          <a:lstStyle/>
          <a:p>
            <a:r>
              <a:rPr lang="en-US" altLang="zh-CN" dirty="0">
                <a:latin typeface="Arial Black" panose="020B0A04020102020204" pitchFamily="34" charset="0"/>
              </a:rPr>
              <a:t>           </a:t>
            </a:r>
            <a:r>
              <a:rPr lang="en-US" altLang="zh-CN" sz="5400" dirty="0">
                <a:latin typeface="Arial Black" panose="020B0A04020102020204" pitchFamily="34" charset="0"/>
              </a:rPr>
              <a:t>Basic Calculus</a:t>
            </a:r>
            <a:endParaRPr lang="zh-CN" altLang="en-US" sz="5400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34892-9EEF-4052-BCA8-4284224A6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>
              <a:solidFill>
                <a:srgbClr val="29292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2941501C-9A22-4428-A160-754244AD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E2453ABD-D215-4C9E-BFFF-B4FE0783A8F6}" type="slidenum">
              <a:rPr lang="en-US" altLang="zh-CN" sz="1600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6</a:t>
            </a:fld>
            <a:endParaRPr lang="en-US" altLang="zh-CN" sz="160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4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934892-9EEF-4052-BCA8-4284224A676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>
              <a:solidFill>
                <a:srgbClr val="29292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2941501C-9A22-4428-A160-754244AD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E2453ABD-D215-4C9E-BFFF-B4FE0783A8F6}" type="slidenum">
              <a:rPr lang="en-US" altLang="zh-CN" sz="1600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7</a:t>
            </a:fld>
            <a:endParaRPr lang="en-US" altLang="zh-CN" sz="1600">
              <a:solidFill>
                <a:srgbClr val="292929"/>
              </a:solidFill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A210131-B53B-438D-9F11-62CDBB3CF32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311900" y="4581525"/>
            <a:ext cx="4356100" cy="1195388"/>
          </a:xfrm>
        </p:spPr>
        <p:txBody>
          <a:bodyPr/>
          <a:lstStyle/>
          <a:p>
            <a:pPr eaLnBrk="1" hangingPunct="1"/>
            <a:endParaRPr lang="en-US" altLang="zh-CN" sz="2400" b="1" dirty="0">
              <a:solidFill>
                <a:schemeClr val="tx2"/>
              </a:solidFill>
            </a:endParaRPr>
          </a:p>
          <a:p>
            <a:pPr eaLnBrk="1" hangingPunct="1"/>
            <a:endParaRPr lang="en-US" altLang="zh-CN" sz="3200" b="1" dirty="0">
              <a:solidFill>
                <a:schemeClr val="tx2"/>
              </a:solidFill>
            </a:endParaRPr>
          </a:p>
          <a:p>
            <a:pPr eaLnBrk="1" hangingPunct="1"/>
            <a:endParaRPr lang="en-US" altLang="zh-CN" sz="3200" dirty="0"/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81A2D681-9040-4E40-9D13-7A258D4FB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68081"/>
              </p:ext>
            </p:extLst>
          </p:nvPr>
        </p:nvGraphicFramePr>
        <p:xfrm>
          <a:off x="2032000" y="10120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0519872D-A371-460F-97BD-36A09E18C607}"/>
              </a:ext>
            </a:extLst>
          </p:cNvPr>
          <p:cNvSpPr txBox="1"/>
          <p:nvPr/>
        </p:nvSpPr>
        <p:spPr>
          <a:xfrm>
            <a:off x="1384092" y="427278"/>
            <a:ext cx="289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/>
              <a:t>Calculus</a:t>
            </a:r>
            <a:endParaRPr lang="zh-CN" alt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67806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6BBE94D-F86A-4438-932D-A9F077A5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E93EC23-8357-46CE-84DF-BD76D826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56AF-CE72-440F-87B2-B65B4F711B72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62F4A5F-EC86-47E3-9EB3-7C118FAF603B}"/>
              </a:ext>
            </a:extLst>
          </p:cNvPr>
          <p:cNvSpPr txBox="1"/>
          <p:nvPr/>
        </p:nvSpPr>
        <p:spPr>
          <a:xfrm>
            <a:off x="2953767" y="2495655"/>
            <a:ext cx="62844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latin typeface="Arial Black" panose="020B0A04020102020204" pitchFamily="34" charset="0"/>
              </a:rPr>
              <a:t>Lambda-term</a:t>
            </a:r>
          </a:p>
          <a:p>
            <a:r>
              <a:rPr lang="en-US" altLang="zh-CN" sz="3600" dirty="0"/>
              <a:t>       (λ</a:t>
            </a:r>
            <a:r>
              <a:rPr lang="zh-CN" altLang="en-US" sz="3600" dirty="0"/>
              <a:t>表达式的构建</a:t>
            </a:r>
            <a:r>
              <a:rPr lang="en-US" altLang="zh-CN" sz="3600" dirty="0"/>
              <a:t>)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877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BADD2A-6C26-470B-8433-C491D73C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1" y="309876"/>
            <a:ext cx="7488767" cy="576262"/>
          </a:xfrm>
        </p:spPr>
        <p:txBody>
          <a:bodyPr/>
          <a:lstStyle/>
          <a:p>
            <a:pPr algn="l"/>
            <a:r>
              <a:rPr lang="zh-CN" altLang="en-US" i="1" dirty="0"/>
              <a:t>构建</a:t>
            </a:r>
            <a:r>
              <a:rPr lang="en-US" altLang="zh-CN" i="1" dirty="0"/>
              <a:t>Lambda</a:t>
            </a:r>
            <a:r>
              <a:rPr lang="zh-CN" altLang="en-US" i="1" dirty="0"/>
              <a:t>项的规则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A210131-B53B-438D-9F11-62CDBB3CF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V="1">
            <a:off x="631636" y="687152"/>
            <a:ext cx="10856383" cy="824746"/>
          </a:xfrm>
        </p:spPr>
        <p:txBody>
          <a:bodyPr/>
          <a:lstStyle/>
          <a:p>
            <a:pPr eaLnBrk="1" hangingPunct="1"/>
            <a:endParaRPr lang="en-US" altLang="zh-CN" sz="2400" b="1" dirty="0">
              <a:solidFill>
                <a:schemeClr val="tx2"/>
              </a:solidFill>
            </a:endParaRPr>
          </a:p>
          <a:p>
            <a:pPr eaLnBrk="1" hangingPunct="1"/>
            <a:endParaRPr lang="en-US" altLang="zh-CN" sz="3200" b="1" dirty="0">
              <a:solidFill>
                <a:schemeClr val="tx2"/>
              </a:solidFill>
            </a:endParaRPr>
          </a:p>
          <a:p>
            <a:pPr eaLnBrk="1" hangingPunct="1"/>
            <a:endParaRPr lang="en-US" altLang="zh-CN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34892-9EEF-4052-BCA8-4284224A6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>
              <a:solidFill>
                <a:srgbClr val="292929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2941501C-9A22-4428-A160-754244AD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E2453ABD-D215-4C9E-BFFF-B4FE0783A8F6}" type="slidenum">
              <a:rPr lang="en-US" altLang="zh-CN" sz="1600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9</a:t>
            </a:fld>
            <a:endParaRPr lang="en-US" altLang="zh-CN" sz="1600">
              <a:solidFill>
                <a:srgbClr val="292929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62870C-7BAD-4DC5-8A05-1658F5CFAD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41094" r="32662" b="40983"/>
          <a:stretch/>
        </p:blipFill>
        <p:spPr>
          <a:xfrm>
            <a:off x="356627" y="1351442"/>
            <a:ext cx="11203737" cy="2413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192B975-9184-448C-A377-092651B0489E}"/>
              </a:ext>
            </a:extLst>
          </p:cNvPr>
          <p:cNvSpPr txBox="1"/>
          <p:nvPr/>
        </p:nvSpPr>
        <p:spPr>
          <a:xfrm>
            <a:off x="497011" y="3607634"/>
            <a:ext cx="9946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</a:rPr>
              <a:t>F</a:t>
            </a:r>
            <a:r>
              <a:rPr lang="en-US" altLang="zh-CN" sz="3200" dirty="0"/>
              <a:t>(x)=</a:t>
            </a:r>
            <a:r>
              <a:rPr lang="en-US" altLang="zh-CN" sz="3200" dirty="0">
                <a:solidFill>
                  <a:srgbClr val="FF0000"/>
                </a:solidFill>
              </a:rPr>
              <a:t>x</a:t>
            </a:r>
            <a:r>
              <a:rPr lang="en-US" altLang="zh-CN" sz="3200" dirty="0"/>
              <a:t>+2</a:t>
            </a:r>
            <a:endParaRPr lang="zh-CN" altLang="en-US" sz="3200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592EFCF-C76E-4820-B228-E47B18EFDDA4}"/>
              </a:ext>
            </a:extLst>
          </p:cNvPr>
          <p:cNvSpPr/>
          <p:nvPr/>
        </p:nvSpPr>
        <p:spPr bwMode="auto">
          <a:xfrm>
            <a:off x="7786752" y="3083511"/>
            <a:ext cx="1896894" cy="110927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引入</a:t>
            </a:r>
            <a:endParaRPr kumimoji="0" lang="zh-CN" altLang="en-US" sz="3200" b="1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9" name="图形 8" descr="箭头轻微弯曲">
            <a:extLst>
              <a:ext uri="{FF2B5EF4-FFF2-40B4-BE49-F238E27FC236}">
                <a16:creationId xmlns:a16="http://schemas.microsoft.com/office/drawing/2014/main" id="{73F4DEA5-576E-403F-A9DC-0366222F7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3476" y="3456816"/>
            <a:ext cx="914400" cy="9144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3FC1B71-83FD-4848-8BF6-9CEFDFEE1386}"/>
              </a:ext>
            </a:extLst>
          </p:cNvPr>
          <p:cNvSpPr txBox="1"/>
          <p:nvPr/>
        </p:nvSpPr>
        <p:spPr>
          <a:xfrm>
            <a:off x="3127947" y="3515300"/>
            <a:ext cx="5171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4400" dirty="0"/>
              <a:t>λx.x+2</a:t>
            </a:r>
            <a:endParaRPr lang="zh-CN" altLang="en-US" sz="4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71B9267-190C-41EC-98B4-DF23FB6FE88C}"/>
              </a:ext>
            </a:extLst>
          </p:cNvPr>
          <p:cNvSpPr txBox="1"/>
          <p:nvPr/>
        </p:nvSpPr>
        <p:spPr>
          <a:xfrm>
            <a:off x="428307" y="4653885"/>
            <a:ext cx="416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</a:rPr>
              <a:t>F</a:t>
            </a:r>
            <a:r>
              <a:rPr lang="en-US" altLang="zh-CN" sz="3200" dirty="0"/>
              <a:t>(x)=</a:t>
            </a:r>
            <a:r>
              <a:rPr lang="en-US" altLang="zh-CN" sz="3200" dirty="0">
                <a:solidFill>
                  <a:srgbClr val="FF0000"/>
                </a:solidFill>
              </a:rPr>
              <a:t>x</a:t>
            </a:r>
            <a:r>
              <a:rPr lang="en-US" altLang="zh-CN" sz="3200" dirty="0"/>
              <a:t>+2,</a:t>
            </a:r>
            <a:r>
              <a:rPr lang="en-US" altLang="zh-CN" sz="3200" dirty="0">
                <a:solidFill>
                  <a:srgbClr val="FF0000"/>
                </a:solidFill>
              </a:rPr>
              <a:t>x</a:t>
            </a:r>
            <a:r>
              <a:rPr lang="en-US" altLang="zh-CN" sz="3200" dirty="0"/>
              <a:t>=5 </a:t>
            </a:r>
            <a:r>
              <a:rPr lang="zh-CN" altLang="en-US" sz="3200" dirty="0"/>
              <a:t>→ </a:t>
            </a:r>
            <a:r>
              <a:rPr lang="en-US" altLang="zh-CN" sz="3200" dirty="0"/>
              <a:t>F(5)</a:t>
            </a:r>
            <a:endParaRPr lang="zh-CN" altLang="en-US" sz="3200" dirty="0"/>
          </a:p>
        </p:txBody>
      </p:sp>
      <p:pic>
        <p:nvPicPr>
          <p:cNvPr id="14" name="图形 13" descr="箭头轻微弯曲">
            <a:extLst>
              <a:ext uri="{FF2B5EF4-FFF2-40B4-BE49-F238E27FC236}">
                <a16:creationId xmlns:a16="http://schemas.microsoft.com/office/drawing/2014/main" id="{6465C886-4F65-4C09-9CCB-E530F2120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6293" y="4489072"/>
            <a:ext cx="914400" cy="9144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D5C14E9-BE82-419E-9F8C-961EE51B3D97}"/>
              </a:ext>
            </a:extLst>
          </p:cNvPr>
          <p:cNvSpPr txBox="1"/>
          <p:nvPr/>
        </p:nvSpPr>
        <p:spPr>
          <a:xfrm>
            <a:off x="5778708" y="4567030"/>
            <a:ext cx="3327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(λx.x+2) 5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192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1378</Words>
  <Application>Microsoft Office PowerPoint</Application>
  <PresentationFormat>宽屏</PresentationFormat>
  <Paragraphs>222</Paragraphs>
  <Slides>28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Helvetica Neue</vt:lpstr>
      <vt:lpstr>等线</vt:lpstr>
      <vt:lpstr>宋体</vt:lpstr>
      <vt:lpstr>Arial</vt:lpstr>
      <vt:lpstr>Arial Black</vt:lpstr>
      <vt:lpstr>Times New Roman</vt:lpstr>
      <vt:lpstr>Wingdings</vt:lpstr>
      <vt:lpstr>Axis</vt:lpstr>
      <vt:lpstr>PowerPoint 演示文稿</vt:lpstr>
      <vt:lpstr>Professional overview</vt:lpstr>
      <vt:lpstr>Lambda calculus</vt:lpstr>
      <vt:lpstr>                 Brief  History</vt:lpstr>
      <vt:lpstr>Lambda calculus</vt:lpstr>
      <vt:lpstr>           Basic Calculus</vt:lpstr>
      <vt:lpstr>PowerPoint 演示文稿</vt:lpstr>
      <vt:lpstr>PowerPoint 演示文稿</vt:lpstr>
      <vt:lpstr>构建Lambda项的规则</vt:lpstr>
      <vt:lpstr> Backus-Naur Form</vt:lpstr>
      <vt:lpstr>Calculus</vt:lpstr>
      <vt:lpstr>Calculus</vt:lpstr>
      <vt:lpstr>Calculus</vt:lpstr>
      <vt:lpstr>Currying</vt:lpstr>
      <vt:lpstr>Curriy</vt:lpstr>
      <vt:lpstr>Currying</vt:lpstr>
      <vt:lpstr>Calculus</vt:lpstr>
      <vt:lpstr>Calculus</vt:lpstr>
      <vt:lpstr>Calculus</vt:lpstr>
      <vt:lpstr>Reduction</vt:lpstr>
      <vt:lpstr>PowerPoint 演示文稿</vt:lpstr>
      <vt:lpstr>Alpha-reduction</vt:lpstr>
      <vt:lpstr> </vt:lpstr>
      <vt:lpstr>Beta-reduction</vt:lpstr>
      <vt:lpstr>Beta-reduction</vt:lpstr>
      <vt:lpstr>Beta-reduction</vt:lpstr>
      <vt:lpstr>Lambda calculus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昕怡</dc:creator>
  <cp:lastModifiedBy>lenovo</cp:lastModifiedBy>
  <cp:revision>11</cp:revision>
  <dcterms:created xsi:type="dcterms:W3CDTF">2021-11-05T15:14:18Z</dcterms:created>
  <dcterms:modified xsi:type="dcterms:W3CDTF">2021-11-29T03:05:55Z</dcterms:modified>
</cp:coreProperties>
</file>