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8"/>
  </p:notesMasterIdLst>
  <p:sldIdLst>
    <p:sldId id="256" r:id="rId2"/>
    <p:sldId id="273" r:id="rId3"/>
    <p:sldId id="272" r:id="rId4"/>
    <p:sldId id="257" r:id="rId5"/>
    <p:sldId id="282" r:id="rId6"/>
    <p:sldId id="274" r:id="rId7"/>
    <p:sldId id="275" r:id="rId8"/>
    <p:sldId id="313" r:id="rId9"/>
    <p:sldId id="263" r:id="rId10"/>
    <p:sldId id="264" r:id="rId11"/>
    <p:sldId id="262" r:id="rId12"/>
    <p:sldId id="259" r:id="rId13"/>
    <p:sldId id="261" r:id="rId14"/>
    <p:sldId id="276" r:id="rId15"/>
    <p:sldId id="277" r:id="rId16"/>
    <p:sldId id="278" r:id="rId17"/>
    <p:sldId id="260" r:id="rId18"/>
    <p:sldId id="265" r:id="rId19"/>
    <p:sldId id="279" r:id="rId20"/>
    <p:sldId id="280" r:id="rId21"/>
    <p:sldId id="267" r:id="rId22"/>
    <p:sldId id="268" r:id="rId23"/>
    <p:sldId id="269" r:id="rId24"/>
    <p:sldId id="283" r:id="rId25"/>
    <p:sldId id="287" r:id="rId26"/>
    <p:sldId id="284" r:id="rId27"/>
    <p:sldId id="285" r:id="rId28"/>
    <p:sldId id="286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270" r:id="rId55"/>
    <p:sldId id="281" r:id="rId56"/>
    <p:sldId id="271" r:id="rId57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3" autoAdjust="0"/>
    <p:restoredTop sz="88517" autoAdjust="0"/>
  </p:normalViewPr>
  <p:slideViewPr>
    <p:cSldViewPr snapToGrid="0">
      <p:cViewPr varScale="1">
        <p:scale>
          <a:sx n="61" d="100"/>
          <a:sy n="61" d="100"/>
        </p:scale>
        <p:origin x="48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C3C6B-1B0A-4162-97A7-180DA357BBA3}" type="datetimeFigureOut">
              <a:rPr lang="zh-CN" altLang="en-US" smtClean="0"/>
              <a:t>2019/11/4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B5B26-BD32-4FC4-85E0-E10EACA97F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3427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表现形式的统一就是：</a:t>
            </a:r>
            <a:r>
              <a:rPr lang="en-US" altLang="zh-CN" dirty="0"/>
              <a:t>01</a:t>
            </a:r>
            <a:r>
              <a:rPr lang="zh-CN" altLang="en-US" dirty="0"/>
              <a:t>位串。但给定一个</a:t>
            </a:r>
            <a:r>
              <a:rPr lang="en-US" altLang="zh-CN" dirty="0"/>
              <a:t>01</a:t>
            </a:r>
            <a:r>
              <a:rPr lang="zh-CN" altLang="en-US" dirty="0"/>
              <a:t>位串，如何解读其含义？如何操纵其数据？是因数据代表的现实对象不同而不同的。这种不同必须在将对象数据化的时候就定义好，否则后期的处理将产生混乱。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B5B26-BD32-4FC4-85E0-E10EACA97FA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4128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变量是空间的代号，对变量的使用（存、取）就是对变量所表示的空间中的数据的操纵。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B5B26-BD32-4FC4-85E0-E10EACA97FA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6333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4B5B26-BD32-4FC4-85E0-E10EACA97FA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6096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代价在哪里？下标和“头尾”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B5B26-BD32-4FC4-85E0-E10EACA97FA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4815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每一颗子树可以对应于一次递归调用过程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4B5B26-BD32-4FC4-85E0-E10EACA97FA5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2217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4B5B26-BD32-4FC4-85E0-E10EACA97FA5}" type="slidenum">
              <a:rPr lang="zh-CN" altLang="en-US" smtClean="0"/>
              <a:t>48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4443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精华，程序设计，就是对变量的处理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B5B26-BD32-4FC4-85E0-E10EACA97FA5}" type="slidenum">
              <a:rPr lang="zh-CN" altLang="en-US" smtClean="0"/>
              <a:t>55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5695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8663" y="1816268"/>
            <a:ext cx="4254674" cy="683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b"/>
          <a:lstStyle>
            <a:lvl1pPr algn="ctr">
              <a:defRPr sz="54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B0E32-679E-42D2-A9AE-57E243935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2F4694-BFCC-497A-86D4-FC6BE4392F92}" type="datetimeFigureOut">
              <a:rPr lang="zh-CN" altLang="en-US" smtClean="0"/>
              <a:t>2019/11/4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8B6345-E073-49C4-B6D4-95F8444A9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940670-C74D-48F0-979E-FD7B99930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23C1F3-15A3-47DA-8C8C-52291983924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17175685-2180-4EC2-80CE-F5B720B6B0D5}"/>
              </a:ext>
            </a:extLst>
          </p:cNvPr>
          <p:cNvSpPr/>
          <p:nvPr/>
        </p:nvSpPr>
        <p:spPr>
          <a:xfrm>
            <a:off x="2855640" y="2707095"/>
            <a:ext cx="6480720" cy="528898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cxnSp>
        <p:nvCxnSpPr>
          <p:cNvPr id="9" name="连接符: 肘形 8">
            <a:extLst>
              <a:ext uri="{FF2B5EF4-FFF2-40B4-BE49-F238E27FC236}">
                <a16:creationId xmlns:a16="http://schemas.microsoft.com/office/drawing/2014/main" id="{A7BD68E4-2E2B-4470-B00F-1FD78EA54C43}"/>
              </a:ext>
            </a:extLst>
          </p:cNvPr>
          <p:cNvCxnSpPr>
            <a:cxnSpLocks/>
            <a:stCxn id="2" idx="1"/>
            <a:endCxn id="8" idx="1"/>
          </p:cNvCxnSpPr>
          <p:nvPr/>
        </p:nvCxnSpPr>
        <p:spPr>
          <a:xfrm rot="10800000" flipV="1">
            <a:off x="2855641" y="2157820"/>
            <a:ext cx="1113023" cy="813724"/>
          </a:xfrm>
          <a:prstGeom prst="bentConnector3">
            <a:avLst>
              <a:gd name="adj1" fmla="val 220241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连接符: 肘形 9">
            <a:extLst>
              <a:ext uri="{FF2B5EF4-FFF2-40B4-BE49-F238E27FC236}">
                <a16:creationId xmlns:a16="http://schemas.microsoft.com/office/drawing/2014/main" id="{4F24F22C-39D3-4927-988C-5FA6DE25E295}"/>
              </a:ext>
            </a:extLst>
          </p:cNvPr>
          <p:cNvCxnSpPr>
            <a:cxnSpLocks/>
            <a:stCxn id="2" idx="3"/>
            <a:endCxn id="8" idx="3"/>
          </p:cNvCxnSpPr>
          <p:nvPr/>
        </p:nvCxnSpPr>
        <p:spPr>
          <a:xfrm>
            <a:off x="8223337" y="2157820"/>
            <a:ext cx="1113023" cy="813724"/>
          </a:xfrm>
          <a:prstGeom prst="bentConnector3">
            <a:avLst>
              <a:gd name="adj1" fmla="val 221038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66997" y="2707095"/>
            <a:ext cx="5858006" cy="472172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272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A41607-BC45-40E1-A51F-7A90EB94D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2F4694-BFCC-497A-86D4-FC6BE4392F92}" type="datetimeFigureOut">
              <a:rPr lang="zh-CN" altLang="en-US" smtClean="0"/>
              <a:t>2019/11/4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AD40E-DC1E-40E6-BE15-88CB72A77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2939D-56B3-4992-A0BF-8A41070E6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23C1F3-15A3-47DA-8C8C-52291983924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标题 6">
            <a:extLst>
              <a:ext uri="{FF2B5EF4-FFF2-40B4-BE49-F238E27FC236}">
                <a16:creationId xmlns:a16="http://schemas.microsoft.com/office/drawing/2014/main" id="{72E52E12-E56F-43BF-9839-F54623253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06779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38439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DD7179-18A9-41DE-967E-AFD11779A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2F4694-BFCC-497A-86D4-FC6BE4392F92}" type="datetimeFigureOut">
              <a:rPr lang="zh-CN" altLang="en-US" smtClean="0"/>
              <a:t>2019/11/4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AD1EB6-8FBE-4C22-8DEA-00FBE9B22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35B9C-32DC-4907-90AB-435ACA768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23C1F3-15A3-47DA-8C8C-52291983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1814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FA5A3D-2BC8-41FA-94A6-9346221F6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574DB46-F580-417D-99A8-9C750CBB1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F4694-BFCC-497A-86D4-FC6BE4392F92}" type="datetimeFigureOut">
              <a:rPr lang="zh-CN" altLang="en-US" smtClean="0"/>
              <a:t>2019/11/4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A2D926F-4E8E-4046-9043-8BF43C90A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F2986BE-33F3-4EC9-BD2D-869797507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3C1F3-15A3-47DA-8C8C-52291983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1481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33814"/>
            <a:ext cx="10515600" cy="494314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A5BFA8-D059-4941-B07C-337A5BF8F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2F4694-BFCC-497A-86D4-FC6BE4392F92}" type="datetimeFigureOut">
              <a:rPr lang="zh-CN" altLang="en-US" smtClean="0"/>
              <a:t>2019/11/4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548964-ECCC-4046-991E-010EBF304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55464-0FE3-4252-81CE-2339AD7F5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23C1F3-15A3-47DA-8C8C-52291983924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标题 6">
            <a:extLst>
              <a:ext uri="{FF2B5EF4-FFF2-40B4-BE49-F238E27FC236}">
                <a16:creationId xmlns:a16="http://schemas.microsoft.com/office/drawing/2014/main" id="{8C1B97C6-2F0A-4F43-9C69-44596A89E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06779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56209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8A16C-FB1E-4149-84A0-8674E4DB4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2F4694-BFCC-497A-86D4-FC6BE4392F92}" type="datetimeFigureOut">
              <a:rPr lang="zh-CN" altLang="en-US" smtClean="0"/>
              <a:t>2019/11/4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CE0B51-7E6F-4D86-8B2E-261CF3B93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C306B-D164-48C9-837D-8D64AC7C8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23C1F3-15A3-47DA-8C8C-52291983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421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651AE07-53D0-4950-8104-71F627430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2F4694-BFCC-497A-86D4-FC6BE4392F92}" type="datetimeFigureOut">
              <a:rPr lang="zh-CN" altLang="en-US" smtClean="0"/>
              <a:t>2019/11/4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1F68EEA-8359-4382-BE3E-72698BCBF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802E5AF-9518-44E9-B222-06C7D5A28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23C1F3-15A3-47DA-8C8C-52291983924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6">
            <a:extLst>
              <a:ext uri="{FF2B5EF4-FFF2-40B4-BE49-F238E27FC236}">
                <a16:creationId xmlns:a16="http://schemas.microsoft.com/office/drawing/2014/main" id="{D42DFEE3-B06F-4B2C-AB5D-B52B40178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06779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55809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98870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1812617"/>
            <a:ext cx="5157787" cy="425083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2" y="988705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1812617"/>
            <a:ext cx="5183188" cy="425083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6433215-B176-43FF-A9AB-0FB067572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2F4694-BFCC-497A-86D4-FC6BE4392F92}" type="datetimeFigureOut">
              <a:rPr lang="zh-CN" altLang="en-US" smtClean="0"/>
              <a:t>2019/11/4</a:t>
            </a:fld>
            <a:endParaRPr lang="zh-CN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3F71E93-2779-4275-B19B-C5CCC3871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F449BDC-DB13-4DFF-9542-0E6EDB478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23C1F3-15A3-47DA-8C8C-52291983924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标题 6">
            <a:extLst>
              <a:ext uri="{FF2B5EF4-FFF2-40B4-BE49-F238E27FC236}">
                <a16:creationId xmlns:a16="http://schemas.microsoft.com/office/drawing/2014/main" id="{7E940155-928E-4306-9E20-B7990603C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06779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61763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071BF74-D92B-454E-863A-056875920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2F4694-BFCC-497A-86D4-FC6BE4392F92}" type="datetimeFigureOut">
              <a:rPr lang="zh-CN" altLang="en-US" smtClean="0"/>
              <a:t>2019/11/4</a:t>
            </a:fld>
            <a:endParaRPr lang="zh-CN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5CDF70A-8941-4EEE-BEB6-DC5011A99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8A85B9C-64E0-4B80-BD4A-09BFDA70D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23C1F3-15A3-47DA-8C8C-52291983924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标题 6">
            <a:extLst>
              <a:ext uri="{FF2B5EF4-FFF2-40B4-BE49-F238E27FC236}">
                <a16:creationId xmlns:a16="http://schemas.microsoft.com/office/drawing/2014/main" id="{DB47FE68-6835-44CC-AC54-980B3899B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06779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34592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95EE9AC-7665-43FF-8A22-88DC1522D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2F4694-BFCC-497A-86D4-FC6BE4392F92}" type="datetimeFigureOut">
              <a:rPr lang="zh-CN" altLang="en-US" smtClean="0"/>
              <a:t>2019/11/4</a:t>
            </a:fld>
            <a:endParaRPr lang="zh-CN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F20E86C-5B3B-4701-9509-DDC6B71A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16BE106-2C16-4DE1-BB2A-EAB855A5D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23C1F3-15A3-47DA-8C8C-52291983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851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DCA9FAE-4691-4897-903A-9C9E68D54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2F4694-BFCC-497A-86D4-FC6BE4392F92}" type="datetimeFigureOut">
              <a:rPr lang="zh-CN" altLang="en-US" smtClean="0"/>
              <a:t>2019/11/4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F74FC84-8CCF-4178-BA79-107648A68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5943021-30E3-4966-BA4E-DC6865E92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23C1F3-15A3-47DA-8C8C-52291983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7973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68159A4-46C3-4477-A47A-1C4D519C7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2F4694-BFCC-497A-86D4-FC6BE4392F92}" type="datetimeFigureOut">
              <a:rPr lang="zh-CN" altLang="en-US" smtClean="0"/>
              <a:t>2019/11/4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C202C78-2902-4794-9311-992A94177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8959BE0-061E-40B2-BD32-12EDCF620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23C1F3-15A3-47DA-8C8C-52291983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8852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D503D8B-8F71-4875-B8D2-346DE2E85FA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000" cy="872173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E975725-0985-464F-95CE-A12960F88F4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42795" y="1051560"/>
            <a:ext cx="11106410" cy="5125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altLang="zh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AE3AB-B9E4-427D-A4A0-EE005B4B83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F4694-BFCC-497A-86D4-FC6BE4392F92}" type="datetimeFigureOut">
              <a:rPr lang="zh-CN" altLang="en-US" smtClean="0"/>
              <a:t>2019/11/4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A68096-4AB7-46CD-BAE1-A2842DDC3B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67B74-37B5-4B79-B4AB-4F75B927CC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3C1F3-15A3-47DA-8C8C-52291983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3376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sz="4800" dirty="0"/>
              <a:t>问题求解</a:t>
            </a:r>
            <a:endParaRPr lang="zh-CN" altLang="en-US" sz="44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035474" y="2714271"/>
            <a:ext cx="6121052" cy="498655"/>
          </a:xfrm>
        </p:spPr>
        <p:txBody>
          <a:bodyPr/>
          <a:lstStyle/>
          <a:p>
            <a:r>
              <a:rPr lang="en-US" altLang="zh-CN" dirty="0"/>
              <a:t>1-5</a:t>
            </a:r>
            <a:r>
              <a:rPr lang="zh-CN" altLang="en-US" dirty="0"/>
              <a:t>：数据与数据结构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490637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Vector VS Loop</a:t>
            </a:r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D359EF0-411C-4786-A2FF-8B759315FA67}"/>
              </a:ext>
            </a:extLst>
          </p:cNvPr>
          <p:cNvSpPr/>
          <p:nvPr/>
        </p:nvSpPr>
        <p:spPr>
          <a:xfrm>
            <a:off x="536528" y="1464262"/>
            <a:ext cx="9860074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800" dirty="0"/>
              <a:t>In a way, a vector as a </a:t>
            </a:r>
            <a:r>
              <a:rPr lang="en-US" altLang="zh-CN" sz="2800" b="1" dirty="0">
                <a:solidFill>
                  <a:srgbClr val="0070C0"/>
                </a:solidFill>
              </a:rPr>
              <a:t>data structure </a:t>
            </a:r>
            <a:r>
              <a:rPr lang="en-US" altLang="zh-CN" sz="2800" dirty="0"/>
              <a:t>is closely related to a loop as a </a:t>
            </a:r>
            <a:r>
              <a:rPr lang="en-US" altLang="zh-CN" sz="2800" b="1" dirty="0">
                <a:solidFill>
                  <a:srgbClr val="0070C0"/>
                </a:solidFill>
              </a:rPr>
              <a:t>control structure</a:t>
            </a:r>
            <a:r>
              <a:rPr lang="en-US" altLang="zh-CN" sz="2800" dirty="0"/>
              <a:t>. </a:t>
            </a:r>
            <a:endParaRPr lang="zh-CN" altLang="en-US" sz="28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3386DF8-55BC-463E-93B1-BF61F71FEB7F}"/>
              </a:ext>
            </a:extLst>
          </p:cNvPr>
          <p:cNvSpPr/>
          <p:nvPr/>
        </p:nvSpPr>
        <p:spPr>
          <a:xfrm>
            <a:off x="1162829" y="2745880"/>
            <a:ext cx="9860074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800" dirty="0"/>
              <a:t>Traversing a vector (for the purpose of inspection, search, summation, etc.) is typically carried out with a single iterative construct. </a:t>
            </a:r>
            <a:endParaRPr lang="zh-CN" altLang="en-US" sz="2800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211446B-77D8-4C15-B4C4-12B40EDC838D}"/>
              </a:ext>
            </a:extLst>
          </p:cNvPr>
          <p:cNvSpPr/>
          <p:nvPr/>
        </p:nvSpPr>
        <p:spPr>
          <a:xfrm>
            <a:off x="1789131" y="4458386"/>
            <a:ext cx="9860074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800" dirty="0"/>
              <a:t>Just as the loop is a </a:t>
            </a:r>
            <a:r>
              <a:rPr lang="en-US" altLang="zh-CN" sz="2800" b="1" dirty="0">
                <a:solidFill>
                  <a:srgbClr val="0070C0"/>
                </a:solidFill>
              </a:rPr>
              <a:t>control structure </a:t>
            </a:r>
            <a:r>
              <a:rPr lang="en-US" altLang="zh-CN" sz="2800" dirty="0"/>
              <a:t>for describing lengthy processes, so is a vector a </a:t>
            </a:r>
            <a:r>
              <a:rPr lang="en-US" altLang="zh-CN" sz="2800" b="1" dirty="0">
                <a:solidFill>
                  <a:srgbClr val="0070C0"/>
                </a:solidFill>
              </a:rPr>
              <a:t>data structure </a:t>
            </a:r>
            <a:r>
              <a:rPr lang="en-US" altLang="zh-CN" sz="2800" dirty="0"/>
              <a:t>for representing lengthy lists of data items.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1923954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962" y="2085975"/>
            <a:ext cx="8982075" cy="3238500"/>
          </a:xfr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14191"/>
          </a:xfrm>
        </p:spPr>
        <p:txBody>
          <a:bodyPr/>
          <a:lstStyle/>
          <a:p>
            <a:r>
              <a:rPr lang="en-US" altLang="zh-CN" sz="4000" dirty="0"/>
              <a:t>Vector of vectors</a:t>
            </a:r>
            <a:r>
              <a:rPr lang="zh-CN" altLang="en-US" sz="4000" dirty="0"/>
              <a:t>和</a:t>
            </a:r>
            <a:r>
              <a:rPr lang="en-US" altLang="zh-CN" sz="4000" dirty="0"/>
              <a:t>Array</a:t>
            </a:r>
            <a:r>
              <a:rPr lang="zh-CN" altLang="en-US" sz="4000" dirty="0"/>
              <a:t>有什么区别？</a:t>
            </a:r>
          </a:p>
        </p:txBody>
      </p:sp>
    </p:spTree>
    <p:extLst>
      <p:ext uri="{BB962C8B-B14F-4D97-AF65-F5344CB8AC3E}">
        <p14:creationId xmlns:p14="http://schemas.microsoft.com/office/powerpoint/2010/main" val="11421428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70153" y="1233815"/>
            <a:ext cx="4526280" cy="44258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zh-CN" altLang="en-US" dirty="0">
                <a:latin typeface="+mj-ea"/>
                <a:ea typeface="+mj-ea"/>
              </a:rPr>
              <a:t>在书架中取一本书</a:t>
            </a:r>
            <a:endParaRPr lang="en-US" altLang="zh-CN" dirty="0">
              <a:latin typeface="+mj-ea"/>
              <a:ea typeface="+mj-ea"/>
            </a:endParaRPr>
          </a:p>
          <a:p>
            <a:pPr algn="ctr"/>
            <a:endParaRPr lang="en-US" altLang="zh-CN" dirty="0">
              <a:latin typeface="+mj-ea"/>
              <a:ea typeface="+mj-ea"/>
            </a:endParaRPr>
          </a:p>
          <a:p>
            <a:pPr algn="ctr"/>
            <a:endParaRPr lang="en-US" altLang="zh-CN" dirty="0">
              <a:latin typeface="+mj-ea"/>
              <a:ea typeface="+mj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问题：以下两者的区别何在？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300" y="2640706"/>
            <a:ext cx="3397987" cy="226030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13288">
            <a:off x="8157397" y="2832982"/>
            <a:ext cx="1972116" cy="197211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602077" y="5354319"/>
            <a:ext cx="3474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使用时的随意性：</a:t>
            </a:r>
            <a:r>
              <a:rPr lang="zh-CN" altLang="en-US" sz="24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任意存取</a:t>
            </a:r>
            <a:endParaRPr lang="zh-CN" altLang="en-US" sz="2000" b="1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512239" y="5301457"/>
            <a:ext cx="3474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使用时的受限性：</a:t>
            </a:r>
            <a:r>
              <a:rPr lang="zh-CN" altLang="en-US" sz="24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头存尾取</a:t>
            </a:r>
            <a:endParaRPr lang="zh-CN" altLang="en-US" sz="2000" b="1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60876" y="6034286"/>
            <a:ext cx="46506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代价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更高的数组才能实现如此的随意性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999279" y="6034286"/>
            <a:ext cx="4394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代价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较低的队列就能实现受限的存取</a:t>
            </a:r>
          </a:p>
        </p:txBody>
      </p:sp>
      <p:sp>
        <p:nvSpPr>
          <p:cNvPr id="15" name="矩形 14"/>
          <p:cNvSpPr/>
          <p:nvPr/>
        </p:nvSpPr>
        <p:spPr>
          <a:xfrm>
            <a:off x="354174" y="2545027"/>
            <a:ext cx="11068206" cy="2106323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/>
              <a:t>In many applications of vectors and arrays, we </a:t>
            </a:r>
            <a:r>
              <a:rPr lang="en-US" altLang="zh-CN" sz="3200" b="1" dirty="0">
                <a:solidFill>
                  <a:srgbClr val="FFC000"/>
                </a:solidFill>
              </a:rPr>
              <a:t>do not need</a:t>
            </a:r>
            <a:r>
              <a:rPr lang="en-US" altLang="zh-CN" sz="3200" dirty="0"/>
              <a:t> the full power provided by </a:t>
            </a:r>
            <a:r>
              <a:rPr lang="en-US" altLang="zh-CN" sz="3200" b="1" dirty="0">
                <a:solidFill>
                  <a:srgbClr val="FFC000"/>
                </a:solidFill>
              </a:rPr>
              <a:t>INDICES</a:t>
            </a:r>
            <a:r>
              <a:rPr lang="en-US" altLang="zh-CN" sz="3200" dirty="0"/>
              <a:t>.</a:t>
            </a:r>
          </a:p>
          <a:p>
            <a:pPr algn="ctr"/>
            <a:endParaRPr lang="en-US" altLang="zh-CN" sz="3200" dirty="0"/>
          </a:p>
          <a:p>
            <a:pPr algn="ctr"/>
            <a:r>
              <a:rPr lang="en-US" altLang="zh-CN" sz="3200" dirty="0"/>
              <a:t>Sometimes a list is used just to model a queue.</a:t>
            </a:r>
            <a:endParaRPr lang="zh-CN" altLang="en-US" sz="3200" dirty="0"/>
          </a:p>
        </p:txBody>
      </p:sp>
      <p:sp>
        <p:nvSpPr>
          <p:cNvPr id="13" name="内容占位符 2">
            <a:extLst>
              <a:ext uri="{FF2B5EF4-FFF2-40B4-BE49-F238E27FC236}">
                <a16:creationId xmlns:a16="http://schemas.microsoft.com/office/drawing/2014/main" id="{10FCB7CE-A86F-4D29-BF00-A13683248A6B}"/>
              </a:ext>
            </a:extLst>
          </p:cNvPr>
          <p:cNvSpPr txBox="1">
            <a:spLocks/>
          </p:cNvSpPr>
          <p:nvPr/>
        </p:nvSpPr>
        <p:spPr bwMode="auto">
          <a:xfrm>
            <a:off x="6926035" y="1187298"/>
            <a:ext cx="4434840" cy="5356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CN" altLang="en-US" b="1" dirty="0">
                <a:latin typeface="+mj-ea"/>
                <a:ea typeface="+mj-ea"/>
              </a:rPr>
              <a:t>在一桶纸杯中拿一个杯子</a:t>
            </a:r>
            <a:endParaRPr lang="en-US" altLang="zh-CN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4603484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747" y="2435623"/>
            <a:ext cx="7060506" cy="2677008"/>
          </a:xfrm>
        </p:spPr>
      </p:pic>
      <p:sp>
        <p:nvSpPr>
          <p:cNvPr id="3" name="标题 2">
            <a:extLst>
              <a:ext uri="{FF2B5EF4-FFF2-40B4-BE49-F238E27FC236}">
                <a16:creationId xmlns:a16="http://schemas.microsoft.com/office/drawing/2014/main" id="{C4E6C556-3043-43FA-8FD4-11A2F3C00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两种用途非常广泛的特殊</a:t>
            </a:r>
            <a:r>
              <a:rPr lang="en-US" altLang="zh-CN" dirty="0"/>
              <a:t>List</a:t>
            </a:r>
            <a:r>
              <a:rPr lang="zh-CN" altLang="en-US" dirty="0"/>
              <a:t>：队列、栈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3853B3D-C836-4804-A1E2-BB0DE217D39C}"/>
              </a:ext>
            </a:extLst>
          </p:cNvPr>
          <p:cNvSpPr/>
          <p:nvPr/>
        </p:nvSpPr>
        <p:spPr>
          <a:xfrm>
            <a:off x="2744339" y="5112631"/>
            <a:ext cx="3352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solidFill>
                  <a:srgbClr val="0070C0"/>
                </a:solidFill>
              </a:rPr>
              <a:t>a FIFO list (First-In-First-Out)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5187099-53E3-4F88-BC6E-7552E3E507E6}"/>
              </a:ext>
            </a:extLst>
          </p:cNvPr>
          <p:cNvSpPr/>
          <p:nvPr/>
        </p:nvSpPr>
        <p:spPr>
          <a:xfrm>
            <a:off x="6535961" y="5112631"/>
            <a:ext cx="3441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solidFill>
                  <a:srgbClr val="0070C0"/>
                </a:solidFill>
              </a:rPr>
              <a:t> a LIFO list (Last-In-First-Out)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BE4D3BF-94C8-49DA-9DB8-ACBC8C339DD6}"/>
              </a:ext>
            </a:extLst>
          </p:cNvPr>
          <p:cNvSpPr/>
          <p:nvPr/>
        </p:nvSpPr>
        <p:spPr>
          <a:xfrm>
            <a:off x="999995" y="997410"/>
            <a:ext cx="10192010" cy="1384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800" dirty="0"/>
              <a:t>it is </a:t>
            </a:r>
            <a:r>
              <a:rPr lang="en-US" altLang="zh-CN" sz="2800" b="1" dirty="0">
                <a:solidFill>
                  <a:srgbClr val="C00000"/>
                </a:solidFill>
              </a:rPr>
              <a:t>worthwhile</a:t>
            </a:r>
            <a:r>
              <a:rPr lang="en-US" altLang="zh-CN" sz="2800" dirty="0"/>
              <a:t>, at least for reasons of </a:t>
            </a:r>
            <a:r>
              <a:rPr lang="en-US" altLang="zh-CN" sz="2800" b="1" dirty="0">
                <a:solidFill>
                  <a:srgbClr val="C00000"/>
                </a:solidFill>
              </a:rPr>
              <a:t>algorithmic clarity</a:t>
            </a:r>
            <a:r>
              <a:rPr lang="en-US" altLang="zh-CN" sz="2800" dirty="0"/>
              <a:t>, </a:t>
            </a:r>
            <a:r>
              <a:rPr lang="en-US" altLang="zh-CN" sz="2800" b="1" dirty="0">
                <a:solidFill>
                  <a:srgbClr val="FFC000"/>
                </a:solidFill>
              </a:rPr>
              <a:t>to think of queues and stacks as being in themselves data structures, </a:t>
            </a:r>
            <a:r>
              <a:rPr lang="en-US" altLang="zh-CN" sz="2800" dirty="0">
                <a:solidFill>
                  <a:schemeClr val="bg1"/>
                </a:solidFill>
              </a:rPr>
              <a:t>rather than being merely special kinds of lists. 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DB04673-45FE-4D2B-AF82-B8D507CE5F12}"/>
              </a:ext>
            </a:extLst>
          </p:cNvPr>
          <p:cNvSpPr/>
          <p:nvPr/>
        </p:nvSpPr>
        <p:spPr>
          <a:xfrm>
            <a:off x="736947" y="5481963"/>
            <a:ext cx="10893470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/>
              <a:t>We can then use </a:t>
            </a:r>
            <a:r>
              <a:rPr lang="en-US" altLang="zh-CN" sz="2400" b="1" dirty="0">
                <a:solidFill>
                  <a:srgbClr val="0070C0"/>
                </a:solidFill>
              </a:rPr>
              <a:t>specially devised elementary instructions </a:t>
            </a:r>
            <a:r>
              <a:rPr lang="en-US" altLang="zh-CN" sz="2400" dirty="0"/>
              <a:t>such as “</a:t>
            </a:r>
            <a:r>
              <a:rPr lang="en-US" altLang="zh-CN" sz="2400" i="1" dirty="0"/>
              <a:t>add X to queue A</a:t>
            </a:r>
            <a:r>
              <a:rPr lang="en-US" altLang="zh-CN" sz="2400" dirty="0"/>
              <a:t>,” or “</a:t>
            </a:r>
            <a:r>
              <a:rPr lang="en-US" altLang="zh-CN" sz="2400" i="1" dirty="0"/>
              <a:t>push X on stack S</a:t>
            </a:r>
            <a:r>
              <a:rPr lang="en-US" altLang="zh-CN" sz="2400" dirty="0"/>
              <a:t>,” rather than obscure formulations that explicitly involve indices.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239851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我们再来理解以下文字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280248" y="5315932"/>
            <a:ext cx="91614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从理解数据结构的“结构”角度出发，哪些词最为关键？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B0B7D8B-DD00-4A6D-9454-88A7B267EFCC}"/>
              </a:ext>
            </a:extLst>
          </p:cNvPr>
          <p:cNvSpPr/>
          <p:nvPr/>
        </p:nvSpPr>
        <p:spPr>
          <a:xfrm>
            <a:off x="830893" y="1423782"/>
            <a:ext cx="10530213" cy="954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800" dirty="0"/>
              <a:t>What we are interested in are the </a:t>
            </a:r>
            <a:r>
              <a:rPr lang="en-US" altLang="zh-CN" sz="2800" b="1" dirty="0">
                <a:solidFill>
                  <a:srgbClr val="FFC000"/>
                </a:solidFill>
              </a:rPr>
              <a:t>ways</a:t>
            </a:r>
            <a:r>
              <a:rPr lang="en-US" altLang="zh-CN" sz="2800" dirty="0"/>
              <a:t> algorithms can </a:t>
            </a:r>
            <a:r>
              <a:rPr lang="en-US" altLang="zh-CN" sz="2800" dirty="0">
                <a:solidFill>
                  <a:srgbClr val="FFC000"/>
                </a:solidFill>
              </a:rPr>
              <a:t>organize, remember, change, and access </a:t>
            </a:r>
            <a:r>
              <a:rPr lang="en-US" altLang="zh-CN" sz="2800" b="1" dirty="0">
                <a:solidFill>
                  <a:srgbClr val="C00000"/>
                </a:solidFill>
              </a:rPr>
              <a:t>collections of data</a:t>
            </a:r>
            <a:r>
              <a:rPr lang="en-US" altLang="zh-CN" sz="2800" dirty="0"/>
              <a:t>. </a:t>
            </a:r>
            <a:endParaRPr lang="zh-CN" altLang="en-US" sz="28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1C8EFD8-0A11-4860-825C-8356A43B75B0}"/>
              </a:ext>
            </a:extLst>
          </p:cNvPr>
          <p:cNvSpPr/>
          <p:nvPr/>
        </p:nvSpPr>
        <p:spPr>
          <a:xfrm>
            <a:off x="830893" y="2828836"/>
            <a:ext cx="10530214" cy="18158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800" dirty="0"/>
              <a:t>While </a:t>
            </a:r>
            <a:r>
              <a:rPr lang="en-US" altLang="zh-CN" sz="2800" b="1" dirty="0">
                <a:solidFill>
                  <a:srgbClr val="FFC000"/>
                </a:solidFill>
              </a:rPr>
              <a:t>control structures </a:t>
            </a:r>
            <a:r>
              <a:rPr lang="en-US" altLang="zh-CN" sz="2800" dirty="0"/>
              <a:t>serve to tell the processor where it should be going, </a:t>
            </a:r>
            <a:r>
              <a:rPr lang="en-US" altLang="zh-CN" sz="2800" b="1" dirty="0">
                <a:solidFill>
                  <a:srgbClr val="FFC000"/>
                </a:solidFill>
              </a:rPr>
              <a:t>data structures</a:t>
            </a:r>
            <a:r>
              <a:rPr lang="en-US" altLang="zh-CN" sz="2800" dirty="0"/>
              <a:t>, and </a:t>
            </a:r>
            <a:r>
              <a:rPr lang="en-US" altLang="zh-CN" sz="2800" b="1" dirty="0">
                <a:solidFill>
                  <a:srgbClr val="FFC000"/>
                </a:solidFill>
              </a:rPr>
              <a:t>the operations </a:t>
            </a:r>
            <a:r>
              <a:rPr lang="en-US" altLang="zh-CN" sz="2800" dirty="0"/>
              <a:t>upon them, </a:t>
            </a:r>
            <a:r>
              <a:rPr lang="en-US" altLang="zh-CN" sz="2800" i="1" u="sng" dirty="0"/>
              <a:t>organize the data items in ways that enable it to do whatever it should do when it gets there</a:t>
            </a:r>
            <a:r>
              <a:rPr lang="en-US" altLang="zh-CN" sz="2800" dirty="0"/>
              <a:t>.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4355310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72" y="1186810"/>
            <a:ext cx="7149188" cy="5359094"/>
          </a:xfr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问题：为什么“树”也是一种数据结构？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223337" y="2218733"/>
            <a:ext cx="34654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一种可以用来表达更为复杂的数据间“位置”关系（</a:t>
            </a:r>
            <a:r>
              <a:rPr lang="zh-CN" altLang="en-US" sz="36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层次关系</a:t>
            </a: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）的数据结构</a:t>
            </a:r>
          </a:p>
        </p:txBody>
      </p:sp>
    </p:spTree>
    <p:extLst>
      <p:ext uri="{BB962C8B-B14F-4D97-AF65-F5344CB8AC3E}">
        <p14:creationId xmlns:p14="http://schemas.microsoft.com/office/powerpoint/2010/main" val="40190144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树在内存中是如何实现的？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692950" y="1997909"/>
            <a:ext cx="4155528" cy="1860865"/>
            <a:chOff x="3121572" y="2144110"/>
            <a:chExt cx="4155528" cy="1860865"/>
          </a:xfrm>
        </p:grpSpPr>
        <p:sp>
          <p:nvSpPr>
            <p:cNvPr id="4" name="椭圆 3"/>
            <p:cNvSpPr/>
            <p:nvPr/>
          </p:nvSpPr>
          <p:spPr>
            <a:xfrm>
              <a:off x="4624552" y="2144110"/>
              <a:ext cx="1103586" cy="43092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rgbClr val="FF0000"/>
                  </a:solidFill>
                </a:rPr>
                <a:t>128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3342290" y="2995448"/>
              <a:ext cx="1103586" cy="43092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rgbClr val="FF0000"/>
                  </a:solidFill>
                </a:rPr>
                <a:t>76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5990897" y="2995448"/>
              <a:ext cx="1103586" cy="43092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rgbClr val="FF0000"/>
                  </a:solidFill>
                </a:rPr>
                <a:t>402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8" name="直接连接符 7"/>
            <p:cNvCxnSpPr>
              <a:stCxn id="4" idx="4"/>
              <a:endCxn id="5" idx="0"/>
            </p:cNvCxnSpPr>
            <p:nvPr/>
          </p:nvCxnSpPr>
          <p:spPr>
            <a:xfrm flipH="1">
              <a:off x="3894083" y="2575034"/>
              <a:ext cx="1282262" cy="4204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>
              <a:endCxn id="6" idx="0"/>
            </p:cNvCxnSpPr>
            <p:nvPr/>
          </p:nvCxnSpPr>
          <p:spPr>
            <a:xfrm>
              <a:off x="5260428" y="2575034"/>
              <a:ext cx="1282262" cy="4204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>
              <a:stCxn id="5" idx="4"/>
            </p:cNvCxnSpPr>
            <p:nvPr/>
          </p:nvCxnSpPr>
          <p:spPr>
            <a:xfrm flipH="1">
              <a:off x="3210911" y="3426372"/>
              <a:ext cx="683172" cy="4834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椭圆 12"/>
            <p:cNvSpPr/>
            <p:nvPr/>
          </p:nvSpPr>
          <p:spPr>
            <a:xfrm>
              <a:off x="3121572" y="3846786"/>
              <a:ext cx="126125" cy="1545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4409089" y="3850467"/>
              <a:ext cx="126125" cy="1545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5859516" y="3846786"/>
              <a:ext cx="126125" cy="1545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7150975" y="3846786"/>
              <a:ext cx="126125" cy="1545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" name="直接连接符 17"/>
            <p:cNvCxnSpPr>
              <a:stCxn id="5" idx="4"/>
              <a:endCxn id="14" idx="0"/>
            </p:cNvCxnSpPr>
            <p:nvPr/>
          </p:nvCxnSpPr>
          <p:spPr>
            <a:xfrm>
              <a:off x="3894083" y="3426372"/>
              <a:ext cx="578069" cy="4240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>
              <a:stCxn id="6" idx="4"/>
              <a:endCxn id="15" idx="0"/>
            </p:cNvCxnSpPr>
            <p:nvPr/>
          </p:nvCxnSpPr>
          <p:spPr>
            <a:xfrm flipH="1">
              <a:off x="5922579" y="3426372"/>
              <a:ext cx="620111" cy="4204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>
              <a:stCxn id="6" idx="4"/>
              <a:endCxn id="16" idx="1"/>
            </p:cNvCxnSpPr>
            <p:nvPr/>
          </p:nvCxnSpPr>
          <p:spPr>
            <a:xfrm>
              <a:off x="6542690" y="3426372"/>
              <a:ext cx="626756" cy="4430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组合 26"/>
          <p:cNvGrpSpPr/>
          <p:nvPr/>
        </p:nvGrpSpPr>
        <p:grpSpPr>
          <a:xfrm>
            <a:off x="7250786" y="3700585"/>
            <a:ext cx="2585544" cy="481587"/>
            <a:chOff x="7220608" y="1757116"/>
            <a:chExt cx="2585544" cy="481587"/>
          </a:xfrm>
        </p:grpSpPr>
        <p:sp>
          <p:nvSpPr>
            <p:cNvPr id="24" name="矩形 23"/>
            <p:cNvSpPr/>
            <p:nvPr/>
          </p:nvSpPr>
          <p:spPr>
            <a:xfrm>
              <a:off x="7220608" y="1757116"/>
              <a:ext cx="861848" cy="48158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8082456" y="1757116"/>
              <a:ext cx="861848" cy="48158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rgbClr val="FF0000"/>
                  </a:solidFill>
                </a:rPr>
                <a:t>128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8944304" y="1757116"/>
              <a:ext cx="861848" cy="48158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456763" y="4988308"/>
            <a:ext cx="2585544" cy="481587"/>
            <a:chOff x="7220608" y="1757116"/>
            <a:chExt cx="2585544" cy="481587"/>
          </a:xfrm>
        </p:grpSpPr>
        <p:sp>
          <p:nvSpPr>
            <p:cNvPr id="29" name="矩形 28"/>
            <p:cNvSpPr/>
            <p:nvPr/>
          </p:nvSpPr>
          <p:spPr>
            <a:xfrm>
              <a:off x="7220608" y="1757116"/>
              <a:ext cx="861848" cy="48158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8082456" y="1757116"/>
              <a:ext cx="861848" cy="48158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rgbClr val="FF0000"/>
                  </a:solidFill>
                </a:rPr>
                <a:t>76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8944304" y="1757116"/>
              <a:ext cx="861848" cy="48158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974482" y="4993358"/>
            <a:ext cx="2585544" cy="481587"/>
            <a:chOff x="7220608" y="1757116"/>
            <a:chExt cx="2585544" cy="481587"/>
          </a:xfrm>
        </p:grpSpPr>
        <p:sp>
          <p:nvSpPr>
            <p:cNvPr id="33" name="矩形 32"/>
            <p:cNvSpPr/>
            <p:nvPr/>
          </p:nvSpPr>
          <p:spPr>
            <a:xfrm>
              <a:off x="7220608" y="1757116"/>
              <a:ext cx="861848" cy="48158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>
            <a:xfrm>
              <a:off x="8082456" y="1757116"/>
              <a:ext cx="861848" cy="48158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rgbClr val="FF0000"/>
                  </a:solidFill>
                </a:rPr>
                <a:t>402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8944304" y="1757116"/>
              <a:ext cx="861848" cy="48158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37" name="直接箭头连接符 36"/>
          <p:cNvCxnSpPr/>
          <p:nvPr/>
        </p:nvCxnSpPr>
        <p:spPr>
          <a:xfrm flipH="1">
            <a:off x="5456763" y="3941378"/>
            <a:ext cx="2154620" cy="1046930"/>
          </a:xfrm>
          <a:prstGeom prst="straightConnector1">
            <a:avLst/>
          </a:prstGeom>
          <a:ln w="38100"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/>
          <p:nvPr/>
        </p:nvCxnSpPr>
        <p:spPr>
          <a:xfrm flipH="1">
            <a:off x="8974482" y="3941378"/>
            <a:ext cx="450554" cy="1095376"/>
          </a:xfrm>
          <a:prstGeom prst="straightConnector1">
            <a:avLst/>
          </a:prstGeom>
          <a:ln w="38100"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3"/>
          <p:cNvSpPr/>
          <p:nvPr/>
        </p:nvSpPr>
        <p:spPr>
          <a:xfrm>
            <a:off x="5608778" y="5036754"/>
            <a:ext cx="561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solidFill>
                  <a:srgbClr val="FF0000"/>
                </a:solidFill>
              </a:rPr>
              <a:t>Null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7330697" y="5036754"/>
            <a:ext cx="561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solidFill>
                  <a:srgbClr val="FF0000"/>
                </a:solidFill>
              </a:rPr>
              <a:t>Null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9144350" y="5036754"/>
            <a:ext cx="561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solidFill>
                  <a:srgbClr val="FF0000"/>
                </a:solidFill>
              </a:rPr>
              <a:t>Null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10885283" y="5036754"/>
            <a:ext cx="561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solidFill>
                  <a:srgbClr val="FF0000"/>
                </a:solidFill>
              </a:rPr>
              <a:t>Null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50" name="直接箭头连接符 49"/>
          <p:cNvCxnSpPr/>
          <p:nvPr/>
        </p:nvCxnSpPr>
        <p:spPr>
          <a:xfrm>
            <a:off x="6800232" y="2737618"/>
            <a:ext cx="450554" cy="985594"/>
          </a:xfrm>
          <a:prstGeom prst="straightConnector1">
            <a:avLst/>
          </a:prstGeom>
          <a:ln w="38100"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04618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81416" y="1233650"/>
            <a:ext cx="5514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  <a:latin typeface="+mn-ea"/>
                <a:ea typeface="+mn-ea"/>
              </a:rPr>
              <a:t>STEP-1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6DD1526B-D128-4065-A367-B54A083E0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Tree Sort</a:t>
            </a:r>
            <a:endParaRPr lang="zh-CN" altLang="en-US" dirty="0"/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AE2C625E-EB23-4565-B3AD-163A83970F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688" y="1233650"/>
            <a:ext cx="5216810" cy="4943475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1718B1E2-31CD-4E9A-A540-530CD22D4385}"/>
              </a:ext>
            </a:extLst>
          </p:cNvPr>
          <p:cNvSpPr/>
          <p:nvPr/>
        </p:nvSpPr>
        <p:spPr>
          <a:xfrm>
            <a:off x="907233" y="1878284"/>
            <a:ext cx="459169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+mn-ea"/>
                <a:ea typeface="+mn-ea"/>
              </a:rPr>
              <a:t>将待排序数列</a:t>
            </a:r>
            <a:r>
              <a:rPr lang="zh-CN" altLang="en-US" sz="2800" b="1" dirty="0">
                <a:solidFill>
                  <a:srgbClr val="0070C0"/>
                </a:solidFill>
                <a:latin typeface="+mn-ea"/>
                <a:ea typeface="+mn-ea"/>
              </a:rPr>
              <a:t>表示</a:t>
            </a:r>
            <a:r>
              <a:rPr lang="zh-CN" altLang="en-US" sz="2800" dirty="0">
                <a:latin typeface="+mn-ea"/>
                <a:ea typeface="+mn-ea"/>
              </a:rPr>
              <a:t>为“二分搜索树（</a:t>
            </a:r>
            <a:r>
              <a:rPr lang="en-US" altLang="zh-CN" sz="2800" dirty="0">
                <a:latin typeface="+mn-ea"/>
                <a:ea typeface="+mn-ea"/>
              </a:rPr>
              <a:t>Binary Search </a:t>
            </a:r>
            <a:r>
              <a:rPr lang="en-US" altLang="zh-CN" sz="2800" dirty="0" err="1">
                <a:latin typeface="+mn-ea"/>
                <a:ea typeface="+mn-ea"/>
              </a:rPr>
              <a:t>Tree,BST</a:t>
            </a:r>
            <a:r>
              <a:rPr lang="zh-CN" altLang="en-US" sz="2800" dirty="0">
                <a:latin typeface="+mn-ea"/>
                <a:ea typeface="+mn-ea"/>
              </a:rPr>
              <a:t>）”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CC28160-074D-4041-9952-DA9C097DE3A1}"/>
              </a:ext>
            </a:extLst>
          </p:cNvPr>
          <p:cNvSpPr txBox="1"/>
          <p:nvPr/>
        </p:nvSpPr>
        <p:spPr>
          <a:xfrm>
            <a:off x="2220452" y="4052170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FFC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如何实现？</a:t>
            </a:r>
          </a:p>
        </p:txBody>
      </p:sp>
    </p:spTree>
    <p:extLst>
      <p:ext uri="{BB962C8B-B14F-4D97-AF65-F5344CB8AC3E}">
        <p14:creationId xmlns:p14="http://schemas.microsoft.com/office/powerpoint/2010/main" val="28885078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1DCBC4-0216-4E3D-91A5-ACD24C590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Tree Sort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6421926" y="1537967"/>
            <a:ext cx="52272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+mn-ea"/>
                <a:ea typeface="+mn-ea"/>
              </a:rPr>
              <a:t>以</a:t>
            </a:r>
            <a:r>
              <a:rPr lang="en-US" altLang="zh-CN" sz="2800" b="1" dirty="0">
                <a:solidFill>
                  <a:srgbClr val="0070C0"/>
                </a:solidFill>
                <a:latin typeface="+mn-ea"/>
                <a:ea typeface="+mn-ea"/>
              </a:rPr>
              <a:t>left-first traversal</a:t>
            </a:r>
            <a:r>
              <a:rPr lang="zh-CN" altLang="en-US" sz="2800" dirty="0">
                <a:latin typeface="+mn-ea"/>
                <a:ea typeface="+mn-ea"/>
              </a:rPr>
              <a:t>方式遍历树，标记出</a:t>
            </a:r>
            <a:r>
              <a:rPr lang="zh-CN" altLang="en-US" sz="3200" b="1" dirty="0">
                <a:solidFill>
                  <a:srgbClr val="C00000"/>
                </a:solidFill>
                <a:latin typeface="+mn-ea"/>
                <a:ea typeface="+mn-ea"/>
              </a:rPr>
              <a:t>第二次</a:t>
            </a:r>
            <a:r>
              <a:rPr lang="zh-CN" altLang="en-US" sz="2800" dirty="0">
                <a:latin typeface="+mn-ea"/>
                <a:ea typeface="+mn-ea"/>
              </a:rPr>
              <a:t>出现的数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421926" y="3351898"/>
            <a:ext cx="5211683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输出结果，</a:t>
            </a:r>
            <a:r>
              <a:rPr lang="zh-CN" altLang="en-US" sz="28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一定</a:t>
            </a:r>
            <a:r>
              <a:rPr lang="zh-CN" altLang="en-US" sz="28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是升序排列的！</a:t>
            </a:r>
          </a:p>
        </p:txBody>
      </p:sp>
      <p:pic>
        <p:nvPicPr>
          <p:cNvPr id="13" name="内容占位符 12">
            <a:extLst>
              <a:ext uri="{FF2B5EF4-FFF2-40B4-BE49-F238E27FC236}">
                <a16:creationId xmlns:a16="http://schemas.microsoft.com/office/drawing/2014/main" id="{23DE8917-1734-4036-90E2-C91AEB1511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912" y="1016979"/>
            <a:ext cx="5562164" cy="466983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366" y="4841164"/>
            <a:ext cx="7390399" cy="1844644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AE57DCE0-BB49-436A-8125-4B1DE73D34BB}"/>
              </a:ext>
            </a:extLst>
          </p:cNvPr>
          <p:cNvSpPr txBox="1"/>
          <p:nvPr/>
        </p:nvSpPr>
        <p:spPr>
          <a:xfrm>
            <a:off x="6096000" y="1016979"/>
            <a:ext cx="2312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  <a:latin typeface="+mn-ea"/>
                <a:ea typeface="+mn-ea"/>
              </a:rPr>
              <a:t>STEP-2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4A2DB04-C0CA-41B2-81FD-2013B4C50771}"/>
              </a:ext>
            </a:extLst>
          </p:cNvPr>
          <p:cNvSpPr txBox="1"/>
          <p:nvPr/>
        </p:nvSpPr>
        <p:spPr>
          <a:xfrm>
            <a:off x="8323565" y="2576488"/>
            <a:ext cx="1832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中序遍历</a:t>
            </a:r>
          </a:p>
        </p:txBody>
      </p:sp>
    </p:spTree>
    <p:extLst>
      <p:ext uri="{BB962C8B-B14F-4D97-AF65-F5344CB8AC3E}">
        <p14:creationId xmlns:p14="http://schemas.microsoft.com/office/powerpoint/2010/main" val="17452738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相应的算法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72028"/>
            <a:ext cx="7580667" cy="348253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209344" y="2172028"/>
            <a:ext cx="23020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你能证明这个算法是</a:t>
            </a:r>
            <a:r>
              <a:rPr lang="zh-CN" altLang="en-US" sz="36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正确</a:t>
            </a:r>
            <a:r>
              <a:rPr lang="zh-CN" altLang="en-US" sz="36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的吗？</a:t>
            </a:r>
          </a:p>
        </p:txBody>
      </p:sp>
    </p:spTree>
    <p:extLst>
      <p:ext uri="{BB962C8B-B14F-4D97-AF65-F5344CB8AC3E}">
        <p14:creationId xmlns:p14="http://schemas.microsoft.com/office/powerpoint/2010/main" val="39394047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问题：</a:t>
            </a:r>
            <a:r>
              <a:rPr lang="zh-CN" altLang="en-US" sz="3600" dirty="0"/>
              <a:t>为什么每个数据都应该有个“类型”和它对应？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923393" y="3689131"/>
            <a:ext cx="9848193" cy="409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73547" y="1528513"/>
            <a:ext cx="97353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其实，计算机操纵的对象（数据）“类别”在</a:t>
            </a:r>
            <a:r>
              <a:rPr lang="zh-CN" altLang="en-US" sz="32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表现形式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上可以</a:t>
            </a:r>
            <a:r>
              <a:rPr lang="zh-CN" altLang="en-US" sz="28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统一</a:t>
            </a:r>
            <a:endParaRPr lang="zh-CN" altLang="en-US" sz="24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81F4297-AA54-4FFE-BA39-9904D6FA0989}"/>
              </a:ext>
            </a:extLst>
          </p:cNvPr>
          <p:cNvSpPr/>
          <p:nvPr/>
        </p:nvSpPr>
        <p:spPr>
          <a:xfrm>
            <a:off x="573547" y="3446837"/>
            <a:ext cx="11044906" cy="23478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/>
              <a:t>It is beneficial, however, to keep such types separate, not only for </a:t>
            </a:r>
            <a:r>
              <a:rPr lang="en-US" altLang="zh-CN" sz="3600" b="1" dirty="0">
                <a:solidFill>
                  <a:srgbClr val="FFC000"/>
                </a:solidFill>
              </a:rPr>
              <a:t>clarity and good order</a:t>
            </a:r>
            <a:r>
              <a:rPr lang="en-US" altLang="zh-CN" sz="3600" dirty="0"/>
              <a:t>, but also because each type admits its </a:t>
            </a:r>
            <a:r>
              <a:rPr lang="en-US" altLang="zh-CN" sz="3600" b="1" dirty="0">
                <a:solidFill>
                  <a:srgbClr val="FFC000"/>
                </a:solidFill>
              </a:rPr>
              <a:t>own special set of allowed operations or actions</a:t>
            </a:r>
            <a:endParaRPr lang="zh-CN" altLang="en-US" sz="3600" b="1" dirty="0">
              <a:solidFill>
                <a:srgbClr val="FFC000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196A05FF-7F8C-400E-B27C-C25B5A3DD1F5}"/>
              </a:ext>
            </a:extLst>
          </p:cNvPr>
          <p:cNvSpPr/>
          <p:nvPr/>
        </p:nvSpPr>
        <p:spPr>
          <a:xfrm>
            <a:off x="364434" y="2845800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但是</a:t>
            </a:r>
            <a:endParaRPr lang="zh-CN" altLang="en-US" sz="2400" b="1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BE19B51B-4558-4768-87CE-A50959436C49}"/>
              </a:ext>
            </a:extLst>
          </p:cNvPr>
          <p:cNvSpPr/>
          <p:nvPr/>
        </p:nvSpPr>
        <p:spPr>
          <a:xfrm>
            <a:off x="10258904" y="1713178"/>
            <a:ext cx="1241434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/>
              <a:t>01</a:t>
            </a:r>
            <a:r>
              <a:rPr lang="zh-CN" altLang="en-US" sz="2000" dirty="0"/>
              <a:t>位串</a:t>
            </a:r>
          </a:p>
        </p:txBody>
      </p:sp>
    </p:spTree>
    <p:extLst>
      <p:ext uri="{BB962C8B-B14F-4D97-AF65-F5344CB8AC3E}">
        <p14:creationId xmlns:p14="http://schemas.microsoft.com/office/powerpoint/2010/main" val="5150601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60967"/>
            <a:ext cx="10515600" cy="48159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altLang="en-US" sz="4800" dirty="0"/>
              <a:t>树结构和递归结构有着天然的联系！</a:t>
            </a:r>
            <a:endParaRPr lang="en-US" altLang="zh-CN" sz="4800" dirty="0"/>
          </a:p>
          <a:p>
            <a:pPr marL="0" indent="0" algn="ctr">
              <a:buNone/>
            </a:pPr>
            <a:endParaRPr lang="en-US" altLang="zh-CN" sz="4800" dirty="0"/>
          </a:p>
          <a:p>
            <a:pPr marL="0" indent="0" algn="ctr">
              <a:buNone/>
            </a:pPr>
            <a:r>
              <a:rPr lang="zh-CN" altLang="en-US" sz="4800" dirty="0">
                <a:solidFill>
                  <a:srgbClr val="FF0000"/>
                </a:solidFill>
              </a:rPr>
              <a:t>什么关系？</a:t>
            </a:r>
          </a:p>
        </p:txBody>
      </p:sp>
    </p:spTree>
    <p:extLst>
      <p:ext uri="{BB962C8B-B14F-4D97-AF65-F5344CB8AC3E}">
        <p14:creationId xmlns:p14="http://schemas.microsoft.com/office/powerpoint/2010/main" val="31886501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利用树和栈解决更复杂的问题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439CC28-3733-4C96-B7C8-119F58000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3815"/>
            <a:ext cx="10515600" cy="906780"/>
          </a:xfrm>
        </p:spPr>
        <p:txBody>
          <a:bodyPr/>
          <a:lstStyle/>
          <a:p>
            <a:r>
              <a:rPr lang="zh-CN" altLang="en-US" sz="3200" dirty="0"/>
              <a:t>如何自动表述一个带括号的算术式的计算过程</a:t>
            </a:r>
            <a:endParaRPr lang="en-US" altLang="zh-CN" sz="3200" dirty="0"/>
          </a:p>
          <a:p>
            <a:pPr marL="0" indent="0">
              <a:buNone/>
            </a:pPr>
            <a:endParaRPr lang="zh-CN" altLang="en-US" sz="3200" dirty="0"/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B5AE23D7-E1AE-460C-8AF7-E46BF16F0532}"/>
              </a:ext>
            </a:extLst>
          </p:cNvPr>
          <p:cNvSpPr txBox="1">
            <a:spLocks/>
          </p:cNvSpPr>
          <p:nvPr/>
        </p:nvSpPr>
        <p:spPr bwMode="auto">
          <a:xfrm>
            <a:off x="838200" y="2326005"/>
            <a:ext cx="10515600" cy="453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dirty="0"/>
              <a:t>例如：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4EDD9769-EE02-4E93-BFCC-B38B42EE127D}"/>
                  </a:ext>
                </a:extLst>
              </p:cNvPr>
              <p:cNvSpPr txBox="1"/>
              <p:nvPr/>
            </p:nvSpPr>
            <p:spPr>
              <a:xfrm>
                <a:off x="1509660" y="3461354"/>
                <a:ext cx="9331785" cy="4863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+(</m:t>
                          </m:r>
                          <m:d>
                            <m:dPr>
                              <m:ctrlP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𝟐𝟐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d>
                          <m: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÷</m:t>
                          </m:r>
                          <m:d>
                            <m:dPr>
                              <m:ctrlP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</m:d>
                      <m:r>
                        <a:rPr lang="en-US" altLang="zh-CN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𝟏𝟒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  <m: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÷</m:t>
                          </m:r>
                          <m:d>
                            <m:dPr>
                              <m:ctrlP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CN" altLang="en-US" sz="28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4EDD9769-EE02-4E93-BFCC-B38B42EE1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660" y="3461354"/>
                <a:ext cx="9331785" cy="4863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09903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</a:t>
            </a:r>
            <a:r>
              <a:rPr lang="en-US" altLang="zh-CN" dirty="0"/>
              <a:t>1</a:t>
            </a:r>
            <a:r>
              <a:rPr lang="zh-CN" altLang="en-US" dirty="0"/>
              <a:t>步：构造一个表达式树</a:t>
            </a:r>
          </a:p>
        </p:txBody>
      </p:sp>
      <p:pic>
        <p:nvPicPr>
          <p:cNvPr id="12" name="内容占位符 11">
            <a:extLst>
              <a:ext uri="{FF2B5EF4-FFF2-40B4-BE49-F238E27FC236}">
                <a16:creationId xmlns:a16="http://schemas.microsoft.com/office/drawing/2014/main" id="{F653B3E9-E07F-4D4A-86F2-34C3150EFB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7624" y="1789073"/>
            <a:ext cx="7596752" cy="49434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10C83309-657C-4299-B48D-0CC99492635D}"/>
                  </a:ext>
                </a:extLst>
              </p:cNvPr>
              <p:cNvSpPr txBox="1"/>
              <p:nvPr/>
            </p:nvSpPr>
            <p:spPr>
              <a:xfrm>
                <a:off x="1509660" y="1104750"/>
                <a:ext cx="9331785" cy="4863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+(</m:t>
                          </m:r>
                          <m:d>
                            <m:dPr>
                              <m:ctrlP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𝟐𝟐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d>
                          <m: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÷</m:t>
                          </m:r>
                          <m:d>
                            <m:dPr>
                              <m:ctrlP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</m:d>
                      <m:r>
                        <a:rPr lang="en-US" altLang="zh-CN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𝟏𝟒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  <m: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÷</m:t>
                          </m:r>
                          <m:d>
                            <m:dPr>
                              <m:ctrlP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CN" altLang="en-US" sz="28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10C83309-657C-4299-B48D-0CC9949263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660" y="1104750"/>
                <a:ext cx="9331785" cy="4863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01593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</a:t>
            </a:r>
            <a:r>
              <a:rPr lang="en-US" altLang="zh-CN" dirty="0"/>
              <a:t>2</a:t>
            </a:r>
            <a:r>
              <a:rPr lang="zh-CN" altLang="en-US" dirty="0"/>
              <a:t>步：遍历这棵树</a:t>
            </a:r>
          </a:p>
        </p:txBody>
      </p:sp>
      <p:pic>
        <p:nvPicPr>
          <p:cNvPr id="5" name="内容占位符 11">
            <a:extLst>
              <a:ext uri="{FF2B5EF4-FFF2-40B4-BE49-F238E27FC236}">
                <a16:creationId xmlns:a16="http://schemas.microsoft.com/office/drawing/2014/main" id="{E8169839-F206-419E-B263-66A6B516F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68199" y="999591"/>
            <a:ext cx="7002952" cy="455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B8974AC8-1CCE-4E0A-B56E-CB92B4EE6DB7}"/>
              </a:ext>
            </a:extLst>
          </p:cNvPr>
          <p:cNvSpPr txBox="1"/>
          <p:nvPr/>
        </p:nvSpPr>
        <p:spPr>
          <a:xfrm>
            <a:off x="8179496" y="1500018"/>
            <a:ext cx="30684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什么顺序遍历？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A940D50-C8DC-4F2C-99F5-E3894C1A7C3B}"/>
              </a:ext>
            </a:extLst>
          </p:cNvPr>
          <p:cNvSpPr txBox="1"/>
          <p:nvPr/>
        </p:nvSpPr>
        <p:spPr>
          <a:xfrm>
            <a:off x="8179496" y="2689444"/>
            <a:ext cx="3038652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/>
              <a:t>Left-First Traversal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/>
              <a:t>Third-visit Output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0866FE5-EDAD-4A7E-AC6B-5E00B3354378}"/>
              </a:ext>
            </a:extLst>
          </p:cNvPr>
          <p:cNvSpPr txBox="1"/>
          <p:nvPr/>
        </p:nvSpPr>
        <p:spPr>
          <a:xfrm>
            <a:off x="8179496" y="4125093"/>
            <a:ext cx="1832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后序遍历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1BD83C6-55C5-4BE5-B15B-7E70C1B821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99" y="5649471"/>
            <a:ext cx="7002952" cy="46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9450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</a:t>
            </a:r>
            <a:r>
              <a:rPr lang="en-US" altLang="zh-CN" dirty="0"/>
              <a:t>3</a:t>
            </a:r>
            <a:r>
              <a:rPr lang="zh-CN" altLang="en-US" dirty="0"/>
              <a:t>步：栈操作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4FF2FA2-CED3-48BC-8A69-7E5C5CD81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777" y="1914531"/>
            <a:ext cx="7002952" cy="464367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439961C4-09E8-4556-914D-F8F460A657A8}"/>
              </a:ext>
            </a:extLst>
          </p:cNvPr>
          <p:cNvSpPr/>
          <p:nvPr/>
        </p:nvSpPr>
        <p:spPr>
          <a:xfrm>
            <a:off x="1145721" y="4343944"/>
            <a:ext cx="947057" cy="21880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800" b="1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4A76038-6D97-4AAA-AB93-72CEDAD4B61B}"/>
              </a:ext>
            </a:extLst>
          </p:cNvPr>
          <p:cNvSpPr/>
          <p:nvPr/>
        </p:nvSpPr>
        <p:spPr>
          <a:xfrm>
            <a:off x="2557092" y="1914532"/>
            <a:ext cx="422872" cy="46436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8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B57961DD-9073-4113-B7DA-1DE4CAF42CBC}"/>
                  </a:ext>
                </a:extLst>
              </p:cNvPr>
              <p:cNvSpPr txBox="1"/>
              <p:nvPr/>
            </p:nvSpPr>
            <p:spPr>
              <a:xfrm>
                <a:off x="1509660" y="1104750"/>
                <a:ext cx="9331785" cy="4863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+(</m:t>
                          </m:r>
                          <m:d>
                            <m:dPr>
                              <m:ctrlP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𝟐𝟐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d>
                          <m: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÷</m:t>
                          </m:r>
                          <m:d>
                            <m:dPr>
                              <m:ctrlP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</m:d>
                      <m:r>
                        <a:rPr lang="en-US" altLang="zh-CN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𝟏𝟒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  <m: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÷</m:t>
                          </m:r>
                          <m:d>
                            <m:dPr>
                              <m:ctrlP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CN" altLang="en-US" sz="28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B57961DD-9073-4113-B7DA-1DE4CAF42C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660" y="1104750"/>
                <a:ext cx="9331785" cy="4863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8897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</a:t>
            </a:r>
            <a:r>
              <a:rPr lang="en-US" altLang="zh-CN" dirty="0"/>
              <a:t>3</a:t>
            </a:r>
            <a:r>
              <a:rPr lang="zh-CN" altLang="en-US" dirty="0"/>
              <a:t>步：栈操作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4FF2FA2-CED3-48BC-8A69-7E5C5CD81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777" y="1914531"/>
            <a:ext cx="7002952" cy="464367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439961C4-09E8-4556-914D-F8F460A657A8}"/>
              </a:ext>
            </a:extLst>
          </p:cNvPr>
          <p:cNvSpPr/>
          <p:nvPr/>
        </p:nvSpPr>
        <p:spPr>
          <a:xfrm>
            <a:off x="1145721" y="4343944"/>
            <a:ext cx="947057" cy="21880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800" b="1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F90372F-54EB-4C15-97E7-09E1EADD1C47}"/>
              </a:ext>
            </a:extLst>
          </p:cNvPr>
          <p:cNvSpPr/>
          <p:nvPr/>
        </p:nvSpPr>
        <p:spPr>
          <a:xfrm>
            <a:off x="1145721" y="6188672"/>
            <a:ext cx="947058" cy="3433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10</a:t>
            </a:r>
            <a:endParaRPr lang="zh-CN" altLang="en-US" sz="2400" b="1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292B4A8-231A-4E5A-97DA-65377FA27F0D}"/>
              </a:ext>
            </a:extLst>
          </p:cNvPr>
          <p:cNvSpPr/>
          <p:nvPr/>
        </p:nvSpPr>
        <p:spPr>
          <a:xfrm>
            <a:off x="3045279" y="1914532"/>
            <a:ext cx="393552" cy="46436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8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BA120039-6932-400D-A5E1-791445164C9E}"/>
                  </a:ext>
                </a:extLst>
              </p:cNvPr>
              <p:cNvSpPr txBox="1"/>
              <p:nvPr/>
            </p:nvSpPr>
            <p:spPr>
              <a:xfrm>
                <a:off x="1509660" y="1104750"/>
                <a:ext cx="9331785" cy="4863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+(</m:t>
                          </m:r>
                          <m:d>
                            <m:dPr>
                              <m:ctrlP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𝟐𝟐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d>
                          <m: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÷</m:t>
                          </m:r>
                          <m:d>
                            <m:dPr>
                              <m:ctrlP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</m:d>
                      <m:r>
                        <a:rPr lang="en-US" altLang="zh-CN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𝟏𝟒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  <m: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÷</m:t>
                          </m:r>
                          <m:d>
                            <m:dPr>
                              <m:ctrlP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CN" altLang="en-US" sz="28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BA120039-6932-400D-A5E1-791445164C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660" y="1104750"/>
                <a:ext cx="9331785" cy="4863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32286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</a:t>
            </a:r>
            <a:r>
              <a:rPr lang="en-US" altLang="zh-CN" dirty="0"/>
              <a:t>3</a:t>
            </a:r>
            <a:r>
              <a:rPr lang="zh-CN" altLang="en-US" dirty="0"/>
              <a:t>步：栈操作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4FF2FA2-CED3-48BC-8A69-7E5C5CD81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777" y="1914531"/>
            <a:ext cx="7002952" cy="464367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439961C4-09E8-4556-914D-F8F460A657A8}"/>
              </a:ext>
            </a:extLst>
          </p:cNvPr>
          <p:cNvSpPr/>
          <p:nvPr/>
        </p:nvSpPr>
        <p:spPr>
          <a:xfrm>
            <a:off x="1145721" y="4343944"/>
            <a:ext cx="947057" cy="21880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800" b="1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F90372F-54EB-4C15-97E7-09E1EADD1C47}"/>
              </a:ext>
            </a:extLst>
          </p:cNvPr>
          <p:cNvSpPr/>
          <p:nvPr/>
        </p:nvSpPr>
        <p:spPr>
          <a:xfrm>
            <a:off x="1145721" y="6188672"/>
            <a:ext cx="947058" cy="3433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10</a:t>
            </a:r>
            <a:endParaRPr lang="zh-CN" altLang="en-US" sz="2400" b="1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7C89E4A2-F5AB-45E4-A2DD-13CD7D8E9C21}"/>
              </a:ext>
            </a:extLst>
          </p:cNvPr>
          <p:cNvSpPr/>
          <p:nvPr/>
        </p:nvSpPr>
        <p:spPr>
          <a:xfrm>
            <a:off x="1145720" y="5845372"/>
            <a:ext cx="947058" cy="3433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22</a:t>
            </a:r>
            <a:endParaRPr lang="zh-CN" altLang="en-US" sz="2400" b="1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25106EC-654A-4D5E-9575-03C7C661A1D6}"/>
              </a:ext>
            </a:extLst>
          </p:cNvPr>
          <p:cNvSpPr/>
          <p:nvPr/>
        </p:nvSpPr>
        <p:spPr>
          <a:xfrm>
            <a:off x="3420836" y="1914532"/>
            <a:ext cx="409876" cy="46436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8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483B33C-4D8B-4FAA-8F5C-FB9EE2A934C1}"/>
                  </a:ext>
                </a:extLst>
              </p:cNvPr>
              <p:cNvSpPr txBox="1"/>
              <p:nvPr/>
            </p:nvSpPr>
            <p:spPr>
              <a:xfrm>
                <a:off x="1509660" y="1104750"/>
                <a:ext cx="9331785" cy="4863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+(</m:t>
                          </m:r>
                          <m:d>
                            <m:dPr>
                              <m:ctrlP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𝟐𝟐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d>
                          <m: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÷</m:t>
                          </m:r>
                          <m:d>
                            <m:dPr>
                              <m:ctrlP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</m:d>
                      <m:r>
                        <a:rPr lang="en-US" altLang="zh-CN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𝟏𝟒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  <m: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÷</m:t>
                          </m:r>
                          <m:d>
                            <m:dPr>
                              <m:ctrlP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CN" altLang="en-US" sz="28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483B33C-4D8B-4FAA-8F5C-FB9EE2A934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660" y="1104750"/>
                <a:ext cx="9331785" cy="4863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3693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</a:t>
            </a:r>
            <a:r>
              <a:rPr lang="en-US" altLang="zh-CN" dirty="0"/>
              <a:t>3</a:t>
            </a:r>
            <a:r>
              <a:rPr lang="zh-CN" altLang="en-US" dirty="0"/>
              <a:t>步：栈操作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4FF2FA2-CED3-48BC-8A69-7E5C5CD81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777" y="1914531"/>
            <a:ext cx="7002952" cy="464367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439961C4-09E8-4556-914D-F8F460A657A8}"/>
              </a:ext>
            </a:extLst>
          </p:cNvPr>
          <p:cNvSpPr/>
          <p:nvPr/>
        </p:nvSpPr>
        <p:spPr>
          <a:xfrm>
            <a:off x="1145721" y="4343944"/>
            <a:ext cx="947057" cy="21880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800" b="1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F90372F-54EB-4C15-97E7-09E1EADD1C47}"/>
              </a:ext>
            </a:extLst>
          </p:cNvPr>
          <p:cNvSpPr/>
          <p:nvPr/>
        </p:nvSpPr>
        <p:spPr>
          <a:xfrm>
            <a:off x="1145721" y="6188672"/>
            <a:ext cx="947058" cy="3433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10</a:t>
            </a:r>
            <a:endParaRPr lang="zh-CN" altLang="en-US" sz="2400" b="1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7C89E4A2-F5AB-45E4-A2DD-13CD7D8E9C21}"/>
              </a:ext>
            </a:extLst>
          </p:cNvPr>
          <p:cNvSpPr/>
          <p:nvPr/>
        </p:nvSpPr>
        <p:spPr>
          <a:xfrm>
            <a:off x="1145720" y="5845372"/>
            <a:ext cx="947058" cy="3433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22</a:t>
            </a:r>
            <a:endParaRPr lang="zh-CN" altLang="en-US" sz="2400" b="1" dirty="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A40FD7AD-02BE-48C4-8A0C-F2D3B7A5984F}"/>
              </a:ext>
            </a:extLst>
          </p:cNvPr>
          <p:cNvSpPr/>
          <p:nvPr/>
        </p:nvSpPr>
        <p:spPr>
          <a:xfrm>
            <a:off x="1145719" y="5502072"/>
            <a:ext cx="947058" cy="3433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3</a:t>
            </a:r>
            <a:endParaRPr lang="zh-CN" altLang="en-US" sz="2400" b="1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300949E-E1F3-46A8-9F1B-925F144EE575}"/>
              </a:ext>
            </a:extLst>
          </p:cNvPr>
          <p:cNvSpPr/>
          <p:nvPr/>
        </p:nvSpPr>
        <p:spPr>
          <a:xfrm>
            <a:off x="3755569" y="1914532"/>
            <a:ext cx="409876" cy="46436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8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90AE75B-4CE3-43EA-97A4-9C8C7EFA9A73}"/>
                  </a:ext>
                </a:extLst>
              </p:cNvPr>
              <p:cNvSpPr txBox="1"/>
              <p:nvPr/>
            </p:nvSpPr>
            <p:spPr>
              <a:xfrm>
                <a:off x="1509660" y="1104750"/>
                <a:ext cx="9331785" cy="4863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+(</m:t>
                          </m:r>
                          <m:d>
                            <m:dPr>
                              <m:ctrlP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𝟐𝟐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d>
                          <m: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÷</m:t>
                          </m:r>
                          <m:d>
                            <m:dPr>
                              <m:ctrlP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</m:d>
                      <m:r>
                        <a:rPr lang="en-US" altLang="zh-CN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𝟏𝟒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  <m: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÷</m:t>
                          </m:r>
                          <m:d>
                            <m:dPr>
                              <m:ctrlP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CN" altLang="en-US" sz="28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90AE75B-4CE3-43EA-97A4-9C8C7EFA9A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660" y="1104750"/>
                <a:ext cx="9331785" cy="4863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63792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</a:t>
            </a:r>
            <a:r>
              <a:rPr lang="en-US" altLang="zh-CN" dirty="0"/>
              <a:t>3</a:t>
            </a:r>
            <a:r>
              <a:rPr lang="zh-CN" altLang="en-US" dirty="0"/>
              <a:t>步：栈操作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4FF2FA2-CED3-48BC-8A69-7E5C5CD81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777" y="1914531"/>
            <a:ext cx="7002952" cy="464367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439961C4-09E8-4556-914D-F8F460A657A8}"/>
              </a:ext>
            </a:extLst>
          </p:cNvPr>
          <p:cNvSpPr/>
          <p:nvPr/>
        </p:nvSpPr>
        <p:spPr>
          <a:xfrm>
            <a:off x="1145721" y="4343944"/>
            <a:ext cx="947057" cy="21880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800" b="1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F90372F-54EB-4C15-97E7-09E1EADD1C47}"/>
              </a:ext>
            </a:extLst>
          </p:cNvPr>
          <p:cNvSpPr/>
          <p:nvPr/>
        </p:nvSpPr>
        <p:spPr>
          <a:xfrm>
            <a:off x="1145721" y="6188672"/>
            <a:ext cx="947058" cy="3433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10</a:t>
            </a:r>
            <a:endParaRPr lang="zh-CN" altLang="en-US" sz="2400" b="1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7C89E4A2-F5AB-45E4-A2DD-13CD7D8E9C21}"/>
              </a:ext>
            </a:extLst>
          </p:cNvPr>
          <p:cNvSpPr/>
          <p:nvPr/>
        </p:nvSpPr>
        <p:spPr>
          <a:xfrm>
            <a:off x="1145720" y="5845372"/>
            <a:ext cx="947058" cy="3433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22</a:t>
            </a:r>
            <a:endParaRPr lang="zh-CN" altLang="en-US" sz="2400" b="1" dirty="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A40FD7AD-02BE-48C4-8A0C-F2D3B7A5984F}"/>
              </a:ext>
            </a:extLst>
          </p:cNvPr>
          <p:cNvSpPr/>
          <p:nvPr/>
        </p:nvSpPr>
        <p:spPr>
          <a:xfrm>
            <a:off x="1145719" y="5502072"/>
            <a:ext cx="947058" cy="3433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3</a:t>
            </a:r>
            <a:endParaRPr lang="zh-CN" altLang="en-US" sz="2400" b="1" dirty="0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74ACB265-747A-40DD-AB4B-5B5888A10518}"/>
              </a:ext>
            </a:extLst>
          </p:cNvPr>
          <p:cNvSpPr/>
          <p:nvPr/>
        </p:nvSpPr>
        <p:spPr>
          <a:xfrm>
            <a:off x="1145719" y="5158772"/>
            <a:ext cx="947058" cy="3433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4</a:t>
            </a:r>
            <a:endParaRPr lang="zh-CN" altLang="en-US" sz="2400" b="1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FAA1ADC-FB52-4572-B77B-9D517B26E102}"/>
              </a:ext>
            </a:extLst>
          </p:cNvPr>
          <p:cNvSpPr/>
          <p:nvPr/>
        </p:nvSpPr>
        <p:spPr>
          <a:xfrm>
            <a:off x="4082140" y="1914532"/>
            <a:ext cx="409876" cy="46436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8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D3691FEF-23C0-45B4-AC69-27F3DC2F3DCF}"/>
                  </a:ext>
                </a:extLst>
              </p:cNvPr>
              <p:cNvSpPr txBox="1"/>
              <p:nvPr/>
            </p:nvSpPr>
            <p:spPr>
              <a:xfrm>
                <a:off x="1509660" y="1104750"/>
                <a:ext cx="9331785" cy="4863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+(</m:t>
                          </m:r>
                          <m:d>
                            <m:dPr>
                              <m:ctrlP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𝟐𝟐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d>
                          <m: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÷</m:t>
                          </m:r>
                          <m:d>
                            <m:dPr>
                              <m:ctrlP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</m:d>
                      <m:r>
                        <a:rPr lang="en-US" altLang="zh-CN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𝟏𝟒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  <m: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÷</m:t>
                          </m:r>
                          <m:d>
                            <m:dPr>
                              <m:ctrlP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CN" altLang="en-US" sz="28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D3691FEF-23C0-45B4-AC69-27F3DC2F3D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660" y="1104750"/>
                <a:ext cx="9331785" cy="4863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42337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</a:t>
            </a:r>
            <a:r>
              <a:rPr lang="en-US" altLang="zh-CN" dirty="0"/>
              <a:t>3</a:t>
            </a:r>
            <a:r>
              <a:rPr lang="zh-CN" altLang="en-US" dirty="0"/>
              <a:t>步：栈操作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4FF2FA2-CED3-48BC-8A69-7E5C5CD81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777" y="1914531"/>
            <a:ext cx="7002952" cy="464367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439961C4-09E8-4556-914D-F8F460A657A8}"/>
              </a:ext>
            </a:extLst>
          </p:cNvPr>
          <p:cNvSpPr/>
          <p:nvPr/>
        </p:nvSpPr>
        <p:spPr>
          <a:xfrm>
            <a:off x="1145721" y="4343944"/>
            <a:ext cx="947057" cy="21880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800" b="1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F90372F-54EB-4C15-97E7-09E1EADD1C47}"/>
              </a:ext>
            </a:extLst>
          </p:cNvPr>
          <p:cNvSpPr/>
          <p:nvPr/>
        </p:nvSpPr>
        <p:spPr>
          <a:xfrm>
            <a:off x="1145721" y="6188672"/>
            <a:ext cx="947058" cy="3433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10</a:t>
            </a:r>
            <a:endParaRPr lang="zh-CN" altLang="en-US" sz="2400" b="1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7C89E4A2-F5AB-45E4-A2DD-13CD7D8E9C21}"/>
              </a:ext>
            </a:extLst>
          </p:cNvPr>
          <p:cNvSpPr/>
          <p:nvPr/>
        </p:nvSpPr>
        <p:spPr>
          <a:xfrm>
            <a:off x="1145720" y="5845372"/>
            <a:ext cx="947058" cy="3433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22</a:t>
            </a:r>
            <a:endParaRPr lang="zh-CN" altLang="en-US" sz="2400" b="1" dirty="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A40FD7AD-02BE-48C4-8A0C-F2D3B7A5984F}"/>
              </a:ext>
            </a:extLst>
          </p:cNvPr>
          <p:cNvSpPr/>
          <p:nvPr/>
        </p:nvSpPr>
        <p:spPr>
          <a:xfrm>
            <a:off x="4492016" y="4172294"/>
            <a:ext cx="947058" cy="3433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3</a:t>
            </a:r>
            <a:endParaRPr lang="zh-CN" altLang="en-US" sz="2400" b="1" dirty="0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74ACB265-747A-40DD-AB4B-5B5888A10518}"/>
              </a:ext>
            </a:extLst>
          </p:cNvPr>
          <p:cNvSpPr/>
          <p:nvPr/>
        </p:nvSpPr>
        <p:spPr>
          <a:xfrm>
            <a:off x="6285101" y="4172294"/>
            <a:ext cx="947058" cy="3433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4</a:t>
            </a:r>
            <a:endParaRPr lang="zh-CN" altLang="en-US" sz="2400" b="1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FAA1ADC-FB52-4572-B77B-9D517B26E102}"/>
              </a:ext>
            </a:extLst>
          </p:cNvPr>
          <p:cNvSpPr/>
          <p:nvPr/>
        </p:nvSpPr>
        <p:spPr>
          <a:xfrm>
            <a:off x="4082140" y="1914532"/>
            <a:ext cx="409876" cy="46436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800" b="1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8275167-88E8-49C9-B129-9FF3588BED65}"/>
              </a:ext>
            </a:extLst>
          </p:cNvPr>
          <p:cNvSpPr/>
          <p:nvPr/>
        </p:nvSpPr>
        <p:spPr>
          <a:xfrm>
            <a:off x="7983609" y="4172294"/>
            <a:ext cx="947058" cy="3433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12</a:t>
            </a:r>
            <a:endParaRPr lang="zh-CN" altLang="en-US" sz="2400" b="1" dirty="0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5E06DBFB-8C51-429F-98A7-BB40D9CD1857}"/>
              </a:ext>
            </a:extLst>
          </p:cNvPr>
          <p:cNvGrpSpPr/>
          <p:nvPr/>
        </p:nvGrpSpPr>
        <p:grpSpPr>
          <a:xfrm>
            <a:off x="5655140" y="4159278"/>
            <a:ext cx="2112403" cy="369332"/>
            <a:chOff x="5655140" y="4159278"/>
            <a:chExt cx="2112403" cy="36933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FE75E469-D6D7-4A43-BC05-D83CD9EA310D}"/>
                    </a:ext>
                  </a:extLst>
                </p:cNvPr>
                <p:cNvSpPr txBox="1"/>
                <p:nvPr/>
              </p:nvSpPr>
              <p:spPr>
                <a:xfrm>
                  <a:off x="5655140" y="4159278"/>
                  <a:ext cx="41389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FE75E469-D6D7-4A43-BC05-D83CD9EA31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5140" y="4159278"/>
                  <a:ext cx="413895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E86960EC-6D54-4745-B77A-2E730763C8BE}"/>
                </a:ext>
              </a:extLst>
            </p:cNvPr>
            <p:cNvSpPr txBox="1"/>
            <p:nvPr/>
          </p:nvSpPr>
          <p:spPr>
            <a:xfrm>
              <a:off x="7448225" y="4159278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=</a:t>
              </a:r>
              <a:endParaRPr lang="zh-CN" altLang="en-US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3E40EF1C-24D9-4C2B-B136-A6A8DAE9E692}"/>
                  </a:ext>
                </a:extLst>
              </p:cNvPr>
              <p:cNvSpPr txBox="1"/>
              <p:nvPr/>
            </p:nvSpPr>
            <p:spPr>
              <a:xfrm>
                <a:off x="1509660" y="1104750"/>
                <a:ext cx="9331785" cy="4863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+(</m:t>
                          </m:r>
                          <m:d>
                            <m:dPr>
                              <m:ctrlP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𝟐𝟐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d>
                          <m: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÷</m:t>
                          </m:r>
                          <m:d>
                            <m:dPr>
                              <m:ctrlP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</m:d>
                      <m:r>
                        <a:rPr lang="en-US" altLang="zh-CN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𝟏𝟒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  <m: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÷</m:t>
                          </m:r>
                          <m:d>
                            <m:dPr>
                              <m:ctrlP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CN" altLang="en-US" sz="28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3E40EF1C-24D9-4C2B-B136-A6A8DAE9E6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660" y="1104750"/>
                <a:ext cx="9331785" cy="4863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51822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7185" y="1233814"/>
            <a:ext cx="10937630" cy="4943149"/>
          </a:xfrm>
        </p:spPr>
        <p:txBody>
          <a:bodyPr/>
          <a:lstStyle/>
          <a:p>
            <a:r>
              <a:rPr lang="zh-CN" altLang="en-US" sz="3200" dirty="0"/>
              <a:t>我们该如何理解以下程序语句？</a:t>
            </a:r>
            <a:endParaRPr lang="en-US" altLang="zh-CN" sz="3200" dirty="0"/>
          </a:p>
          <a:p>
            <a:endParaRPr lang="en-US" altLang="zh-CN" sz="3200" dirty="0"/>
          </a:p>
          <a:p>
            <a:pPr marL="0" indent="0" algn="ctr">
              <a:buNone/>
            </a:pPr>
            <a:r>
              <a:rPr lang="en-US" altLang="zh-CN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x=x+1</a:t>
            </a:r>
            <a:r>
              <a:rPr lang="en-US" altLang="zh-CN" sz="4400" dirty="0"/>
              <a:t>;</a:t>
            </a:r>
          </a:p>
          <a:p>
            <a:endParaRPr lang="en-US" altLang="zh-CN" sz="3200" dirty="0"/>
          </a:p>
          <a:p>
            <a:r>
              <a:rPr lang="zh-CN" altLang="en-US" sz="3200" dirty="0"/>
              <a:t>从计算机的视角出发，这条语句“背后”我们能看到什么？</a:t>
            </a:r>
            <a:endParaRPr lang="en-US" altLang="zh-CN" sz="3200" dirty="0"/>
          </a:p>
          <a:p>
            <a:pPr lvl="1"/>
            <a:r>
              <a:rPr lang="zh-CN" altLang="en-US" sz="2800" dirty="0"/>
              <a:t>变量是空间的代号</a:t>
            </a:r>
            <a:endParaRPr lang="en-US" altLang="zh-CN" sz="2800" dirty="0"/>
          </a:p>
          <a:p>
            <a:pPr lvl="1"/>
            <a:r>
              <a:rPr lang="zh-CN" altLang="en-US" sz="2800" dirty="0"/>
              <a:t>对数据的操纵：取，存（改变）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问题</a:t>
            </a:r>
            <a:r>
              <a:rPr lang="en-US" altLang="zh-CN" dirty="0"/>
              <a:t>2</a:t>
            </a:r>
            <a:r>
              <a:rPr lang="zh-CN" altLang="en-US" dirty="0"/>
              <a:t>：变量是不是量？</a:t>
            </a:r>
          </a:p>
        </p:txBody>
      </p:sp>
    </p:spTree>
    <p:extLst>
      <p:ext uri="{BB962C8B-B14F-4D97-AF65-F5344CB8AC3E}">
        <p14:creationId xmlns:p14="http://schemas.microsoft.com/office/powerpoint/2010/main" val="27895099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</a:t>
            </a:r>
            <a:r>
              <a:rPr lang="en-US" altLang="zh-CN" dirty="0"/>
              <a:t>3</a:t>
            </a:r>
            <a:r>
              <a:rPr lang="zh-CN" altLang="en-US" dirty="0"/>
              <a:t>步：栈操作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4FF2FA2-CED3-48BC-8A69-7E5C5CD81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777" y="1914531"/>
            <a:ext cx="7002952" cy="464367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439961C4-09E8-4556-914D-F8F460A657A8}"/>
              </a:ext>
            </a:extLst>
          </p:cNvPr>
          <p:cNvSpPr/>
          <p:nvPr/>
        </p:nvSpPr>
        <p:spPr>
          <a:xfrm>
            <a:off x="1145721" y="4343944"/>
            <a:ext cx="947057" cy="21880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800" b="1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F90372F-54EB-4C15-97E7-09E1EADD1C47}"/>
              </a:ext>
            </a:extLst>
          </p:cNvPr>
          <p:cNvSpPr/>
          <p:nvPr/>
        </p:nvSpPr>
        <p:spPr>
          <a:xfrm>
            <a:off x="1145721" y="6188672"/>
            <a:ext cx="947058" cy="3433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10</a:t>
            </a:r>
            <a:endParaRPr lang="zh-CN" altLang="en-US" sz="2400" b="1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7C89E4A2-F5AB-45E4-A2DD-13CD7D8E9C21}"/>
              </a:ext>
            </a:extLst>
          </p:cNvPr>
          <p:cNvSpPr/>
          <p:nvPr/>
        </p:nvSpPr>
        <p:spPr>
          <a:xfrm>
            <a:off x="1145720" y="5845372"/>
            <a:ext cx="947058" cy="3433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22</a:t>
            </a:r>
            <a:endParaRPr lang="zh-CN" altLang="en-US" sz="2400" b="1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FAA1ADC-FB52-4572-B77B-9D517B26E102}"/>
              </a:ext>
            </a:extLst>
          </p:cNvPr>
          <p:cNvSpPr/>
          <p:nvPr/>
        </p:nvSpPr>
        <p:spPr>
          <a:xfrm>
            <a:off x="4367890" y="1914532"/>
            <a:ext cx="409876" cy="46436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800" b="1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8275167-88E8-49C9-B129-9FF3588BED65}"/>
              </a:ext>
            </a:extLst>
          </p:cNvPr>
          <p:cNvSpPr/>
          <p:nvPr/>
        </p:nvSpPr>
        <p:spPr>
          <a:xfrm>
            <a:off x="1145720" y="5519145"/>
            <a:ext cx="947058" cy="3433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12</a:t>
            </a:r>
            <a:endParaRPr lang="zh-CN" altLang="en-US" sz="2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6979BC8A-5688-4B8B-8DF7-6A8DEC3BAEB3}"/>
                  </a:ext>
                </a:extLst>
              </p:cNvPr>
              <p:cNvSpPr txBox="1"/>
              <p:nvPr/>
            </p:nvSpPr>
            <p:spPr>
              <a:xfrm>
                <a:off x="1509660" y="1104750"/>
                <a:ext cx="9331785" cy="4863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+(</m:t>
                          </m:r>
                          <m:d>
                            <m:dPr>
                              <m:ctrlP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𝟐𝟐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d>
                          <m: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÷</m:t>
                          </m:r>
                          <m:d>
                            <m:dPr>
                              <m:ctrlP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</m:d>
                      <m:r>
                        <a:rPr lang="en-US" altLang="zh-CN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𝟏𝟒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  <m: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÷</m:t>
                          </m:r>
                          <m:d>
                            <m:dPr>
                              <m:ctrlP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CN" altLang="en-US" sz="28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6979BC8A-5688-4B8B-8DF7-6A8DEC3BA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660" y="1104750"/>
                <a:ext cx="9331785" cy="4863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24692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</a:t>
            </a:r>
            <a:r>
              <a:rPr lang="en-US" altLang="zh-CN" dirty="0"/>
              <a:t>3</a:t>
            </a:r>
            <a:r>
              <a:rPr lang="zh-CN" altLang="en-US" dirty="0"/>
              <a:t>步：栈操作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4FF2FA2-CED3-48BC-8A69-7E5C5CD81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777" y="1914531"/>
            <a:ext cx="7002952" cy="464367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439961C4-09E8-4556-914D-F8F460A657A8}"/>
              </a:ext>
            </a:extLst>
          </p:cNvPr>
          <p:cNvSpPr/>
          <p:nvPr/>
        </p:nvSpPr>
        <p:spPr>
          <a:xfrm>
            <a:off x="1145721" y="4343944"/>
            <a:ext cx="947057" cy="21880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800" b="1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F90372F-54EB-4C15-97E7-09E1EADD1C47}"/>
              </a:ext>
            </a:extLst>
          </p:cNvPr>
          <p:cNvSpPr/>
          <p:nvPr/>
        </p:nvSpPr>
        <p:spPr>
          <a:xfrm>
            <a:off x="1145721" y="6188672"/>
            <a:ext cx="947058" cy="3433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10</a:t>
            </a:r>
            <a:endParaRPr lang="zh-CN" altLang="en-US" sz="2400" b="1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7C89E4A2-F5AB-45E4-A2DD-13CD7D8E9C21}"/>
              </a:ext>
            </a:extLst>
          </p:cNvPr>
          <p:cNvSpPr/>
          <p:nvPr/>
        </p:nvSpPr>
        <p:spPr>
          <a:xfrm>
            <a:off x="4492016" y="4156718"/>
            <a:ext cx="947058" cy="3433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22</a:t>
            </a:r>
            <a:endParaRPr lang="zh-CN" altLang="en-US" sz="2400" b="1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FAA1ADC-FB52-4572-B77B-9D517B26E102}"/>
              </a:ext>
            </a:extLst>
          </p:cNvPr>
          <p:cNvSpPr/>
          <p:nvPr/>
        </p:nvSpPr>
        <p:spPr>
          <a:xfrm>
            <a:off x="4367890" y="1914532"/>
            <a:ext cx="409876" cy="46436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800" b="1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8275167-88E8-49C9-B129-9FF3588BED65}"/>
              </a:ext>
            </a:extLst>
          </p:cNvPr>
          <p:cNvSpPr/>
          <p:nvPr/>
        </p:nvSpPr>
        <p:spPr>
          <a:xfrm>
            <a:off x="6285101" y="4156718"/>
            <a:ext cx="947058" cy="3433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12</a:t>
            </a:r>
            <a:endParaRPr lang="zh-CN" altLang="en-US" sz="2400" b="1" dirty="0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79D72241-2839-4692-A183-590CA0EE81EA}"/>
              </a:ext>
            </a:extLst>
          </p:cNvPr>
          <p:cNvGrpSpPr/>
          <p:nvPr/>
        </p:nvGrpSpPr>
        <p:grpSpPr>
          <a:xfrm>
            <a:off x="5655140" y="4143702"/>
            <a:ext cx="2112403" cy="369332"/>
            <a:chOff x="5655140" y="4159278"/>
            <a:chExt cx="2112403" cy="369332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A9E62D2C-8189-4394-94C4-01872E4ECCA3}"/>
                </a:ext>
              </a:extLst>
            </p:cNvPr>
            <p:cNvSpPr txBox="1"/>
            <p:nvPr/>
          </p:nvSpPr>
          <p:spPr>
            <a:xfrm>
              <a:off x="5655140" y="4159278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-</a:t>
              </a:r>
              <a:endParaRPr lang="zh-CN" altLang="en-US" dirty="0"/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B65400CD-2BE7-422B-AA0A-24BEEAC63A9E}"/>
                </a:ext>
              </a:extLst>
            </p:cNvPr>
            <p:cNvSpPr txBox="1"/>
            <p:nvPr/>
          </p:nvSpPr>
          <p:spPr>
            <a:xfrm>
              <a:off x="7448225" y="4159278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=</a:t>
              </a:r>
              <a:endParaRPr lang="zh-CN" altLang="en-US" dirty="0"/>
            </a:p>
          </p:txBody>
        </p:sp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FD7EDF43-6A3F-4370-99C1-7ACB2294A284}"/>
              </a:ext>
            </a:extLst>
          </p:cNvPr>
          <p:cNvSpPr/>
          <p:nvPr/>
        </p:nvSpPr>
        <p:spPr>
          <a:xfrm>
            <a:off x="7983609" y="4156718"/>
            <a:ext cx="947058" cy="3433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10</a:t>
            </a:r>
            <a:endParaRPr lang="zh-CN" altLang="en-US" sz="2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A1AD41F4-1B0D-4983-ACDA-150DE19B74A6}"/>
                  </a:ext>
                </a:extLst>
              </p:cNvPr>
              <p:cNvSpPr txBox="1"/>
              <p:nvPr/>
            </p:nvSpPr>
            <p:spPr>
              <a:xfrm>
                <a:off x="1509660" y="1104750"/>
                <a:ext cx="9331785" cy="4863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+(</m:t>
                          </m:r>
                          <m:d>
                            <m:dPr>
                              <m:ctrlP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𝟐𝟐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d>
                          <m: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÷</m:t>
                          </m:r>
                          <m:d>
                            <m:dPr>
                              <m:ctrlP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</m:d>
                      <m:r>
                        <a:rPr lang="en-US" altLang="zh-CN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𝟏𝟒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  <m: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÷</m:t>
                          </m:r>
                          <m:d>
                            <m:dPr>
                              <m:ctrlP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CN" altLang="en-US" sz="28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A1AD41F4-1B0D-4983-ACDA-150DE19B74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660" y="1104750"/>
                <a:ext cx="9331785" cy="4863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39749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</a:t>
            </a:r>
            <a:r>
              <a:rPr lang="en-US" altLang="zh-CN" dirty="0"/>
              <a:t>3</a:t>
            </a:r>
            <a:r>
              <a:rPr lang="zh-CN" altLang="en-US" dirty="0"/>
              <a:t>步：栈操作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4FF2FA2-CED3-48BC-8A69-7E5C5CD81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777" y="1914531"/>
            <a:ext cx="7002952" cy="464367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439961C4-09E8-4556-914D-F8F460A657A8}"/>
              </a:ext>
            </a:extLst>
          </p:cNvPr>
          <p:cNvSpPr/>
          <p:nvPr/>
        </p:nvSpPr>
        <p:spPr>
          <a:xfrm>
            <a:off x="1151165" y="4343944"/>
            <a:ext cx="947057" cy="21880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800" b="1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F90372F-54EB-4C15-97E7-09E1EADD1C47}"/>
              </a:ext>
            </a:extLst>
          </p:cNvPr>
          <p:cNvSpPr/>
          <p:nvPr/>
        </p:nvSpPr>
        <p:spPr>
          <a:xfrm>
            <a:off x="1151164" y="6188672"/>
            <a:ext cx="947058" cy="3433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10</a:t>
            </a:r>
            <a:endParaRPr lang="zh-CN" altLang="en-US" sz="2400" b="1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FAA1ADC-FB52-4572-B77B-9D517B26E102}"/>
              </a:ext>
            </a:extLst>
          </p:cNvPr>
          <p:cNvSpPr/>
          <p:nvPr/>
        </p:nvSpPr>
        <p:spPr>
          <a:xfrm>
            <a:off x="4653638" y="1914532"/>
            <a:ext cx="409876" cy="46436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800" b="1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FD7EDF43-6A3F-4370-99C1-7ACB2294A284}"/>
              </a:ext>
            </a:extLst>
          </p:cNvPr>
          <p:cNvSpPr/>
          <p:nvPr/>
        </p:nvSpPr>
        <p:spPr>
          <a:xfrm>
            <a:off x="1151164" y="5827227"/>
            <a:ext cx="947058" cy="3433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10</a:t>
            </a:r>
            <a:endParaRPr lang="zh-CN" altLang="en-US" sz="2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F90F5C9D-84C5-41A6-AAB5-1ADD05E0F27D}"/>
                  </a:ext>
                </a:extLst>
              </p:cNvPr>
              <p:cNvSpPr txBox="1"/>
              <p:nvPr/>
            </p:nvSpPr>
            <p:spPr>
              <a:xfrm>
                <a:off x="1509660" y="1104750"/>
                <a:ext cx="9331785" cy="4863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+(</m:t>
                          </m:r>
                          <m:d>
                            <m:dPr>
                              <m:ctrlP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𝟐𝟐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d>
                          <m: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÷</m:t>
                          </m:r>
                          <m:d>
                            <m:dPr>
                              <m:ctrlP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</m:d>
                      <m:r>
                        <a:rPr lang="en-US" altLang="zh-CN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𝟏𝟒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  <m: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÷</m:t>
                          </m:r>
                          <m:d>
                            <m:dPr>
                              <m:ctrlP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CN" altLang="en-US" sz="28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F90F5C9D-84C5-41A6-AAB5-1ADD05E0F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660" y="1104750"/>
                <a:ext cx="9331785" cy="4863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52702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</a:t>
            </a:r>
            <a:r>
              <a:rPr lang="en-US" altLang="zh-CN" dirty="0"/>
              <a:t>3</a:t>
            </a:r>
            <a:r>
              <a:rPr lang="zh-CN" altLang="en-US" dirty="0"/>
              <a:t>步：栈操作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4FF2FA2-CED3-48BC-8A69-7E5C5CD81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777" y="1914531"/>
            <a:ext cx="7002952" cy="464367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439961C4-09E8-4556-914D-F8F460A657A8}"/>
              </a:ext>
            </a:extLst>
          </p:cNvPr>
          <p:cNvSpPr/>
          <p:nvPr/>
        </p:nvSpPr>
        <p:spPr>
          <a:xfrm>
            <a:off x="1151165" y="4343944"/>
            <a:ext cx="947057" cy="21880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800" b="1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F90372F-54EB-4C15-97E7-09E1EADD1C47}"/>
              </a:ext>
            </a:extLst>
          </p:cNvPr>
          <p:cNvSpPr/>
          <p:nvPr/>
        </p:nvSpPr>
        <p:spPr>
          <a:xfrm>
            <a:off x="1151164" y="6188672"/>
            <a:ext cx="947058" cy="3433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10</a:t>
            </a:r>
            <a:endParaRPr lang="zh-CN" altLang="en-US" sz="2400" b="1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FAA1ADC-FB52-4572-B77B-9D517B26E102}"/>
              </a:ext>
            </a:extLst>
          </p:cNvPr>
          <p:cNvSpPr/>
          <p:nvPr/>
        </p:nvSpPr>
        <p:spPr>
          <a:xfrm>
            <a:off x="4988375" y="1914532"/>
            <a:ext cx="409876" cy="46436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800" b="1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FD7EDF43-6A3F-4370-99C1-7ACB2294A284}"/>
              </a:ext>
            </a:extLst>
          </p:cNvPr>
          <p:cNvSpPr/>
          <p:nvPr/>
        </p:nvSpPr>
        <p:spPr>
          <a:xfrm>
            <a:off x="1151164" y="5827227"/>
            <a:ext cx="947058" cy="3433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10</a:t>
            </a:r>
            <a:endParaRPr lang="zh-CN" altLang="en-US" sz="2400" b="1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E6B269FC-51D1-45F7-A580-2FF6588C89B3}"/>
              </a:ext>
            </a:extLst>
          </p:cNvPr>
          <p:cNvSpPr/>
          <p:nvPr/>
        </p:nvSpPr>
        <p:spPr>
          <a:xfrm>
            <a:off x="1151164" y="5497932"/>
            <a:ext cx="947058" cy="3433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2</a:t>
            </a:r>
            <a:endParaRPr lang="zh-CN" altLang="en-US" sz="2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7BC82969-D98D-4957-889F-2BBAB7A86914}"/>
                  </a:ext>
                </a:extLst>
              </p:cNvPr>
              <p:cNvSpPr txBox="1"/>
              <p:nvPr/>
            </p:nvSpPr>
            <p:spPr>
              <a:xfrm>
                <a:off x="1509660" y="1104750"/>
                <a:ext cx="9331785" cy="4863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+(</m:t>
                          </m:r>
                          <m:d>
                            <m:dPr>
                              <m:ctrlP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𝟐𝟐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d>
                          <m: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÷</m:t>
                          </m:r>
                          <m:d>
                            <m:dPr>
                              <m:ctrlP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</m:d>
                      <m:r>
                        <a:rPr lang="en-US" altLang="zh-CN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𝟏𝟒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  <m: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÷</m:t>
                          </m:r>
                          <m:d>
                            <m:dPr>
                              <m:ctrlP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CN" altLang="en-US" sz="28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7BC82969-D98D-4957-889F-2BBAB7A869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660" y="1104750"/>
                <a:ext cx="9331785" cy="4863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1094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</a:t>
            </a:r>
            <a:r>
              <a:rPr lang="en-US" altLang="zh-CN" dirty="0"/>
              <a:t>3</a:t>
            </a:r>
            <a:r>
              <a:rPr lang="zh-CN" altLang="en-US" dirty="0"/>
              <a:t>步：栈操作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4FF2FA2-CED3-48BC-8A69-7E5C5CD81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777" y="1914531"/>
            <a:ext cx="7002952" cy="464367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439961C4-09E8-4556-914D-F8F460A657A8}"/>
              </a:ext>
            </a:extLst>
          </p:cNvPr>
          <p:cNvSpPr/>
          <p:nvPr/>
        </p:nvSpPr>
        <p:spPr>
          <a:xfrm>
            <a:off x="1151165" y="4343944"/>
            <a:ext cx="947057" cy="21880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800" b="1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F90372F-54EB-4C15-97E7-09E1EADD1C47}"/>
              </a:ext>
            </a:extLst>
          </p:cNvPr>
          <p:cNvSpPr/>
          <p:nvPr/>
        </p:nvSpPr>
        <p:spPr>
          <a:xfrm>
            <a:off x="1151164" y="6188672"/>
            <a:ext cx="947058" cy="3433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10</a:t>
            </a:r>
            <a:endParaRPr lang="zh-CN" altLang="en-US" sz="2400" b="1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FAA1ADC-FB52-4572-B77B-9D517B26E102}"/>
              </a:ext>
            </a:extLst>
          </p:cNvPr>
          <p:cNvSpPr/>
          <p:nvPr/>
        </p:nvSpPr>
        <p:spPr>
          <a:xfrm>
            <a:off x="5306782" y="1914532"/>
            <a:ext cx="409876" cy="46436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800" b="1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FD7EDF43-6A3F-4370-99C1-7ACB2294A284}"/>
              </a:ext>
            </a:extLst>
          </p:cNvPr>
          <p:cNvSpPr/>
          <p:nvPr/>
        </p:nvSpPr>
        <p:spPr>
          <a:xfrm>
            <a:off x="1151164" y="5827227"/>
            <a:ext cx="947058" cy="3433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10</a:t>
            </a:r>
            <a:endParaRPr lang="zh-CN" altLang="en-US" sz="2400" b="1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E6B269FC-51D1-45F7-A580-2FF6588C89B3}"/>
              </a:ext>
            </a:extLst>
          </p:cNvPr>
          <p:cNvSpPr/>
          <p:nvPr/>
        </p:nvSpPr>
        <p:spPr>
          <a:xfrm>
            <a:off x="1151164" y="5497932"/>
            <a:ext cx="947058" cy="3433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2</a:t>
            </a:r>
            <a:endParaRPr lang="zh-CN" altLang="en-US" sz="2400" b="1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99BD4D9F-915D-4963-A7C5-0BFE68450E4A}"/>
              </a:ext>
            </a:extLst>
          </p:cNvPr>
          <p:cNvSpPr/>
          <p:nvPr/>
        </p:nvSpPr>
        <p:spPr>
          <a:xfrm>
            <a:off x="1151164" y="5145560"/>
            <a:ext cx="947058" cy="3433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2</a:t>
            </a:r>
            <a:endParaRPr lang="zh-CN" altLang="en-US" sz="2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29C83BB2-A359-4A00-9C4A-F7E97D81B647}"/>
                  </a:ext>
                </a:extLst>
              </p:cNvPr>
              <p:cNvSpPr txBox="1"/>
              <p:nvPr/>
            </p:nvSpPr>
            <p:spPr>
              <a:xfrm>
                <a:off x="1509660" y="1104750"/>
                <a:ext cx="9331785" cy="4863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+(</m:t>
                          </m:r>
                          <m:d>
                            <m:dPr>
                              <m:ctrlP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𝟐𝟐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d>
                          <m: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÷</m:t>
                          </m:r>
                          <m:d>
                            <m:dPr>
                              <m:ctrlP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</m:d>
                      <m:r>
                        <a:rPr lang="en-US" altLang="zh-CN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𝟏𝟒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  <m: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÷</m:t>
                          </m:r>
                          <m:d>
                            <m:dPr>
                              <m:ctrlP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CN" altLang="en-US" sz="28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29C83BB2-A359-4A00-9C4A-F7E97D81B6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660" y="1104750"/>
                <a:ext cx="9331785" cy="4863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64747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</a:t>
            </a:r>
            <a:r>
              <a:rPr lang="en-US" altLang="zh-CN" dirty="0"/>
              <a:t>3</a:t>
            </a:r>
            <a:r>
              <a:rPr lang="zh-CN" altLang="en-US" dirty="0"/>
              <a:t>步：栈操作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4FF2FA2-CED3-48BC-8A69-7E5C5CD81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777" y="1914531"/>
            <a:ext cx="7002952" cy="464367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439961C4-09E8-4556-914D-F8F460A657A8}"/>
              </a:ext>
            </a:extLst>
          </p:cNvPr>
          <p:cNvSpPr/>
          <p:nvPr/>
        </p:nvSpPr>
        <p:spPr>
          <a:xfrm>
            <a:off x="1151165" y="4343944"/>
            <a:ext cx="947057" cy="21880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800" b="1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F90372F-54EB-4C15-97E7-09E1EADD1C47}"/>
              </a:ext>
            </a:extLst>
          </p:cNvPr>
          <p:cNvSpPr/>
          <p:nvPr/>
        </p:nvSpPr>
        <p:spPr>
          <a:xfrm>
            <a:off x="1151164" y="6188672"/>
            <a:ext cx="947058" cy="3433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10</a:t>
            </a:r>
            <a:endParaRPr lang="zh-CN" altLang="en-US" sz="2400" b="1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FAA1ADC-FB52-4572-B77B-9D517B26E102}"/>
              </a:ext>
            </a:extLst>
          </p:cNvPr>
          <p:cNvSpPr/>
          <p:nvPr/>
        </p:nvSpPr>
        <p:spPr>
          <a:xfrm>
            <a:off x="5543544" y="1914532"/>
            <a:ext cx="409876" cy="46436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800" b="1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FD7EDF43-6A3F-4370-99C1-7ACB2294A284}"/>
              </a:ext>
            </a:extLst>
          </p:cNvPr>
          <p:cNvSpPr/>
          <p:nvPr/>
        </p:nvSpPr>
        <p:spPr>
          <a:xfrm>
            <a:off x="1151164" y="5827227"/>
            <a:ext cx="947058" cy="3433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10</a:t>
            </a:r>
            <a:endParaRPr lang="zh-CN" altLang="en-US" sz="2400" b="1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E6B269FC-51D1-45F7-A580-2FF6588C89B3}"/>
              </a:ext>
            </a:extLst>
          </p:cNvPr>
          <p:cNvSpPr/>
          <p:nvPr/>
        </p:nvSpPr>
        <p:spPr>
          <a:xfrm>
            <a:off x="1151164" y="5497932"/>
            <a:ext cx="947058" cy="3433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2</a:t>
            </a:r>
            <a:endParaRPr lang="zh-CN" altLang="en-US" sz="2400" b="1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99BD4D9F-915D-4963-A7C5-0BFE68450E4A}"/>
              </a:ext>
            </a:extLst>
          </p:cNvPr>
          <p:cNvSpPr/>
          <p:nvPr/>
        </p:nvSpPr>
        <p:spPr>
          <a:xfrm>
            <a:off x="1151164" y="5145560"/>
            <a:ext cx="947058" cy="3433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2</a:t>
            </a:r>
            <a:endParaRPr lang="zh-CN" altLang="en-US" sz="2400" b="1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74918956-0421-48C2-BE2B-94D25A56A56D}"/>
              </a:ext>
            </a:extLst>
          </p:cNvPr>
          <p:cNvSpPr/>
          <p:nvPr/>
        </p:nvSpPr>
        <p:spPr>
          <a:xfrm>
            <a:off x="1151164" y="4783610"/>
            <a:ext cx="947058" cy="3433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2</a:t>
            </a:r>
            <a:endParaRPr lang="zh-CN" altLang="en-US" sz="2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2D027D0D-36E8-494C-BC3F-79448ECA401B}"/>
                  </a:ext>
                </a:extLst>
              </p:cNvPr>
              <p:cNvSpPr txBox="1"/>
              <p:nvPr/>
            </p:nvSpPr>
            <p:spPr>
              <a:xfrm>
                <a:off x="1509660" y="1104750"/>
                <a:ext cx="9331785" cy="4863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+(</m:t>
                          </m:r>
                          <m:d>
                            <m:dPr>
                              <m:ctrlP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𝟐𝟐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d>
                          <m: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÷</m:t>
                          </m:r>
                          <m:d>
                            <m:dPr>
                              <m:ctrlP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</m:d>
                      <m:r>
                        <a:rPr lang="en-US" altLang="zh-CN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𝟏𝟒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  <m: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÷</m:t>
                          </m:r>
                          <m:d>
                            <m:dPr>
                              <m:ctrlP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CN" altLang="en-US" sz="28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2D027D0D-36E8-494C-BC3F-79448ECA40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660" y="1104750"/>
                <a:ext cx="9331785" cy="4863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08444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</a:t>
            </a:r>
            <a:r>
              <a:rPr lang="en-US" altLang="zh-CN" dirty="0"/>
              <a:t>3</a:t>
            </a:r>
            <a:r>
              <a:rPr lang="zh-CN" altLang="en-US" dirty="0"/>
              <a:t>步：栈操作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9B195CB-199D-4239-9540-FDEAF88B1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0" y="1076742"/>
            <a:ext cx="8953500" cy="58102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4FF2FA2-CED3-48BC-8A69-7E5C5CD81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1777" y="1914531"/>
            <a:ext cx="7002952" cy="464367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439961C4-09E8-4556-914D-F8F460A657A8}"/>
              </a:ext>
            </a:extLst>
          </p:cNvPr>
          <p:cNvSpPr/>
          <p:nvPr/>
        </p:nvSpPr>
        <p:spPr>
          <a:xfrm>
            <a:off x="1151165" y="4343944"/>
            <a:ext cx="947057" cy="21880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800" b="1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F90372F-54EB-4C15-97E7-09E1EADD1C47}"/>
              </a:ext>
            </a:extLst>
          </p:cNvPr>
          <p:cNvSpPr/>
          <p:nvPr/>
        </p:nvSpPr>
        <p:spPr>
          <a:xfrm>
            <a:off x="1151164" y="6188672"/>
            <a:ext cx="947058" cy="3433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10</a:t>
            </a:r>
            <a:endParaRPr lang="zh-CN" altLang="en-US" sz="2400" b="1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FAA1ADC-FB52-4572-B77B-9D517B26E102}"/>
              </a:ext>
            </a:extLst>
          </p:cNvPr>
          <p:cNvSpPr/>
          <p:nvPr/>
        </p:nvSpPr>
        <p:spPr>
          <a:xfrm>
            <a:off x="5543544" y="1914532"/>
            <a:ext cx="409876" cy="46436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800" b="1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FD7EDF43-6A3F-4370-99C1-7ACB2294A284}"/>
              </a:ext>
            </a:extLst>
          </p:cNvPr>
          <p:cNvSpPr/>
          <p:nvPr/>
        </p:nvSpPr>
        <p:spPr>
          <a:xfrm>
            <a:off x="1151164" y="5827227"/>
            <a:ext cx="947058" cy="3433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10</a:t>
            </a:r>
            <a:endParaRPr lang="zh-CN" altLang="en-US" sz="2400" b="1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E6B269FC-51D1-45F7-A580-2FF6588C89B3}"/>
              </a:ext>
            </a:extLst>
          </p:cNvPr>
          <p:cNvSpPr/>
          <p:nvPr/>
        </p:nvSpPr>
        <p:spPr>
          <a:xfrm>
            <a:off x="1151164" y="5497932"/>
            <a:ext cx="947058" cy="3433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2</a:t>
            </a:r>
            <a:endParaRPr lang="zh-CN" altLang="en-US" sz="2400" b="1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99BD4D9F-915D-4963-A7C5-0BFE68450E4A}"/>
              </a:ext>
            </a:extLst>
          </p:cNvPr>
          <p:cNvSpPr/>
          <p:nvPr/>
        </p:nvSpPr>
        <p:spPr>
          <a:xfrm>
            <a:off x="6208958" y="4172294"/>
            <a:ext cx="947058" cy="3433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2</a:t>
            </a:r>
            <a:endParaRPr lang="zh-CN" altLang="en-US" sz="2400" b="1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74918956-0421-48C2-BE2B-94D25A56A56D}"/>
              </a:ext>
            </a:extLst>
          </p:cNvPr>
          <p:cNvSpPr/>
          <p:nvPr/>
        </p:nvSpPr>
        <p:spPr>
          <a:xfrm>
            <a:off x="4561978" y="4169734"/>
            <a:ext cx="947058" cy="3433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2</a:t>
            </a:r>
            <a:endParaRPr lang="zh-CN" altLang="en-US" sz="2400" b="1" dirty="0"/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4D0D36E0-265A-4F55-8CB5-043445AF15BE}"/>
              </a:ext>
            </a:extLst>
          </p:cNvPr>
          <p:cNvGrpSpPr/>
          <p:nvPr/>
        </p:nvGrpSpPr>
        <p:grpSpPr>
          <a:xfrm>
            <a:off x="5655140" y="4143702"/>
            <a:ext cx="2112403" cy="369332"/>
            <a:chOff x="5655140" y="4159278"/>
            <a:chExt cx="2112403" cy="36933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1A18E036-3E4A-4A85-861A-A5FE47164F1A}"/>
                    </a:ext>
                  </a:extLst>
                </p:cNvPr>
                <p:cNvSpPr txBox="1"/>
                <p:nvPr/>
              </p:nvSpPr>
              <p:spPr>
                <a:xfrm>
                  <a:off x="5655140" y="4159278"/>
                  <a:ext cx="4138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1A18E036-3E4A-4A85-861A-A5FE47164F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5140" y="4159278"/>
                  <a:ext cx="413896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82B3E7BB-B7B1-4DC8-A5CF-C5A4426DC937}"/>
                </a:ext>
              </a:extLst>
            </p:cNvPr>
            <p:cNvSpPr txBox="1"/>
            <p:nvPr/>
          </p:nvSpPr>
          <p:spPr>
            <a:xfrm>
              <a:off x="7448225" y="4159278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=</a:t>
              </a:r>
              <a:endParaRPr lang="zh-CN" altLang="en-US" dirty="0"/>
            </a:p>
          </p:txBody>
        </p:sp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id="{76EFF3C7-C711-4FD8-9A7F-0804A1A2AC59}"/>
              </a:ext>
            </a:extLst>
          </p:cNvPr>
          <p:cNvSpPr/>
          <p:nvPr/>
        </p:nvSpPr>
        <p:spPr>
          <a:xfrm>
            <a:off x="8059752" y="4169734"/>
            <a:ext cx="947058" cy="3433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4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246704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</a:t>
            </a:r>
            <a:r>
              <a:rPr lang="en-US" altLang="zh-CN" dirty="0"/>
              <a:t>3</a:t>
            </a:r>
            <a:r>
              <a:rPr lang="zh-CN" altLang="en-US" dirty="0"/>
              <a:t>步：栈操作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9B195CB-199D-4239-9540-FDEAF88B1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0" y="1076742"/>
            <a:ext cx="8953500" cy="58102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4FF2FA2-CED3-48BC-8A69-7E5C5CD81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1777" y="1914531"/>
            <a:ext cx="7002952" cy="464367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439961C4-09E8-4556-914D-F8F460A657A8}"/>
              </a:ext>
            </a:extLst>
          </p:cNvPr>
          <p:cNvSpPr/>
          <p:nvPr/>
        </p:nvSpPr>
        <p:spPr>
          <a:xfrm>
            <a:off x="1151165" y="4343944"/>
            <a:ext cx="947057" cy="21880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800" b="1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F90372F-54EB-4C15-97E7-09E1EADD1C47}"/>
              </a:ext>
            </a:extLst>
          </p:cNvPr>
          <p:cNvSpPr/>
          <p:nvPr/>
        </p:nvSpPr>
        <p:spPr>
          <a:xfrm>
            <a:off x="1151164" y="6188672"/>
            <a:ext cx="947058" cy="3433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10</a:t>
            </a:r>
            <a:endParaRPr lang="zh-CN" altLang="en-US" sz="2400" b="1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FAA1ADC-FB52-4572-B77B-9D517B26E102}"/>
              </a:ext>
            </a:extLst>
          </p:cNvPr>
          <p:cNvSpPr/>
          <p:nvPr/>
        </p:nvSpPr>
        <p:spPr>
          <a:xfrm>
            <a:off x="5845622" y="1914532"/>
            <a:ext cx="409876" cy="46436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800" b="1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FD7EDF43-6A3F-4370-99C1-7ACB2294A284}"/>
              </a:ext>
            </a:extLst>
          </p:cNvPr>
          <p:cNvSpPr/>
          <p:nvPr/>
        </p:nvSpPr>
        <p:spPr>
          <a:xfrm>
            <a:off x="1151164" y="5827227"/>
            <a:ext cx="947058" cy="3433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10</a:t>
            </a:r>
            <a:endParaRPr lang="zh-CN" altLang="en-US" sz="2400" b="1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E6B269FC-51D1-45F7-A580-2FF6588C89B3}"/>
              </a:ext>
            </a:extLst>
          </p:cNvPr>
          <p:cNvSpPr/>
          <p:nvPr/>
        </p:nvSpPr>
        <p:spPr>
          <a:xfrm>
            <a:off x="1151164" y="5497932"/>
            <a:ext cx="947058" cy="3433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2</a:t>
            </a:r>
            <a:endParaRPr lang="zh-CN" altLang="en-US" sz="2400" b="1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76EFF3C7-C711-4FD8-9A7F-0804A1A2AC59}"/>
              </a:ext>
            </a:extLst>
          </p:cNvPr>
          <p:cNvSpPr/>
          <p:nvPr/>
        </p:nvSpPr>
        <p:spPr>
          <a:xfrm>
            <a:off x="1151164" y="5154632"/>
            <a:ext cx="947058" cy="3433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4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59612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</a:t>
            </a:r>
            <a:r>
              <a:rPr lang="en-US" altLang="zh-CN" dirty="0"/>
              <a:t>3</a:t>
            </a:r>
            <a:r>
              <a:rPr lang="zh-CN" altLang="en-US" dirty="0"/>
              <a:t>步：栈操作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4FF2FA2-CED3-48BC-8A69-7E5C5CD81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777" y="1914531"/>
            <a:ext cx="7002952" cy="464367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439961C4-09E8-4556-914D-F8F460A657A8}"/>
              </a:ext>
            </a:extLst>
          </p:cNvPr>
          <p:cNvSpPr/>
          <p:nvPr/>
        </p:nvSpPr>
        <p:spPr>
          <a:xfrm>
            <a:off x="1151165" y="4343944"/>
            <a:ext cx="947057" cy="21880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800" b="1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F90372F-54EB-4C15-97E7-09E1EADD1C47}"/>
              </a:ext>
            </a:extLst>
          </p:cNvPr>
          <p:cNvSpPr/>
          <p:nvPr/>
        </p:nvSpPr>
        <p:spPr>
          <a:xfrm>
            <a:off x="1151164" y="6188672"/>
            <a:ext cx="947058" cy="3433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10</a:t>
            </a:r>
            <a:endParaRPr lang="zh-CN" altLang="en-US" sz="2400" b="1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FAA1ADC-FB52-4572-B77B-9D517B26E102}"/>
              </a:ext>
            </a:extLst>
          </p:cNvPr>
          <p:cNvSpPr/>
          <p:nvPr/>
        </p:nvSpPr>
        <p:spPr>
          <a:xfrm>
            <a:off x="5845622" y="1914532"/>
            <a:ext cx="409876" cy="46436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800" b="1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FD7EDF43-6A3F-4370-99C1-7ACB2294A284}"/>
              </a:ext>
            </a:extLst>
          </p:cNvPr>
          <p:cNvSpPr/>
          <p:nvPr/>
        </p:nvSpPr>
        <p:spPr>
          <a:xfrm>
            <a:off x="1151164" y="5827227"/>
            <a:ext cx="947058" cy="3433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10</a:t>
            </a:r>
            <a:endParaRPr lang="zh-CN" altLang="en-US" sz="2400" b="1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E6B269FC-51D1-45F7-A580-2FF6588C89B3}"/>
              </a:ext>
            </a:extLst>
          </p:cNvPr>
          <p:cNvSpPr/>
          <p:nvPr/>
        </p:nvSpPr>
        <p:spPr>
          <a:xfrm>
            <a:off x="4415873" y="4173302"/>
            <a:ext cx="947058" cy="3433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2</a:t>
            </a:r>
            <a:endParaRPr lang="zh-CN" altLang="en-US" sz="2400" b="1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76EFF3C7-C711-4FD8-9A7F-0804A1A2AC59}"/>
              </a:ext>
            </a:extLst>
          </p:cNvPr>
          <p:cNvSpPr/>
          <p:nvPr/>
        </p:nvSpPr>
        <p:spPr>
          <a:xfrm>
            <a:off x="6208958" y="4156718"/>
            <a:ext cx="947058" cy="3433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4</a:t>
            </a:r>
            <a:endParaRPr lang="zh-CN" altLang="en-US" sz="2400" b="1" dirty="0"/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7FE2E0FD-CBDF-4544-B0EC-9DE753099E31}"/>
              </a:ext>
            </a:extLst>
          </p:cNvPr>
          <p:cNvGrpSpPr/>
          <p:nvPr/>
        </p:nvGrpSpPr>
        <p:grpSpPr>
          <a:xfrm>
            <a:off x="5655140" y="4143702"/>
            <a:ext cx="2112403" cy="369332"/>
            <a:chOff x="5655140" y="4159278"/>
            <a:chExt cx="2112403" cy="369332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E30AE214-7EC0-4FB4-9243-03813E01F46D}"/>
                </a:ext>
              </a:extLst>
            </p:cNvPr>
            <p:cNvSpPr txBox="1"/>
            <p:nvPr/>
          </p:nvSpPr>
          <p:spPr>
            <a:xfrm>
              <a:off x="5655140" y="4159278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-</a:t>
              </a:r>
              <a:endParaRPr lang="zh-CN" altLang="en-US" dirty="0"/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16518208-5D8C-46F7-BBD8-C9564B8F51DB}"/>
                </a:ext>
              </a:extLst>
            </p:cNvPr>
            <p:cNvSpPr txBox="1"/>
            <p:nvPr/>
          </p:nvSpPr>
          <p:spPr>
            <a:xfrm>
              <a:off x="7448225" y="4159278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=</a:t>
              </a:r>
              <a:endParaRPr lang="zh-CN" altLang="en-US" dirty="0"/>
            </a:p>
          </p:txBody>
        </p:sp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93F24A63-8304-4BE6-8793-212F07B069FF}"/>
              </a:ext>
            </a:extLst>
          </p:cNvPr>
          <p:cNvSpPr/>
          <p:nvPr/>
        </p:nvSpPr>
        <p:spPr>
          <a:xfrm>
            <a:off x="8059752" y="4135803"/>
            <a:ext cx="947058" cy="3433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-2</a:t>
            </a:r>
            <a:endParaRPr lang="zh-CN" altLang="en-US" sz="2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5A5E7733-7FB8-49C9-99E9-B9573EC405B5}"/>
                  </a:ext>
                </a:extLst>
              </p:cNvPr>
              <p:cNvSpPr txBox="1"/>
              <p:nvPr/>
            </p:nvSpPr>
            <p:spPr>
              <a:xfrm>
                <a:off x="1509660" y="1104750"/>
                <a:ext cx="9331785" cy="4863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+(</m:t>
                          </m:r>
                          <m:d>
                            <m:dPr>
                              <m:ctrlP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𝟐𝟐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d>
                          <m: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÷</m:t>
                          </m:r>
                          <m:d>
                            <m:dPr>
                              <m:ctrlP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</m:d>
                      <m:r>
                        <a:rPr lang="en-US" altLang="zh-CN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𝟏𝟒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  <m: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÷</m:t>
                          </m:r>
                          <m:d>
                            <m:dPr>
                              <m:ctrlP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CN" altLang="en-US" sz="28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5A5E7733-7FB8-49C9-99E9-B9573EC405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660" y="1104750"/>
                <a:ext cx="9331785" cy="4863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29360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</a:t>
            </a:r>
            <a:r>
              <a:rPr lang="en-US" altLang="zh-CN" dirty="0"/>
              <a:t>3</a:t>
            </a:r>
            <a:r>
              <a:rPr lang="zh-CN" altLang="en-US" dirty="0"/>
              <a:t>步：栈操作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4FF2FA2-CED3-48BC-8A69-7E5C5CD81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777" y="1914531"/>
            <a:ext cx="7002952" cy="464367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439961C4-09E8-4556-914D-F8F460A657A8}"/>
              </a:ext>
            </a:extLst>
          </p:cNvPr>
          <p:cNvSpPr/>
          <p:nvPr/>
        </p:nvSpPr>
        <p:spPr>
          <a:xfrm>
            <a:off x="1151165" y="4343944"/>
            <a:ext cx="947057" cy="21880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800" b="1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F90372F-54EB-4C15-97E7-09E1EADD1C47}"/>
              </a:ext>
            </a:extLst>
          </p:cNvPr>
          <p:cNvSpPr/>
          <p:nvPr/>
        </p:nvSpPr>
        <p:spPr>
          <a:xfrm>
            <a:off x="1151164" y="6188672"/>
            <a:ext cx="947058" cy="3433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10</a:t>
            </a:r>
            <a:endParaRPr lang="zh-CN" altLang="en-US" sz="2400" b="1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FAA1ADC-FB52-4572-B77B-9D517B26E102}"/>
              </a:ext>
            </a:extLst>
          </p:cNvPr>
          <p:cNvSpPr/>
          <p:nvPr/>
        </p:nvSpPr>
        <p:spPr>
          <a:xfrm>
            <a:off x="6066056" y="1914532"/>
            <a:ext cx="409876" cy="46436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800" b="1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FD7EDF43-6A3F-4370-99C1-7ACB2294A284}"/>
              </a:ext>
            </a:extLst>
          </p:cNvPr>
          <p:cNvSpPr/>
          <p:nvPr/>
        </p:nvSpPr>
        <p:spPr>
          <a:xfrm>
            <a:off x="1151164" y="5827227"/>
            <a:ext cx="947058" cy="3433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10</a:t>
            </a:r>
            <a:endParaRPr lang="zh-CN" altLang="en-US" sz="2400" b="1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93F24A63-8304-4BE6-8793-212F07B069FF}"/>
              </a:ext>
            </a:extLst>
          </p:cNvPr>
          <p:cNvSpPr/>
          <p:nvPr/>
        </p:nvSpPr>
        <p:spPr>
          <a:xfrm>
            <a:off x="1151164" y="5483927"/>
            <a:ext cx="947058" cy="3433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-2</a:t>
            </a:r>
            <a:endParaRPr lang="zh-CN" altLang="en-US" sz="2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AF80CD92-66FB-4168-9349-49B93297942F}"/>
                  </a:ext>
                </a:extLst>
              </p:cNvPr>
              <p:cNvSpPr txBox="1"/>
              <p:nvPr/>
            </p:nvSpPr>
            <p:spPr>
              <a:xfrm>
                <a:off x="1509660" y="1104750"/>
                <a:ext cx="9331785" cy="4863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+(</m:t>
                          </m:r>
                          <m:d>
                            <m:dPr>
                              <m:ctrlP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𝟐𝟐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d>
                          <m: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÷</m:t>
                          </m:r>
                          <m:d>
                            <m:dPr>
                              <m:ctrlP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</m:d>
                      <m:r>
                        <a:rPr lang="en-US" altLang="zh-CN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𝟏𝟒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  <m: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÷</m:t>
                          </m:r>
                          <m:d>
                            <m:dPr>
                              <m:ctrlP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CN" altLang="en-US" sz="28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AF80CD92-66FB-4168-9349-49B9329794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660" y="1104750"/>
                <a:ext cx="9331785" cy="4863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99874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600" b="1" dirty="0"/>
              <a:t>变量和数据</a:t>
            </a:r>
            <a:endParaRPr lang="en-US" altLang="zh-CN" sz="3600" b="1" dirty="0"/>
          </a:p>
          <a:p>
            <a:pPr lvl="1"/>
            <a:r>
              <a:rPr lang="zh-CN" altLang="en-US" sz="3200" dirty="0"/>
              <a:t>变量是用于跟踪、操纵几乎所有数据的简单（通用）工具</a:t>
            </a:r>
            <a:endParaRPr lang="en-US" altLang="zh-CN" sz="3200" dirty="0"/>
          </a:p>
          <a:p>
            <a:pPr lvl="1"/>
            <a:r>
              <a:rPr lang="zh-CN" altLang="en-US" sz="3200" dirty="0"/>
              <a:t>数据是有“内存”地址的</a:t>
            </a:r>
            <a:endParaRPr lang="en-US" altLang="zh-CN" sz="3200" dirty="0"/>
          </a:p>
          <a:p>
            <a:pPr lvl="1"/>
            <a:r>
              <a:rPr lang="zh-CN" altLang="en-US" sz="3200" b="1" dirty="0"/>
              <a:t>变量名</a:t>
            </a:r>
            <a:r>
              <a:rPr lang="zh-CN" altLang="en-US" sz="3200" dirty="0"/>
              <a:t>和</a:t>
            </a:r>
            <a:r>
              <a:rPr lang="zh-CN" altLang="en-US" sz="3200" b="1" dirty="0"/>
              <a:t>地址</a:t>
            </a:r>
            <a:r>
              <a:rPr lang="zh-CN" altLang="en-US" sz="3200" dirty="0"/>
              <a:t>是什么关系？</a:t>
            </a:r>
            <a:endParaRPr lang="en-US" altLang="zh-CN" sz="3200" dirty="0"/>
          </a:p>
          <a:p>
            <a:pPr marL="0" indent="0">
              <a:buNone/>
            </a:pPr>
            <a:endParaRPr lang="en-US" altLang="zh-CN" sz="3600" dirty="0"/>
          </a:p>
          <a:p>
            <a:r>
              <a:rPr lang="zh-CN" altLang="en-US" sz="3600" b="1" dirty="0"/>
              <a:t>变量和数据类型</a:t>
            </a:r>
            <a:endParaRPr lang="en-US" altLang="zh-CN" sz="3600" b="1" dirty="0"/>
          </a:p>
          <a:p>
            <a:pPr lvl="1"/>
            <a:r>
              <a:rPr lang="zh-CN" altLang="en-US" sz="3200" dirty="0"/>
              <a:t>类型定义了变量的</a:t>
            </a:r>
            <a:r>
              <a:rPr lang="zh-CN" altLang="en-US" sz="3200" b="1" dirty="0">
                <a:solidFill>
                  <a:srgbClr val="0070C0"/>
                </a:solidFill>
              </a:rPr>
              <a:t>变化范围</a:t>
            </a:r>
            <a:endParaRPr lang="en-US" altLang="zh-CN" sz="3200" b="1" dirty="0">
              <a:solidFill>
                <a:srgbClr val="0070C0"/>
              </a:solidFill>
            </a:endParaRPr>
          </a:p>
          <a:p>
            <a:pPr lvl="1"/>
            <a:r>
              <a:rPr lang="zh-CN" altLang="en-US" sz="3200" dirty="0"/>
              <a:t>类型定义了计算对变量的</a:t>
            </a:r>
            <a:r>
              <a:rPr lang="zh-CN" altLang="en-US" sz="3200" b="1" dirty="0">
                <a:solidFill>
                  <a:srgbClr val="0070C0"/>
                </a:solidFill>
              </a:rPr>
              <a:t>操作方式</a:t>
            </a:r>
            <a:endParaRPr lang="en-US" altLang="zh-CN" sz="3200" b="1" dirty="0">
              <a:solidFill>
                <a:srgbClr val="0070C0"/>
              </a:solidFill>
            </a:endParaRPr>
          </a:p>
          <a:p>
            <a:endParaRPr lang="en-US" altLang="zh-CN" sz="360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变量、数据、类型</a:t>
            </a:r>
          </a:p>
        </p:txBody>
      </p:sp>
    </p:spTree>
    <p:extLst>
      <p:ext uri="{BB962C8B-B14F-4D97-AF65-F5344CB8AC3E}">
        <p14:creationId xmlns:p14="http://schemas.microsoft.com/office/powerpoint/2010/main" val="6601487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</a:t>
            </a:r>
            <a:r>
              <a:rPr lang="en-US" altLang="zh-CN" dirty="0"/>
              <a:t>3</a:t>
            </a:r>
            <a:r>
              <a:rPr lang="zh-CN" altLang="en-US" dirty="0"/>
              <a:t>步：栈操作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4FF2FA2-CED3-48BC-8A69-7E5C5CD81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777" y="1914531"/>
            <a:ext cx="7002952" cy="464367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439961C4-09E8-4556-914D-F8F460A657A8}"/>
              </a:ext>
            </a:extLst>
          </p:cNvPr>
          <p:cNvSpPr/>
          <p:nvPr/>
        </p:nvSpPr>
        <p:spPr>
          <a:xfrm>
            <a:off x="1151165" y="4343944"/>
            <a:ext cx="947057" cy="21880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800" b="1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F90372F-54EB-4C15-97E7-09E1EADD1C47}"/>
              </a:ext>
            </a:extLst>
          </p:cNvPr>
          <p:cNvSpPr/>
          <p:nvPr/>
        </p:nvSpPr>
        <p:spPr>
          <a:xfrm>
            <a:off x="1151164" y="6188672"/>
            <a:ext cx="947058" cy="3433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10</a:t>
            </a:r>
            <a:endParaRPr lang="zh-CN" altLang="en-US" sz="2400" b="1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FAA1ADC-FB52-4572-B77B-9D517B26E102}"/>
              </a:ext>
            </a:extLst>
          </p:cNvPr>
          <p:cNvSpPr/>
          <p:nvPr/>
        </p:nvSpPr>
        <p:spPr>
          <a:xfrm>
            <a:off x="6066056" y="1914532"/>
            <a:ext cx="409876" cy="46436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800" b="1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FD7EDF43-6A3F-4370-99C1-7ACB2294A284}"/>
              </a:ext>
            </a:extLst>
          </p:cNvPr>
          <p:cNvSpPr/>
          <p:nvPr/>
        </p:nvSpPr>
        <p:spPr>
          <a:xfrm>
            <a:off x="4415315" y="4174808"/>
            <a:ext cx="947058" cy="3433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10</a:t>
            </a:r>
            <a:endParaRPr lang="zh-CN" altLang="en-US" sz="2400" b="1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93F24A63-8304-4BE6-8793-212F07B069FF}"/>
              </a:ext>
            </a:extLst>
          </p:cNvPr>
          <p:cNvSpPr/>
          <p:nvPr/>
        </p:nvSpPr>
        <p:spPr>
          <a:xfrm>
            <a:off x="6208400" y="4143425"/>
            <a:ext cx="947058" cy="3433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-2</a:t>
            </a:r>
            <a:endParaRPr lang="zh-CN" altLang="en-US" sz="2400" b="1" dirty="0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15606ED6-B06B-44E6-9055-33271429A807}"/>
              </a:ext>
            </a:extLst>
          </p:cNvPr>
          <p:cNvGrpSpPr/>
          <p:nvPr/>
        </p:nvGrpSpPr>
        <p:grpSpPr>
          <a:xfrm>
            <a:off x="5655140" y="4143702"/>
            <a:ext cx="2112403" cy="369332"/>
            <a:chOff x="5655140" y="4159278"/>
            <a:chExt cx="2112403" cy="369332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309172C8-C4F7-406F-B560-4A2D78B49292}"/>
                </a:ext>
              </a:extLst>
            </p:cNvPr>
            <p:cNvSpPr txBox="1"/>
            <p:nvPr/>
          </p:nvSpPr>
          <p:spPr>
            <a:xfrm>
              <a:off x="5655140" y="4159278"/>
              <a:ext cx="2487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/</a:t>
              </a:r>
              <a:endParaRPr lang="zh-CN" altLang="en-US" dirty="0"/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BDD6DB9E-3EC1-44D4-8A9B-BF4F94A35CE5}"/>
                </a:ext>
              </a:extLst>
            </p:cNvPr>
            <p:cNvSpPr txBox="1"/>
            <p:nvPr/>
          </p:nvSpPr>
          <p:spPr>
            <a:xfrm>
              <a:off x="7448225" y="4159278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=</a:t>
              </a:r>
              <a:endParaRPr lang="zh-CN" altLang="en-US" dirty="0"/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id="{93CF267B-C833-48C5-B941-2EC341C74F6E}"/>
              </a:ext>
            </a:extLst>
          </p:cNvPr>
          <p:cNvSpPr/>
          <p:nvPr/>
        </p:nvSpPr>
        <p:spPr>
          <a:xfrm>
            <a:off x="8066164" y="4143425"/>
            <a:ext cx="947058" cy="3433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-5</a:t>
            </a:r>
            <a:endParaRPr lang="zh-CN" altLang="en-US" sz="2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B88DB32-5DFE-4002-ABF5-34A8E41D1852}"/>
                  </a:ext>
                </a:extLst>
              </p:cNvPr>
              <p:cNvSpPr txBox="1"/>
              <p:nvPr/>
            </p:nvSpPr>
            <p:spPr>
              <a:xfrm>
                <a:off x="1509660" y="1104750"/>
                <a:ext cx="9331785" cy="4863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+(</m:t>
                          </m:r>
                          <m:d>
                            <m:dPr>
                              <m:ctrlP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𝟐𝟐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d>
                          <m: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÷</m:t>
                          </m:r>
                          <m:d>
                            <m:dPr>
                              <m:ctrlP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</m:d>
                      <m:r>
                        <a:rPr lang="en-US" altLang="zh-CN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𝟏𝟒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  <m: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÷</m:t>
                          </m:r>
                          <m:d>
                            <m:dPr>
                              <m:ctrlP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CN" altLang="en-US" sz="28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B88DB32-5DFE-4002-ABF5-34A8E41D18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660" y="1104750"/>
                <a:ext cx="9331785" cy="4863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31946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</a:t>
            </a:r>
            <a:r>
              <a:rPr lang="en-US" altLang="zh-CN" dirty="0"/>
              <a:t>3</a:t>
            </a:r>
            <a:r>
              <a:rPr lang="zh-CN" altLang="en-US" dirty="0"/>
              <a:t>步：栈操作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4FF2FA2-CED3-48BC-8A69-7E5C5CD81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777" y="1914531"/>
            <a:ext cx="7002952" cy="464367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439961C4-09E8-4556-914D-F8F460A657A8}"/>
              </a:ext>
            </a:extLst>
          </p:cNvPr>
          <p:cNvSpPr/>
          <p:nvPr/>
        </p:nvSpPr>
        <p:spPr>
          <a:xfrm>
            <a:off x="1151165" y="4343944"/>
            <a:ext cx="947057" cy="21880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800" b="1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F90372F-54EB-4C15-97E7-09E1EADD1C47}"/>
              </a:ext>
            </a:extLst>
          </p:cNvPr>
          <p:cNvSpPr/>
          <p:nvPr/>
        </p:nvSpPr>
        <p:spPr>
          <a:xfrm>
            <a:off x="1151164" y="6188672"/>
            <a:ext cx="947058" cy="3433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10</a:t>
            </a:r>
            <a:endParaRPr lang="zh-CN" altLang="en-US" sz="2400" b="1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FAA1ADC-FB52-4572-B77B-9D517B26E102}"/>
              </a:ext>
            </a:extLst>
          </p:cNvPr>
          <p:cNvSpPr/>
          <p:nvPr/>
        </p:nvSpPr>
        <p:spPr>
          <a:xfrm>
            <a:off x="6376299" y="1914532"/>
            <a:ext cx="409876" cy="46436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8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B88DB32-5DFE-4002-ABF5-34A8E41D1852}"/>
                  </a:ext>
                </a:extLst>
              </p:cNvPr>
              <p:cNvSpPr txBox="1"/>
              <p:nvPr/>
            </p:nvSpPr>
            <p:spPr>
              <a:xfrm>
                <a:off x="1509660" y="1104750"/>
                <a:ext cx="9331785" cy="4863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+(</m:t>
                          </m:r>
                          <m:d>
                            <m:dPr>
                              <m:ctrlP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𝟐𝟐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d>
                          <m: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÷</m:t>
                          </m:r>
                          <m:d>
                            <m:dPr>
                              <m:ctrlP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</m:d>
                      <m:r>
                        <a:rPr lang="en-US" altLang="zh-CN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𝟏𝟒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  <m: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÷</m:t>
                          </m:r>
                          <m:d>
                            <m:dPr>
                              <m:ctrlP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CN" altLang="en-US" sz="28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B88DB32-5DFE-4002-ABF5-34A8E41D18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660" y="1104750"/>
                <a:ext cx="9331785" cy="4863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矩形 17">
            <a:extLst>
              <a:ext uri="{FF2B5EF4-FFF2-40B4-BE49-F238E27FC236}">
                <a16:creationId xmlns:a16="http://schemas.microsoft.com/office/drawing/2014/main" id="{035833AD-3C01-49B4-BF0B-D4C850D7E4F4}"/>
              </a:ext>
            </a:extLst>
          </p:cNvPr>
          <p:cNvSpPr/>
          <p:nvPr/>
        </p:nvSpPr>
        <p:spPr>
          <a:xfrm>
            <a:off x="1151164" y="5845372"/>
            <a:ext cx="947058" cy="3433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-5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839895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</a:t>
            </a:r>
            <a:r>
              <a:rPr lang="en-US" altLang="zh-CN" dirty="0"/>
              <a:t>3</a:t>
            </a:r>
            <a:r>
              <a:rPr lang="zh-CN" altLang="en-US" dirty="0"/>
              <a:t>步：栈操作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4FF2FA2-CED3-48BC-8A69-7E5C5CD81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777" y="1914531"/>
            <a:ext cx="7002952" cy="464367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439961C4-09E8-4556-914D-F8F460A657A8}"/>
              </a:ext>
            </a:extLst>
          </p:cNvPr>
          <p:cNvSpPr/>
          <p:nvPr/>
        </p:nvSpPr>
        <p:spPr>
          <a:xfrm>
            <a:off x="1151165" y="4343944"/>
            <a:ext cx="947057" cy="21880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800" b="1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F90372F-54EB-4C15-97E7-09E1EADD1C47}"/>
              </a:ext>
            </a:extLst>
          </p:cNvPr>
          <p:cNvSpPr/>
          <p:nvPr/>
        </p:nvSpPr>
        <p:spPr>
          <a:xfrm>
            <a:off x="4444728" y="4135803"/>
            <a:ext cx="947058" cy="3433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10</a:t>
            </a:r>
            <a:endParaRPr lang="zh-CN" altLang="en-US" sz="2400" b="1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FAA1ADC-FB52-4572-B77B-9D517B26E102}"/>
              </a:ext>
            </a:extLst>
          </p:cNvPr>
          <p:cNvSpPr/>
          <p:nvPr/>
        </p:nvSpPr>
        <p:spPr>
          <a:xfrm>
            <a:off x="6376299" y="1914532"/>
            <a:ext cx="409876" cy="46436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8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B88DB32-5DFE-4002-ABF5-34A8E41D1852}"/>
                  </a:ext>
                </a:extLst>
              </p:cNvPr>
              <p:cNvSpPr txBox="1"/>
              <p:nvPr/>
            </p:nvSpPr>
            <p:spPr>
              <a:xfrm>
                <a:off x="1509660" y="1104750"/>
                <a:ext cx="9331785" cy="4863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+(</m:t>
                          </m:r>
                          <m:d>
                            <m:dPr>
                              <m:ctrlP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𝟐𝟐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d>
                          <m: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÷</m:t>
                          </m:r>
                          <m:d>
                            <m:dPr>
                              <m:ctrlP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</m:d>
                      <m:r>
                        <a:rPr lang="en-US" altLang="zh-CN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𝟏𝟒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  <m: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÷</m:t>
                          </m:r>
                          <m:d>
                            <m:dPr>
                              <m:ctrlP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CN" altLang="en-US" sz="28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B88DB32-5DFE-4002-ABF5-34A8E41D18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660" y="1104750"/>
                <a:ext cx="9331785" cy="4863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矩形 17">
            <a:extLst>
              <a:ext uri="{FF2B5EF4-FFF2-40B4-BE49-F238E27FC236}">
                <a16:creationId xmlns:a16="http://schemas.microsoft.com/office/drawing/2014/main" id="{035833AD-3C01-49B4-BF0B-D4C850D7E4F4}"/>
              </a:ext>
            </a:extLst>
          </p:cNvPr>
          <p:cNvSpPr/>
          <p:nvPr/>
        </p:nvSpPr>
        <p:spPr>
          <a:xfrm>
            <a:off x="6237812" y="4135803"/>
            <a:ext cx="947058" cy="3433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-5</a:t>
            </a:r>
            <a:endParaRPr lang="zh-CN" altLang="en-US" sz="2400" b="1" dirty="0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144A2810-7E1D-4652-B363-1759F1B983C8}"/>
              </a:ext>
            </a:extLst>
          </p:cNvPr>
          <p:cNvGrpSpPr/>
          <p:nvPr/>
        </p:nvGrpSpPr>
        <p:grpSpPr>
          <a:xfrm>
            <a:off x="5655140" y="4143702"/>
            <a:ext cx="2112403" cy="369332"/>
            <a:chOff x="5655140" y="4159278"/>
            <a:chExt cx="2112403" cy="369332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E45D8351-3F77-4217-913F-4A26FCFD9246}"/>
                </a:ext>
              </a:extLst>
            </p:cNvPr>
            <p:cNvSpPr txBox="1"/>
            <p:nvPr/>
          </p:nvSpPr>
          <p:spPr>
            <a:xfrm>
              <a:off x="5655140" y="4159278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+</a:t>
              </a:r>
              <a:endParaRPr lang="zh-CN" altLang="en-US" dirty="0"/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842FD68C-0688-4226-8023-581F62F53780}"/>
                </a:ext>
              </a:extLst>
            </p:cNvPr>
            <p:cNvSpPr txBox="1"/>
            <p:nvPr/>
          </p:nvSpPr>
          <p:spPr>
            <a:xfrm>
              <a:off x="7448225" y="4159278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=</a:t>
              </a:r>
              <a:endParaRPr lang="zh-CN" altLang="en-US" dirty="0"/>
            </a:p>
          </p:txBody>
        </p:sp>
      </p:grpSp>
      <p:sp>
        <p:nvSpPr>
          <p:cNvPr id="13" name="矩形 12">
            <a:extLst>
              <a:ext uri="{FF2B5EF4-FFF2-40B4-BE49-F238E27FC236}">
                <a16:creationId xmlns:a16="http://schemas.microsoft.com/office/drawing/2014/main" id="{CDAD19FD-CC70-4AF0-B880-C40D487B87E2}"/>
              </a:ext>
            </a:extLst>
          </p:cNvPr>
          <p:cNvSpPr/>
          <p:nvPr/>
        </p:nvSpPr>
        <p:spPr>
          <a:xfrm>
            <a:off x="8030896" y="4135803"/>
            <a:ext cx="947058" cy="3433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5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157044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</a:t>
            </a:r>
            <a:r>
              <a:rPr lang="en-US" altLang="zh-CN" dirty="0"/>
              <a:t>3</a:t>
            </a:r>
            <a:r>
              <a:rPr lang="zh-CN" altLang="en-US" dirty="0"/>
              <a:t>步：栈操作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4FF2FA2-CED3-48BC-8A69-7E5C5CD81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777" y="1914531"/>
            <a:ext cx="7002952" cy="464367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439961C4-09E8-4556-914D-F8F460A657A8}"/>
              </a:ext>
            </a:extLst>
          </p:cNvPr>
          <p:cNvSpPr/>
          <p:nvPr/>
        </p:nvSpPr>
        <p:spPr>
          <a:xfrm>
            <a:off x="1151165" y="4343944"/>
            <a:ext cx="947057" cy="21880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800" b="1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FAA1ADC-FB52-4572-B77B-9D517B26E102}"/>
              </a:ext>
            </a:extLst>
          </p:cNvPr>
          <p:cNvSpPr/>
          <p:nvPr/>
        </p:nvSpPr>
        <p:spPr>
          <a:xfrm>
            <a:off x="6784513" y="1914532"/>
            <a:ext cx="409876" cy="46436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8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B88DB32-5DFE-4002-ABF5-34A8E41D1852}"/>
                  </a:ext>
                </a:extLst>
              </p:cNvPr>
              <p:cNvSpPr txBox="1"/>
              <p:nvPr/>
            </p:nvSpPr>
            <p:spPr>
              <a:xfrm>
                <a:off x="1509660" y="1104750"/>
                <a:ext cx="9331785" cy="4863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+(</m:t>
                          </m:r>
                          <m:d>
                            <m:dPr>
                              <m:ctrlP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𝟐𝟐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d>
                          <m: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÷</m:t>
                          </m:r>
                          <m:d>
                            <m:dPr>
                              <m:ctrlP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</m:d>
                      <m:r>
                        <a:rPr lang="en-US" altLang="zh-CN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𝟏𝟒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  <m: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÷</m:t>
                          </m:r>
                          <m:d>
                            <m:dPr>
                              <m:ctrlP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CN" altLang="en-US" sz="28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B88DB32-5DFE-4002-ABF5-34A8E41D18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660" y="1104750"/>
                <a:ext cx="9331785" cy="4863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>
            <a:extLst>
              <a:ext uri="{FF2B5EF4-FFF2-40B4-BE49-F238E27FC236}">
                <a16:creationId xmlns:a16="http://schemas.microsoft.com/office/drawing/2014/main" id="{CDAD19FD-CC70-4AF0-B880-C40D487B87E2}"/>
              </a:ext>
            </a:extLst>
          </p:cNvPr>
          <p:cNvSpPr/>
          <p:nvPr/>
        </p:nvSpPr>
        <p:spPr>
          <a:xfrm>
            <a:off x="1151164" y="6201911"/>
            <a:ext cx="947058" cy="3433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5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092617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</a:t>
            </a:r>
            <a:r>
              <a:rPr lang="en-US" altLang="zh-CN" dirty="0"/>
              <a:t>3</a:t>
            </a:r>
            <a:r>
              <a:rPr lang="zh-CN" altLang="en-US" dirty="0"/>
              <a:t>步：栈操作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4FF2FA2-CED3-48BC-8A69-7E5C5CD81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777" y="1914531"/>
            <a:ext cx="7002952" cy="464367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439961C4-09E8-4556-914D-F8F460A657A8}"/>
              </a:ext>
            </a:extLst>
          </p:cNvPr>
          <p:cNvSpPr/>
          <p:nvPr/>
        </p:nvSpPr>
        <p:spPr>
          <a:xfrm>
            <a:off x="1151165" y="4343944"/>
            <a:ext cx="947057" cy="21880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800" b="1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FAA1ADC-FB52-4572-B77B-9D517B26E102}"/>
              </a:ext>
            </a:extLst>
          </p:cNvPr>
          <p:cNvSpPr/>
          <p:nvPr/>
        </p:nvSpPr>
        <p:spPr>
          <a:xfrm>
            <a:off x="7184561" y="1914532"/>
            <a:ext cx="409876" cy="46436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8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B88DB32-5DFE-4002-ABF5-34A8E41D1852}"/>
                  </a:ext>
                </a:extLst>
              </p:cNvPr>
              <p:cNvSpPr txBox="1"/>
              <p:nvPr/>
            </p:nvSpPr>
            <p:spPr>
              <a:xfrm>
                <a:off x="1509660" y="1104750"/>
                <a:ext cx="9331785" cy="4863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+(</m:t>
                          </m:r>
                          <m:d>
                            <m:dPr>
                              <m:ctrlP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𝟐𝟐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d>
                          <m: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÷</m:t>
                          </m:r>
                          <m:d>
                            <m:dPr>
                              <m:ctrlP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</m:d>
                      <m:r>
                        <a:rPr lang="en-US" altLang="zh-CN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𝟏𝟒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  <m: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÷</m:t>
                          </m:r>
                          <m:d>
                            <m:dPr>
                              <m:ctrlP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CN" altLang="en-US" sz="28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B88DB32-5DFE-4002-ABF5-34A8E41D18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660" y="1104750"/>
                <a:ext cx="9331785" cy="4863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>
            <a:extLst>
              <a:ext uri="{FF2B5EF4-FFF2-40B4-BE49-F238E27FC236}">
                <a16:creationId xmlns:a16="http://schemas.microsoft.com/office/drawing/2014/main" id="{CDAD19FD-CC70-4AF0-B880-C40D487B87E2}"/>
              </a:ext>
            </a:extLst>
          </p:cNvPr>
          <p:cNvSpPr/>
          <p:nvPr/>
        </p:nvSpPr>
        <p:spPr>
          <a:xfrm>
            <a:off x="1151164" y="6201911"/>
            <a:ext cx="947058" cy="3433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5</a:t>
            </a:r>
            <a:endParaRPr lang="zh-CN" altLang="en-US" sz="2400" b="1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7B9D911-A2F7-4170-A0DC-10EDC02FB777}"/>
              </a:ext>
            </a:extLst>
          </p:cNvPr>
          <p:cNvSpPr/>
          <p:nvPr/>
        </p:nvSpPr>
        <p:spPr>
          <a:xfrm>
            <a:off x="1151164" y="5845372"/>
            <a:ext cx="947058" cy="3433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14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807878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</a:t>
            </a:r>
            <a:r>
              <a:rPr lang="en-US" altLang="zh-CN" dirty="0"/>
              <a:t>3</a:t>
            </a:r>
            <a:r>
              <a:rPr lang="zh-CN" altLang="en-US" dirty="0"/>
              <a:t>步：栈操作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4FF2FA2-CED3-48BC-8A69-7E5C5CD81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777" y="1914531"/>
            <a:ext cx="7002952" cy="464367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439961C4-09E8-4556-914D-F8F460A657A8}"/>
              </a:ext>
            </a:extLst>
          </p:cNvPr>
          <p:cNvSpPr/>
          <p:nvPr/>
        </p:nvSpPr>
        <p:spPr>
          <a:xfrm>
            <a:off x="1151165" y="4343944"/>
            <a:ext cx="947057" cy="21880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800" b="1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FAA1ADC-FB52-4572-B77B-9D517B26E102}"/>
              </a:ext>
            </a:extLst>
          </p:cNvPr>
          <p:cNvSpPr/>
          <p:nvPr/>
        </p:nvSpPr>
        <p:spPr>
          <a:xfrm>
            <a:off x="7486639" y="1914532"/>
            <a:ext cx="409876" cy="46436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8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B88DB32-5DFE-4002-ABF5-34A8E41D1852}"/>
                  </a:ext>
                </a:extLst>
              </p:cNvPr>
              <p:cNvSpPr txBox="1"/>
              <p:nvPr/>
            </p:nvSpPr>
            <p:spPr>
              <a:xfrm>
                <a:off x="1509660" y="1104750"/>
                <a:ext cx="9331785" cy="4863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+(</m:t>
                          </m:r>
                          <m:d>
                            <m:dPr>
                              <m:ctrlP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𝟐𝟐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d>
                          <m: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÷</m:t>
                          </m:r>
                          <m:d>
                            <m:dPr>
                              <m:ctrlP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</m:d>
                      <m:r>
                        <a:rPr lang="en-US" altLang="zh-CN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𝟏𝟒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  <m: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÷</m:t>
                          </m:r>
                          <m:d>
                            <m:dPr>
                              <m:ctrlP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CN" altLang="en-US" sz="28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B88DB32-5DFE-4002-ABF5-34A8E41D18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660" y="1104750"/>
                <a:ext cx="9331785" cy="4863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>
            <a:extLst>
              <a:ext uri="{FF2B5EF4-FFF2-40B4-BE49-F238E27FC236}">
                <a16:creationId xmlns:a16="http://schemas.microsoft.com/office/drawing/2014/main" id="{CDAD19FD-CC70-4AF0-B880-C40D487B87E2}"/>
              </a:ext>
            </a:extLst>
          </p:cNvPr>
          <p:cNvSpPr/>
          <p:nvPr/>
        </p:nvSpPr>
        <p:spPr>
          <a:xfrm>
            <a:off x="1151164" y="6201911"/>
            <a:ext cx="947058" cy="3433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5</a:t>
            </a:r>
            <a:endParaRPr lang="zh-CN" altLang="en-US" sz="2400" b="1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7B9D911-A2F7-4170-A0DC-10EDC02FB777}"/>
              </a:ext>
            </a:extLst>
          </p:cNvPr>
          <p:cNvSpPr/>
          <p:nvPr/>
        </p:nvSpPr>
        <p:spPr>
          <a:xfrm>
            <a:off x="1151164" y="5853536"/>
            <a:ext cx="947058" cy="3433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14</a:t>
            </a:r>
            <a:endParaRPr lang="zh-CN" altLang="en-US" sz="2400" b="1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7FA6581-401F-4F48-A57C-96B20AD8CB38}"/>
              </a:ext>
            </a:extLst>
          </p:cNvPr>
          <p:cNvSpPr/>
          <p:nvPr/>
        </p:nvSpPr>
        <p:spPr>
          <a:xfrm>
            <a:off x="1156609" y="5483422"/>
            <a:ext cx="947058" cy="3433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2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631228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</a:t>
            </a:r>
            <a:r>
              <a:rPr lang="en-US" altLang="zh-CN" dirty="0"/>
              <a:t>3</a:t>
            </a:r>
            <a:r>
              <a:rPr lang="zh-CN" altLang="en-US" dirty="0"/>
              <a:t>步：栈操作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4FF2FA2-CED3-48BC-8A69-7E5C5CD81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777" y="1914531"/>
            <a:ext cx="7002952" cy="464367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439961C4-09E8-4556-914D-F8F460A657A8}"/>
              </a:ext>
            </a:extLst>
          </p:cNvPr>
          <p:cNvSpPr/>
          <p:nvPr/>
        </p:nvSpPr>
        <p:spPr>
          <a:xfrm>
            <a:off x="1151165" y="4343944"/>
            <a:ext cx="947057" cy="21880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800" b="1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FAA1ADC-FB52-4572-B77B-9D517B26E102}"/>
              </a:ext>
            </a:extLst>
          </p:cNvPr>
          <p:cNvSpPr/>
          <p:nvPr/>
        </p:nvSpPr>
        <p:spPr>
          <a:xfrm>
            <a:off x="7486639" y="1914532"/>
            <a:ext cx="409876" cy="46436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8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B88DB32-5DFE-4002-ABF5-34A8E41D1852}"/>
                  </a:ext>
                </a:extLst>
              </p:cNvPr>
              <p:cNvSpPr txBox="1"/>
              <p:nvPr/>
            </p:nvSpPr>
            <p:spPr>
              <a:xfrm>
                <a:off x="1509660" y="1104750"/>
                <a:ext cx="9331785" cy="4863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+(</m:t>
                          </m:r>
                          <m:d>
                            <m:dPr>
                              <m:ctrlP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𝟐𝟐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d>
                          <m: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÷</m:t>
                          </m:r>
                          <m:d>
                            <m:dPr>
                              <m:ctrlP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</m:d>
                      <m:r>
                        <a:rPr lang="en-US" altLang="zh-CN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𝟏𝟒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  <m: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÷</m:t>
                          </m:r>
                          <m:d>
                            <m:dPr>
                              <m:ctrlP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CN" altLang="en-US" sz="28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B88DB32-5DFE-4002-ABF5-34A8E41D18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660" y="1104750"/>
                <a:ext cx="9331785" cy="4863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>
            <a:extLst>
              <a:ext uri="{FF2B5EF4-FFF2-40B4-BE49-F238E27FC236}">
                <a16:creationId xmlns:a16="http://schemas.microsoft.com/office/drawing/2014/main" id="{CDAD19FD-CC70-4AF0-B880-C40D487B87E2}"/>
              </a:ext>
            </a:extLst>
          </p:cNvPr>
          <p:cNvSpPr/>
          <p:nvPr/>
        </p:nvSpPr>
        <p:spPr>
          <a:xfrm>
            <a:off x="1151164" y="6201911"/>
            <a:ext cx="947058" cy="3433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5</a:t>
            </a:r>
            <a:endParaRPr lang="zh-CN" altLang="en-US" sz="2400" b="1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7B9D911-A2F7-4170-A0DC-10EDC02FB777}"/>
              </a:ext>
            </a:extLst>
          </p:cNvPr>
          <p:cNvSpPr/>
          <p:nvPr/>
        </p:nvSpPr>
        <p:spPr>
          <a:xfrm>
            <a:off x="4415873" y="4135803"/>
            <a:ext cx="947058" cy="3433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14</a:t>
            </a:r>
            <a:endParaRPr lang="zh-CN" altLang="en-US" sz="2400" b="1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7FA6581-401F-4F48-A57C-96B20AD8CB38}"/>
              </a:ext>
            </a:extLst>
          </p:cNvPr>
          <p:cNvSpPr/>
          <p:nvPr/>
        </p:nvSpPr>
        <p:spPr>
          <a:xfrm>
            <a:off x="6208958" y="4135803"/>
            <a:ext cx="947058" cy="3433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2</a:t>
            </a:r>
            <a:endParaRPr lang="zh-CN" altLang="en-US" sz="2400" b="1" dirty="0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A9D0B45C-0160-46CE-B415-1CFBB617EC05}"/>
              </a:ext>
            </a:extLst>
          </p:cNvPr>
          <p:cNvGrpSpPr/>
          <p:nvPr/>
        </p:nvGrpSpPr>
        <p:grpSpPr>
          <a:xfrm>
            <a:off x="5655140" y="4143702"/>
            <a:ext cx="2112403" cy="369332"/>
            <a:chOff x="5655140" y="4159278"/>
            <a:chExt cx="2112403" cy="369332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4A1285A0-D0B4-48B9-B888-BDAC3B601609}"/>
                </a:ext>
              </a:extLst>
            </p:cNvPr>
            <p:cNvSpPr txBox="1"/>
            <p:nvPr/>
          </p:nvSpPr>
          <p:spPr>
            <a:xfrm>
              <a:off x="5655140" y="4159278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-</a:t>
              </a:r>
              <a:endParaRPr lang="zh-CN" altLang="en-US" dirty="0"/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2351655D-2B4C-4A68-9248-70654C3737FD}"/>
                </a:ext>
              </a:extLst>
            </p:cNvPr>
            <p:cNvSpPr txBox="1"/>
            <p:nvPr/>
          </p:nvSpPr>
          <p:spPr>
            <a:xfrm>
              <a:off x="7448225" y="4159278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=</a:t>
              </a:r>
              <a:endParaRPr lang="zh-CN" altLang="en-US" dirty="0"/>
            </a:p>
          </p:txBody>
        </p:sp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9B17FC7D-62DE-4588-AC5A-B3C947A09706}"/>
              </a:ext>
            </a:extLst>
          </p:cNvPr>
          <p:cNvSpPr/>
          <p:nvPr/>
        </p:nvSpPr>
        <p:spPr>
          <a:xfrm>
            <a:off x="8059752" y="4135803"/>
            <a:ext cx="947058" cy="3433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12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660319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</a:t>
            </a:r>
            <a:r>
              <a:rPr lang="en-US" altLang="zh-CN" dirty="0"/>
              <a:t>3</a:t>
            </a:r>
            <a:r>
              <a:rPr lang="zh-CN" altLang="en-US" dirty="0"/>
              <a:t>步：栈操作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4FF2FA2-CED3-48BC-8A69-7E5C5CD81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777" y="1914531"/>
            <a:ext cx="7002952" cy="464367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439961C4-09E8-4556-914D-F8F460A657A8}"/>
              </a:ext>
            </a:extLst>
          </p:cNvPr>
          <p:cNvSpPr/>
          <p:nvPr/>
        </p:nvSpPr>
        <p:spPr>
          <a:xfrm>
            <a:off x="1151165" y="4343944"/>
            <a:ext cx="947057" cy="21880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800" b="1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FAA1ADC-FB52-4572-B77B-9D517B26E102}"/>
              </a:ext>
            </a:extLst>
          </p:cNvPr>
          <p:cNvSpPr/>
          <p:nvPr/>
        </p:nvSpPr>
        <p:spPr>
          <a:xfrm>
            <a:off x="7772389" y="1914532"/>
            <a:ext cx="409876" cy="46436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8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B88DB32-5DFE-4002-ABF5-34A8E41D1852}"/>
                  </a:ext>
                </a:extLst>
              </p:cNvPr>
              <p:cNvSpPr txBox="1"/>
              <p:nvPr/>
            </p:nvSpPr>
            <p:spPr>
              <a:xfrm>
                <a:off x="1509660" y="1104750"/>
                <a:ext cx="9331785" cy="4863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+(</m:t>
                          </m:r>
                          <m:d>
                            <m:dPr>
                              <m:ctrlP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𝟐𝟐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d>
                          <m: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÷</m:t>
                          </m:r>
                          <m:d>
                            <m:dPr>
                              <m:ctrlP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</m:d>
                      <m:r>
                        <a:rPr lang="en-US" altLang="zh-CN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𝟏𝟒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  <m: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÷</m:t>
                          </m:r>
                          <m:d>
                            <m:dPr>
                              <m:ctrlP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CN" altLang="en-US" sz="28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B88DB32-5DFE-4002-ABF5-34A8E41D18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660" y="1104750"/>
                <a:ext cx="9331785" cy="4863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>
            <a:extLst>
              <a:ext uri="{FF2B5EF4-FFF2-40B4-BE49-F238E27FC236}">
                <a16:creationId xmlns:a16="http://schemas.microsoft.com/office/drawing/2014/main" id="{CDAD19FD-CC70-4AF0-B880-C40D487B87E2}"/>
              </a:ext>
            </a:extLst>
          </p:cNvPr>
          <p:cNvSpPr/>
          <p:nvPr/>
        </p:nvSpPr>
        <p:spPr>
          <a:xfrm>
            <a:off x="1151164" y="6201911"/>
            <a:ext cx="947058" cy="3433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5</a:t>
            </a:r>
            <a:endParaRPr lang="zh-CN" altLang="en-US" sz="2400" b="1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9B17FC7D-62DE-4588-AC5A-B3C947A09706}"/>
              </a:ext>
            </a:extLst>
          </p:cNvPr>
          <p:cNvSpPr/>
          <p:nvPr/>
        </p:nvSpPr>
        <p:spPr>
          <a:xfrm>
            <a:off x="1151164" y="5858611"/>
            <a:ext cx="947058" cy="3433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12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18767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</a:t>
            </a:r>
            <a:r>
              <a:rPr lang="en-US" altLang="zh-CN" dirty="0"/>
              <a:t>3</a:t>
            </a:r>
            <a:r>
              <a:rPr lang="zh-CN" altLang="en-US" dirty="0"/>
              <a:t>步：栈操作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4FF2FA2-CED3-48BC-8A69-7E5C5CD81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1777" y="1914531"/>
            <a:ext cx="7002952" cy="464367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439961C4-09E8-4556-914D-F8F460A657A8}"/>
              </a:ext>
            </a:extLst>
          </p:cNvPr>
          <p:cNvSpPr/>
          <p:nvPr/>
        </p:nvSpPr>
        <p:spPr>
          <a:xfrm>
            <a:off x="1151165" y="4343944"/>
            <a:ext cx="947057" cy="21880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800" b="1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FAA1ADC-FB52-4572-B77B-9D517B26E102}"/>
              </a:ext>
            </a:extLst>
          </p:cNvPr>
          <p:cNvSpPr/>
          <p:nvPr/>
        </p:nvSpPr>
        <p:spPr>
          <a:xfrm>
            <a:off x="8066302" y="1914532"/>
            <a:ext cx="409876" cy="46436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8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B88DB32-5DFE-4002-ABF5-34A8E41D1852}"/>
                  </a:ext>
                </a:extLst>
              </p:cNvPr>
              <p:cNvSpPr txBox="1"/>
              <p:nvPr/>
            </p:nvSpPr>
            <p:spPr>
              <a:xfrm>
                <a:off x="1509660" y="1104750"/>
                <a:ext cx="9331785" cy="4863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+(</m:t>
                          </m:r>
                          <m:d>
                            <m:dPr>
                              <m:ctrlP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𝟐𝟐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d>
                          <m: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÷</m:t>
                          </m:r>
                          <m:d>
                            <m:dPr>
                              <m:ctrlP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</m:d>
                      <m:r>
                        <a:rPr lang="en-US" altLang="zh-CN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𝟏𝟒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  <m: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÷</m:t>
                          </m:r>
                          <m:d>
                            <m:dPr>
                              <m:ctrlP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CN" altLang="en-US" sz="28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B88DB32-5DFE-4002-ABF5-34A8E41D18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660" y="1104750"/>
                <a:ext cx="9331785" cy="4863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>
            <a:extLst>
              <a:ext uri="{FF2B5EF4-FFF2-40B4-BE49-F238E27FC236}">
                <a16:creationId xmlns:a16="http://schemas.microsoft.com/office/drawing/2014/main" id="{CDAD19FD-CC70-4AF0-B880-C40D487B87E2}"/>
              </a:ext>
            </a:extLst>
          </p:cNvPr>
          <p:cNvSpPr/>
          <p:nvPr/>
        </p:nvSpPr>
        <p:spPr>
          <a:xfrm>
            <a:off x="1151164" y="6201911"/>
            <a:ext cx="947058" cy="3433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5</a:t>
            </a:r>
            <a:endParaRPr lang="zh-CN" altLang="en-US" sz="2400" b="1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9B17FC7D-62DE-4588-AC5A-B3C947A09706}"/>
              </a:ext>
            </a:extLst>
          </p:cNvPr>
          <p:cNvSpPr/>
          <p:nvPr/>
        </p:nvSpPr>
        <p:spPr>
          <a:xfrm>
            <a:off x="1151164" y="5858611"/>
            <a:ext cx="947058" cy="3433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12</a:t>
            </a:r>
            <a:endParaRPr lang="zh-CN" altLang="en-US" sz="2400" b="1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EA46F4DF-5FF3-4A56-8AD3-FF61BD0D8E6E}"/>
              </a:ext>
            </a:extLst>
          </p:cNvPr>
          <p:cNvSpPr/>
          <p:nvPr/>
        </p:nvSpPr>
        <p:spPr>
          <a:xfrm>
            <a:off x="1151164" y="5502072"/>
            <a:ext cx="947058" cy="3433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1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846105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</a:t>
            </a:r>
            <a:r>
              <a:rPr lang="en-US" altLang="zh-CN" dirty="0"/>
              <a:t>3</a:t>
            </a:r>
            <a:r>
              <a:rPr lang="zh-CN" altLang="en-US" dirty="0"/>
              <a:t>步：栈操作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4FF2FA2-CED3-48BC-8A69-7E5C5CD81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777" y="1914531"/>
            <a:ext cx="7002952" cy="464367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439961C4-09E8-4556-914D-F8F460A657A8}"/>
              </a:ext>
            </a:extLst>
          </p:cNvPr>
          <p:cNvSpPr/>
          <p:nvPr/>
        </p:nvSpPr>
        <p:spPr>
          <a:xfrm>
            <a:off x="1151165" y="4343944"/>
            <a:ext cx="947057" cy="21880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800" b="1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FAA1ADC-FB52-4572-B77B-9D517B26E102}"/>
              </a:ext>
            </a:extLst>
          </p:cNvPr>
          <p:cNvSpPr/>
          <p:nvPr/>
        </p:nvSpPr>
        <p:spPr>
          <a:xfrm>
            <a:off x="8417366" y="1914531"/>
            <a:ext cx="409876" cy="46436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8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B88DB32-5DFE-4002-ABF5-34A8E41D1852}"/>
                  </a:ext>
                </a:extLst>
              </p:cNvPr>
              <p:cNvSpPr txBox="1"/>
              <p:nvPr/>
            </p:nvSpPr>
            <p:spPr>
              <a:xfrm>
                <a:off x="1509660" y="1104750"/>
                <a:ext cx="9331785" cy="4863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+(</m:t>
                          </m:r>
                          <m:d>
                            <m:dPr>
                              <m:ctrlP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𝟐𝟐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d>
                          <m: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÷</m:t>
                          </m:r>
                          <m:d>
                            <m:dPr>
                              <m:ctrlP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</m:d>
                      <m:r>
                        <a:rPr lang="en-US" altLang="zh-CN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𝟏𝟒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  <m: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÷</m:t>
                          </m:r>
                          <m:d>
                            <m:dPr>
                              <m:ctrlP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CN" altLang="en-US" sz="28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B88DB32-5DFE-4002-ABF5-34A8E41D18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660" y="1104750"/>
                <a:ext cx="9331785" cy="4863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>
            <a:extLst>
              <a:ext uri="{FF2B5EF4-FFF2-40B4-BE49-F238E27FC236}">
                <a16:creationId xmlns:a16="http://schemas.microsoft.com/office/drawing/2014/main" id="{CDAD19FD-CC70-4AF0-B880-C40D487B87E2}"/>
              </a:ext>
            </a:extLst>
          </p:cNvPr>
          <p:cNvSpPr/>
          <p:nvPr/>
        </p:nvSpPr>
        <p:spPr>
          <a:xfrm>
            <a:off x="1151164" y="6201911"/>
            <a:ext cx="947058" cy="3433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5</a:t>
            </a:r>
            <a:endParaRPr lang="zh-CN" altLang="en-US" sz="2400" b="1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9B17FC7D-62DE-4588-AC5A-B3C947A09706}"/>
              </a:ext>
            </a:extLst>
          </p:cNvPr>
          <p:cNvSpPr/>
          <p:nvPr/>
        </p:nvSpPr>
        <p:spPr>
          <a:xfrm>
            <a:off x="1151164" y="5858611"/>
            <a:ext cx="947058" cy="3433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12</a:t>
            </a:r>
            <a:endParaRPr lang="zh-CN" altLang="en-US" sz="2400" b="1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EA46F4DF-5FF3-4A56-8AD3-FF61BD0D8E6E}"/>
              </a:ext>
            </a:extLst>
          </p:cNvPr>
          <p:cNvSpPr/>
          <p:nvPr/>
        </p:nvSpPr>
        <p:spPr>
          <a:xfrm>
            <a:off x="1151164" y="5502072"/>
            <a:ext cx="947058" cy="3433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1</a:t>
            </a:r>
            <a:endParaRPr lang="zh-CN" altLang="en-US" sz="2400" b="1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5AB830C-8DD6-4CF0-B4D9-C8B2AFA801EA}"/>
              </a:ext>
            </a:extLst>
          </p:cNvPr>
          <p:cNvSpPr/>
          <p:nvPr/>
        </p:nvSpPr>
        <p:spPr>
          <a:xfrm>
            <a:off x="1151164" y="5145533"/>
            <a:ext cx="947058" cy="3433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3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587740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81462" y="1825625"/>
            <a:ext cx="4074459" cy="4351338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zh-CN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p1, *p2;</a:t>
            </a:r>
          </a:p>
          <a:p>
            <a:pPr marL="0" indent="0">
              <a:buNone/>
            </a:pPr>
            <a:endParaRPr lang="en-US" altLang="zh-CN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*p1=44;</a:t>
            </a:r>
          </a:p>
          <a:p>
            <a:pPr marL="0" indent="0">
              <a:buNone/>
            </a:pP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*p2=99;</a:t>
            </a:r>
          </a:p>
          <a:p>
            <a:pPr marL="0" indent="0">
              <a:buNone/>
            </a:pPr>
            <a:r>
              <a:rPr lang="en-US" altLang="zh-CN" b="1" dirty="0">
                <a:latin typeface="Courier New" panose="02070309020205020404" pitchFamily="49" charset="0"/>
                <a:cs typeface="Courier New" panose="02070309020205020404" pitchFamily="49" charset="0"/>
              </a:rPr>
              <a:t>p1=p2;</a:t>
            </a:r>
          </a:p>
          <a:p>
            <a:pPr marL="0" indent="0">
              <a:buNone/>
            </a:pP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print(*p1,*p2);</a:t>
            </a:r>
          </a:p>
          <a:p>
            <a:pPr marL="0" indent="0">
              <a:buNone/>
            </a:pPr>
            <a:endParaRPr lang="zh-CN" alt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你能区分这两个程序片段吗？</a:t>
            </a:r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6836079" y="1825625"/>
            <a:ext cx="4074459" cy="43513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zh-CN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p1, *p2;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zh-CN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*p1=44;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*p2=99;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altLang="zh-CN" b="1" dirty="0">
                <a:latin typeface="Courier New" panose="02070309020205020404" pitchFamily="49" charset="0"/>
                <a:cs typeface="Courier New" panose="02070309020205020404" pitchFamily="49" charset="0"/>
              </a:rPr>
              <a:t>p1=*p2;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print(*p1,*p2);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zh-CN" alt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云形 5"/>
          <p:cNvSpPr/>
          <p:nvPr/>
        </p:nvSpPr>
        <p:spPr>
          <a:xfrm>
            <a:off x="1049297" y="5310553"/>
            <a:ext cx="10193134" cy="139418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指针</a:t>
            </a:r>
            <a:r>
              <a:rPr lang="zh-CN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到底是什么？</a:t>
            </a:r>
            <a:endParaRPr lang="en-US" altLang="zh-C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CN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两个不同的赋值到底区别在哪里？</a:t>
            </a:r>
          </a:p>
        </p:txBody>
      </p:sp>
    </p:spTree>
    <p:extLst>
      <p:ext uri="{BB962C8B-B14F-4D97-AF65-F5344CB8AC3E}">
        <p14:creationId xmlns:p14="http://schemas.microsoft.com/office/powerpoint/2010/main" val="23141620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</a:t>
            </a:r>
            <a:r>
              <a:rPr lang="en-US" altLang="zh-CN" dirty="0"/>
              <a:t>3</a:t>
            </a:r>
            <a:r>
              <a:rPr lang="zh-CN" altLang="en-US" dirty="0"/>
              <a:t>步：栈操作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4FF2FA2-CED3-48BC-8A69-7E5C5CD81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777" y="1914531"/>
            <a:ext cx="7002952" cy="464367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439961C4-09E8-4556-914D-F8F460A657A8}"/>
              </a:ext>
            </a:extLst>
          </p:cNvPr>
          <p:cNvSpPr/>
          <p:nvPr/>
        </p:nvSpPr>
        <p:spPr>
          <a:xfrm>
            <a:off x="1151165" y="4343944"/>
            <a:ext cx="947057" cy="21880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800" b="1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FAA1ADC-FB52-4572-B77B-9D517B26E102}"/>
              </a:ext>
            </a:extLst>
          </p:cNvPr>
          <p:cNvSpPr/>
          <p:nvPr/>
        </p:nvSpPr>
        <p:spPr>
          <a:xfrm>
            <a:off x="8417366" y="1914531"/>
            <a:ext cx="409876" cy="46436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8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B88DB32-5DFE-4002-ABF5-34A8E41D1852}"/>
                  </a:ext>
                </a:extLst>
              </p:cNvPr>
              <p:cNvSpPr txBox="1"/>
              <p:nvPr/>
            </p:nvSpPr>
            <p:spPr>
              <a:xfrm>
                <a:off x="1509660" y="1104750"/>
                <a:ext cx="9331785" cy="4863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+(</m:t>
                          </m:r>
                          <m:d>
                            <m:dPr>
                              <m:ctrlP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𝟐𝟐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d>
                          <m: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÷</m:t>
                          </m:r>
                          <m:d>
                            <m:dPr>
                              <m:ctrlP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</m:d>
                      <m:r>
                        <a:rPr lang="en-US" altLang="zh-CN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𝟏𝟒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  <m: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÷</m:t>
                          </m:r>
                          <m:d>
                            <m:dPr>
                              <m:ctrlP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CN" altLang="en-US" sz="28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B88DB32-5DFE-4002-ABF5-34A8E41D18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660" y="1104750"/>
                <a:ext cx="9331785" cy="4863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>
            <a:extLst>
              <a:ext uri="{FF2B5EF4-FFF2-40B4-BE49-F238E27FC236}">
                <a16:creationId xmlns:a16="http://schemas.microsoft.com/office/drawing/2014/main" id="{CDAD19FD-CC70-4AF0-B880-C40D487B87E2}"/>
              </a:ext>
            </a:extLst>
          </p:cNvPr>
          <p:cNvSpPr/>
          <p:nvPr/>
        </p:nvSpPr>
        <p:spPr>
          <a:xfrm>
            <a:off x="1151164" y="6201911"/>
            <a:ext cx="947058" cy="3433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5</a:t>
            </a:r>
            <a:endParaRPr lang="zh-CN" altLang="en-US" sz="2400" b="1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9B17FC7D-62DE-4588-AC5A-B3C947A09706}"/>
              </a:ext>
            </a:extLst>
          </p:cNvPr>
          <p:cNvSpPr/>
          <p:nvPr/>
        </p:nvSpPr>
        <p:spPr>
          <a:xfrm>
            <a:off x="1151164" y="5858611"/>
            <a:ext cx="947058" cy="3433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12</a:t>
            </a:r>
            <a:endParaRPr lang="zh-CN" altLang="en-US" sz="2400" b="1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EA46F4DF-5FF3-4A56-8AD3-FF61BD0D8E6E}"/>
              </a:ext>
            </a:extLst>
          </p:cNvPr>
          <p:cNvSpPr/>
          <p:nvPr/>
        </p:nvSpPr>
        <p:spPr>
          <a:xfrm>
            <a:off x="4444727" y="4135803"/>
            <a:ext cx="947058" cy="3433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1</a:t>
            </a:r>
            <a:endParaRPr lang="zh-CN" altLang="en-US" sz="2400" b="1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5AB830C-8DD6-4CF0-B4D9-C8B2AFA801EA}"/>
              </a:ext>
            </a:extLst>
          </p:cNvPr>
          <p:cNvSpPr/>
          <p:nvPr/>
        </p:nvSpPr>
        <p:spPr>
          <a:xfrm>
            <a:off x="6237812" y="4143702"/>
            <a:ext cx="947058" cy="3433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3</a:t>
            </a:r>
            <a:endParaRPr lang="zh-CN" altLang="en-US" sz="2400" b="1" dirty="0"/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834A5BD7-C8BD-4C51-AAF3-C39E3599358F}"/>
              </a:ext>
            </a:extLst>
          </p:cNvPr>
          <p:cNvGrpSpPr/>
          <p:nvPr/>
        </p:nvGrpSpPr>
        <p:grpSpPr>
          <a:xfrm>
            <a:off x="5655140" y="4143702"/>
            <a:ext cx="2112403" cy="369332"/>
            <a:chOff x="5655140" y="4159278"/>
            <a:chExt cx="2112403" cy="369332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CAAE08ED-7110-49CC-AE3E-3C42F519A694}"/>
                </a:ext>
              </a:extLst>
            </p:cNvPr>
            <p:cNvSpPr txBox="1"/>
            <p:nvPr/>
          </p:nvSpPr>
          <p:spPr>
            <a:xfrm>
              <a:off x="5655140" y="4159278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+</a:t>
              </a:r>
              <a:endParaRPr lang="zh-CN" altLang="en-US" dirty="0"/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E4D2B3B4-A8B3-4202-872F-78B109CBA7DD}"/>
                </a:ext>
              </a:extLst>
            </p:cNvPr>
            <p:cNvSpPr txBox="1"/>
            <p:nvPr/>
          </p:nvSpPr>
          <p:spPr>
            <a:xfrm>
              <a:off x="7448225" y="4159278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=</a:t>
              </a:r>
              <a:endParaRPr lang="zh-CN" altLang="en-US" dirty="0"/>
            </a:p>
          </p:txBody>
        </p:sp>
      </p:grpSp>
      <p:sp>
        <p:nvSpPr>
          <p:cNvPr id="19" name="矩形 18">
            <a:extLst>
              <a:ext uri="{FF2B5EF4-FFF2-40B4-BE49-F238E27FC236}">
                <a16:creationId xmlns:a16="http://schemas.microsoft.com/office/drawing/2014/main" id="{B68FB1AD-0F77-41A9-A07F-F143C37254EF}"/>
              </a:ext>
            </a:extLst>
          </p:cNvPr>
          <p:cNvSpPr/>
          <p:nvPr/>
        </p:nvSpPr>
        <p:spPr>
          <a:xfrm>
            <a:off x="8030898" y="4143702"/>
            <a:ext cx="947058" cy="3433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4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63722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</a:t>
            </a:r>
            <a:r>
              <a:rPr lang="en-US" altLang="zh-CN" dirty="0"/>
              <a:t>3</a:t>
            </a:r>
            <a:r>
              <a:rPr lang="zh-CN" altLang="en-US" dirty="0"/>
              <a:t>步：栈操作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4FF2FA2-CED3-48BC-8A69-7E5C5CD81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777" y="1914531"/>
            <a:ext cx="7002952" cy="464367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439961C4-09E8-4556-914D-F8F460A657A8}"/>
              </a:ext>
            </a:extLst>
          </p:cNvPr>
          <p:cNvSpPr/>
          <p:nvPr/>
        </p:nvSpPr>
        <p:spPr>
          <a:xfrm>
            <a:off x="1151165" y="4343944"/>
            <a:ext cx="947057" cy="21880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800" b="1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FAA1ADC-FB52-4572-B77B-9D517B26E102}"/>
              </a:ext>
            </a:extLst>
          </p:cNvPr>
          <p:cNvSpPr/>
          <p:nvPr/>
        </p:nvSpPr>
        <p:spPr>
          <a:xfrm>
            <a:off x="8686787" y="1914531"/>
            <a:ext cx="409876" cy="46436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8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B88DB32-5DFE-4002-ABF5-34A8E41D1852}"/>
                  </a:ext>
                </a:extLst>
              </p:cNvPr>
              <p:cNvSpPr txBox="1"/>
              <p:nvPr/>
            </p:nvSpPr>
            <p:spPr>
              <a:xfrm>
                <a:off x="1509660" y="1104750"/>
                <a:ext cx="9331785" cy="4863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+(</m:t>
                          </m:r>
                          <m:d>
                            <m:dPr>
                              <m:ctrlP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𝟐𝟐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d>
                          <m: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÷</m:t>
                          </m:r>
                          <m:d>
                            <m:dPr>
                              <m:ctrlP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</m:d>
                      <m:r>
                        <a:rPr lang="en-US" altLang="zh-CN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𝟏𝟒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  <m: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÷</m:t>
                          </m:r>
                          <m:d>
                            <m:dPr>
                              <m:ctrlP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CN" altLang="en-US" sz="28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B88DB32-5DFE-4002-ABF5-34A8E41D18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660" y="1104750"/>
                <a:ext cx="9331785" cy="4863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>
            <a:extLst>
              <a:ext uri="{FF2B5EF4-FFF2-40B4-BE49-F238E27FC236}">
                <a16:creationId xmlns:a16="http://schemas.microsoft.com/office/drawing/2014/main" id="{CDAD19FD-CC70-4AF0-B880-C40D487B87E2}"/>
              </a:ext>
            </a:extLst>
          </p:cNvPr>
          <p:cNvSpPr/>
          <p:nvPr/>
        </p:nvSpPr>
        <p:spPr>
          <a:xfrm>
            <a:off x="1151164" y="6201911"/>
            <a:ext cx="947058" cy="3433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5</a:t>
            </a:r>
            <a:endParaRPr lang="zh-CN" altLang="en-US" sz="2400" b="1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9B17FC7D-62DE-4588-AC5A-B3C947A09706}"/>
              </a:ext>
            </a:extLst>
          </p:cNvPr>
          <p:cNvSpPr/>
          <p:nvPr/>
        </p:nvSpPr>
        <p:spPr>
          <a:xfrm>
            <a:off x="1151164" y="5858611"/>
            <a:ext cx="947058" cy="3433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12</a:t>
            </a:r>
            <a:endParaRPr lang="zh-CN" altLang="en-US" sz="2400" b="1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B68FB1AD-0F77-41A9-A07F-F143C37254EF}"/>
              </a:ext>
            </a:extLst>
          </p:cNvPr>
          <p:cNvSpPr/>
          <p:nvPr/>
        </p:nvSpPr>
        <p:spPr>
          <a:xfrm>
            <a:off x="1151164" y="5528550"/>
            <a:ext cx="947058" cy="3433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4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993552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</a:t>
            </a:r>
            <a:r>
              <a:rPr lang="en-US" altLang="zh-CN" dirty="0"/>
              <a:t>3</a:t>
            </a:r>
            <a:r>
              <a:rPr lang="zh-CN" altLang="en-US" dirty="0"/>
              <a:t>步：栈操作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4FF2FA2-CED3-48BC-8A69-7E5C5CD81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777" y="1914531"/>
            <a:ext cx="7002952" cy="464367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439961C4-09E8-4556-914D-F8F460A657A8}"/>
              </a:ext>
            </a:extLst>
          </p:cNvPr>
          <p:cNvSpPr/>
          <p:nvPr/>
        </p:nvSpPr>
        <p:spPr>
          <a:xfrm>
            <a:off x="1151165" y="4343944"/>
            <a:ext cx="947057" cy="21880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800" b="1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FAA1ADC-FB52-4572-B77B-9D517B26E102}"/>
              </a:ext>
            </a:extLst>
          </p:cNvPr>
          <p:cNvSpPr/>
          <p:nvPr/>
        </p:nvSpPr>
        <p:spPr>
          <a:xfrm>
            <a:off x="8686787" y="1914531"/>
            <a:ext cx="409876" cy="46436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8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B88DB32-5DFE-4002-ABF5-34A8E41D1852}"/>
                  </a:ext>
                </a:extLst>
              </p:cNvPr>
              <p:cNvSpPr txBox="1"/>
              <p:nvPr/>
            </p:nvSpPr>
            <p:spPr>
              <a:xfrm>
                <a:off x="1509660" y="1104750"/>
                <a:ext cx="9331785" cy="4863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+(</m:t>
                          </m:r>
                          <m:d>
                            <m:dPr>
                              <m:ctrlP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𝟐𝟐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d>
                          <m: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÷</m:t>
                          </m:r>
                          <m:d>
                            <m:dPr>
                              <m:ctrlP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</m:d>
                      <m:r>
                        <a:rPr lang="en-US" altLang="zh-CN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𝟏𝟒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  <m: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÷</m:t>
                          </m:r>
                          <m:d>
                            <m:dPr>
                              <m:ctrlP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CN" altLang="en-US" sz="28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B88DB32-5DFE-4002-ABF5-34A8E41D18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660" y="1104750"/>
                <a:ext cx="9331785" cy="4863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>
            <a:extLst>
              <a:ext uri="{FF2B5EF4-FFF2-40B4-BE49-F238E27FC236}">
                <a16:creationId xmlns:a16="http://schemas.microsoft.com/office/drawing/2014/main" id="{CDAD19FD-CC70-4AF0-B880-C40D487B87E2}"/>
              </a:ext>
            </a:extLst>
          </p:cNvPr>
          <p:cNvSpPr/>
          <p:nvPr/>
        </p:nvSpPr>
        <p:spPr>
          <a:xfrm>
            <a:off x="1151164" y="6201911"/>
            <a:ext cx="947058" cy="3433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5</a:t>
            </a:r>
            <a:endParaRPr lang="zh-CN" altLang="en-US" sz="2400" b="1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9B17FC7D-62DE-4588-AC5A-B3C947A09706}"/>
              </a:ext>
            </a:extLst>
          </p:cNvPr>
          <p:cNvSpPr/>
          <p:nvPr/>
        </p:nvSpPr>
        <p:spPr>
          <a:xfrm>
            <a:off x="4444727" y="4143702"/>
            <a:ext cx="947058" cy="3433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12</a:t>
            </a:r>
            <a:endParaRPr lang="zh-CN" altLang="en-US" sz="2400" b="1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B68FB1AD-0F77-41A9-A07F-F143C37254EF}"/>
              </a:ext>
            </a:extLst>
          </p:cNvPr>
          <p:cNvSpPr/>
          <p:nvPr/>
        </p:nvSpPr>
        <p:spPr>
          <a:xfrm>
            <a:off x="6237812" y="4143702"/>
            <a:ext cx="947058" cy="3433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4</a:t>
            </a:r>
            <a:endParaRPr lang="zh-CN" altLang="en-US" sz="2400" b="1" dirty="0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C1AE1241-8CE2-40EE-94F0-DB5567645B16}"/>
              </a:ext>
            </a:extLst>
          </p:cNvPr>
          <p:cNvGrpSpPr/>
          <p:nvPr/>
        </p:nvGrpSpPr>
        <p:grpSpPr>
          <a:xfrm>
            <a:off x="5655140" y="4143702"/>
            <a:ext cx="2112403" cy="369332"/>
            <a:chOff x="5655140" y="4159278"/>
            <a:chExt cx="2112403" cy="36933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51F9A27E-FCBE-44E8-ABE0-6AB2F0D22301}"/>
                    </a:ext>
                  </a:extLst>
                </p:cNvPr>
                <p:cNvSpPr txBox="1"/>
                <p:nvPr/>
              </p:nvSpPr>
              <p:spPr>
                <a:xfrm>
                  <a:off x="5655140" y="4159278"/>
                  <a:ext cx="4219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÷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51F9A27E-FCBE-44E8-ABE0-6AB2F0D223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5140" y="4159278"/>
                  <a:ext cx="421910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00914E05-76D1-4AE6-901E-0A56CED17BC3}"/>
                </a:ext>
              </a:extLst>
            </p:cNvPr>
            <p:cNvSpPr txBox="1"/>
            <p:nvPr/>
          </p:nvSpPr>
          <p:spPr>
            <a:xfrm>
              <a:off x="7448225" y="4159278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=</a:t>
              </a:r>
              <a:endParaRPr lang="zh-CN" altLang="en-US" dirty="0"/>
            </a:p>
          </p:txBody>
        </p:sp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71235D75-667C-4478-8E4B-C743033CAAC9}"/>
              </a:ext>
            </a:extLst>
          </p:cNvPr>
          <p:cNvSpPr/>
          <p:nvPr/>
        </p:nvSpPr>
        <p:spPr>
          <a:xfrm>
            <a:off x="8030898" y="4143702"/>
            <a:ext cx="947058" cy="3433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3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016631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</a:t>
            </a:r>
            <a:r>
              <a:rPr lang="en-US" altLang="zh-CN" dirty="0"/>
              <a:t>3</a:t>
            </a:r>
            <a:r>
              <a:rPr lang="zh-CN" altLang="en-US" dirty="0"/>
              <a:t>步：栈操作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4FF2FA2-CED3-48BC-8A69-7E5C5CD81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777" y="1914531"/>
            <a:ext cx="7002952" cy="464367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439961C4-09E8-4556-914D-F8F460A657A8}"/>
              </a:ext>
            </a:extLst>
          </p:cNvPr>
          <p:cNvSpPr/>
          <p:nvPr/>
        </p:nvSpPr>
        <p:spPr>
          <a:xfrm>
            <a:off x="1151165" y="4343944"/>
            <a:ext cx="947057" cy="21880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800" b="1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FAA1ADC-FB52-4572-B77B-9D517B26E102}"/>
              </a:ext>
            </a:extLst>
          </p:cNvPr>
          <p:cNvSpPr/>
          <p:nvPr/>
        </p:nvSpPr>
        <p:spPr>
          <a:xfrm>
            <a:off x="8997030" y="1914531"/>
            <a:ext cx="409876" cy="46436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8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B88DB32-5DFE-4002-ABF5-34A8E41D1852}"/>
                  </a:ext>
                </a:extLst>
              </p:cNvPr>
              <p:cNvSpPr txBox="1"/>
              <p:nvPr/>
            </p:nvSpPr>
            <p:spPr>
              <a:xfrm>
                <a:off x="1509660" y="1104750"/>
                <a:ext cx="9331785" cy="4863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+(</m:t>
                          </m:r>
                          <m:d>
                            <m:dPr>
                              <m:ctrlP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𝟐𝟐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d>
                          <m: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÷</m:t>
                          </m:r>
                          <m:d>
                            <m:dPr>
                              <m:ctrlP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</m:d>
                      <m:r>
                        <a:rPr lang="en-US" altLang="zh-CN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𝟏𝟒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  <m:r>
                            <a:rPr lang="en-US" altLang="zh-CN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÷</m:t>
                          </m:r>
                          <m:d>
                            <m:dPr>
                              <m:ctrlP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CN" altLang="en-US" sz="28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B88DB32-5DFE-4002-ABF5-34A8E41D18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660" y="1104750"/>
                <a:ext cx="9331785" cy="4863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>
            <a:extLst>
              <a:ext uri="{FF2B5EF4-FFF2-40B4-BE49-F238E27FC236}">
                <a16:creationId xmlns:a16="http://schemas.microsoft.com/office/drawing/2014/main" id="{CDAD19FD-CC70-4AF0-B880-C40D487B87E2}"/>
              </a:ext>
            </a:extLst>
          </p:cNvPr>
          <p:cNvSpPr/>
          <p:nvPr/>
        </p:nvSpPr>
        <p:spPr>
          <a:xfrm>
            <a:off x="4444728" y="4169734"/>
            <a:ext cx="947058" cy="3433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5</a:t>
            </a:r>
            <a:endParaRPr lang="zh-CN" altLang="en-US" sz="2400" b="1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1235D75-667C-4478-8E4B-C743033CAAC9}"/>
              </a:ext>
            </a:extLst>
          </p:cNvPr>
          <p:cNvSpPr/>
          <p:nvPr/>
        </p:nvSpPr>
        <p:spPr>
          <a:xfrm>
            <a:off x="6237812" y="4172294"/>
            <a:ext cx="947058" cy="3433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3</a:t>
            </a:r>
            <a:endParaRPr lang="zh-CN" altLang="en-US" sz="2400" b="1" dirty="0"/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91DF4802-1F64-4D62-B12E-0C42F9D20C7C}"/>
              </a:ext>
            </a:extLst>
          </p:cNvPr>
          <p:cNvGrpSpPr/>
          <p:nvPr/>
        </p:nvGrpSpPr>
        <p:grpSpPr>
          <a:xfrm>
            <a:off x="5655140" y="4143702"/>
            <a:ext cx="2112403" cy="369332"/>
            <a:chOff x="5655140" y="4159278"/>
            <a:chExt cx="2112403" cy="36933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id="{938841A2-6CD0-4280-90C4-CD1348DA43E4}"/>
                    </a:ext>
                  </a:extLst>
                </p:cNvPr>
                <p:cNvSpPr txBox="1"/>
                <p:nvPr/>
              </p:nvSpPr>
              <p:spPr>
                <a:xfrm>
                  <a:off x="5655140" y="4159278"/>
                  <a:ext cx="41389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id="{938841A2-6CD0-4280-90C4-CD1348DA43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5140" y="4159278"/>
                  <a:ext cx="413895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203F9F17-36C3-4BBA-A3D9-B8182F05D8EC}"/>
                </a:ext>
              </a:extLst>
            </p:cNvPr>
            <p:cNvSpPr txBox="1"/>
            <p:nvPr/>
          </p:nvSpPr>
          <p:spPr>
            <a:xfrm>
              <a:off x="7448225" y="4159278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=</a:t>
              </a:r>
              <a:endParaRPr lang="zh-CN" altLang="en-US" dirty="0"/>
            </a:p>
          </p:txBody>
        </p:sp>
      </p:grpSp>
      <p:sp>
        <p:nvSpPr>
          <p:cNvPr id="22" name="矩形 21">
            <a:extLst>
              <a:ext uri="{FF2B5EF4-FFF2-40B4-BE49-F238E27FC236}">
                <a16:creationId xmlns:a16="http://schemas.microsoft.com/office/drawing/2014/main" id="{95772618-93DE-43C8-B294-D1D93DAF6578}"/>
              </a:ext>
            </a:extLst>
          </p:cNvPr>
          <p:cNvSpPr/>
          <p:nvPr/>
        </p:nvSpPr>
        <p:spPr>
          <a:xfrm>
            <a:off x="8030896" y="4182811"/>
            <a:ext cx="947058" cy="3433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15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801085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</a:t>
            </a:r>
            <a:r>
              <a:rPr lang="en-US" altLang="zh-CN" dirty="0"/>
              <a:t>3</a:t>
            </a:r>
            <a:r>
              <a:rPr lang="zh-CN" altLang="en-US" dirty="0"/>
              <a:t>步：栈操作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9B195CB-199D-4239-9540-FDEAF88B1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0" y="1076742"/>
            <a:ext cx="8953500" cy="58102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4FF2FA2-CED3-48BC-8A69-7E5C5CD81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1777" y="1914531"/>
            <a:ext cx="7002952" cy="464367"/>
          </a:xfrm>
          <a:prstGeom prst="rect">
            <a:avLst/>
          </a:prstGeom>
        </p:spPr>
      </p:pic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F96141B2-310D-477B-BFFD-0CB7285FF0D1}"/>
              </a:ext>
            </a:extLst>
          </p:cNvPr>
          <p:cNvCxnSpPr/>
          <p:nvPr/>
        </p:nvCxnSpPr>
        <p:spPr>
          <a:xfrm>
            <a:off x="3524917" y="2449287"/>
            <a:ext cx="82459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76F59B57-0CC5-4FC5-B5B0-E2DA94E7F000}"/>
              </a:ext>
            </a:extLst>
          </p:cNvPr>
          <p:cNvCxnSpPr>
            <a:cxnSpLocks/>
          </p:cNvCxnSpPr>
          <p:nvPr/>
        </p:nvCxnSpPr>
        <p:spPr>
          <a:xfrm>
            <a:off x="3096663" y="2663877"/>
            <a:ext cx="161306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26F37122-7A20-475F-97A6-4C1B2958C5B6}"/>
              </a:ext>
            </a:extLst>
          </p:cNvPr>
          <p:cNvCxnSpPr/>
          <p:nvPr/>
        </p:nvCxnSpPr>
        <p:spPr>
          <a:xfrm>
            <a:off x="4999931" y="2878467"/>
            <a:ext cx="82459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2D9E648B-C5D6-422F-BA7C-0D6C735BBB53}"/>
              </a:ext>
            </a:extLst>
          </p:cNvPr>
          <p:cNvCxnSpPr/>
          <p:nvPr/>
        </p:nvCxnSpPr>
        <p:spPr>
          <a:xfrm>
            <a:off x="4805368" y="3093057"/>
            <a:ext cx="132801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813BCD03-325B-49EE-AFE0-056FDE68C484}"/>
              </a:ext>
            </a:extLst>
          </p:cNvPr>
          <p:cNvCxnSpPr>
            <a:cxnSpLocks/>
          </p:cNvCxnSpPr>
          <p:nvPr/>
        </p:nvCxnSpPr>
        <p:spPr>
          <a:xfrm>
            <a:off x="2599631" y="3307647"/>
            <a:ext cx="376645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6EBF2FF6-32C0-49EA-9A4B-9871CE389667}"/>
              </a:ext>
            </a:extLst>
          </p:cNvPr>
          <p:cNvCxnSpPr>
            <a:cxnSpLocks/>
          </p:cNvCxnSpPr>
          <p:nvPr/>
        </p:nvCxnSpPr>
        <p:spPr>
          <a:xfrm>
            <a:off x="2599631" y="3522237"/>
            <a:ext cx="412568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B0B21ED3-5DA6-41CC-92F4-41D1ADE95199}"/>
              </a:ext>
            </a:extLst>
          </p:cNvPr>
          <p:cNvCxnSpPr>
            <a:cxnSpLocks/>
          </p:cNvCxnSpPr>
          <p:nvPr/>
        </p:nvCxnSpPr>
        <p:spPr>
          <a:xfrm>
            <a:off x="6725317" y="3736827"/>
            <a:ext cx="97971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3B2A6C4D-1CA1-4F4A-B75D-8794209792EF}"/>
              </a:ext>
            </a:extLst>
          </p:cNvPr>
          <p:cNvCxnSpPr>
            <a:cxnSpLocks/>
          </p:cNvCxnSpPr>
          <p:nvPr/>
        </p:nvCxnSpPr>
        <p:spPr>
          <a:xfrm>
            <a:off x="7881924" y="3951417"/>
            <a:ext cx="81098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9BB85518-7922-4480-8A7A-337A6483AC59}"/>
              </a:ext>
            </a:extLst>
          </p:cNvPr>
          <p:cNvCxnSpPr>
            <a:cxnSpLocks/>
          </p:cNvCxnSpPr>
          <p:nvPr/>
        </p:nvCxnSpPr>
        <p:spPr>
          <a:xfrm>
            <a:off x="6725317" y="4166007"/>
            <a:ext cx="226150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67C7F83F-3D9D-4901-8014-51C67D4DBBFF}"/>
              </a:ext>
            </a:extLst>
          </p:cNvPr>
          <p:cNvCxnSpPr>
            <a:cxnSpLocks/>
          </p:cNvCxnSpPr>
          <p:nvPr/>
        </p:nvCxnSpPr>
        <p:spPr>
          <a:xfrm>
            <a:off x="2599631" y="4380596"/>
            <a:ext cx="678724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50649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4400" dirty="0"/>
              <a:t>Once a person has understood </a:t>
            </a:r>
            <a:r>
              <a:rPr lang="en-US" altLang="zh-CN" sz="4400" b="1" dirty="0">
                <a:solidFill>
                  <a:srgbClr val="FFC000"/>
                </a:solidFill>
              </a:rPr>
              <a:t>the way variables are used </a:t>
            </a:r>
            <a:r>
              <a:rPr lang="en-US" altLang="zh-CN" sz="4400" dirty="0"/>
              <a:t>in programming, he has understood the </a:t>
            </a:r>
            <a:r>
              <a:rPr lang="en-US" altLang="zh-CN" sz="4400" b="1" dirty="0">
                <a:solidFill>
                  <a:srgbClr val="0070C0"/>
                </a:solidFill>
              </a:rPr>
              <a:t>quintessence</a:t>
            </a:r>
            <a:r>
              <a:rPr lang="en-US" altLang="zh-CN" sz="4400" dirty="0"/>
              <a:t> of programming.</a:t>
            </a:r>
          </a:p>
          <a:p>
            <a:pPr marL="457200" lvl="1" indent="0" algn="r">
              <a:buNone/>
            </a:pPr>
            <a:r>
              <a:rPr lang="en-US" altLang="zh-CN" sz="4000" dirty="0"/>
              <a:t>-E. W. Dijkstra </a:t>
            </a:r>
            <a:r>
              <a:rPr lang="en-US" altLang="zh-CN" dirty="0"/>
              <a:t>1972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6644230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591294"/>
            <a:ext cx="10515600" cy="4585669"/>
          </a:xfrm>
        </p:spPr>
        <p:txBody>
          <a:bodyPr>
            <a:normAutofit/>
          </a:bodyPr>
          <a:lstStyle/>
          <a:p>
            <a:r>
              <a:rPr lang="zh-CN" altLang="en-US" sz="4000" dirty="0"/>
              <a:t>数据、数据类型和变量分别表示什么？三者什么关系？</a:t>
            </a:r>
            <a:endParaRPr lang="en-US" altLang="zh-CN" sz="4000" dirty="0"/>
          </a:p>
          <a:p>
            <a:r>
              <a:rPr lang="zh-CN" altLang="en-US" sz="4000" dirty="0"/>
              <a:t>什么是数据结构？数据类型和数据结构什么关系？</a:t>
            </a:r>
            <a:endParaRPr lang="en-US" altLang="zh-CN" sz="4000" dirty="0"/>
          </a:p>
          <a:p>
            <a:r>
              <a:rPr lang="zh-CN" altLang="en-US" sz="4000" dirty="0"/>
              <a:t>为什么高级程序设计语言要提供“高级”数据结构？</a:t>
            </a:r>
            <a:endParaRPr lang="en-US" altLang="zh-CN" sz="4000" dirty="0"/>
          </a:p>
          <a:p>
            <a:r>
              <a:rPr lang="zh-CN" altLang="en-US" sz="4000" dirty="0"/>
              <a:t>程序员能否自行定义“数据类型”？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结束语</a:t>
            </a:r>
          </a:p>
        </p:txBody>
      </p:sp>
    </p:spTree>
    <p:extLst>
      <p:ext uri="{BB962C8B-B14F-4D97-AF65-F5344CB8AC3E}">
        <p14:creationId xmlns:p14="http://schemas.microsoft.com/office/powerpoint/2010/main" val="39983605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/>
              <a:t>场景：“一队士兵”</a:t>
            </a:r>
            <a:endParaRPr lang="en-US" altLang="zh-CN" sz="3600" dirty="0"/>
          </a:p>
          <a:p>
            <a:pPr lvl="1"/>
            <a:r>
              <a:rPr lang="zh-CN" altLang="en-US" sz="3200" dirty="0"/>
              <a:t>每个士兵有了一个队伍中的唯一“位置”</a:t>
            </a:r>
            <a:endParaRPr lang="en-US" altLang="zh-CN" sz="3200" dirty="0"/>
          </a:p>
          <a:p>
            <a:pPr lvl="1"/>
            <a:r>
              <a:rPr lang="zh-CN" altLang="en-US" sz="3200" dirty="0"/>
              <a:t>位置是相对的，位置可以调整（</a:t>
            </a:r>
            <a:r>
              <a:rPr lang="en-US" altLang="zh-CN" sz="3200" dirty="0"/>
              <a:t>how?</a:t>
            </a:r>
            <a:r>
              <a:rPr lang="zh-CN" altLang="en-US" sz="3200" dirty="0"/>
              <a:t>）</a:t>
            </a:r>
            <a:endParaRPr lang="en-US" altLang="zh-CN" sz="3200" dirty="0"/>
          </a:p>
          <a:p>
            <a:pPr lvl="1"/>
            <a:r>
              <a:rPr lang="zh-CN" altLang="en-US" sz="3200" dirty="0"/>
              <a:t>如果设计一个按照位置进行的“游戏”，给定了位置就指定了人</a:t>
            </a:r>
            <a:endParaRPr lang="en-US" altLang="zh-CN" sz="3200" dirty="0"/>
          </a:p>
          <a:p>
            <a:pPr lvl="1"/>
            <a:endParaRPr lang="en-US" altLang="zh-CN" sz="3200" dirty="0"/>
          </a:p>
          <a:p>
            <a:r>
              <a:rPr lang="zh-CN" altLang="en-US" sz="3600" dirty="0"/>
              <a:t>按照上述观点，</a:t>
            </a:r>
            <a:r>
              <a:rPr lang="en-US" altLang="zh-CN" sz="3600" dirty="0"/>
              <a:t>vector/one-dimensional array</a:t>
            </a:r>
            <a:r>
              <a:rPr lang="zh-CN" altLang="en-US" sz="3600" dirty="0"/>
              <a:t>为什么被称为是一种数据结构，它的“</a:t>
            </a:r>
            <a:r>
              <a:rPr lang="zh-CN" altLang="en-US" sz="3600" b="1" dirty="0">
                <a:solidFill>
                  <a:srgbClr val="0070C0"/>
                </a:solidFill>
              </a:rPr>
              <a:t>结构性</a:t>
            </a:r>
            <a:r>
              <a:rPr lang="zh-CN" altLang="en-US" sz="3600" dirty="0"/>
              <a:t>”体现在哪里？</a:t>
            </a:r>
            <a:endParaRPr lang="en-US" altLang="zh-CN" sz="360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多个数据的聚集管理而出现的“结构”</a:t>
            </a:r>
          </a:p>
        </p:txBody>
      </p:sp>
    </p:spTree>
    <p:extLst>
      <p:ext uri="{BB962C8B-B14F-4D97-AF65-F5344CB8AC3E}">
        <p14:creationId xmlns:p14="http://schemas.microsoft.com/office/powerpoint/2010/main" val="36814558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27" y="4083137"/>
            <a:ext cx="7491850" cy="2211188"/>
          </a:xfr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改变“位置”和改变“内容”</a:t>
            </a:r>
          </a:p>
        </p:txBody>
      </p:sp>
      <p:cxnSp>
        <p:nvCxnSpPr>
          <p:cNvPr id="6" name="直接连接符 5"/>
          <p:cNvCxnSpPr>
            <a:cxnSpLocks/>
          </p:cNvCxnSpPr>
          <p:nvPr/>
        </p:nvCxnSpPr>
        <p:spPr>
          <a:xfrm flipV="1">
            <a:off x="5682677" y="5783124"/>
            <a:ext cx="2125980" cy="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8494688" y="4083137"/>
            <a:ext cx="34221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/>
              <a:t>How to </a:t>
            </a:r>
            <a:r>
              <a:rPr lang="en-US" altLang="zh-CN" sz="4400" b="1" dirty="0">
                <a:solidFill>
                  <a:srgbClr val="0070C0"/>
                </a:solidFill>
              </a:rPr>
              <a:t>EXCHANGE</a:t>
            </a:r>
            <a:r>
              <a:rPr lang="en-US" altLang="zh-CN" sz="4400" dirty="0"/>
              <a:t> them?</a:t>
            </a:r>
            <a:endParaRPr lang="zh-CN" altLang="en-US" sz="44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35A7A5B-8724-4B56-9A46-8FF673254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0072" y="1088916"/>
            <a:ext cx="4850954" cy="2812084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54C67944-CE63-4040-9B6E-503EE966C892}"/>
              </a:ext>
            </a:extLst>
          </p:cNvPr>
          <p:cNvSpPr txBox="1"/>
          <p:nvPr/>
        </p:nvSpPr>
        <p:spPr>
          <a:xfrm>
            <a:off x="1643834" y="1771683"/>
            <a:ext cx="3422104" cy="14465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latin typeface="+mj-lt"/>
                <a:ea typeface="+mn-ea"/>
              </a:rPr>
              <a:t>Bubble Sort</a:t>
            </a:r>
          </a:p>
          <a:p>
            <a:pPr algn="ctr"/>
            <a:r>
              <a:rPr lang="zh-CN" altLang="en-US" sz="4400" dirty="0">
                <a:latin typeface="+mj-lt"/>
                <a:ea typeface="+mn-ea"/>
              </a:rPr>
              <a:t>冒泡排序</a:t>
            </a:r>
          </a:p>
        </p:txBody>
      </p:sp>
    </p:spTree>
    <p:extLst>
      <p:ext uri="{BB962C8B-B14F-4D97-AF65-F5344CB8AC3E}">
        <p14:creationId xmlns:p14="http://schemas.microsoft.com/office/powerpoint/2010/main" val="26616213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1F231D65-01E3-4ACD-88F0-4879DB61C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Variable, Vector and Array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5447FB49-D988-4AF7-92A4-4A4A920BDA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7714" y="1365951"/>
            <a:ext cx="7191064" cy="238082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458562C-D0A9-4677-AA7C-4515A40B28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7713" y="3872091"/>
            <a:ext cx="7196313" cy="224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6027" y="659412"/>
            <a:ext cx="4024249" cy="2373348"/>
          </a:xfrm>
        </p:spPr>
        <p:txBody>
          <a:bodyPr>
            <a:normAutofit/>
          </a:bodyPr>
          <a:lstStyle/>
          <a:p>
            <a:r>
              <a:rPr lang="zh-CN" altLang="en-US" sz="3200" dirty="0"/>
              <a:t>问题：如何</a:t>
            </a:r>
            <a:r>
              <a:rPr lang="zh-CN" altLang="en-US" sz="4000" dirty="0">
                <a:solidFill>
                  <a:srgbClr val="FFC000"/>
                </a:solidFill>
              </a:rPr>
              <a:t>访问</a:t>
            </a:r>
            <a:r>
              <a:rPr lang="zh-CN" altLang="en-US" sz="3200" dirty="0"/>
              <a:t>“单个变量”、“向量”和“数组”？</a:t>
            </a:r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536027" y="3528736"/>
            <a:ext cx="4024249" cy="240675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200" dirty="0"/>
              <a:t>问题：如何</a:t>
            </a:r>
            <a:r>
              <a:rPr lang="zh-CN" altLang="en-US" sz="4000" b="1" dirty="0">
                <a:solidFill>
                  <a:srgbClr val="FFC000"/>
                </a:solidFill>
              </a:rPr>
              <a:t>遍历</a:t>
            </a:r>
            <a:r>
              <a:rPr lang="zh-CN" altLang="en-US" sz="3200" dirty="0"/>
              <a:t>“单个变量”、“向量”和“数组”？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700C7409-03FF-40F5-A7FA-DA92F8A9F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778" y="2354916"/>
            <a:ext cx="6474372" cy="201583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F26535C-022A-42C0-BA95-B8C67CDC65F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97780" y="4508446"/>
            <a:ext cx="6474372" cy="1900477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21F32C2-D3F6-4086-BC89-18A6FDEF51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7776" y="57118"/>
            <a:ext cx="6524376" cy="216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252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ProblemSolving-1">
  <a:themeElements>
    <a:clrScheme name="蓝绿色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4800" b="1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oblemSolving-1" id="{F4F25D4B-B96A-47E2-A8AB-F7E76D3E169A}" vid="{BA316B39-8B36-40ED-8DC9-335D35C474B6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ProblemSolving-1</Template>
  <TotalTime>1465</TotalTime>
  <Words>1488</Words>
  <Application>Microsoft Office PowerPoint</Application>
  <PresentationFormat>宽屏</PresentationFormat>
  <Paragraphs>310</Paragraphs>
  <Slides>56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56</vt:i4>
      </vt:variant>
    </vt:vector>
  </HeadingPairs>
  <TitlesOfParts>
    <vt:vector size="64" baseType="lpstr">
      <vt:lpstr>黑体</vt:lpstr>
      <vt:lpstr>宋体</vt:lpstr>
      <vt:lpstr>Arial</vt:lpstr>
      <vt:lpstr>Calibri</vt:lpstr>
      <vt:lpstr>Calibri Light</vt:lpstr>
      <vt:lpstr>Cambria Math</vt:lpstr>
      <vt:lpstr>Courier New</vt:lpstr>
      <vt:lpstr>ProblemSolving-1</vt:lpstr>
      <vt:lpstr>问题求解</vt:lpstr>
      <vt:lpstr>问题：为什么每个数据都应该有个“类型”和它对应？</vt:lpstr>
      <vt:lpstr>问题2：变量是不是量？</vt:lpstr>
      <vt:lpstr>变量、数据、类型</vt:lpstr>
      <vt:lpstr>你能区分这两个程序片段吗？</vt:lpstr>
      <vt:lpstr>多个数据的聚集管理而出现的“结构”</vt:lpstr>
      <vt:lpstr>改变“位置”和改变“内容”</vt:lpstr>
      <vt:lpstr>Variable, Vector and Array</vt:lpstr>
      <vt:lpstr>问题：如何访问“单个变量”、“向量”和“数组”？</vt:lpstr>
      <vt:lpstr>Vector VS Loop</vt:lpstr>
      <vt:lpstr>Vector of vectors和Array有什么区别？</vt:lpstr>
      <vt:lpstr>问题：以下两者的区别何在？</vt:lpstr>
      <vt:lpstr>两种用途非常广泛的特殊List：队列、栈</vt:lpstr>
      <vt:lpstr>我们再来理解以下文字</vt:lpstr>
      <vt:lpstr>问题：为什么“树”也是一种数据结构？</vt:lpstr>
      <vt:lpstr>树在内存中是如何实现的？</vt:lpstr>
      <vt:lpstr>Tree Sort</vt:lpstr>
      <vt:lpstr>Tree Sort</vt:lpstr>
      <vt:lpstr>相应的算法</vt:lpstr>
      <vt:lpstr>PowerPoint 演示文稿</vt:lpstr>
      <vt:lpstr>利用树和栈解决更复杂的问题</vt:lpstr>
      <vt:lpstr>第1步：构造一个表达式树</vt:lpstr>
      <vt:lpstr>第2步：遍历这棵树</vt:lpstr>
      <vt:lpstr>第3步：栈操作</vt:lpstr>
      <vt:lpstr>第3步：栈操作</vt:lpstr>
      <vt:lpstr>第3步：栈操作</vt:lpstr>
      <vt:lpstr>第3步：栈操作</vt:lpstr>
      <vt:lpstr>第3步：栈操作</vt:lpstr>
      <vt:lpstr>第3步：栈操作</vt:lpstr>
      <vt:lpstr>第3步：栈操作</vt:lpstr>
      <vt:lpstr>第3步：栈操作</vt:lpstr>
      <vt:lpstr>第3步：栈操作</vt:lpstr>
      <vt:lpstr>第3步：栈操作</vt:lpstr>
      <vt:lpstr>第3步：栈操作</vt:lpstr>
      <vt:lpstr>第3步：栈操作</vt:lpstr>
      <vt:lpstr>第3步：栈操作</vt:lpstr>
      <vt:lpstr>第3步：栈操作</vt:lpstr>
      <vt:lpstr>第3步：栈操作</vt:lpstr>
      <vt:lpstr>第3步：栈操作</vt:lpstr>
      <vt:lpstr>第3步：栈操作</vt:lpstr>
      <vt:lpstr>第3步：栈操作</vt:lpstr>
      <vt:lpstr>第3步：栈操作</vt:lpstr>
      <vt:lpstr>第3步：栈操作</vt:lpstr>
      <vt:lpstr>第3步：栈操作</vt:lpstr>
      <vt:lpstr>第3步：栈操作</vt:lpstr>
      <vt:lpstr>第3步：栈操作</vt:lpstr>
      <vt:lpstr>第3步：栈操作</vt:lpstr>
      <vt:lpstr>第3步：栈操作</vt:lpstr>
      <vt:lpstr>第3步：栈操作</vt:lpstr>
      <vt:lpstr>第3步：栈操作</vt:lpstr>
      <vt:lpstr>第3步：栈操作</vt:lpstr>
      <vt:lpstr>第3步：栈操作</vt:lpstr>
      <vt:lpstr>第3步：栈操作</vt:lpstr>
      <vt:lpstr>第3步：栈操作</vt:lpstr>
      <vt:lpstr>PowerPoint 演示文稿</vt:lpstr>
      <vt:lpstr>结束语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Tao</dc:creator>
  <cp:lastModifiedBy>ma jun</cp:lastModifiedBy>
  <cp:revision>115</cp:revision>
  <dcterms:created xsi:type="dcterms:W3CDTF">2013-11-04T07:14:38Z</dcterms:created>
  <dcterms:modified xsi:type="dcterms:W3CDTF">2019-11-04T14:05:10Z</dcterms:modified>
</cp:coreProperties>
</file>