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5776" autoAdjust="0"/>
  </p:normalViewPr>
  <p:slideViewPr>
    <p:cSldViewPr snapToGrid="0">
      <p:cViewPr varScale="1">
        <p:scale>
          <a:sx n="54" d="100"/>
          <a:sy n="54" d="100"/>
        </p:scale>
        <p:origin x="61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3A797-B652-46F7-BF40-F58F3DB3D6D0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73D95-F4E5-45B1-902E-B9DA6F337F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16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一种针对在某个数据结构上“操作序列”的时间代价分析方法</a:t>
            </a:r>
            <a:endParaRPr lang="en-US" altLang="zh-CN" dirty="0"/>
          </a:p>
          <a:p>
            <a:r>
              <a:rPr lang="zh-CN" altLang="en-US" dirty="0"/>
              <a:t>分析的是这个“操作序列”最坏情况下的时间渐进代价</a:t>
            </a:r>
            <a:endParaRPr lang="en-US" altLang="zh-CN" dirty="0"/>
          </a:p>
          <a:p>
            <a:r>
              <a:rPr lang="zh-CN" altLang="en-US" dirty="0"/>
              <a:t>这个操作序列可能存在某些不常出现的“极端操作”，进而使得传统的</a:t>
            </a:r>
            <a:r>
              <a:rPr lang="en-US" altLang="zh-CN" dirty="0" err="1"/>
              <a:t>Worstcase</a:t>
            </a:r>
            <a:r>
              <a:rPr lang="zh-CN" altLang="en-US" dirty="0"/>
              <a:t>分析方法得到的上界不够紧致</a:t>
            </a:r>
            <a:endParaRPr lang="en-US" altLang="zh-CN" dirty="0"/>
          </a:p>
          <a:p>
            <a:r>
              <a:rPr lang="zh-CN" altLang="en-US" dirty="0"/>
              <a:t>得到的是一个较为精确的（或者是较为紧致的）上界</a:t>
            </a:r>
            <a:endParaRPr lang="en-US" altLang="zh-CN" dirty="0"/>
          </a:p>
          <a:p>
            <a:r>
              <a:rPr lang="zh-CN" altLang="en-US" dirty="0"/>
              <a:t>采用的分析方法是分摊“极端操作”的代价，进而得到更好的上界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摊还分析给我们提供了一种科学方法，指导我们“大胆地”设计某个数据结构上的某些高级操作，哪怕这些操作似乎单看起来代价“极高”。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4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N^2</a:t>
            </a:r>
            <a:r>
              <a:rPr lang="zh-CN" altLang="en-US" dirty="0"/>
              <a:t>固然是一个界，但是这个界不够紧致，作用有限。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81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这是一个更好的、更紧致的上界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42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不再是输入数据的规模变化</a:t>
            </a:r>
            <a:endParaRPr lang="en-US" altLang="zh-CN" dirty="0"/>
          </a:p>
          <a:p>
            <a:r>
              <a:rPr lang="zh-CN" altLang="en-US" dirty="0"/>
              <a:t>每个操作都是“极端操作”的最坏，而不是简单的“极端输入数据”</a:t>
            </a:r>
            <a:endParaRPr lang="en-US" altLang="zh-CN" dirty="0"/>
          </a:p>
          <a:p>
            <a:r>
              <a:rPr lang="zh-CN" altLang="en-US" dirty="0"/>
              <a:t>平均不是基于概率的</a:t>
            </a:r>
            <a:r>
              <a:rPr lang="en-US" altLang="zh-CN" dirty="0"/>
              <a:t>average</a:t>
            </a:r>
            <a:r>
              <a:rPr lang="zh-CN" altLang="en-US" dirty="0"/>
              <a:t>，而是“均摊”：</a:t>
            </a:r>
            <a:r>
              <a:rPr lang="en-US" altLang="zh-CN" dirty="0"/>
              <a:t>amortization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225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700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是一个上界，但是过于不紧致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251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数据结构层面的观察</a:t>
            </a:r>
            <a:endParaRPr lang="en-US" altLang="zh-CN" dirty="0"/>
          </a:p>
          <a:p>
            <a:r>
              <a:rPr lang="zh-CN" altLang="en-US" dirty="0"/>
              <a:t>操作的语义有关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426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数据结构层面的观察</a:t>
            </a:r>
            <a:endParaRPr lang="en-US" altLang="zh-CN" dirty="0"/>
          </a:p>
          <a:p>
            <a:r>
              <a:rPr lang="zh-CN" altLang="en-US" dirty="0"/>
              <a:t>操作的语义有关</a:t>
            </a:r>
            <a:endParaRPr lang="en-US" altLang="zh-CN" dirty="0"/>
          </a:p>
          <a:p>
            <a:r>
              <a:rPr lang="zh-CN" altLang="en-US" dirty="0"/>
              <a:t>这个例子中，只有一个操作：</a:t>
            </a:r>
            <a:r>
              <a:rPr lang="en-US" altLang="zh-CN" dirty="0"/>
              <a:t>increment</a:t>
            </a:r>
            <a:r>
              <a:rPr lang="zh-CN" altLang="en-US" dirty="0"/>
              <a:t>，但是不同的第</a:t>
            </a:r>
            <a:r>
              <a:rPr lang="en-US" altLang="zh-CN" dirty="0" err="1"/>
              <a:t>i</a:t>
            </a:r>
            <a:r>
              <a:rPr lang="zh-CN" altLang="en-US" dirty="0"/>
              <a:t>个</a:t>
            </a:r>
            <a:r>
              <a:rPr lang="en-US" altLang="zh-CN" dirty="0"/>
              <a:t>increment</a:t>
            </a:r>
            <a:r>
              <a:rPr lang="zh-CN" altLang="en-US" dirty="0"/>
              <a:t>，摊还代价不一</a:t>
            </a:r>
            <a:endParaRPr lang="en-US" altLang="zh-CN" dirty="0"/>
          </a:p>
          <a:p>
            <a:r>
              <a:rPr lang="zh-CN" altLang="en-US" dirty="0"/>
              <a:t>第</a:t>
            </a:r>
            <a:r>
              <a:rPr lang="en-US" altLang="zh-CN" dirty="0" err="1"/>
              <a:t>i</a:t>
            </a:r>
            <a:r>
              <a:rPr lang="zh-CN" altLang="en-US" dirty="0"/>
              <a:t>次操作的实际代价最多是</a:t>
            </a:r>
            <a:r>
              <a:rPr lang="en-US" altLang="zh-CN" dirty="0"/>
              <a:t>ti+1</a:t>
            </a:r>
            <a:r>
              <a:rPr lang="zh-CN" altLang="en-US" dirty="0"/>
              <a:t>，操作后</a:t>
            </a:r>
            <a:r>
              <a:rPr lang="en-US" altLang="zh-CN" dirty="0"/>
              <a:t>1</a:t>
            </a:r>
            <a:r>
              <a:rPr lang="zh-CN" altLang="en-US" dirty="0"/>
              <a:t>的数量变化：</a:t>
            </a:r>
            <a:r>
              <a:rPr lang="en-US" altLang="zh-CN" dirty="0"/>
              <a:t>bi=b(i-1)-ti+1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25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D0A96-E1C2-4839-A07A-4D69CCB67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08EC07-7E6D-4F25-83BC-2D20D5539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BE72BB-C6BA-4D0F-A28E-C478B2A6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5FC913-B2D3-4C5D-A190-0A49EC3F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415D8C-DE5F-4DF8-AD4C-EFF9FE8D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3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F56B02-D211-426E-9804-9BB2FAAD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64B1A3E-1E41-4D8A-85FD-1DD228E58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48E979-47BF-4FD9-A25F-3F3EFB44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E3ECF1-8793-4AE7-B6CC-05263817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16A550-E6CD-4FB8-AE3C-DF159A52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77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FF6C920-6963-4D94-9C4A-5A6C9D1C7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4B2688-D3D1-49EB-8BCC-343A580B3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471559-6423-45DB-BA0C-AA57EDE9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7F50AC-23D7-45DC-8A86-5B848951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BD908C-BA7C-4AF9-A1E8-6607826C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07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BE2AC-1C71-4B49-97A1-51F694D2C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39F625-0133-43B4-9F96-FB6C418CB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FF008D-E9A0-469C-B0FB-D1D9DAC0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533D84-CE5E-47D2-8BA1-DDF147F2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98A251-6DFE-49EC-A7D5-C1942164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72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C41E91-1E43-4F7C-BF2B-4A1471A1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91817B-F531-4DB7-9789-C43F1E27A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740A60-F318-4CB2-A344-B3B1135A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E058E5-3C76-4881-86E7-6226E0CE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45CA0-0578-4CD1-85B5-087894DA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9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56FB7B-64F9-4465-812C-692941BF6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84F4FA-0C14-4528-B8A8-7C7AD7F02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60C64CA-8F47-4080-8EC6-EEDED1DE3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4173E7-ACEA-48B0-A20C-884E4062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7EF531-E8EF-4E61-8F7B-2FAB2FF9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80197F-AD70-4B64-9C36-14FBA3A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75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3B72C9-5B7D-4386-86F1-BA40F7B2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D5B405-9DFC-4010-922F-0B87E4944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C4DF9E-096B-4D1D-A48F-6985E0B31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B0AA6AD-56E7-4400-8E20-595125CC3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DFD040F-D4C8-4C7C-B859-1BA9AB232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828A9C2-2E90-4F87-92DE-408B7486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2AF7F80-7D71-4CF6-B378-787B976B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1293305-EBED-434F-BC3E-2DDAB5B7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31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1C848F-017B-4DC6-9DB9-F8363DBC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5F6BF09-D12A-4BE1-95B5-73181F63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DD1239-5DE8-4D42-A1BA-E8C7939D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A4215C-6E7D-4431-8E4D-5CCAEC965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B737432-8606-4B1C-905F-85DD70088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B487B84-CCEB-4F66-8844-7390B0D3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67E331-6154-489D-948B-31F5FECA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7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769D59-D462-49DA-B7D3-4CF97045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D8C9B6-13CA-468A-94CE-814CEAE3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3353897-4C20-4B2A-B60C-15459DBB2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FFB7F1E-6629-4473-B069-6F8728FA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5953DB-5396-4ACB-8887-7E22D2DE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C37A89-6A3B-4B3F-80F7-80D6D69E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57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4192FD-6CF6-45B2-B1C7-F124AE35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55CDD28-E681-4AAA-9D89-3290EDAC1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F2B1D05-06DC-41D1-BBFC-C883C581D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5E441F-E57E-4397-A53D-891BC3BF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DD01F58-C71D-414F-88C4-B5537B8F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55CC0DE-ACFC-4857-8B86-A1C9C1BF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21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434B004-4F4B-40CE-8F62-000647F30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78AEC1-FA0F-4004-8F4D-8F1A0B93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A33E7A-AF37-49C2-AC9B-6D6E7B83A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41B4-5E73-4823-A2EF-DC15ACF7FC45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BE5C72-1360-454F-A19F-9DD254FD0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B57D21-7567-46B0-8B02-1CC9DB3FE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2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15.tm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3-3</a:t>
            </a:r>
            <a:br>
              <a:rPr lang="zh-CN" altLang="zh-CN" dirty="0"/>
            </a:br>
            <a:r>
              <a:rPr lang="zh-CN" altLang="zh-CN" dirty="0"/>
              <a:t>    -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摊还分析</a:t>
            </a:r>
            <a:endParaRPr lang="zh-CN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14360"/>
            <a:ext cx="9144000" cy="1655762"/>
          </a:xfrm>
        </p:spPr>
        <p:txBody>
          <a:bodyPr/>
          <a:lstStyle/>
          <a:p>
            <a:pPr eaLnBrk="1" hangingPunct="1"/>
            <a:r>
              <a:rPr lang="zh-CN" altLang="zh-CN" dirty="0"/>
              <a:t>20</a:t>
            </a:r>
            <a:r>
              <a:rPr lang="en-US" altLang="zh-CN" dirty="0"/>
              <a:t>20</a:t>
            </a:r>
            <a:r>
              <a:rPr lang="zh-CN" dirty="0"/>
              <a:t>年</a:t>
            </a:r>
            <a:r>
              <a:rPr lang="en-US" altLang="zh-CN" dirty="0"/>
              <a:t>09</a:t>
            </a:r>
            <a:r>
              <a:rPr lang="zh-CN" altLang="en-US" dirty="0"/>
              <a:t>月</a:t>
            </a:r>
            <a:r>
              <a:rPr lang="en-US" altLang="zh-CN" dirty="0"/>
              <a:t>29</a:t>
            </a:r>
            <a:r>
              <a:rPr lang="zh-CN" dirty="0"/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7C3F8-F0A4-43E7-B294-D8FD3251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核算法</a:t>
            </a:r>
            <a:r>
              <a:rPr lang="en-US" altLang="zh-CN" dirty="0"/>
              <a:t>accounting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98281E-FD5C-432D-A0E0-B0310D8D2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核算法的基本思想</a:t>
            </a:r>
            <a:endParaRPr lang="en-US" altLang="zh-CN" dirty="0"/>
          </a:p>
          <a:p>
            <a:pPr lvl="1"/>
            <a:r>
              <a:rPr lang="zh-CN" altLang="en-US" dirty="0"/>
              <a:t>我们不便或者难以全局观测合计代价的前提下，可以从微观出发，考察每个操作的代价</a:t>
            </a:r>
            <a:endParaRPr lang="en-US" altLang="zh-CN" dirty="0"/>
          </a:p>
          <a:p>
            <a:pPr lvl="1"/>
            <a:r>
              <a:rPr lang="zh-CN" altLang="en-US" dirty="0"/>
              <a:t>测算每个动作的实际代价</a:t>
            </a:r>
            <a:endParaRPr lang="en-US" altLang="zh-CN" dirty="0"/>
          </a:p>
          <a:p>
            <a:pPr lvl="1"/>
            <a:r>
              <a:rPr lang="zh-CN" altLang="en-US" dirty="0"/>
              <a:t>赋予</a:t>
            </a:r>
            <a:r>
              <a:rPr lang="en-US" altLang="zh-CN" dirty="0"/>
              <a:t>(</a:t>
            </a:r>
            <a:r>
              <a:rPr lang="zh-CN" altLang="en-US" dirty="0"/>
              <a:t>且通过核算不断优化</a:t>
            </a:r>
            <a:r>
              <a:rPr lang="en-US" altLang="zh-CN" dirty="0"/>
              <a:t>)</a:t>
            </a:r>
            <a:r>
              <a:rPr lang="zh-CN" altLang="en-US" dirty="0"/>
              <a:t>每个动作的摊还代价</a:t>
            </a:r>
            <a:endParaRPr lang="en-US" altLang="zh-CN" dirty="0"/>
          </a:p>
          <a:p>
            <a:pPr lvl="2"/>
            <a:r>
              <a:rPr lang="zh-CN" altLang="en-US" dirty="0"/>
              <a:t>核算依据：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ECA0343-271F-4DBA-B497-8C058A4C0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142" y="4001294"/>
            <a:ext cx="3623769" cy="153403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8B40E02-F4C8-47E4-B996-F31FC2C80C01}"/>
              </a:ext>
            </a:extLst>
          </p:cNvPr>
          <p:cNvSpPr txBox="1"/>
          <p:nvPr/>
        </p:nvSpPr>
        <p:spPr>
          <a:xfrm>
            <a:off x="2759333" y="5727125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总摊还代价不断逼近实际代价</a:t>
            </a:r>
          </a:p>
        </p:txBody>
      </p:sp>
    </p:spTree>
    <p:extLst>
      <p:ext uri="{BB962C8B-B14F-4D97-AF65-F5344CB8AC3E}">
        <p14:creationId xmlns:p14="http://schemas.microsoft.com/office/powerpoint/2010/main" val="603975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FA899-9E70-4D0D-AA14-8D193DDF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特殊的栈操作会带来不可接受的复杂度吗？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5DF650-82AF-494E-825F-C8763747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分析各个操作的实际代价：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赋予各个操作摊还代价：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F0B8317-AE68-45E8-A4FA-62123C0D3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77" y="2415884"/>
            <a:ext cx="4409368" cy="132945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D2EB98E-0E6C-42FA-8994-E6ED51DFE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122" y="4511867"/>
            <a:ext cx="3536899" cy="1354455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3F69822D-F9B4-40C2-BEAC-C9E2F811C5AE}"/>
              </a:ext>
            </a:extLst>
          </p:cNvPr>
          <p:cNvGrpSpPr/>
          <p:nvPr/>
        </p:nvGrpSpPr>
        <p:grpSpPr>
          <a:xfrm>
            <a:off x="5600453" y="4424516"/>
            <a:ext cx="5626019" cy="1675756"/>
            <a:chOff x="5600453" y="4424516"/>
            <a:chExt cx="5626019" cy="1675756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1646D41-2192-4890-B2DA-4F5034C3FCA0}"/>
                </a:ext>
              </a:extLst>
            </p:cNvPr>
            <p:cNvSpPr/>
            <p:nvPr/>
          </p:nvSpPr>
          <p:spPr>
            <a:xfrm>
              <a:off x="5600453" y="4435176"/>
              <a:ext cx="778715" cy="16650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对话气泡: 圆角矩形 8">
              <a:extLst>
                <a:ext uri="{FF2B5EF4-FFF2-40B4-BE49-F238E27FC236}">
                  <a16:creationId xmlns:a16="http://schemas.microsoft.com/office/drawing/2014/main" id="{8B74F906-4B17-49C7-B62E-D00CFF92CAEC}"/>
                </a:ext>
              </a:extLst>
            </p:cNvPr>
            <p:cNvSpPr/>
            <p:nvPr/>
          </p:nvSpPr>
          <p:spPr>
            <a:xfrm>
              <a:off x="6984836" y="4424516"/>
              <a:ext cx="4241636" cy="1486638"/>
            </a:xfrm>
            <a:prstGeom prst="wedgeRoundRectCallout">
              <a:avLst>
                <a:gd name="adj1" fmla="val -63531"/>
                <a:gd name="adj2" fmla="val -59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2800" dirty="0"/>
                <a:t>如何初始设置摊还代价？</a:t>
              </a:r>
              <a:endParaRPr lang="en-US" altLang="zh-CN" sz="2800" dirty="0"/>
            </a:p>
            <a:p>
              <a:r>
                <a:rPr lang="zh-CN" altLang="en-US" sz="2800" dirty="0"/>
                <a:t>如何进行核算？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34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0429F9-878B-41AB-9DF2-BBE27DFD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如何核算、优化？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9A01DB-5617-4383-95EB-7BA77525B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分析操作序列，其摊还总代价是否总是大于实际代价</a:t>
            </a:r>
            <a:endParaRPr lang="en-US" altLang="zh-CN" dirty="0"/>
          </a:p>
          <a:p>
            <a:r>
              <a:rPr lang="zh-CN" altLang="en-US" dirty="0"/>
              <a:t>如果可能小于，增加某个操作的摊还代价</a:t>
            </a:r>
            <a:endParaRPr lang="en-US" altLang="zh-CN" dirty="0"/>
          </a:p>
          <a:p>
            <a:r>
              <a:rPr lang="zh-CN" altLang="en-US" dirty="0"/>
              <a:t>如果正向</a:t>
            </a:r>
            <a:r>
              <a:rPr lang="en-US" altLang="zh-CN" dirty="0"/>
              <a:t>gap</a:t>
            </a:r>
            <a:r>
              <a:rPr lang="zh-CN" altLang="en-US" dirty="0"/>
              <a:t>过大，降低某个操作的摊还代价</a:t>
            </a:r>
            <a:endParaRPr lang="en-US" altLang="zh-CN" dirty="0"/>
          </a:p>
          <a:p>
            <a:r>
              <a:rPr lang="zh-CN" altLang="en-US" dirty="0"/>
              <a:t>找到一个合适的摊还代价分配，计算总摊还代价，以此为解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515E2C2-D12D-4A5B-AA19-067ABF4C8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323" y="4242906"/>
            <a:ext cx="3995429" cy="169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60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8A3F15-E9A1-4B3A-ACF3-506070FC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如何核算、优化？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6A4398-598A-4252-9F86-977735E63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</a:t>
            </a:r>
            <a:r>
              <a:rPr lang="zh-CN" altLang="en-US" dirty="0"/>
              <a:t>个操作的序列，最多是</a:t>
            </a:r>
            <a:r>
              <a:rPr lang="en-US" altLang="zh-CN" dirty="0"/>
              <a:t>2n</a:t>
            </a:r>
            <a:r>
              <a:rPr lang="zh-CN" altLang="en-US" dirty="0"/>
              <a:t>代价，</a:t>
            </a:r>
            <a:r>
              <a:rPr lang="en-US" altLang="zh-CN" dirty="0"/>
              <a:t>O(n)</a:t>
            </a:r>
          </a:p>
          <a:p>
            <a:r>
              <a:rPr lang="zh-CN" altLang="en-US" dirty="0"/>
              <a:t>如果设</a:t>
            </a:r>
            <a:r>
              <a:rPr lang="en-US" altLang="zh-CN" dirty="0"/>
              <a:t>push</a:t>
            </a:r>
            <a:r>
              <a:rPr lang="zh-CN" altLang="en-US" dirty="0"/>
              <a:t>摊还代价为</a:t>
            </a:r>
            <a:r>
              <a:rPr lang="en-US" altLang="zh-CN" dirty="0"/>
              <a:t>1</a:t>
            </a:r>
            <a:r>
              <a:rPr lang="zh-CN" altLang="en-US" dirty="0"/>
              <a:t>，不符合核算原则</a:t>
            </a:r>
            <a:endParaRPr lang="en-US" altLang="zh-CN" dirty="0"/>
          </a:p>
          <a:p>
            <a:r>
              <a:rPr lang="zh-CN" altLang="en-US" dirty="0"/>
              <a:t>如果设</a:t>
            </a:r>
            <a:r>
              <a:rPr lang="en-US" altLang="zh-CN" dirty="0" err="1"/>
              <a:t>multipop</a:t>
            </a:r>
            <a:r>
              <a:rPr lang="zh-CN" altLang="en-US" dirty="0"/>
              <a:t>为</a:t>
            </a:r>
            <a:r>
              <a:rPr lang="en-US" altLang="zh-CN" dirty="0"/>
              <a:t>k</a:t>
            </a:r>
            <a:r>
              <a:rPr lang="zh-CN" altLang="en-US" dirty="0"/>
              <a:t>，最坏代价为</a:t>
            </a:r>
            <a:r>
              <a:rPr lang="en-US" altLang="zh-CN" dirty="0" err="1"/>
              <a:t>nn</a:t>
            </a:r>
            <a:r>
              <a:rPr lang="zh-CN" altLang="en-US" dirty="0"/>
              <a:t>，</a:t>
            </a:r>
            <a:r>
              <a:rPr lang="en-US" altLang="zh-CN" dirty="0"/>
              <a:t>O(n^2),  </a:t>
            </a:r>
            <a:r>
              <a:rPr lang="zh-CN" altLang="en-US" dirty="0"/>
              <a:t>空隙过大</a:t>
            </a:r>
            <a:endParaRPr lang="en-US" altLang="zh-CN" dirty="0"/>
          </a:p>
          <a:p>
            <a:r>
              <a:rPr lang="zh-CN" altLang="en-US" dirty="0"/>
              <a:t>设</a:t>
            </a:r>
            <a:r>
              <a:rPr lang="en-US" altLang="zh-CN" dirty="0"/>
              <a:t>pop</a:t>
            </a:r>
            <a:r>
              <a:rPr lang="zh-CN" altLang="en-US" dirty="0"/>
              <a:t>或者</a:t>
            </a:r>
            <a:r>
              <a:rPr lang="en-US" altLang="zh-CN" dirty="0" err="1"/>
              <a:t>multipop</a:t>
            </a:r>
            <a:r>
              <a:rPr lang="zh-CN" altLang="en-US" dirty="0"/>
              <a:t>为</a:t>
            </a:r>
            <a:r>
              <a:rPr lang="en-US" altLang="zh-CN" dirty="0"/>
              <a:t>1</a:t>
            </a:r>
            <a:r>
              <a:rPr lang="zh-CN" altLang="en-US" dirty="0"/>
              <a:t>，也是可以的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B5D3381-8798-4E0E-981C-301F54DD3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188" y="2004642"/>
            <a:ext cx="3536899" cy="1354455"/>
          </a:xfrm>
          <a:prstGeom prst="rect">
            <a:avLst/>
          </a:prstGeom>
        </p:spPr>
      </p:pic>
      <p:sp>
        <p:nvSpPr>
          <p:cNvPr id="5" name="对话气泡: 圆角矩形 4">
            <a:extLst>
              <a:ext uri="{FF2B5EF4-FFF2-40B4-BE49-F238E27FC236}">
                <a16:creationId xmlns:a16="http://schemas.microsoft.com/office/drawing/2014/main" id="{E12E1D92-C829-4A69-AFDD-DE2F10E9CB0B}"/>
              </a:ext>
            </a:extLst>
          </p:cNvPr>
          <p:cNvSpPr/>
          <p:nvPr/>
        </p:nvSpPr>
        <p:spPr>
          <a:xfrm>
            <a:off x="8618957" y="3185652"/>
            <a:ext cx="2477729" cy="1280160"/>
          </a:xfrm>
          <a:prstGeom prst="wedgeRoundRectCallout">
            <a:avLst>
              <a:gd name="adj1" fmla="val -109405"/>
              <a:gd name="adj2" fmla="val 2701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</a:rPr>
              <a:t>为什么？</a:t>
            </a:r>
          </a:p>
        </p:txBody>
      </p:sp>
    </p:spTree>
    <p:extLst>
      <p:ext uri="{BB962C8B-B14F-4D97-AF65-F5344CB8AC3E}">
        <p14:creationId xmlns:p14="http://schemas.microsoft.com/office/powerpoint/2010/main" val="188596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2F1262-3585-4ED0-B29B-2899F23E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再例：计数器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17ED42-80C8-48A8-B3F4-3A80DC63F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实际代价：</a:t>
            </a:r>
            <a:endParaRPr lang="en-US" altLang="zh-CN" dirty="0"/>
          </a:p>
          <a:p>
            <a:pPr lvl="1"/>
            <a:r>
              <a:rPr lang="zh-CN" altLang="en-US" dirty="0"/>
              <a:t>置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；置</a:t>
            </a:r>
            <a:r>
              <a:rPr lang="en-US" altLang="zh-CN" dirty="0"/>
              <a:t>0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</a:p>
          <a:p>
            <a:r>
              <a:rPr lang="zh-CN" altLang="en-US" dirty="0"/>
              <a:t>摊还代价：</a:t>
            </a:r>
            <a:endParaRPr lang="en-US" altLang="zh-CN" dirty="0"/>
          </a:p>
          <a:p>
            <a:pPr lvl="1"/>
            <a:r>
              <a:rPr lang="zh-CN" altLang="en-US" dirty="0"/>
              <a:t>置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</a:p>
          <a:p>
            <a:pPr lvl="1"/>
            <a:r>
              <a:rPr lang="zh-CN" altLang="en-US" dirty="0"/>
              <a:t>置</a:t>
            </a:r>
            <a:r>
              <a:rPr lang="en-US" altLang="zh-CN" dirty="0"/>
              <a:t>0:   0</a:t>
            </a:r>
          </a:p>
          <a:p>
            <a:r>
              <a:rPr lang="zh-CN" altLang="en-US" dirty="0"/>
              <a:t>核算过程：</a:t>
            </a:r>
            <a:endParaRPr lang="en-US" altLang="zh-CN" dirty="0"/>
          </a:p>
          <a:p>
            <a:pPr lvl="1"/>
            <a:r>
              <a:rPr lang="zh-CN" altLang="en-US" dirty="0"/>
              <a:t>每一次置</a:t>
            </a:r>
            <a:r>
              <a:rPr lang="en-US" altLang="zh-CN" dirty="0"/>
              <a:t>1</a:t>
            </a:r>
            <a:r>
              <a:rPr lang="zh-CN" altLang="en-US" dirty="0"/>
              <a:t>，除了用掉</a:t>
            </a:r>
            <a:r>
              <a:rPr lang="en-US" altLang="zh-CN" dirty="0"/>
              <a:t>1</a:t>
            </a:r>
            <a:r>
              <a:rPr lang="zh-CN" altLang="en-US" dirty="0"/>
              <a:t>元代价后，一定留下</a:t>
            </a:r>
            <a:r>
              <a:rPr lang="en-US" altLang="zh-CN" dirty="0"/>
              <a:t>1</a:t>
            </a:r>
            <a:r>
              <a:rPr lang="zh-CN" altLang="en-US" dirty="0"/>
              <a:t>元代价，供置</a:t>
            </a:r>
            <a:r>
              <a:rPr lang="en-US" altLang="zh-CN" dirty="0"/>
              <a:t>0</a:t>
            </a:r>
            <a:r>
              <a:rPr lang="zh-CN" altLang="en-US" dirty="0"/>
              <a:t>使用</a:t>
            </a:r>
            <a:endParaRPr lang="en-US" altLang="zh-CN" dirty="0"/>
          </a:p>
          <a:p>
            <a:pPr lvl="1"/>
            <a:r>
              <a:rPr lang="zh-CN" altLang="en-US" dirty="0"/>
              <a:t>摊还总代价一定高于实际总代价：至少有一个</a:t>
            </a:r>
            <a:r>
              <a:rPr lang="en-US" altLang="zh-CN" dirty="0"/>
              <a:t>1</a:t>
            </a:r>
            <a:r>
              <a:rPr lang="zh-CN" altLang="en-US" dirty="0"/>
              <a:t>存在（有</a:t>
            </a:r>
            <a:r>
              <a:rPr lang="en-US" altLang="zh-CN" dirty="0"/>
              <a:t>1</a:t>
            </a:r>
            <a:r>
              <a:rPr lang="zh-CN" altLang="en-US" dirty="0"/>
              <a:t>元盈余）</a:t>
            </a:r>
            <a:endParaRPr lang="en-US" altLang="zh-CN" dirty="0"/>
          </a:p>
          <a:p>
            <a:r>
              <a:rPr lang="zh-CN" altLang="en-US" dirty="0"/>
              <a:t>结论：</a:t>
            </a:r>
            <a:endParaRPr lang="en-US" altLang="zh-CN" dirty="0"/>
          </a:p>
          <a:p>
            <a:pPr lvl="1"/>
            <a:r>
              <a:rPr lang="zh-CN" altLang="en-US" dirty="0"/>
              <a:t>将计数器从</a:t>
            </a:r>
            <a:r>
              <a:rPr lang="en-US" altLang="zh-CN" dirty="0"/>
              <a:t>0</a:t>
            </a:r>
            <a:r>
              <a:rPr lang="zh-CN" altLang="en-US" dirty="0"/>
              <a:t>递增到</a:t>
            </a:r>
            <a:r>
              <a:rPr lang="en-US" altLang="zh-CN" dirty="0"/>
              <a:t>n</a:t>
            </a:r>
            <a:r>
              <a:rPr lang="zh-CN" altLang="en-US" dirty="0"/>
              <a:t>，最多是</a:t>
            </a:r>
            <a:r>
              <a:rPr lang="en-US" altLang="zh-CN" dirty="0"/>
              <a:t>n</a:t>
            </a:r>
            <a:r>
              <a:rPr lang="zh-CN" altLang="en-US" dirty="0"/>
              <a:t>个</a:t>
            </a:r>
            <a:r>
              <a:rPr lang="en-US" altLang="zh-CN" dirty="0"/>
              <a:t>increase</a:t>
            </a:r>
            <a:r>
              <a:rPr lang="zh-CN" altLang="en-US" dirty="0"/>
              <a:t>操作，</a:t>
            </a:r>
            <a:r>
              <a:rPr lang="en-US" altLang="zh-CN" dirty="0"/>
              <a:t>O(n)</a:t>
            </a:r>
            <a:r>
              <a:rPr lang="zh-CN" altLang="en-US" dirty="0"/>
              <a:t>，实际总代价的上界</a:t>
            </a:r>
          </a:p>
        </p:txBody>
      </p:sp>
    </p:spTree>
    <p:extLst>
      <p:ext uri="{BB962C8B-B14F-4D97-AF65-F5344CB8AC3E}">
        <p14:creationId xmlns:p14="http://schemas.microsoft.com/office/powerpoint/2010/main" val="378669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4386DC-538A-4CC4-B3B1-F09CB4D8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势能</a:t>
            </a:r>
            <a:r>
              <a:rPr lang="en-US" altLang="zh-CN" dirty="0"/>
              <a:t>(potential)</a:t>
            </a:r>
            <a:r>
              <a:rPr lang="zh-CN" altLang="en-US" dirty="0"/>
              <a:t>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23A301-C43B-4457-BF79-EE212482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667" y="1825625"/>
            <a:ext cx="10980666" cy="4351338"/>
          </a:xfrm>
        </p:spPr>
        <p:txBody>
          <a:bodyPr/>
          <a:lstStyle/>
          <a:p>
            <a:r>
              <a:rPr lang="zh-CN" altLang="en-US" dirty="0"/>
              <a:t>换个角度：不再“武断地”赋予每个操作的信用，而是评估每个操作对数据结构的某种影响（蓄能和释能）</a:t>
            </a:r>
            <a:endParaRPr lang="en-US" altLang="zh-CN" dirty="0"/>
          </a:p>
          <a:p>
            <a:r>
              <a:rPr lang="zh-CN" altLang="en-US" dirty="0"/>
              <a:t>定义初始数据结构及其变化</a:t>
            </a:r>
            <a:r>
              <a:rPr lang="en-US" altLang="zh-CN" dirty="0"/>
              <a:t>D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D</a:t>
            </a:r>
            <a:r>
              <a:rPr lang="en-US" altLang="zh-CN" baseline="-25000" dirty="0"/>
              <a:t>1</a:t>
            </a:r>
            <a:r>
              <a:rPr lang="en-US" altLang="zh-CN" dirty="0"/>
              <a:t>,…,</a:t>
            </a:r>
            <a:r>
              <a:rPr lang="en-US" altLang="zh-CN" dirty="0" err="1"/>
              <a:t>D</a:t>
            </a:r>
            <a:r>
              <a:rPr lang="en-US" altLang="zh-CN" baseline="-25000" dirty="0" err="1"/>
              <a:t>n</a:t>
            </a:r>
            <a:r>
              <a:rPr lang="zh-CN" altLang="en-US" dirty="0"/>
              <a:t>，定义其势函数</a:t>
            </a:r>
            <a:r>
              <a:rPr lang="el-GR" altLang="zh-CN" dirty="0">
                <a:latin typeface="Calibri" panose="020F0502020204030204" pitchFamily="34" charset="0"/>
                <a:cs typeface="Calibri" panose="020F0502020204030204" pitchFamily="34" charset="0"/>
              </a:rPr>
              <a:t>φ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：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D-&gt;Real</a:t>
            </a:r>
          </a:p>
          <a:p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定义相应操作的摊还代价：</a:t>
            </a: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计算总摊还代价，确保势函数的定义能够使得总摊还代价大于总实际代价：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DC0064B-E310-434E-A4D9-5A8460F30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09" y="3855649"/>
            <a:ext cx="5406253" cy="74795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B3620C5-E51E-4280-9B5E-C93353BA6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10" y="5665956"/>
            <a:ext cx="8804804" cy="826919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CEFBC467-F48C-4FA4-B2EA-E2679115A383}"/>
              </a:ext>
            </a:extLst>
          </p:cNvPr>
          <p:cNvGrpSpPr/>
          <p:nvPr/>
        </p:nvGrpSpPr>
        <p:grpSpPr>
          <a:xfrm>
            <a:off x="7256206" y="2607515"/>
            <a:ext cx="4501199" cy="1946787"/>
            <a:chOff x="7256206" y="2607515"/>
            <a:chExt cx="4501199" cy="1946787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4D190FC-134E-46FF-B6EB-FC72267FC2F0}"/>
                </a:ext>
              </a:extLst>
            </p:cNvPr>
            <p:cNvSpPr/>
            <p:nvPr/>
          </p:nvSpPr>
          <p:spPr>
            <a:xfrm>
              <a:off x="7256206" y="2607515"/>
              <a:ext cx="4206240" cy="64303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noFill/>
              </a:endParaRPr>
            </a:p>
          </p:txBody>
        </p:sp>
        <p:sp>
          <p:nvSpPr>
            <p:cNvPr id="9" name="对话气泡: 圆角矩形 8">
              <a:extLst>
                <a:ext uri="{FF2B5EF4-FFF2-40B4-BE49-F238E27FC236}">
                  <a16:creationId xmlns:a16="http://schemas.microsoft.com/office/drawing/2014/main" id="{77A0ADCA-6319-4C44-9BA7-2D22525CA15D}"/>
                </a:ext>
              </a:extLst>
            </p:cNvPr>
            <p:cNvSpPr/>
            <p:nvPr/>
          </p:nvSpPr>
          <p:spPr>
            <a:xfrm>
              <a:off x="8636647" y="3429000"/>
              <a:ext cx="3120758" cy="1125302"/>
            </a:xfrm>
            <a:prstGeom prst="wedgeRoundRectCallout">
              <a:avLst>
                <a:gd name="adj1" fmla="val -24992"/>
                <a:gd name="adj2" fmla="val -6803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/>
                <a:t>相当需要经验和直觉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56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0B1F03-34E1-46A2-8686-331B8ED6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特殊的栈操作会带来不可接受的复杂度吗？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498DB1-0382-499B-9E6D-36743EF10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19" y="1690688"/>
            <a:ext cx="10515600" cy="4781652"/>
          </a:xfrm>
        </p:spPr>
        <p:txBody>
          <a:bodyPr>
            <a:normAutofit/>
          </a:bodyPr>
          <a:lstStyle/>
          <a:p>
            <a:r>
              <a:rPr lang="zh-CN" altLang="en-US" dirty="0"/>
              <a:t>势函数定义为什么？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如何利用势函数定义各个操作的摊还代价？</a:t>
            </a:r>
            <a:endParaRPr lang="en-US" altLang="zh-CN" dirty="0"/>
          </a:p>
          <a:p>
            <a:pPr lvl="1"/>
            <a:r>
              <a:rPr lang="en-US" altLang="zh-CN" dirty="0"/>
              <a:t>Push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Pop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err="1"/>
              <a:t>Multipop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52DF81-B587-42E4-B4A7-A52FC657042B}"/>
              </a:ext>
            </a:extLst>
          </p:cNvPr>
          <p:cNvSpPr txBox="1"/>
          <p:nvPr/>
        </p:nvSpPr>
        <p:spPr>
          <a:xfrm>
            <a:off x="3787385" y="227284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栈中的元素个数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8A5FB6B-A27D-4085-8F2D-5356E7871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98" y="4029676"/>
            <a:ext cx="6760809" cy="577211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680E4D29-EC87-4452-9603-CF669811E6C4}"/>
              </a:ext>
            </a:extLst>
          </p:cNvPr>
          <p:cNvGrpSpPr/>
          <p:nvPr/>
        </p:nvGrpSpPr>
        <p:grpSpPr>
          <a:xfrm>
            <a:off x="2324198" y="4778739"/>
            <a:ext cx="5883868" cy="584775"/>
            <a:chOff x="2367546" y="5131419"/>
            <a:chExt cx="5883868" cy="584775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0994C1F7-E690-46D1-9BBD-A16D15B25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7546" y="5138983"/>
              <a:ext cx="4519772" cy="577211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FF1AC02B-B0DA-4455-889D-1F2AF02222DD}"/>
                </a:ext>
              </a:extLst>
            </p:cNvPr>
            <p:cNvSpPr txBox="1"/>
            <p:nvPr/>
          </p:nvSpPr>
          <p:spPr>
            <a:xfrm>
              <a:off x="6938234" y="5131419"/>
              <a:ext cx="13131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/>
                <a:t>1-1=0</a:t>
              </a:r>
              <a:endParaRPr lang="zh-CN" altLang="en-US" sz="3200" dirty="0"/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97FF9B25-B612-4114-842F-E37D449078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407" y="5614786"/>
            <a:ext cx="7429800" cy="63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40A1B3-395E-4604-B6CD-9BACDD2C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我们能够得到什么结论？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5E0AC47-B974-4F8A-BA18-36E0C05AD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3" y="2347720"/>
            <a:ext cx="11813178" cy="1852621"/>
          </a:xfr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FA2BCB-35A5-42DC-884E-06BE09F5D48C}"/>
              </a:ext>
            </a:extLst>
          </p:cNvPr>
          <p:cNvCxnSpPr/>
          <p:nvPr/>
        </p:nvCxnSpPr>
        <p:spPr>
          <a:xfrm>
            <a:off x="7934632" y="2778596"/>
            <a:ext cx="119756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2643D7B3-4986-4C79-8FE7-A705D15D9456}"/>
              </a:ext>
            </a:extLst>
          </p:cNvPr>
          <p:cNvCxnSpPr/>
          <p:nvPr/>
        </p:nvCxnSpPr>
        <p:spPr>
          <a:xfrm>
            <a:off x="6412598" y="3274030"/>
            <a:ext cx="119756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EB817F4-6BD1-41A5-B41F-59DCAAAE06EF}"/>
              </a:ext>
            </a:extLst>
          </p:cNvPr>
          <p:cNvCxnSpPr>
            <a:cxnSpLocks/>
          </p:cNvCxnSpPr>
          <p:nvPr/>
        </p:nvCxnSpPr>
        <p:spPr>
          <a:xfrm>
            <a:off x="10023004" y="3669287"/>
            <a:ext cx="180520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453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0B1F03-34E1-46A2-8686-331B8ED6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再例：计数器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498DB1-0382-499B-9E6D-36743EF10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56" y="1690688"/>
            <a:ext cx="10515600" cy="4781652"/>
          </a:xfrm>
        </p:spPr>
        <p:txBody>
          <a:bodyPr>
            <a:normAutofit/>
          </a:bodyPr>
          <a:lstStyle/>
          <a:p>
            <a:r>
              <a:rPr lang="zh-CN" altLang="en-US" dirty="0"/>
              <a:t>势函数定义为什么？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如何利用势函数定义第</a:t>
            </a:r>
            <a:r>
              <a:rPr lang="en-US" altLang="zh-CN" dirty="0" err="1"/>
              <a:t>i</a:t>
            </a:r>
            <a:r>
              <a:rPr lang="zh-CN" altLang="en-US" dirty="0"/>
              <a:t>次</a:t>
            </a:r>
            <a:r>
              <a:rPr lang="en-US" altLang="zh-CN" dirty="0"/>
              <a:t>increase</a:t>
            </a:r>
            <a:r>
              <a:rPr lang="zh-CN" altLang="en-US" dirty="0"/>
              <a:t>的摊还代价？</a:t>
            </a:r>
            <a:endParaRPr lang="en-US" altLang="zh-CN" dirty="0"/>
          </a:p>
          <a:p>
            <a:pPr lvl="1"/>
            <a:r>
              <a:rPr lang="zh-CN" altLang="en-US" dirty="0"/>
              <a:t>假设第</a:t>
            </a:r>
            <a:r>
              <a:rPr lang="en-US" altLang="zh-CN" dirty="0" err="1"/>
              <a:t>i</a:t>
            </a:r>
            <a:r>
              <a:rPr lang="zh-CN" altLang="en-US" dirty="0"/>
              <a:t>次</a:t>
            </a:r>
            <a:r>
              <a:rPr lang="en-US" altLang="zh-CN" dirty="0"/>
              <a:t>increment</a:t>
            </a:r>
            <a:r>
              <a:rPr lang="zh-CN" altLang="en-US" dirty="0"/>
              <a:t>将</a:t>
            </a:r>
            <a:r>
              <a:rPr lang="en-US" altLang="zh-CN" dirty="0" err="1"/>
              <a:t>ti</a:t>
            </a:r>
            <a:r>
              <a:rPr lang="zh-CN" altLang="en-US" dirty="0"/>
              <a:t>个位置</a:t>
            </a:r>
            <a:r>
              <a:rPr lang="en-US" altLang="zh-CN" dirty="0"/>
              <a:t>0(</a:t>
            </a:r>
            <a:r>
              <a:rPr lang="zh-CN" altLang="en-US" dirty="0"/>
              <a:t>复位</a:t>
            </a:r>
            <a:r>
              <a:rPr lang="en-US" altLang="zh-CN" dirty="0"/>
              <a:t>). </a:t>
            </a:r>
            <a:r>
              <a:rPr lang="zh-CN" altLang="en-US" dirty="0"/>
              <a:t>操作的势差：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摊还代价：</a:t>
            </a:r>
            <a:endParaRPr lang="en-US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52DF81-B587-42E4-B4A7-A52FC657042B}"/>
              </a:ext>
            </a:extLst>
          </p:cNvPr>
          <p:cNvSpPr txBox="1"/>
          <p:nvPr/>
        </p:nvSpPr>
        <p:spPr>
          <a:xfrm>
            <a:off x="1988083" y="2302578"/>
            <a:ext cx="6865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b</a:t>
            </a:r>
            <a:r>
              <a:rPr lang="en-US" altLang="zh-CN" sz="3600" baseline="-25000" dirty="0"/>
              <a:t>i</a:t>
            </a:r>
            <a:r>
              <a:rPr lang="zh-CN" altLang="en-US" sz="3600" dirty="0"/>
              <a:t>：第</a:t>
            </a:r>
            <a:r>
              <a:rPr lang="en-US" altLang="zh-CN" sz="3600" dirty="0" err="1"/>
              <a:t>i</a:t>
            </a:r>
            <a:r>
              <a:rPr lang="zh-CN" altLang="en-US" sz="3600" dirty="0"/>
              <a:t>次操作后计数器中</a:t>
            </a:r>
            <a:r>
              <a:rPr lang="en-US" altLang="zh-CN" sz="3600" dirty="0"/>
              <a:t>1</a:t>
            </a:r>
            <a:r>
              <a:rPr lang="zh-CN" altLang="en-US" sz="3600" dirty="0"/>
              <a:t>的个数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09E9412-EF8F-46D2-9D5E-50A52F610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042" y="4081514"/>
            <a:ext cx="5975032" cy="102856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BE51653-BBE0-4B8F-BFF6-3535B4C538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9" y="5339735"/>
            <a:ext cx="4167076" cy="130389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4404FD7E-8190-4406-9C0C-8F965D2FFF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152" y="2315315"/>
            <a:ext cx="3556931" cy="450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704D4F-4642-40F9-972D-99EFCC10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摊还分析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026F37-6DB7-4A30-A388-0B4642649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针对某个数据结构上的操作序列的最坏情况分析</a:t>
            </a:r>
            <a:endParaRPr lang="en-US" altLang="zh-CN" dirty="0"/>
          </a:p>
          <a:p>
            <a:pPr lvl="1"/>
            <a:r>
              <a:rPr lang="zh-CN" altLang="en-US" dirty="0"/>
              <a:t>操作序列中存在不常见的“极端操作”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将“极端操作”的代价均摊到其它操作上去，以求得较为紧致的</a:t>
            </a:r>
            <a:r>
              <a:rPr lang="en-US" altLang="zh-CN" dirty="0" err="1"/>
              <a:t>worstcase</a:t>
            </a:r>
            <a:r>
              <a:rPr lang="zh-CN" altLang="en-US" dirty="0"/>
              <a:t>时间性能上界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聚合分析、核算法、势能法</a:t>
            </a:r>
            <a:endParaRPr lang="en-US" altLang="zh-CN" dirty="0"/>
          </a:p>
          <a:p>
            <a:pPr lvl="1"/>
            <a:r>
              <a:rPr lang="zh-CN" altLang="en-US" dirty="0"/>
              <a:t>总计再均分、会计记账核算、摊还代价计算</a:t>
            </a:r>
          </a:p>
        </p:txBody>
      </p:sp>
    </p:spTree>
    <p:extLst>
      <p:ext uri="{BB962C8B-B14F-4D97-AF65-F5344CB8AC3E}">
        <p14:creationId xmlns:p14="http://schemas.microsoft.com/office/powerpoint/2010/main" val="419232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25B1C45-775E-4123-BF75-B7E5F1AFBED0}"/>
              </a:ext>
            </a:extLst>
          </p:cNvPr>
          <p:cNvSpPr txBox="1"/>
          <p:nvPr/>
        </p:nvSpPr>
        <p:spPr>
          <a:xfrm>
            <a:off x="2470395" y="2704094"/>
            <a:ext cx="7895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/>
              <a:t>问题</a:t>
            </a:r>
            <a:r>
              <a:rPr lang="en-US" altLang="zh-CN" sz="4800" dirty="0"/>
              <a:t>1</a:t>
            </a:r>
            <a:r>
              <a:rPr lang="zh-CN" altLang="en-US" sz="4800" dirty="0"/>
              <a:t>：摊还分析有什么用？</a:t>
            </a:r>
          </a:p>
        </p:txBody>
      </p:sp>
    </p:spTree>
    <p:extLst>
      <p:ext uri="{BB962C8B-B14F-4D97-AF65-F5344CB8AC3E}">
        <p14:creationId xmlns:p14="http://schemas.microsoft.com/office/powerpoint/2010/main" val="279843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65B8-6F4F-4BD1-BBA6-159F20D5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特殊的栈操作会带来不可接受的复杂度吗？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EFDDC31-27AD-4DFE-9C98-E2A4C761D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733" y="1648500"/>
            <a:ext cx="6161416" cy="1956006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91865C0-1849-4245-B284-C205DDF6B6F4}"/>
              </a:ext>
            </a:extLst>
          </p:cNvPr>
          <p:cNvSpPr txBox="1"/>
          <p:nvPr/>
        </p:nvSpPr>
        <p:spPr>
          <a:xfrm>
            <a:off x="1038310" y="4349272"/>
            <a:ext cx="10418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认定</a:t>
            </a:r>
            <a:r>
              <a:rPr lang="en-US" altLang="zh-CN" sz="3200" dirty="0"/>
              <a:t>push</a:t>
            </a:r>
            <a:r>
              <a:rPr lang="zh-CN" altLang="en-US" sz="3200" dirty="0"/>
              <a:t>和</a:t>
            </a:r>
            <a:r>
              <a:rPr lang="en-US" altLang="zh-CN" sz="3200" dirty="0"/>
              <a:t>pop</a:t>
            </a:r>
            <a:r>
              <a:rPr lang="zh-CN" altLang="en-US" sz="3200" dirty="0"/>
              <a:t>操作都是</a:t>
            </a:r>
            <a:r>
              <a:rPr lang="en-US" altLang="zh-CN" sz="3200" dirty="0"/>
              <a:t>O(1)</a:t>
            </a:r>
            <a:r>
              <a:rPr lang="zh-CN" altLang="en-US" sz="3200" dirty="0"/>
              <a:t>时，在一个空栈上执行序列长度为</a:t>
            </a:r>
            <a:r>
              <a:rPr lang="en-US" altLang="zh-CN" sz="3200" dirty="0"/>
              <a:t>n</a:t>
            </a:r>
            <a:r>
              <a:rPr lang="zh-CN" altLang="en-US" sz="3200" dirty="0"/>
              <a:t>的</a:t>
            </a:r>
            <a:r>
              <a:rPr lang="en-US" altLang="zh-CN" sz="3200" dirty="0"/>
              <a:t>push</a:t>
            </a:r>
            <a:r>
              <a:rPr lang="zh-CN" altLang="en-US" sz="3200" dirty="0"/>
              <a:t>、</a:t>
            </a:r>
            <a:r>
              <a:rPr lang="en-US" altLang="zh-CN" sz="3200" dirty="0"/>
              <a:t>pop</a:t>
            </a:r>
            <a:r>
              <a:rPr lang="zh-CN" altLang="en-US" sz="3200" dirty="0"/>
              <a:t>和</a:t>
            </a:r>
            <a:r>
              <a:rPr lang="en-US" altLang="zh-CN" sz="3200" dirty="0" err="1"/>
              <a:t>Multipop</a:t>
            </a:r>
            <a:r>
              <a:rPr lang="zh-CN" altLang="en-US" sz="3200" dirty="0"/>
              <a:t>操作，时间复杂度如何？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071ED9A-3725-40FB-B446-8A1D21BB8428}"/>
              </a:ext>
            </a:extLst>
          </p:cNvPr>
          <p:cNvSpPr txBox="1"/>
          <p:nvPr/>
        </p:nvSpPr>
        <p:spPr>
          <a:xfrm>
            <a:off x="5342384" y="5846544"/>
            <a:ext cx="1810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O(n^2)?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3859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4D89E-D732-46EB-A283-057951FE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最坏情况下，仍然是</a:t>
            </a:r>
            <a:r>
              <a:rPr lang="en-US" altLang="zh-CN" dirty="0"/>
              <a:t>O(n)</a:t>
            </a:r>
            <a:r>
              <a:rPr lang="zh-CN" altLang="en-US" dirty="0"/>
              <a:t>的！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41C8A3-73A4-4F5B-A24A-48D03069A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在一个空栈上的</a:t>
            </a:r>
            <a:r>
              <a:rPr lang="en-US" altLang="zh-CN" dirty="0"/>
              <a:t>n</a:t>
            </a:r>
            <a:r>
              <a:rPr lang="zh-CN" altLang="en-US" dirty="0"/>
              <a:t>个操作，不可能出现</a:t>
            </a:r>
            <a:r>
              <a:rPr lang="en-US" altLang="zh-CN" dirty="0"/>
              <a:t>n</a:t>
            </a:r>
            <a:r>
              <a:rPr lang="zh-CN" altLang="en-US" dirty="0"/>
              <a:t>个</a:t>
            </a:r>
            <a:r>
              <a:rPr lang="en-US" altLang="zh-CN" dirty="0" err="1"/>
              <a:t>multipop</a:t>
            </a:r>
            <a:r>
              <a:rPr lang="zh-CN" altLang="en-US" dirty="0"/>
              <a:t>操作！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4E986FF-EA03-4FC1-8E63-96F3EBD6B0FC}"/>
              </a:ext>
            </a:extLst>
          </p:cNvPr>
          <p:cNvSpPr txBox="1"/>
          <p:nvPr/>
        </p:nvSpPr>
        <p:spPr>
          <a:xfrm>
            <a:off x="1085481" y="3059668"/>
            <a:ext cx="9816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/>
              <a:t>虽然我们相信不会是</a:t>
            </a:r>
            <a:r>
              <a:rPr lang="en-US" altLang="zh-CN" sz="3600" dirty="0"/>
              <a:t>O(n^2),</a:t>
            </a:r>
            <a:r>
              <a:rPr lang="zh-CN" altLang="en-US" sz="3600" dirty="0"/>
              <a:t>但是我们仍然要找到一个科学方法去分析这种情况</a:t>
            </a:r>
            <a:r>
              <a:rPr lang="en-US" altLang="zh-CN" sz="3600" dirty="0"/>
              <a:t>!</a:t>
            </a:r>
            <a:endParaRPr lang="zh-CN" altLang="en-US" sz="36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789D45D-F01F-4494-B7AE-130632B4DB02}"/>
              </a:ext>
            </a:extLst>
          </p:cNvPr>
          <p:cNvSpPr txBox="1"/>
          <p:nvPr/>
        </p:nvSpPr>
        <p:spPr>
          <a:xfrm>
            <a:off x="2480266" y="4864537"/>
            <a:ext cx="7231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Aggregate</a:t>
            </a:r>
            <a:r>
              <a:rPr lang="zh-CN" altLang="en-US" sz="4000" dirty="0"/>
              <a:t>、</a:t>
            </a:r>
            <a:r>
              <a:rPr lang="en-US" altLang="zh-CN" sz="4000" dirty="0"/>
              <a:t>Account</a:t>
            </a:r>
            <a:r>
              <a:rPr lang="zh-CN" altLang="en-US" sz="4000" dirty="0"/>
              <a:t>、</a:t>
            </a:r>
            <a:r>
              <a:rPr lang="en-US" altLang="zh-CN" sz="4000" dirty="0"/>
              <a:t>Potential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6948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BBC824-E2CA-4698-B976-96EDA1E2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Aggregate(</a:t>
            </a:r>
            <a:r>
              <a:rPr lang="zh-CN" altLang="en-US" dirty="0"/>
              <a:t>聚合</a:t>
            </a:r>
            <a:r>
              <a:rPr lang="en-US" altLang="zh-CN" dirty="0"/>
              <a:t>)</a:t>
            </a:r>
            <a:r>
              <a:rPr lang="zh-CN" altLang="en-US" dirty="0"/>
              <a:t>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A8C1DA-C493-49B0-9F2E-8267D84D9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聚合分析的基本思想：</a:t>
            </a:r>
            <a:endParaRPr lang="en-US" altLang="zh-CN" dirty="0"/>
          </a:p>
          <a:p>
            <a:pPr lvl="1"/>
            <a:r>
              <a:rPr lang="zh-CN" altLang="en-US" dirty="0"/>
              <a:t>从宏观上观察，找到</a:t>
            </a:r>
            <a:r>
              <a:rPr lang="en-US" altLang="zh-CN" dirty="0"/>
              <a:t>n</a:t>
            </a:r>
            <a:r>
              <a:rPr lang="zh-CN" altLang="en-US" dirty="0"/>
              <a:t>个操作的最坏时间开销</a:t>
            </a:r>
            <a:r>
              <a:rPr lang="en-US" altLang="zh-CN" dirty="0"/>
              <a:t>T(n)</a:t>
            </a:r>
          </a:p>
          <a:p>
            <a:pPr lvl="1"/>
            <a:r>
              <a:rPr lang="zh-CN" altLang="en-US" dirty="0"/>
              <a:t>从微观上看，每个操作的均摊</a:t>
            </a:r>
            <a:r>
              <a:rPr lang="en-US" altLang="zh-CN" dirty="0"/>
              <a:t>(</a:t>
            </a:r>
            <a:r>
              <a:rPr lang="zh-CN" altLang="en-US" dirty="0"/>
              <a:t>“平均”</a:t>
            </a:r>
            <a:r>
              <a:rPr lang="en-US" altLang="zh-CN" dirty="0"/>
              <a:t>)</a:t>
            </a:r>
            <a:r>
              <a:rPr lang="zh-CN" altLang="en-US" dirty="0"/>
              <a:t>开销就是</a:t>
            </a:r>
            <a:r>
              <a:rPr lang="en-US" altLang="zh-CN" dirty="0"/>
              <a:t>T(n)/n</a:t>
            </a:r>
            <a:endParaRPr lang="zh-CN" altLang="en-US" dirty="0"/>
          </a:p>
        </p:txBody>
      </p:sp>
      <p:sp>
        <p:nvSpPr>
          <p:cNvPr id="5" name="思想气泡: 云 4">
            <a:extLst>
              <a:ext uri="{FF2B5EF4-FFF2-40B4-BE49-F238E27FC236}">
                <a16:creationId xmlns:a16="http://schemas.microsoft.com/office/drawing/2014/main" id="{2CA67766-360F-47E3-A6AC-8BDD89AE4605}"/>
              </a:ext>
            </a:extLst>
          </p:cNvPr>
          <p:cNvSpPr/>
          <p:nvPr/>
        </p:nvSpPr>
        <p:spPr>
          <a:xfrm>
            <a:off x="749218" y="3698896"/>
            <a:ext cx="3380330" cy="1887794"/>
          </a:xfrm>
          <a:prstGeom prst="cloudCallout">
            <a:avLst>
              <a:gd name="adj1" fmla="val -23102"/>
              <a:gd name="adj2" fmla="val 39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这里的</a:t>
            </a:r>
            <a:r>
              <a:rPr lang="en-US" altLang="zh-CN" sz="3200" dirty="0"/>
              <a:t>n</a:t>
            </a:r>
            <a:r>
              <a:rPr lang="zh-CN" altLang="en-US" sz="3200" dirty="0"/>
              <a:t>是什么“东西”的规模？</a:t>
            </a:r>
          </a:p>
        </p:txBody>
      </p:sp>
      <p:sp>
        <p:nvSpPr>
          <p:cNvPr id="6" name="思想气泡: 云 5">
            <a:extLst>
              <a:ext uri="{FF2B5EF4-FFF2-40B4-BE49-F238E27FC236}">
                <a16:creationId xmlns:a16="http://schemas.microsoft.com/office/drawing/2014/main" id="{6C50B78F-FBE5-42A4-971C-E65F160A6114}"/>
              </a:ext>
            </a:extLst>
          </p:cNvPr>
          <p:cNvSpPr/>
          <p:nvPr/>
        </p:nvSpPr>
        <p:spPr>
          <a:xfrm>
            <a:off x="4682124" y="3698896"/>
            <a:ext cx="3380330" cy="1887794"/>
          </a:xfrm>
          <a:prstGeom prst="cloudCallout">
            <a:avLst>
              <a:gd name="adj1" fmla="val -23102"/>
              <a:gd name="adj2" fmla="val 39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这里的最坏是什么意思？</a:t>
            </a:r>
          </a:p>
        </p:txBody>
      </p:sp>
      <p:sp>
        <p:nvSpPr>
          <p:cNvPr id="7" name="思想气泡: 云 6">
            <a:extLst>
              <a:ext uri="{FF2B5EF4-FFF2-40B4-BE49-F238E27FC236}">
                <a16:creationId xmlns:a16="http://schemas.microsoft.com/office/drawing/2014/main" id="{4666F55E-166A-4718-847C-6551154A39E4}"/>
              </a:ext>
            </a:extLst>
          </p:cNvPr>
          <p:cNvSpPr/>
          <p:nvPr/>
        </p:nvSpPr>
        <p:spPr>
          <a:xfrm>
            <a:off x="8526046" y="3698896"/>
            <a:ext cx="3380330" cy="1887794"/>
          </a:xfrm>
          <a:prstGeom prst="cloudCallout">
            <a:avLst>
              <a:gd name="adj1" fmla="val -23102"/>
              <a:gd name="adj2" fmla="val 39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这里的平均是什么意思？</a:t>
            </a:r>
          </a:p>
        </p:txBody>
      </p:sp>
    </p:spTree>
    <p:extLst>
      <p:ext uri="{BB962C8B-B14F-4D97-AF65-F5344CB8AC3E}">
        <p14:creationId xmlns:p14="http://schemas.microsoft.com/office/powerpoint/2010/main" val="86253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8E2F88-D65E-4EA8-9014-3A69719A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从宏观上看</a:t>
            </a:r>
            <a:r>
              <a:rPr lang="en-US" altLang="zh-CN" dirty="0"/>
              <a:t>(</a:t>
            </a:r>
            <a:r>
              <a:rPr lang="zh-CN" altLang="en-US" dirty="0"/>
              <a:t>合计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5F34C3-BAE3-485C-9578-C3CE78856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每个元素最多只能被</a:t>
            </a:r>
            <a:r>
              <a:rPr lang="en-US" altLang="zh-CN" dirty="0"/>
              <a:t>pop</a:t>
            </a:r>
            <a:r>
              <a:rPr lang="zh-CN" altLang="en-US" dirty="0"/>
              <a:t>一次</a:t>
            </a:r>
            <a:endParaRPr lang="en-US" altLang="zh-CN" dirty="0"/>
          </a:p>
          <a:p>
            <a:r>
              <a:rPr lang="en-US" altLang="zh-CN" dirty="0"/>
              <a:t>Pop</a:t>
            </a:r>
            <a:r>
              <a:rPr lang="zh-CN" altLang="en-US" dirty="0"/>
              <a:t>和</a:t>
            </a:r>
            <a:r>
              <a:rPr lang="en-US" altLang="zh-CN" dirty="0" err="1"/>
              <a:t>multipop</a:t>
            </a:r>
            <a:r>
              <a:rPr lang="zh-CN" altLang="en-US" dirty="0"/>
              <a:t>中的</a:t>
            </a:r>
            <a:r>
              <a:rPr lang="en-US" altLang="zh-CN" dirty="0"/>
              <a:t>pop</a:t>
            </a:r>
            <a:r>
              <a:rPr lang="zh-CN" altLang="en-US" dirty="0"/>
              <a:t>的次数总和，最多和</a:t>
            </a:r>
            <a:r>
              <a:rPr lang="en-US" altLang="zh-CN" dirty="0"/>
              <a:t>push</a:t>
            </a:r>
            <a:r>
              <a:rPr lang="zh-CN" altLang="en-US" dirty="0"/>
              <a:t>次数一样多</a:t>
            </a:r>
            <a:endParaRPr lang="en-US" altLang="zh-CN" dirty="0"/>
          </a:p>
          <a:p>
            <a:r>
              <a:rPr lang="zh-CN" altLang="en-US" dirty="0"/>
              <a:t>长度为</a:t>
            </a:r>
            <a:r>
              <a:rPr lang="en-US" altLang="zh-CN" dirty="0"/>
              <a:t>n</a:t>
            </a:r>
            <a:r>
              <a:rPr lang="zh-CN" altLang="en-US" dirty="0"/>
              <a:t>的操作序列，最多有</a:t>
            </a:r>
            <a:r>
              <a:rPr lang="en-US" altLang="zh-CN" dirty="0"/>
              <a:t>n</a:t>
            </a:r>
            <a:r>
              <a:rPr lang="zh-CN" altLang="en-US" dirty="0"/>
              <a:t>个元素被</a:t>
            </a:r>
            <a:r>
              <a:rPr lang="en-US" altLang="zh-CN" dirty="0"/>
              <a:t>(push</a:t>
            </a:r>
            <a:r>
              <a:rPr lang="zh-CN" altLang="en-US" dirty="0"/>
              <a:t>、</a:t>
            </a:r>
            <a:r>
              <a:rPr lang="en-US" altLang="zh-CN" dirty="0"/>
              <a:t>pop)</a:t>
            </a:r>
            <a:r>
              <a:rPr lang="zh-CN" altLang="en-US" dirty="0"/>
              <a:t>操作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AF8FD47-06C6-466C-B621-7551BB6BE42D}"/>
              </a:ext>
            </a:extLst>
          </p:cNvPr>
          <p:cNvSpPr/>
          <p:nvPr/>
        </p:nvSpPr>
        <p:spPr>
          <a:xfrm>
            <a:off x="1118080" y="4253124"/>
            <a:ext cx="9955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/>
              <a:t>尽管</a:t>
            </a:r>
            <a:r>
              <a:rPr lang="en-US" altLang="zh-CN" sz="4000" dirty="0" err="1"/>
              <a:t>multipop</a:t>
            </a:r>
            <a:r>
              <a:rPr lang="zh-CN" altLang="en-US" sz="4000" dirty="0"/>
              <a:t>是</a:t>
            </a:r>
            <a:r>
              <a:rPr lang="en-US" altLang="zh-CN" sz="4000" dirty="0"/>
              <a:t>O(k)</a:t>
            </a:r>
            <a:r>
              <a:rPr lang="zh-CN" altLang="en-US" sz="4000" dirty="0"/>
              <a:t>的，但是，最坏情况下，</a:t>
            </a:r>
            <a:r>
              <a:rPr lang="zh-CN" altLang="en-US" sz="4000" dirty="0">
                <a:solidFill>
                  <a:srgbClr val="FF0000"/>
                </a:solidFill>
              </a:rPr>
              <a:t>合计</a:t>
            </a:r>
            <a:r>
              <a:rPr lang="zh-CN" altLang="en-US" sz="4000" dirty="0"/>
              <a:t>的操作代价仍然是</a:t>
            </a:r>
            <a:r>
              <a:rPr lang="en-US" altLang="zh-CN" sz="4000" dirty="0"/>
              <a:t>O(n)</a:t>
            </a:r>
            <a:r>
              <a:rPr lang="zh-CN" altLang="en-US" sz="4000" dirty="0"/>
              <a:t>的！</a:t>
            </a:r>
          </a:p>
        </p:txBody>
      </p:sp>
    </p:spTree>
    <p:extLst>
      <p:ext uri="{BB962C8B-B14F-4D97-AF65-F5344CB8AC3E}">
        <p14:creationId xmlns:p14="http://schemas.microsoft.com/office/powerpoint/2010/main" val="91975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6CC3D7-1E88-4DEF-BA44-7059593C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35" y="211742"/>
            <a:ext cx="10515600" cy="1325563"/>
          </a:xfrm>
        </p:spPr>
        <p:txBody>
          <a:bodyPr/>
          <a:lstStyle/>
          <a:p>
            <a:r>
              <a:rPr lang="en-US" altLang="zh-CN" dirty="0"/>
              <a:t>N</a:t>
            </a:r>
            <a:r>
              <a:rPr lang="zh-CN" altLang="en-US" dirty="0"/>
              <a:t>个</a:t>
            </a:r>
            <a:r>
              <a:rPr lang="en-US" altLang="zh-CN" dirty="0"/>
              <a:t>increase</a:t>
            </a:r>
            <a:r>
              <a:rPr lang="zh-CN" altLang="en-US" dirty="0"/>
              <a:t>操作的代价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8D76C24-5105-4B8F-A48B-BC4A6AB8E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6" y="2164922"/>
            <a:ext cx="5617634" cy="3214534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EA6392F-CC9C-4697-86BA-72CEB78F95CF}"/>
              </a:ext>
            </a:extLst>
          </p:cNvPr>
          <p:cNvSpPr txBox="1"/>
          <p:nvPr/>
        </p:nvSpPr>
        <p:spPr>
          <a:xfrm>
            <a:off x="1224759" y="5379456"/>
            <a:ext cx="4222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在</a:t>
            </a:r>
            <a:r>
              <a:rPr lang="en-US" altLang="zh-CN" sz="2800" dirty="0"/>
              <a:t>A</a:t>
            </a:r>
            <a:r>
              <a:rPr lang="zh-CN" altLang="en-US" sz="2800" dirty="0"/>
              <a:t>的基础上累加</a:t>
            </a:r>
            <a:r>
              <a:rPr lang="en-US" altLang="zh-CN" sz="2800" dirty="0"/>
              <a:t>1</a:t>
            </a:r>
            <a:r>
              <a:rPr lang="zh-CN" altLang="en-US" sz="2800" dirty="0"/>
              <a:t>：</a:t>
            </a:r>
            <a:r>
              <a:rPr lang="en-US" altLang="zh-CN" sz="2800" dirty="0"/>
              <a:t> </a:t>
            </a:r>
            <a:r>
              <a:rPr lang="el-GR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US" altLang="zh-CN" sz="2800" dirty="0"/>
              <a:t>(k)</a:t>
            </a:r>
            <a:endParaRPr lang="zh-CN" altLang="en-US" sz="28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503FA51-8510-4D39-97BE-A7003C3EAD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902" y="700392"/>
            <a:ext cx="3877401" cy="491346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BD6B8320-BB46-43C5-9E61-8C4C0534DD20}"/>
              </a:ext>
            </a:extLst>
          </p:cNvPr>
          <p:cNvSpPr txBox="1"/>
          <p:nvPr/>
        </p:nvSpPr>
        <p:spPr>
          <a:xfrm>
            <a:off x="6772480" y="5687009"/>
            <a:ext cx="4744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将计数器从</a:t>
            </a:r>
            <a:r>
              <a:rPr lang="en-US" altLang="zh-CN" sz="2400" dirty="0"/>
              <a:t>0</a:t>
            </a:r>
            <a:r>
              <a:rPr lang="zh-CN" altLang="en-US" sz="2400" dirty="0"/>
              <a:t>累加到</a:t>
            </a:r>
            <a:r>
              <a:rPr lang="en-US" altLang="zh-CN" sz="2400" dirty="0"/>
              <a:t>16</a:t>
            </a:r>
            <a:r>
              <a:rPr lang="zh-CN" altLang="en-US" sz="2400" dirty="0"/>
              <a:t>的实际代价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772381E-75BB-4374-815B-5636077C9D90}"/>
              </a:ext>
            </a:extLst>
          </p:cNvPr>
          <p:cNvSpPr/>
          <p:nvPr/>
        </p:nvSpPr>
        <p:spPr>
          <a:xfrm>
            <a:off x="1776566" y="1214140"/>
            <a:ext cx="3414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一次位翻转：</a:t>
            </a:r>
            <a:r>
              <a:rPr lang="en-US" altLang="zh-CN" sz="3200" dirty="0"/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99518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8FB010-A323-4A89-8499-B9B2CEB86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将计数器从</a:t>
            </a:r>
            <a:r>
              <a:rPr lang="en-US" altLang="zh-CN" dirty="0"/>
              <a:t>0</a:t>
            </a:r>
            <a:r>
              <a:rPr lang="zh-CN" altLang="en-US" dirty="0"/>
              <a:t>累加到</a:t>
            </a:r>
            <a:r>
              <a:rPr lang="en-US" altLang="zh-CN" dirty="0"/>
              <a:t>n</a:t>
            </a:r>
            <a:r>
              <a:rPr lang="zh-CN" altLang="en-US" dirty="0"/>
              <a:t>，最坏情况翻转代价？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734C71D-338C-4B75-9256-7129B06EAAD7}"/>
              </a:ext>
            </a:extLst>
          </p:cNvPr>
          <p:cNvSpPr txBox="1"/>
          <p:nvPr/>
        </p:nvSpPr>
        <p:spPr>
          <a:xfrm>
            <a:off x="766915" y="1941158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什么是最坏情况？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341A88C-6A12-4386-B677-9FECF37791DC}"/>
              </a:ext>
            </a:extLst>
          </p:cNvPr>
          <p:cNvSpPr txBox="1"/>
          <p:nvPr/>
        </p:nvSpPr>
        <p:spPr>
          <a:xfrm>
            <a:off x="5126987" y="5051661"/>
            <a:ext cx="25555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/>
              <a:t>O(</a:t>
            </a:r>
            <a:r>
              <a:rPr lang="en-US" altLang="zh-CN" sz="6600" dirty="0" err="1"/>
              <a:t>kn</a:t>
            </a:r>
            <a:r>
              <a:rPr lang="en-US" altLang="zh-CN" sz="6600" dirty="0"/>
              <a:t>)?</a:t>
            </a:r>
            <a:endParaRPr lang="zh-CN" altLang="en-US" sz="66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36F441E-C441-4B49-B117-ABC4D3E36B0F}"/>
              </a:ext>
            </a:extLst>
          </p:cNvPr>
          <p:cNvSpPr/>
          <p:nvPr/>
        </p:nvSpPr>
        <p:spPr>
          <a:xfrm>
            <a:off x="725619" y="4102144"/>
            <a:ext cx="5867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/>
              <a:t>从</a:t>
            </a:r>
            <a:r>
              <a:rPr lang="en-US" altLang="zh-CN" sz="4000" dirty="0"/>
              <a:t>0</a:t>
            </a:r>
            <a:r>
              <a:rPr lang="zh-CN" altLang="en-US" sz="4000" dirty="0"/>
              <a:t>累加到</a:t>
            </a:r>
            <a:r>
              <a:rPr lang="en-US" altLang="zh-CN" sz="4000" dirty="0"/>
              <a:t>n</a:t>
            </a:r>
            <a:r>
              <a:rPr lang="zh-CN" altLang="en-US" sz="4000" dirty="0"/>
              <a:t>，最坏代价：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B156B56-CB35-49A8-A8F4-25EC8EE9B2D7}"/>
              </a:ext>
            </a:extLst>
          </p:cNvPr>
          <p:cNvSpPr txBox="1"/>
          <p:nvPr/>
        </p:nvSpPr>
        <p:spPr>
          <a:xfrm>
            <a:off x="838200" y="2841336"/>
            <a:ext cx="8929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zh-CN" sz="4000" dirty="0"/>
              <a:t>		</a:t>
            </a:r>
            <a:r>
              <a:rPr lang="zh-CN" altLang="en-US" sz="4000" dirty="0"/>
              <a:t>计数经历从</a:t>
            </a:r>
            <a:r>
              <a:rPr lang="en-US" altLang="zh-CN" sz="4000" dirty="0"/>
              <a:t>(2^i)-1</a:t>
            </a:r>
            <a:r>
              <a:rPr lang="zh-CN" altLang="en-US" sz="4000" dirty="0"/>
              <a:t>递进到</a:t>
            </a:r>
            <a:r>
              <a:rPr lang="en-US" altLang="zh-CN" sz="4000" dirty="0"/>
              <a:t>2^i</a:t>
            </a:r>
            <a:r>
              <a:rPr lang="zh-CN" altLang="en-US" sz="4000" dirty="0"/>
              <a:t>时</a:t>
            </a:r>
          </a:p>
        </p:txBody>
      </p:sp>
    </p:spTree>
    <p:extLst>
      <p:ext uri="{BB962C8B-B14F-4D97-AF65-F5344CB8AC3E}">
        <p14:creationId xmlns:p14="http://schemas.microsoft.com/office/powerpoint/2010/main" val="19503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2620D5-AD49-48B2-BB00-6C4D7496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实际上，一个更紧致的上界是</a:t>
            </a:r>
            <a:r>
              <a:rPr lang="en-US" altLang="zh-CN" dirty="0"/>
              <a:t>O(n)!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8C9563-AA87-427B-B1F4-18758DF18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并不是每次递进</a:t>
            </a:r>
            <a:r>
              <a:rPr lang="en-US" altLang="zh-CN" dirty="0"/>
              <a:t>1</a:t>
            </a:r>
            <a:r>
              <a:rPr lang="zh-CN" altLang="en-US" dirty="0"/>
              <a:t>，所有的</a:t>
            </a:r>
            <a:r>
              <a:rPr lang="en-US" altLang="zh-CN" dirty="0"/>
              <a:t>bit</a:t>
            </a:r>
            <a:r>
              <a:rPr lang="zh-CN" altLang="en-US" dirty="0"/>
              <a:t>都会翻转的！</a:t>
            </a:r>
            <a:endParaRPr lang="en-US" altLang="zh-CN" dirty="0"/>
          </a:p>
          <a:p>
            <a:pPr lvl="1"/>
            <a:r>
              <a:rPr lang="en-US" altLang="zh-CN" dirty="0"/>
              <a:t>A[0]</a:t>
            </a:r>
            <a:r>
              <a:rPr lang="zh-CN" altLang="en-US" dirty="0"/>
              <a:t>每次都翻转</a:t>
            </a:r>
            <a:endParaRPr lang="en-US" altLang="zh-CN" dirty="0"/>
          </a:p>
          <a:p>
            <a:pPr lvl="1"/>
            <a:r>
              <a:rPr lang="en-US" altLang="zh-CN" dirty="0"/>
              <a:t>A[1]</a:t>
            </a:r>
            <a:r>
              <a:rPr lang="zh-CN" altLang="en-US" dirty="0"/>
              <a:t>每</a:t>
            </a:r>
            <a:r>
              <a:rPr lang="en-US" altLang="zh-CN" dirty="0"/>
              <a:t>2</a:t>
            </a:r>
            <a:r>
              <a:rPr lang="zh-CN" altLang="en-US" dirty="0"/>
              <a:t>次翻转一次</a:t>
            </a:r>
            <a:endParaRPr lang="en-US" altLang="zh-CN" dirty="0"/>
          </a:p>
          <a:p>
            <a:pPr lvl="1"/>
            <a:r>
              <a:rPr lang="en-US" altLang="zh-CN" dirty="0"/>
              <a:t>A[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总共翻转了</a:t>
            </a:r>
            <a:r>
              <a:rPr lang="en-US" altLang="zh-CN" dirty="0"/>
              <a:t>n/2^i</a:t>
            </a:r>
            <a:r>
              <a:rPr lang="zh-CN" altLang="en-US" dirty="0"/>
              <a:t>次</a:t>
            </a:r>
            <a:endParaRPr lang="en-US" altLang="zh-CN" dirty="0"/>
          </a:p>
          <a:p>
            <a:r>
              <a:rPr lang="zh-CN" altLang="en-US" dirty="0"/>
              <a:t>合计一下：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F246067-73CF-4247-ACA8-0E499214B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195" y="3674775"/>
            <a:ext cx="4893537" cy="219407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839DBD8-D879-4CFE-B116-6F2E1BCD7F57}"/>
              </a:ext>
            </a:extLst>
          </p:cNvPr>
          <p:cNvSpPr txBox="1"/>
          <p:nvPr/>
        </p:nvSpPr>
        <p:spPr>
          <a:xfrm>
            <a:off x="2862495" y="5969655"/>
            <a:ext cx="5238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从宏观上观察，位翻转最多</a:t>
            </a:r>
            <a:r>
              <a:rPr lang="en-US" altLang="zh-CN" sz="2800" dirty="0"/>
              <a:t>2n</a:t>
            </a:r>
            <a:r>
              <a:rPr lang="zh-CN" altLang="en-US" sz="2800" dirty="0"/>
              <a:t>次</a:t>
            </a:r>
          </a:p>
        </p:txBody>
      </p:sp>
    </p:spTree>
    <p:extLst>
      <p:ext uri="{BB962C8B-B14F-4D97-AF65-F5344CB8AC3E}">
        <p14:creationId xmlns:p14="http://schemas.microsoft.com/office/powerpoint/2010/main" val="216419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1261</Words>
  <Application>Microsoft Office PowerPoint</Application>
  <PresentationFormat>宽屏</PresentationFormat>
  <Paragraphs>146</Paragraphs>
  <Slides>19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等线</vt:lpstr>
      <vt:lpstr>等线 Light</vt:lpstr>
      <vt:lpstr>华文行楷</vt:lpstr>
      <vt:lpstr>楷体</vt:lpstr>
      <vt:lpstr>Arial</vt:lpstr>
      <vt:lpstr>Calibri</vt:lpstr>
      <vt:lpstr>Office 主题​​</vt:lpstr>
      <vt:lpstr>计算机问题求解 – 论题3-3     -  摊还分析</vt:lpstr>
      <vt:lpstr>PowerPoint 演示文稿</vt:lpstr>
      <vt:lpstr>特殊的栈操作会带来不可接受的复杂度吗？</vt:lpstr>
      <vt:lpstr>最坏情况下，仍然是O(n)的！</vt:lpstr>
      <vt:lpstr>Aggregate(聚合)分析</vt:lpstr>
      <vt:lpstr>从宏观上看(合计)：</vt:lpstr>
      <vt:lpstr>N个increase操作的代价</vt:lpstr>
      <vt:lpstr>将计数器从0累加到n，最坏情况翻转代价？</vt:lpstr>
      <vt:lpstr>实际上，一个更紧致的上界是O(n)!</vt:lpstr>
      <vt:lpstr>核算法accounting</vt:lpstr>
      <vt:lpstr>特殊的栈操作会带来不可接受的复杂度吗？</vt:lpstr>
      <vt:lpstr>如何核算、优化？</vt:lpstr>
      <vt:lpstr>如何核算、优化？</vt:lpstr>
      <vt:lpstr>再例：计数器</vt:lpstr>
      <vt:lpstr>势能(potential)法</vt:lpstr>
      <vt:lpstr>特殊的栈操作会带来不可接受的复杂度吗？</vt:lpstr>
      <vt:lpstr>我们能够得到什么结论？</vt:lpstr>
      <vt:lpstr>再例：计数器</vt:lpstr>
      <vt:lpstr>摊还分析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– 论题3-3     -  摊还分析</dc:title>
  <dc:creator>陶先平</dc:creator>
  <cp:lastModifiedBy>陶先平</cp:lastModifiedBy>
  <cp:revision>32</cp:revision>
  <dcterms:created xsi:type="dcterms:W3CDTF">2020-09-28T02:15:15Z</dcterms:created>
  <dcterms:modified xsi:type="dcterms:W3CDTF">2020-09-28T14:55:45Z</dcterms:modified>
</cp:coreProperties>
</file>