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338" r:id="rId4"/>
    <p:sldId id="353" r:id="rId5"/>
    <p:sldId id="340" r:id="rId6"/>
    <p:sldId id="354" r:id="rId7"/>
    <p:sldId id="355" r:id="rId8"/>
    <p:sldId id="356" r:id="rId9"/>
    <p:sldId id="341" r:id="rId10"/>
    <p:sldId id="358" r:id="rId11"/>
    <p:sldId id="357" r:id="rId12"/>
    <p:sldId id="342" r:id="rId13"/>
    <p:sldId id="293" r:id="rId14"/>
    <p:sldId id="343" r:id="rId15"/>
    <p:sldId id="294" r:id="rId16"/>
    <p:sldId id="359" r:id="rId17"/>
    <p:sldId id="360" r:id="rId18"/>
    <p:sldId id="296" r:id="rId19"/>
    <p:sldId id="297" r:id="rId20"/>
    <p:sldId id="361" r:id="rId21"/>
    <p:sldId id="362" r:id="rId22"/>
    <p:sldId id="363" r:id="rId23"/>
    <p:sldId id="298" r:id="rId24"/>
    <p:sldId id="364" r:id="rId25"/>
    <p:sldId id="365" r:id="rId26"/>
    <p:sldId id="366" r:id="rId27"/>
    <p:sldId id="29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8"/>
    <p:restoredTop sz="94631"/>
  </p:normalViewPr>
  <p:slideViewPr>
    <p:cSldViewPr snapToGrid="0" snapToObjects="1">
      <p:cViewPr varScale="1">
        <p:scale>
          <a:sx n="103" d="100"/>
          <a:sy n="103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51D91-6CDF-BC43-82A1-613BC97C2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07033-34BA-A548-913B-84EA2C89D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B263D-CFEB-964A-A1B5-D5F31E1E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A66E-ABD9-B74E-B0FE-E87D230D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FBFB5-FE60-EF49-A542-B6C6D1BF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9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C6E3-3154-0646-8D52-A8F36155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759DC-AEF1-5747-84F1-259110CFB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BFED4-355C-9843-B1BA-118F0529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92933-84B7-3448-B63C-3596F668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B96AF-2A1D-3A46-AC71-2D4EA239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7CBCA-2A13-1F45-9EB9-278B1C5A5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31C70-4531-F749-96CC-6A0D63C69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8473C-1A5B-EB4F-B47A-77308AAD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3F3D2-E1F5-A646-AF78-DA29F808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DFA38-55CF-4B4A-9461-B5FD6E01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7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3693-5648-0140-9716-0F0324BA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EBA82-F041-2C40-9CCC-719B566CC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312D-B739-8B4A-B435-9B50D7CD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60F7E-207E-EA4C-9EB2-6601F65B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9F15D-9AD7-884D-93FD-D288ACFB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E4FF-B4C6-294C-B99A-DFDECF57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5DD4F-0A8F-A44F-B1D1-851BB3C2E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D291C-290F-2A46-A656-B403630D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81189-2A98-6A4C-A451-B639A4B2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7826-ADA6-494E-AB3A-8AB87186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4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CF73-1AA1-A94C-A87E-198289D7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8F46C-BFBE-0347-BDF8-65866FDF8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ACB17-9291-504B-9A4F-5BBF469E6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FC1E9-3A64-9A4E-B4B0-A45DF595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4BA76-981F-5549-946D-FB3072EB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B3B21-9DCD-7F41-A96B-EFD159E4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0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A3D6-7E10-A740-88E2-375EF9B0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9754-B35C-AE46-B605-9C0979FA5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B0A4A-1E10-294C-BA9A-6A1BB0DB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7DCFF-9E44-8A4C-A75A-C9C4F8E4E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4F48E-7C9F-3A4D-A357-26F628E69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EFA77-05E1-1347-90FA-04BAEBB95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47D6BC-845A-4A48-A1EE-C14AA85F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B9234-2FF3-2E4F-B538-F89B5421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3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2BC16-EC2E-2A42-A738-C9DEC7AC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672F5-1F4A-6640-9567-28DBEAD6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8C227-7247-454D-8C71-2D137D2D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30427-7DF6-EB40-925C-88007DFF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55DDB-D6CB-DF48-972A-401E93D8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3782D-EF35-3543-BC02-F47B4BC3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E5E2E-275C-F342-9029-03069359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36C9-0DD1-5A40-800F-070955B7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8D155-6CE5-9B40-9148-D4EC3E94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DBC7F-29E4-A842-830A-BAF0483EB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92501-BAA0-714A-8016-BA0F368A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2B37A-A12D-3E4B-8BB4-CB1E50E4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A1B82-32A8-B846-BFD1-92300A39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41089-03E8-CA45-B184-A7B1D9BE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BD3159-8E75-0542-8365-EBA602E54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D67F7-06C0-8A4B-8C20-56807A8D8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FC1F7-4B28-8C48-932E-447A0246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5F7E1-C63A-D94D-89D0-F01187C5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DAF74-38DB-6443-A511-B9EC851F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6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76B62-2ABC-4A44-AD1B-6D74E395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1225C-00F4-BA4F-8C26-558679BAC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EC3B-D2A5-9D45-B097-B10821A8F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5DADE-79B4-C748-BDC4-4EBA2A84E7E1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E7CE-2647-7F45-9448-1953694E4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F59A0-24B4-0E4D-A3E4-ADB236C4E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BA36-8FA7-3B46-BDCE-F2CB4FD9F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2592" y="753883"/>
            <a:ext cx="6583135" cy="23876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zh-C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zh-C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5E9FD65-8337-AD48-9F2A-A9FB7FD1DACA}"/>
              </a:ext>
            </a:extLst>
          </p:cNvPr>
          <p:cNvSpPr txBox="1">
            <a:spLocks/>
          </p:cNvSpPr>
          <p:nvPr/>
        </p:nvSpPr>
        <p:spPr>
          <a:xfrm>
            <a:off x="1420969" y="2202286"/>
            <a:ext cx="3666186" cy="939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9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evaluation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838201" y="2537180"/>
            <a:ext cx="51457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f(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&amp;x) {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</a:rPr>
              <a:t> ++x; }</a:t>
            </a:r>
            <a:br>
              <a:rPr lang="en-US" sz="2200" b="1" dirty="0">
                <a:latin typeface="Cambria" panose="02040503050406030204" pitchFamily="18" charset="0"/>
              </a:rPr>
            </a:br>
            <a:endParaRPr lang="en-US" sz="2200" b="1" dirty="0">
              <a:latin typeface="Cambria" panose="02040503050406030204" pitchFamily="18" charset="0"/>
            </a:endParaRPr>
          </a:p>
          <a:p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g(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&amp;x) {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</a:rPr>
              <a:t> x *= 2; }</a:t>
            </a:r>
          </a:p>
          <a:p>
            <a:endParaRPr lang="en-US" sz="2200" b="1" dirty="0">
              <a:latin typeface="Cambria" panose="02040503050406030204" pitchFamily="18" charset="0"/>
            </a:endParaRPr>
          </a:p>
          <a:p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main( ) {</a:t>
            </a:r>
          </a:p>
          <a:p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a = 3;</a:t>
            </a:r>
          </a:p>
          <a:p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</a:rPr>
              <a:t> &lt;&lt;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</a:rPr>
              <a:t>a + f(a) * g(a) </a:t>
            </a:r>
            <a:r>
              <a:rPr lang="en-US" sz="2200" b="1" dirty="0">
                <a:latin typeface="Cambria" panose="02040503050406030204" pitchFamily="18" charset="0"/>
              </a:rPr>
              <a:t>&lt;&lt; </a:t>
            </a:r>
            <a:r>
              <a:rPr lang="en-US" sz="2200" b="1" dirty="0" err="1">
                <a:latin typeface="Cambria" panose="020405030504060302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</a:rPr>
              <a:t>;</a:t>
            </a:r>
          </a:p>
          <a:p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</a:rPr>
              <a:t> 0;</a:t>
            </a:r>
          </a:p>
          <a:p>
            <a:r>
              <a:rPr lang="en-US" sz="2200" b="1" dirty="0">
                <a:latin typeface="Cambria" panose="02040503050406030204" pitchFamily="18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803770" y="1798191"/>
            <a:ext cx="4933642" cy="52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引用传递</a:t>
            </a: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函数改变传入参数的值</a:t>
            </a:r>
            <a:endParaRPr lang="en-US" sz="22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94A33-57B8-DF40-AEBD-438070A098A4}"/>
              </a:ext>
            </a:extLst>
          </p:cNvPr>
          <p:cNvSpPr txBox="1"/>
          <p:nvPr/>
        </p:nvSpPr>
        <p:spPr>
          <a:xfrm>
            <a:off x="6638365" y="2537179"/>
            <a:ext cx="51457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f(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x) {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</a:rPr>
              <a:t> x + 1; }</a:t>
            </a:r>
            <a:br>
              <a:rPr lang="en-US" sz="2200" b="1" dirty="0">
                <a:latin typeface="Cambria" panose="02040503050406030204" pitchFamily="18" charset="0"/>
              </a:rPr>
            </a:br>
            <a:endParaRPr lang="en-US" sz="2200" b="1" dirty="0">
              <a:latin typeface="Cambria" panose="02040503050406030204" pitchFamily="18" charset="0"/>
            </a:endParaRPr>
          </a:p>
          <a:p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g(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x) {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</a:rPr>
              <a:t> x * 2; }</a:t>
            </a:r>
          </a:p>
          <a:p>
            <a:endParaRPr lang="en-US" sz="2200" b="1" dirty="0">
              <a:latin typeface="Cambria" panose="02040503050406030204" pitchFamily="18" charset="0"/>
            </a:endParaRPr>
          </a:p>
          <a:p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main( ) {</a:t>
            </a:r>
          </a:p>
          <a:p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a = 3;</a:t>
            </a:r>
          </a:p>
          <a:p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</a:rPr>
              <a:t> &lt;&lt; </a:t>
            </a: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</a:rPr>
              <a:t>a + f(a) * g(a)</a:t>
            </a:r>
            <a:r>
              <a:rPr lang="en-US" sz="2200" b="1" dirty="0">
                <a:latin typeface="Cambria" panose="020405030504060302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</a:rPr>
              <a:t>;</a:t>
            </a:r>
          </a:p>
          <a:p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</a:rPr>
              <a:t> 0;</a:t>
            </a:r>
          </a:p>
          <a:p>
            <a:r>
              <a:rPr lang="en-US" sz="2200" b="1" dirty="0">
                <a:latin typeface="Cambria" panose="02040503050406030204" pitchFamily="18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3BF401-43EB-AB47-B684-E86B07C98479}"/>
              </a:ext>
            </a:extLst>
          </p:cNvPr>
          <p:cNvSpPr txBox="1"/>
          <p:nvPr/>
        </p:nvSpPr>
        <p:spPr>
          <a:xfrm>
            <a:off x="6599455" y="1789394"/>
            <a:ext cx="4965016" cy="52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值传递</a:t>
            </a: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函数不改变传入参数的值</a:t>
            </a:r>
            <a:endParaRPr lang="en-US" sz="22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AD25BC-B4EA-8B40-B9A3-12733DA7D9D2}"/>
              </a:ext>
            </a:extLst>
          </p:cNvPr>
          <p:cNvSpPr txBox="1"/>
          <p:nvPr/>
        </p:nvSpPr>
        <p:spPr>
          <a:xfrm>
            <a:off x="431878" y="5676500"/>
            <a:ext cx="5915134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不确定的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evaluation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顺序</a:t>
            </a:r>
            <a:r>
              <a:rPr lang="zh-CN" alt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且编译器无法发现</a:t>
            </a:r>
            <a:r>
              <a:rPr lang="zh-CN" alt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2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C28B72-0A12-6D45-A784-4465AD878610}"/>
              </a:ext>
            </a:extLst>
          </p:cNvPr>
          <p:cNvSpPr txBox="1"/>
          <p:nvPr/>
        </p:nvSpPr>
        <p:spPr>
          <a:xfrm>
            <a:off x="6719144" y="5653504"/>
            <a:ext cx="4488320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OK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Evaluation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顺序不影响结果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1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Short-circuit evaluation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AE2AC0-C3ED-E240-B35D-C2E41B56A57E}"/>
              </a:ext>
            </a:extLst>
          </p:cNvPr>
          <p:cNvSpPr/>
          <p:nvPr/>
        </p:nvSpPr>
        <p:spPr>
          <a:xfrm>
            <a:off x="1225922" y="2234108"/>
            <a:ext cx="9872383" cy="155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logical AND and OR operators always evaluate their left operand before the right. Moreover, the right operand is evaluated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and only if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left operand does not determine the result.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7854F-166F-9243-99B0-9B211DA42AE4}"/>
              </a:ext>
            </a:extLst>
          </p:cNvPr>
          <p:cNvSpPr txBox="1"/>
          <p:nvPr/>
        </p:nvSpPr>
        <p:spPr>
          <a:xfrm>
            <a:off x="1702693" y="4373509"/>
            <a:ext cx="7387533" cy="15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5, b = 3, c = 7;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 a++ == 3 || b++ == 3 ||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c++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== 3) 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 &lt;&lt; “, “ &lt;&lt; b &lt;&lt; “, “ &lt;&lt; c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D939FF-2CC4-264C-8FF9-FC0A0537E0CF}"/>
              </a:ext>
            </a:extLst>
          </p:cNvPr>
          <p:cNvSpPr/>
          <p:nvPr/>
        </p:nvSpPr>
        <p:spPr>
          <a:xfrm>
            <a:off x="7951398" y="5371242"/>
            <a:ext cx="1371894" cy="53732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6, 4, 7</a:t>
            </a:r>
          </a:p>
        </p:txBody>
      </p:sp>
    </p:spTree>
    <p:extLst>
      <p:ext uri="{BB962C8B-B14F-4D97-AF65-F5344CB8AC3E}">
        <p14:creationId xmlns:p14="http://schemas.microsoft.com/office/powerpoint/2010/main" val="386945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969795" y="2307413"/>
            <a:ext cx="10207292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an assignment expression is the value of the right-side operand.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A56676-C473-A14A-AD3B-BDF225F4B9E4}"/>
              </a:ext>
            </a:extLst>
          </p:cNvPr>
          <p:cNvSpPr txBox="1"/>
          <p:nvPr/>
        </p:nvSpPr>
        <p:spPr>
          <a:xfrm>
            <a:off x="1810270" y="3261886"/>
            <a:ext cx="7387533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5;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 a = 3 )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“Equal.“;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2A50A1-56A8-7449-9919-3051156D52CF}"/>
              </a:ext>
            </a:extLst>
          </p:cNvPr>
          <p:cNvSpPr/>
          <p:nvPr/>
        </p:nvSpPr>
        <p:spPr>
          <a:xfrm>
            <a:off x="2725271" y="4476089"/>
            <a:ext cx="71045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warning: using the result of an assignment as a condition</a:t>
            </a:r>
            <a:endParaRPr lang="en-US" sz="2200" b="1" dirty="0">
              <a:solidFill>
                <a:schemeClr val="accent4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15CC32-554D-B24F-884B-E6295B344A21}"/>
              </a:ext>
            </a:extLst>
          </p:cNvPr>
          <p:cNvSpPr/>
          <p:nvPr/>
        </p:nvSpPr>
        <p:spPr>
          <a:xfrm>
            <a:off x="6073441" y="3773762"/>
            <a:ext cx="1371894" cy="53732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Equal.</a:t>
            </a:r>
          </a:p>
        </p:txBody>
      </p:sp>
    </p:spTree>
    <p:extLst>
      <p:ext uri="{BB962C8B-B14F-4D97-AF65-F5344CB8AC3E}">
        <p14:creationId xmlns:p14="http://schemas.microsoft.com/office/powerpoint/2010/main" val="2539984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2CE0F-EE7A-144B-93A2-98BA58B2D405}"/>
              </a:ext>
            </a:extLst>
          </p:cNvPr>
          <p:cNvSpPr txBox="1"/>
          <p:nvPr/>
        </p:nvSpPr>
        <p:spPr>
          <a:xfrm>
            <a:off x="1367460" y="2316965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get_value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C07DAB-78B3-8145-BF13-6C0493B0E176}"/>
              </a:ext>
            </a:extLst>
          </p:cNvPr>
          <p:cNvSpPr txBox="1"/>
          <p:nvPr/>
        </p:nvSpPr>
        <p:spPr>
          <a:xfrm>
            <a:off x="1364521" y="2996074"/>
            <a:ext cx="4498397" cy="206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while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!= 42 ) {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// do something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get_value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E1AA18-D454-9544-8184-4F0B47ECDA37}"/>
              </a:ext>
            </a:extLst>
          </p:cNvPr>
          <p:cNvSpPr/>
          <p:nvPr/>
        </p:nvSpPr>
        <p:spPr>
          <a:xfrm>
            <a:off x="1227957" y="2978145"/>
            <a:ext cx="3813033" cy="217729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325D574-EF7E-7146-9B2F-546EF0CECC8D}"/>
              </a:ext>
            </a:extLst>
          </p:cNvPr>
          <p:cNvCxnSpPr>
            <a:cxnSpLocks/>
          </p:cNvCxnSpPr>
          <p:nvPr/>
        </p:nvCxnSpPr>
        <p:spPr>
          <a:xfrm>
            <a:off x="4567700" y="4026484"/>
            <a:ext cx="1295218" cy="38407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52925D2-23DD-624B-9C72-2790B54F904D}"/>
              </a:ext>
            </a:extLst>
          </p:cNvPr>
          <p:cNvSpPr txBox="1"/>
          <p:nvPr/>
        </p:nvSpPr>
        <p:spPr>
          <a:xfrm>
            <a:off x="6096000" y="4086582"/>
            <a:ext cx="4498397" cy="15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while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 (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get_value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) != 42 ) {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// do something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578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5E054-103D-2B40-B6A0-5341E8CF2049}"/>
              </a:ext>
            </a:extLst>
          </p:cNvPr>
          <p:cNvSpPr txBox="1"/>
          <p:nvPr/>
        </p:nvSpPr>
        <p:spPr>
          <a:xfrm>
            <a:off x="995230" y="3367865"/>
            <a:ext cx="966365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statements.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C75EBE-6348-CB42-A72E-6FCA2505FE0C}"/>
              </a:ext>
            </a:extLst>
          </p:cNvPr>
          <p:cNvSpPr txBox="1"/>
          <p:nvPr/>
        </p:nvSpPr>
        <p:spPr>
          <a:xfrm>
            <a:off x="3070754" y="4324145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a + 1;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9B0608-E170-C340-8EAF-2F20696CB8CD}"/>
              </a:ext>
            </a:extLst>
          </p:cNvPr>
          <p:cNvSpPr txBox="1"/>
          <p:nvPr/>
        </p:nvSpPr>
        <p:spPr>
          <a:xfrm>
            <a:off x="5661554" y="4324144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DAE2D9-B567-BC42-A321-C22DE2FD166A}"/>
              </a:ext>
            </a:extLst>
          </p:cNvPr>
          <p:cNvSpPr txBox="1"/>
          <p:nvPr/>
        </p:nvSpPr>
        <p:spPr>
          <a:xfrm>
            <a:off x="8752101" y="4324143"/>
            <a:ext cx="1718675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++a;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7F3F8-F908-E240-AC3D-36D731B4EA5A}"/>
              </a:ext>
            </a:extLst>
          </p:cNvPr>
          <p:cNvSpPr/>
          <p:nvPr/>
        </p:nvSpPr>
        <p:spPr>
          <a:xfrm>
            <a:off x="1887242" y="4861534"/>
            <a:ext cx="38727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 is evaluated but the result is discarded.</a:t>
            </a:r>
            <a:endParaRPr lang="en-US" sz="2200" b="1" dirty="0">
              <a:solidFill>
                <a:schemeClr val="accent4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6058C-D6F4-DB4A-9F71-1E53BE3851DF}"/>
              </a:ext>
            </a:extLst>
          </p:cNvPr>
          <p:cNvSpPr txBox="1"/>
          <p:nvPr/>
        </p:nvSpPr>
        <p:spPr>
          <a:xfrm>
            <a:off x="1013159" y="1901850"/>
            <a:ext cx="966365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 statement.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858C0-B4EA-2A4F-BB53-F1E9FFCF59D6}"/>
              </a:ext>
            </a:extLst>
          </p:cNvPr>
          <p:cNvSpPr txBox="1"/>
          <p:nvPr/>
        </p:nvSpPr>
        <p:spPr>
          <a:xfrm>
            <a:off x="5153113" y="2371756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21404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null statement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A3A9A9-56A2-0E43-825A-056D38911EAB}"/>
              </a:ext>
            </a:extLst>
          </p:cNvPr>
          <p:cNvSpPr txBox="1"/>
          <p:nvPr/>
        </p:nvSpPr>
        <p:spPr>
          <a:xfrm>
            <a:off x="1810382" y="1874947"/>
            <a:ext cx="6912765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const_iterator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v.begin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;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 !=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v.end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 ++it) </a:t>
            </a: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 with *it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4F4BE9-388F-9541-AF4E-68BF07B52671}"/>
              </a:ext>
            </a:extLst>
          </p:cNvPr>
          <p:cNvSpPr txBox="1"/>
          <p:nvPr/>
        </p:nvSpPr>
        <p:spPr>
          <a:xfrm>
            <a:off x="838200" y="3100214"/>
            <a:ext cx="5715489" cy="52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循环变量的初始化已经在循环头外完成</a:t>
            </a: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2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781768-690E-5746-A380-DF26E5C8B338}"/>
              </a:ext>
            </a:extLst>
          </p:cNvPr>
          <p:cNvSpPr txBox="1"/>
          <p:nvPr/>
        </p:nvSpPr>
        <p:spPr>
          <a:xfrm>
            <a:off x="5681382" y="3890752"/>
            <a:ext cx="5672418" cy="15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(1 &lt;= a &amp;&amp; a &lt;= 5) {  </a:t>
            </a: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  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else if 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(b &gt; 5) {   </a:t>
            </a: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 else  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else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;      </a:t>
            </a: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nothing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840417-FD7F-8447-A98A-BD6D958497E9}"/>
              </a:ext>
            </a:extLst>
          </p:cNvPr>
          <p:cNvSpPr txBox="1"/>
          <p:nvPr/>
        </p:nvSpPr>
        <p:spPr>
          <a:xfrm>
            <a:off x="4709198" y="5506893"/>
            <a:ext cx="4661649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补全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if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-else</a:t>
            </a: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语句</a:t>
            </a: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表示什么也不做</a:t>
            </a: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2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98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A3A9A9-56A2-0E43-825A-056D38911EAB}"/>
              </a:ext>
            </a:extLst>
          </p:cNvPr>
          <p:cNvSpPr txBox="1"/>
          <p:nvPr/>
        </p:nvSpPr>
        <p:spPr>
          <a:xfrm>
            <a:off x="1059186" y="2046246"/>
            <a:ext cx="6912765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0;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!= 5; ++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{ </a:t>
            </a: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}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827FCB-D845-CE45-87E3-CFAB815FAADC}"/>
              </a:ext>
            </a:extLst>
          </p:cNvPr>
          <p:cNvSpPr/>
          <p:nvPr/>
        </p:nvSpPr>
        <p:spPr>
          <a:xfrm>
            <a:off x="1077115" y="3174294"/>
            <a:ext cx="47396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error: use of undeclared identifier '</a:t>
            </a:r>
            <a:r>
              <a:rPr lang="en-US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endParaRPr lang="en-US" sz="22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F08EE0-C68A-EB41-BFE2-8449877C6EC4}"/>
              </a:ext>
            </a:extLst>
          </p:cNvPr>
          <p:cNvSpPr txBox="1"/>
          <p:nvPr/>
        </p:nvSpPr>
        <p:spPr>
          <a:xfrm>
            <a:off x="3787590" y="4186915"/>
            <a:ext cx="5643281" cy="15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-1;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0;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!= 5; ++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EA60EF-19B2-E743-BB09-D42AFF3884DB}"/>
              </a:ext>
            </a:extLst>
          </p:cNvPr>
          <p:cNvSpPr/>
          <p:nvPr/>
        </p:nvSpPr>
        <p:spPr>
          <a:xfrm>
            <a:off x="9794702" y="3763516"/>
            <a:ext cx="765721" cy="212365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0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1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434467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F08EE0-C68A-EB41-BFE2-8449877C6EC4}"/>
              </a:ext>
            </a:extLst>
          </p:cNvPr>
          <p:cNvSpPr txBox="1"/>
          <p:nvPr/>
        </p:nvSpPr>
        <p:spPr>
          <a:xfrm>
            <a:off x="2989730" y="723106"/>
            <a:ext cx="5643281" cy="561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1;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main( ) {         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-1;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{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0;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::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}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0;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EA60EF-19B2-E743-BB09-D42AFF3884DB}"/>
              </a:ext>
            </a:extLst>
          </p:cNvPr>
          <p:cNvSpPr/>
          <p:nvPr/>
        </p:nvSpPr>
        <p:spPr>
          <a:xfrm>
            <a:off x="1804528" y="4945478"/>
            <a:ext cx="765721" cy="110799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0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1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-1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BA9FCA-B5EA-7D43-917A-23FB3B0ED1EF}"/>
              </a:ext>
            </a:extLst>
          </p:cNvPr>
          <p:cNvSpPr txBox="1"/>
          <p:nvPr/>
        </p:nvSpPr>
        <p:spPr>
          <a:xfrm>
            <a:off x="5450539" y="687248"/>
            <a:ext cx="378310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global variable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2D6B30-7E4A-B04E-81BC-2A328F4631FE}"/>
              </a:ext>
            </a:extLst>
          </p:cNvPr>
          <p:cNvSpPr txBox="1"/>
          <p:nvPr/>
        </p:nvSpPr>
        <p:spPr>
          <a:xfrm>
            <a:off x="5450539" y="1690688"/>
            <a:ext cx="378310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local variable i</a:t>
            </a:r>
            <a:r>
              <a:rPr lang="en-US" sz="2400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74DF3D-4FD9-5740-95D1-7F4E45CA210E}"/>
              </a:ext>
            </a:extLst>
          </p:cNvPr>
          <p:cNvSpPr txBox="1"/>
          <p:nvPr/>
        </p:nvSpPr>
        <p:spPr>
          <a:xfrm>
            <a:off x="6096001" y="2694128"/>
            <a:ext cx="2956492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local variable i</a:t>
            </a:r>
            <a:r>
              <a:rPr lang="en-US" sz="2400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9FE2E6-F4CA-D847-B814-AA433701EFC5}"/>
              </a:ext>
            </a:extLst>
          </p:cNvPr>
          <p:cNvSpPr txBox="1"/>
          <p:nvPr/>
        </p:nvSpPr>
        <p:spPr>
          <a:xfrm>
            <a:off x="8392275" y="4230172"/>
            <a:ext cx="2006783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400" b="1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生命期结束</a:t>
            </a:r>
            <a:endParaRPr lang="en-US" sz="2400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5BD4BBF-4E31-D645-B1FA-1D2FE7A04AD0}"/>
              </a:ext>
            </a:extLst>
          </p:cNvPr>
          <p:cNvCxnSpPr/>
          <p:nvPr/>
        </p:nvCxnSpPr>
        <p:spPr>
          <a:xfrm flipH="1">
            <a:off x="4141694" y="4572083"/>
            <a:ext cx="4105835" cy="0"/>
          </a:xfrm>
          <a:prstGeom prst="straightConnector1">
            <a:avLst/>
          </a:prstGeom>
          <a:ln>
            <a:solidFill>
              <a:srgbClr val="C0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28D612F-D1FB-3848-9B59-BDFAA1B91FF2}"/>
              </a:ext>
            </a:extLst>
          </p:cNvPr>
          <p:cNvSpPr txBox="1"/>
          <p:nvPr/>
        </p:nvSpPr>
        <p:spPr>
          <a:xfrm>
            <a:off x="7733099" y="5747421"/>
            <a:ext cx="2006783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b="1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生命期结束</a:t>
            </a:r>
            <a:endParaRPr lang="en-US" sz="2400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9B5ED19-3B75-E54C-A157-292B9847CDC4}"/>
              </a:ext>
            </a:extLst>
          </p:cNvPr>
          <p:cNvCxnSpPr/>
          <p:nvPr/>
        </p:nvCxnSpPr>
        <p:spPr>
          <a:xfrm flipH="1">
            <a:off x="3482518" y="6089332"/>
            <a:ext cx="4105835" cy="0"/>
          </a:xfrm>
          <a:prstGeom prst="straightConnector1">
            <a:avLst/>
          </a:prstGeom>
          <a:ln>
            <a:solidFill>
              <a:srgbClr val="C0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189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If-else statement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DA70FD-9192-484F-BF06-7B33C6E526FC}"/>
              </a:ext>
            </a:extLst>
          </p:cNvPr>
          <p:cNvSpPr/>
          <p:nvPr/>
        </p:nvSpPr>
        <p:spPr>
          <a:xfrm>
            <a:off x="838200" y="1794483"/>
            <a:ext cx="6225988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在多重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if</a:t>
            </a:r>
            <a:r>
              <a:rPr lang="en-US" altLang="zh-C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-else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嵌套时要注意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if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else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的正确配对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4E99BC-7864-644B-A495-15E9B69106AB}"/>
              </a:ext>
            </a:extLst>
          </p:cNvPr>
          <p:cNvSpPr txBox="1"/>
          <p:nvPr/>
        </p:nvSpPr>
        <p:spPr>
          <a:xfrm>
            <a:off x="1129553" y="2670058"/>
            <a:ext cx="5643281" cy="3076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a = 3, b = 4;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(a == 2)  {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“a == 2\n”; }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else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(a == 3)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“a == 3\n”;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(b == 3)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“b == 3\n”;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else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“???\n”;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583C84-7955-7C4C-9174-CDC54B2195B4}"/>
              </a:ext>
            </a:extLst>
          </p:cNvPr>
          <p:cNvSpPr/>
          <p:nvPr/>
        </p:nvSpPr>
        <p:spPr>
          <a:xfrm>
            <a:off x="7243480" y="4910997"/>
            <a:ext cx="1357391" cy="76944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a == 3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???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9F9F7651-8E07-214C-BCC2-443C6FB49767}"/>
              </a:ext>
            </a:extLst>
          </p:cNvPr>
          <p:cNvSpPr/>
          <p:nvPr/>
        </p:nvSpPr>
        <p:spPr>
          <a:xfrm rot="16200000">
            <a:off x="1675297" y="4414047"/>
            <a:ext cx="611229" cy="1497620"/>
          </a:xfrm>
          <a:prstGeom prst="arc">
            <a:avLst>
              <a:gd name="adj1" fmla="val 13432607"/>
              <a:gd name="adj2" fmla="val 4016241"/>
            </a:avLst>
          </a:prstGeom>
          <a:ln w="34925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A5429D-B58E-6342-A2A5-C697C3DA41F3}"/>
              </a:ext>
            </a:extLst>
          </p:cNvPr>
          <p:cNvSpPr txBox="1"/>
          <p:nvPr/>
        </p:nvSpPr>
        <p:spPr>
          <a:xfrm>
            <a:off x="6674222" y="2787181"/>
            <a:ext cx="4769223" cy="1554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建议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if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-else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语句始终使用括号</a:t>
            </a:r>
            <a:endParaRPr lang="en-US" altLang="ja-JP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++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无视空格缩进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但应使用正确的缩进增强代码的可读性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09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1472784" y="1565182"/>
            <a:ext cx="4945946" cy="470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switch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(Expr) {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Case1:  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// handle case 1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break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Case 2: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// handle case 2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break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handle other cases, if any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default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// do default execution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58473-23CA-1A4F-9F17-21DD77F375F1}"/>
              </a:ext>
            </a:extLst>
          </p:cNvPr>
          <p:cNvSpPr txBox="1"/>
          <p:nvPr/>
        </p:nvSpPr>
        <p:spPr>
          <a:xfrm>
            <a:off x="5710519" y="2634940"/>
            <a:ext cx="5513294" cy="1554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Expr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必须是整型或者能够被转换成整型</a:t>
            </a:r>
            <a:endParaRPr lang="en-US" altLang="ja-JP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Case1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Case2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必须是常数</a:t>
            </a:r>
            <a:endParaRPr lang="en-US" altLang="ja-JP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break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语句一般都要有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9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Expressions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2514213" y="5015388"/>
            <a:ext cx="1427592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2</a:t>
            </a:r>
            <a:endParaRPr lang="en-US" sz="24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1228905" y="1947545"/>
            <a:ext cx="9689757" cy="2570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composed of one or more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operands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yields a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it is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simplest form of an expression is a single literal or variable.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complicated expressions are formed from an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one or more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operands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2CF683-B3B2-DB44-8C04-9CAFCF974699}"/>
              </a:ext>
            </a:extLst>
          </p:cNvPr>
          <p:cNvSpPr txBox="1"/>
          <p:nvPr/>
        </p:nvSpPr>
        <p:spPr>
          <a:xfrm>
            <a:off x="4705478" y="5015385"/>
            <a:ext cx="916846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a * b</a:t>
            </a:r>
            <a:endParaRPr lang="en-US" sz="24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9217A9-5549-C445-A942-950D4D4F16E5}"/>
              </a:ext>
            </a:extLst>
          </p:cNvPr>
          <p:cNvSpPr txBox="1"/>
          <p:nvPr/>
        </p:nvSpPr>
        <p:spPr>
          <a:xfrm>
            <a:off x="6385997" y="5015386"/>
            <a:ext cx="2276090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“Hello” + “World”</a:t>
            </a:r>
            <a:endParaRPr lang="en-US" sz="24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76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1885158" y="1583114"/>
            <a:ext cx="4945946" cy="470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string</a:t>
            </a:r>
            <a:r>
              <a:rPr lang="zh-CN" alt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 = “hello”;</a:t>
            </a: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switch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(s) {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“hello”:  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“hi\n”;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break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“goodbye”: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“bye\n”;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break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default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“…\n”;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FE8DEF-379F-E148-96C3-FB057C1AD5C5}"/>
              </a:ext>
            </a:extLst>
          </p:cNvPr>
          <p:cNvSpPr/>
          <p:nvPr/>
        </p:nvSpPr>
        <p:spPr>
          <a:xfrm>
            <a:off x="3783102" y="2048001"/>
            <a:ext cx="65621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error: statement requires expression of integer type</a:t>
            </a:r>
            <a:endParaRPr lang="en-US" sz="22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70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1885158" y="1583114"/>
            <a:ext cx="4945946" cy="470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zh-CN" alt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a = 0, b = 1;</a:t>
            </a: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switch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(a) {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0:  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 + b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break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b: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 * b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break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default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 - b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FE8DEF-379F-E148-96C3-FB057C1AD5C5}"/>
              </a:ext>
            </a:extLst>
          </p:cNvPr>
          <p:cNvSpPr/>
          <p:nvPr/>
        </p:nvSpPr>
        <p:spPr>
          <a:xfrm>
            <a:off x="3532091" y="3720557"/>
            <a:ext cx="56836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error: case value is not a constant expression</a:t>
            </a:r>
          </a:p>
        </p:txBody>
      </p:sp>
    </p:spTree>
    <p:extLst>
      <p:ext uri="{BB962C8B-B14F-4D97-AF65-F5344CB8AC3E}">
        <p14:creationId xmlns:p14="http://schemas.microsoft.com/office/powerpoint/2010/main" val="731037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1867228" y="1923773"/>
            <a:ext cx="4945946" cy="385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zh-CN" alt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a = 0, b = 1;</a:t>
            </a: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switch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(a) {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0:  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 + b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1: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 * b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default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 - b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7EF722-7562-5749-AF1C-C35B4D9B1F7B}"/>
              </a:ext>
            </a:extLst>
          </p:cNvPr>
          <p:cNvSpPr/>
          <p:nvPr/>
        </p:nvSpPr>
        <p:spPr>
          <a:xfrm>
            <a:off x="6096000" y="4621380"/>
            <a:ext cx="1093696" cy="110799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1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0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-1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3DABAC-066C-5541-864E-DB2752340B7B}"/>
              </a:ext>
            </a:extLst>
          </p:cNvPr>
          <p:cNvSpPr txBox="1"/>
          <p:nvPr/>
        </p:nvSpPr>
        <p:spPr>
          <a:xfrm>
            <a:off x="6481484" y="2473575"/>
            <a:ext cx="4473387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Case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语句提供一个标记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指示程序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开始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执行的位置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ja-JP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24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continue &amp;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8DE094-F2CC-5140-9B95-2508B9A1E0EB}"/>
              </a:ext>
            </a:extLst>
          </p:cNvPr>
          <p:cNvSpPr txBox="1"/>
          <p:nvPr/>
        </p:nvSpPr>
        <p:spPr>
          <a:xfrm>
            <a:off x="1154207" y="1605468"/>
            <a:ext cx="9776012" cy="88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statement terminates the nearest enclosing while, do-while, for, or switch statement.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EB7439-8EB0-C240-83B5-E8EEAE34A5F8}"/>
              </a:ext>
            </a:extLst>
          </p:cNvPr>
          <p:cNvSpPr txBox="1"/>
          <p:nvPr/>
        </p:nvSpPr>
        <p:spPr>
          <a:xfrm>
            <a:off x="1143492" y="2742129"/>
            <a:ext cx="8226185" cy="3436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= 0;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!= 2; ++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) {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j = 0; j != 2; ++j) {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k = 0; k != 3; ++k){ 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if</a:t>
            </a:r>
            <a:r>
              <a:rPr lang="en-US" sz="2200" b="1" dirty="0">
                <a:latin typeface="Cambria" panose="02040503050406030204" pitchFamily="18" charset="0"/>
              </a:rPr>
              <a:t> (k == 1)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break</a:t>
            </a:r>
            <a:r>
              <a:rPr lang="en-US" sz="2200" b="1" dirty="0">
                <a:latin typeface="Cambria" panose="020405030504060302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          </a:t>
            </a:r>
            <a:r>
              <a:rPr lang="en-US" sz="2200" b="1" dirty="0" err="1">
                <a:latin typeface="Cambria" panose="020405030504060302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</a:rPr>
              <a:t> &lt;&lt;  “(” &lt;&lt;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&lt;&lt; “, “ &lt;&lt; j &lt;&lt; “, “ &lt;&lt; k &lt;&lt; “)\n”;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}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}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}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6A3F254-C538-A942-B2A5-9F616972333B}"/>
              </a:ext>
            </a:extLst>
          </p:cNvPr>
          <p:cNvSpPr/>
          <p:nvPr/>
        </p:nvSpPr>
        <p:spPr>
          <a:xfrm rot="3490707" flipH="1">
            <a:off x="4285354" y="2806169"/>
            <a:ext cx="1055864" cy="1931260"/>
          </a:xfrm>
          <a:prstGeom prst="arc">
            <a:avLst>
              <a:gd name="adj1" fmla="val 12010295"/>
              <a:gd name="adj2" fmla="val 20417012"/>
            </a:avLst>
          </a:prstGeom>
          <a:ln w="34925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115543-734E-6344-959D-024E2D98D8E6}"/>
              </a:ext>
            </a:extLst>
          </p:cNvPr>
          <p:cNvSpPr/>
          <p:nvPr/>
        </p:nvSpPr>
        <p:spPr>
          <a:xfrm>
            <a:off x="9560178" y="4226407"/>
            <a:ext cx="1370041" cy="144655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(0, 0, 0)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(0, 1, 0)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(1, 0, 0)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(1, 1, 0)</a:t>
            </a:r>
          </a:p>
        </p:txBody>
      </p:sp>
    </p:spTree>
    <p:extLst>
      <p:ext uri="{BB962C8B-B14F-4D97-AF65-F5344CB8AC3E}">
        <p14:creationId xmlns:p14="http://schemas.microsoft.com/office/powerpoint/2010/main" val="4011192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continue &amp;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8DE094-F2CC-5140-9B95-2508B9A1E0EB}"/>
              </a:ext>
            </a:extLst>
          </p:cNvPr>
          <p:cNvSpPr txBox="1"/>
          <p:nvPr/>
        </p:nvSpPr>
        <p:spPr>
          <a:xfrm>
            <a:off x="1154207" y="1605468"/>
            <a:ext cx="9531722" cy="88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statement terminates the current iteration of the nearest enclosing loop and immediately begins the next iteration.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EB7439-8EB0-C240-83B5-E8EEAE34A5F8}"/>
              </a:ext>
            </a:extLst>
          </p:cNvPr>
          <p:cNvSpPr txBox="1"/>
          <p:nvPr/>
        </p:nvSpPr>
        <p:spPr>
          <a:xfrm>
            <a:off x="1143492" y="2742129"/>
            <a:ext cx="8226185" cy="3436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= 0;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!= 2; ++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) {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j = 0; j != 2; ++j) {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k = 0; k != 3; ++k){ 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if</a:t>
            </a:r>
            <a:r>
              <a:rPr lang="en-US" sz="2200" b="1" dirty="0">
                <a:latin typeface="Cambria" panose="02040503050406030204" pitchFamily="18" charset="0"/>
              </a:rPr>
              <a:t> (k == 1)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continue</a:t>
            </a:r>
            <a:r>
              <a:rPr lang="en-US" sz="2200" b="1" dirty="0">
                <a:latin typeface="Cambria" panose="020405030504060302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          </a:t>
            </a:r>
            <a:r>
              <a:rPr lang="en-US" sz="2200" b="1" dirty="0" err="1">
                <a:latin typeface="Cambria" panose="020405030504060302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</a:rPr>
              <a:t> &lt;&lt;  “(” &lt;&lt;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&lt;&lt; “, “ &lt;&lt; j &lt;&lt; “, “ &lt;&lt; k &lt;&lt; “)\n”;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}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}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}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6A3F254-C538-A942-B2A5-9F616972333B}"/>
              </a:ext>
            </a:extLst>
          </p:cNvPr>
          <p:cNvSpPr/>
          <p:nvPr/>
        </p:nvSpPr>
        <p:spPr>
          <a:xfrm rot="4729582" flipH="1">
            <a:off x="5284884" y="3390998"/>
            <a:ext cx="983109" cy="921246"/>
          </a:xfrm>
          <a:prstGeom prst="arc">
            <a:avLst>
              <a:gd name="adj1" fmla="val 9313908"/>
              <a:gd name="adj2" fmla="val 3482720"/>
            </a:avLst>
          </a:prstGeom>
          <a:ln w="34925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115543-734E-6344-959D-024E2D98D8E6}"/>
              </a:ext>
            </a:extLst>
          </p:cNvPr>
          <p:cNvSpPr/>
          <p:nvPr/>
        </p:nvSpPr>
        <p:spPr>
          <a:xfrm>
            <a:off x="9369677" y="3329149"/>
            <a:ext cx="1370041" cy="280076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(0, 0, 0)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(0, 0, 2)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(0, 1, 0)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(0, 1, 2)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(1, 0, 0)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(1, 0, 2)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(1, 1, 0)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(1, 1, 2)</a:t>
            </a:r>
          </a:p>
        </p:txBody>
      </p:sp>
    </p:spTree>
    <p:extLst>
      <p:ext uri="{BB962C8B-B14F-4D97-AF65-F5344CB8AC3E}">
        <p14:creationId xmlns:p14="http://schemas.microsoft.com/office/powerpoint/2010/main" val="3429274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continue &amp;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8DE094-F2CC-5140-9B95-2508B9A1E0EB}"/>
              </a:ext>
            </a:extLst>
          </p:cNvPr>
          <p:cNvSpPr txBox="1"/>
          <p:nvPr/>
        </p:nvSpPr>
        <p:spPr>
          <a:xfrm>
            <a:off x="1652868" y="1555588"/>
            <a:ext cx="8886264" cy="882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statement provides an unconditional jump from to another statement in the same function.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EB7439-8EB0-C240-83B5-E8EEAE34A5F8}"/>
              </a:ext>
            </a:extLst>
          </p:cNvPr>
          <p:cNvSpPr txBox="1"/>
          <p:nvPr/>
        </p:nvSpPr>
        <p:spPr>
          <a:xfrm>
            <a:off x="1197280" y="2509918"/>
            <a:ext cx="8226185" cy="385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= 0;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!= 2; ++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) {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j = 0; j != 2; ++j) {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</a:rPr>
              <a:t> 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</a:rPr>
              <a:t> k = 0; k != 3; ++k){  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if</a:t>
            </a:r>
            <a:r>
              <a:rPr lang="en-US" sz="2200" b="1" dirty="0">
                <a:latin typeface="Cambria" panose="02040503050406030204" pitchFamily="18" charset="0"/>
              </a:rPr>
              <a:t> (k == 1)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goto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</a:rPr>
              <a:t>break_me_here</a:t>
            </a:r>
            <a:r>
              <a:rPr lang="en-US" sz="2200" b="1" dirty="0">
                <a:latin typeface="Cambria" panose="020405030504060302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          </a:t>
            </a:r>
            <a:r>
              <a:rPr lang="en-US" sz="2200" b="1" dirty="0" err="1">
                <a:latin typeface="Cambria" panose="020405030504060302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</a:rPr>
              <a:t> &lt;&lt;  “(” &lt;&lt; </a:t>
            </a:r>
            <a:r>
              <a:rPr lang="en-US" sz="2200" b="1" dirty="0" err="1">
                <a:latin typeface="Cambria" panose="020405030504060302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</a:rPr>
              <a:t> &lt;&lt; “, “ &lt;&lt; j &lt;&lt; “, “ &lt;&lt; k &lt;&lt; “)\n”;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          }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          }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</a:rPr>
              <a:t>}</a:t>
            </a:r>
          </a:p>
          <a:p>
            <a:pPr algn="just">
              <a:lnSpc>
                <a:spcPts val="3280"/>
              </a:lnSpc>
            </a:pPr>
            <a:r>
              <a:rPr lang="en-US" sz="2200" b="1" dirty="0" err="1">
                <a:latin typeface="Cambria" panose="02040503050406030204" pitchFamily="18" charset="0"/>
              </a:rPr>
              <a:t>break_me_here</a:t>
            </a:r>
            <a:r>
              <a:rPr lang="en-US" sz="2200" b="1" dirty="0">
                <a:latin typeface="Cambria" panose="02040503050406030204" pitchFamily="18" charset="0"/>
              </a:rPr>
              <a:t>:  </a:t>
            </a: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</a:rPr>
              <a:t>//  do something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115543-734E-6344-959D-024E2D98D8E6}"/>
              </a:ext>
            </a:extLst>
          </p:cNvPr>
          <p:cNvSpPr/>
          <p:nvPr/>
        </p:nvSpPr>
        <p:spPr>
          <a:xfrm>
            <a:off x="9566900" y="5104161"/>
            <a:ext cx="1370041" cy="43088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(0, 0, 0)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AF6F978-AA0C-B24E-A1B3-DF6581498ACD}"/>
              </a:ext>
            </a:extLst>
          </p:cNvPr>
          <p:cNvCxnSpPr/>
          <p:nvPr/>
        </p:nvCxnSpPr>
        <p:spPr>
          <a:xfrm flipH="1">
            <a:off x="3191435" y="4243549"/>
            <a:ext cx="1398494" cy="1721223"/>
          </a:xfrm>
          <a:prstGeom prst="straightConnector1">
            <a:avLst/>
          </a:prstGeom>
          <a:ln w="349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50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continue &amp;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8DE094-F2CC-5140-9B95-2508B9A1E0EB}"/>
              </a:ext>
            </a:extLst>
          </p:cNvPr>
          <p:cNvSpPr txBox="1"/>
          <p:nvPr/>
        </p:nvSpPr>
        <p:spPr>
          <a:xfrm>
            <a:off x="1885947" y="2828577"/>
            <a:ext cx="8886264" cy="1292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00"/>
              </a:lnSpc>
            </a:pPr>
            <a:r>
              <a:rPr lang="ja-JP" altLang="en-US" sz="24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尽可能避免使用</a:t>
            </a:r>
            <a:r>
              <a:rPr lang="en-US" altLang="ja-JP" sz="24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goto</a:t>
            </a:r>
            <a:r>
              <a:rPr lang="ja-JP" altLang="en-US" sz="24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语句</a:t>
            </a:r>
            <a:r>
              <a:rPr lang="zh-CN" altLang="en-US" sz="2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3200"/>
              </a:lnSpc>
            </a:pPr>
            <a:endParaRPr lang="en-US" sz="24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3200"/>
              </a:lnSpc>
            </a:pPr>
            <a:r>
              <a:rPr lang="ja-JP" altLang="en-US" sz="24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从多重循环的深处跳出几乎是</a:t>
            </a:r>
            <a:r>
              <a:rPr lang="en-US" altLang="ja-JP" sz="24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goto</a:t>
            </a:r>
            <a:r>
              <a:rPr lang="ja-JP" altLang="en-US" sz="24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语句唯一的合理用法</a:t>
            </a:r>
            <a:r>
              <a:rPr lang="zh-CN" altLang="en-US" sz="2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4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29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lecture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9516C2-5A32-B741-A617-4E619E7275E7}"/>
              </a:ext>
            </a:extLst>
          </p:cNvPr>
          <p:cNvSpPr/>
          <p:nvPr/>
        </p:nvSpPr>
        <p:spPr>
          <a:xfrm>
            <a:off x="838200" y="1997504"/>
            <a:ext cx="10629096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Primer, Chapter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8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340789" y="3199172"/>
            <a:ext cx="2115710" cy="15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3;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*p =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&amp;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a;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b =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1097694" y="2464434"/>
            <a:ext cx="227570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Unary operators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F7E285-9204-B142-98A3-84E1284F93D3}"/>
              </a:ext>
            </a:extLst>
          </p:cNvPr>
          <p:cNvSpPr txBox="1"/>
          <p:nvPr/>
        </p:nvSpPr>
        <p:spPr>
          <a:xfrm>
            <a:off x="6333565" y="3199172"/>
            <a:ext cx="3569887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double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x = 2.3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5.0;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&lt;&lt;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x;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A67A95-B67B-AA45-A7D9-C3400E97691C}"/>
              </a:ext>
            </a:extLst>
          </p:cNvPr>
          <p:cNvSpPr txBox="1"/>
          <p:nvPr/>
        </p:nvSpPr>
        <p:spPr>
          <a:xfrm>
            <a:off x="3122863" y="3712228"/>
            <a:ext cx="1931052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address-of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dereference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BD862A-636A-CF4D-8212-049BAC785690}"/>
              </a:ext>
            </a:extLst>
          </p:cNvPr>
          <p:cNvSpPr txBox="1"/>
          <p:nvPr/>
        </p:nvSpPr>
        <p:spPr>
          <a:xfrm>
            <a:off x="9043089" y="3209606"/>
            <a:ext cx="2213919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multiplication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insertion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D1C127-7E90-FD4C-B0DF-9A9BB9220B98}"/>
              </a:ext>
            </a:extLst>
          </p:cNvPr>
          <p:cNvSpPr txBox="1"/>
          <p:nvPr/>
        </p:nvSpPr>
        <p:spPr>
          <a:xfrm>
            <a:off x="6118656" y="2460895"/>
            <a:ext cx="2469291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operators</a:t>
            </a:r>
          </a:p>
        </p:txBody>
      </p:sp>
    </p:spTree>
    <p:extLst>
      <p:ext uri="{BB962C8B-B14F-4D97-AF65-F5344CB8AC3E}">
        <p14:creationId xmlns:p14="http://schemas.microsoft.com/office/powerpoint/2010/main" val="140741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D18945-64D6-D847-A063-787B3BED9A36}"/>
              </a:ext>
            </a:extLst>
          </p:cNvPr>
          <p:cNvSpPr txBox="1"/>
          <p:nvPr/>
        </p:nvSpPr>
        <p:spPr>
          <a:xfrm>
            <a:off x="1217225" y="2561944"/>
            <a:ext cx="5986770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v;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 = (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v.size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&gt; 10)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?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“long”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“short”;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2D7E24-6B4D-994F-89D4-F431B1BBA850}"/>
              </a:ext>
            </a:extLst>
          </p:cNvPr>
          <p:cNvSpPr txBox="1"/>
          <p:nvPr/>
        </p:nvSpPr>
        <p:spPr>
          <a:xfrm>
            <a:off x="998838" y="1730098"/>
            <a:ext cx="4549347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conditional operator (ternary)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5CA172-E7B0-4844-A381-94CD498B8DF5}"/>
              </a:ext>
            </a:extLst>
          </p:cNvPr>
          <p:cNvSpPr txBox="1"/>
          <p:nvPr/>
        </p:nvSpPr>
        <p:spPr>
          <a:xfrm>
            <a:off x="1365508" y="4843747"/>
            <a:ext cx="444676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(condition) ? (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if_true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(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if_false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A1E335-DC9A-6E44-AE48-1ABE19EF6ED1}"/>
              </a:ext>
            </a:extLst>
          </p:cNvPr>
          <p:cNvSpPr txBox="1"/>
          <p:nvPr/>
        </p:nvSpPr>
        <p:spPr>
          <a:xfrm>
            <a:off x="998838" y="4208700"/>
            <a:ext cx="119135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C95A55-B060-CD48-99E6-C9F2ECE1F4C5}"/>
              </a:ext>
            </a:extLst>
          </p:cNvPr>
          <p:cNvSpPr txBox="1"/>
          <p:nvPr/>
        </p:nvSpPr>
        <p:spPr>
          <a:xfrm>
            <a:off x="8048365" y="1220614"/>
            <a:ext cx="3305435" cy="459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v;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 to v</a:t>
            </a:r>
            <a:endParaRPr lang="en-US" sz="2000" b="1" dirty="0">
              <a:solidFill>
                <a:srgbClr val="00B05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s;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v.size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&gt; 10)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{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s = “long”;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else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s = “short”;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333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associativity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592453" y="2266709"/>
            <a:ext cx="1434954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AACD07-85C2-0547-8552-4EDFF44F563D}"/>
              </a:ext>
            </a:extLst>
          </p:cNvPr>
          <p:cNvSpPr txBox="1"/>
          <p:nvPr/>
        </p:nvSpPr>
        <p:spPr>
          <a:xfrm>
            <a:off x="2660438" y="1230125"/>
            <a:ext cx="1092718" cy="52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优先级</a:t>
            </a:r>
            <a:endParaRPr lang="en-US" sz="22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8A49C2-F23E-654F-AE01-E98244CACDF0}"/>
              </a:ext>
            </a:extLst>
          </p:cNvPr>
          <p:cNvSpPr txBox="1"/>
          <p:nvPr/>
        </p:nvSpPr>
        <p:spPr>
          <a:xfrm>
            <a:off x="6353791" y="1245382"/>
            <a:ext cx="1092718" cy="52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结合性</a:t>
            </a:r>
            <a:endParaRPr lang="en-US" sz="22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41278D-6CB2-344E-B4C7-B9BCBA110082}"/>
              </a:ext>
            </a:extLst>
          </p:cNvPr>
          <p:cNvSpPr txBox="1"/>
          <p:nvPr/>
        </p:nvSpPr>
        <p:spPr>
          <a:xfrm>
            <a:off x="1592453" y="2888662"/>
            <a:ext cx="1661110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76649D-E0F1-914A-AF7E-F7B8C9107ECA}"/>
              </a:ext>
            </a:extLst>
          </p:cNvPr>
          <p:cNvSpPr txBox="1"/>
          <p:nvPr/>
        </p:nvSpPr>
        <p:spPr>
          <a:xfrm>
            <a:off x="1592453" y="3942561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a[5] = {1, 2, 4, 8, 16};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2995D9-6955-2C4D-9C26-8E84B5CBCE8C}"/>
              </a:ext>
            </a:extLst>
          </p:cNvPr>
          <p:cNvSpPr txBox="1"/>
          <p:nvPr/>
        </p:nvSpPr>
        <p:spPr>
          <a:xfrm>
            <a:off x="1592453" y="4479387"/>
            <a:ext cx="2352829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b = *(a + 3);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c = *a + 3;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E1DC10-EF85-3E4A-9FF1-9C0B9E29FE73}"/>
              </a:ext>
            </a:extLst>
          </p:cNvPr>
          <p:cNvSpPr txBox="1"/>
          <p:nvPr/>
        </p:nvSpPr>
        <p:spPr>
          <a:xfrm>
            <a:off x="4294450" y="4528815"/>
            <a:ext cx="104367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b = 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8C8DE2-6941-F544-BAE9-F7037F29110B}"/>
              </a:ext>
            </a:extLst>
          </p:cNvPr>
          <p:cNvSpPr txBox="1"/>
          <p:nvPr/>
        </p:nvSpPr>
        <p:spPr>
          <a:xfrm>
            <a:off x="4294450" y="5001966"/>
            <a:ext cx="104367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 = 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306775-5103-324D-BF6E-B58EE9C9A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91" y="1857797"/>
            <a:ext cx="3939309" cy="416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7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associativity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147608" y="2147913"/>
            <a:ext cx="6081093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&lt;&lt; a == b &lt;&lt; </a:t>
            </a:r>
            <a:r>
              <a:rPr lang="en-US" altLang="zh-CN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349FCD-361B-B74A-9102-0AAB5A87D754}"/>
              </a:ext>
            </a:extLst>
          </p:cNvPr>
          <p:cNvSpPr txBox="1"/>
          <p:nvPr/>
        </p:nvSpPr>
        <p:spPr>
          <a:xfrm>
            <a:off x="1172322" y="3220660"/>
            <a:ext cx="2571776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3.4 + 2 / 5 * 0.6</a:t>
            </a: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641594-F755-8643-B0AB-4FFDC788EF72}"/>
              </a:ext>
            </a:extLst>
          </p:cNvPr>
          <p:cNvSpPr/>
          <p:nvPr/>
        </p:nvSpPr>
        <p:spPr>
          <a:xfrm>
            <a:off x="5457805" y="2222054"/>
            <a:ext cx="57994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error: reference to overloaded function could not be resolved; did you mean to call it?</a:t>
            </a:r>
            <a:endParaRPr lang="en-US" sz="22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1B9AB7-73E2-FA49-A2F0-3EAD979B0957}"/>
              </a:ext>
            </a:extLst>
          </p:cNvPr>
          <p:cNvSpPr/>
          <p:nvPr/>
        </p:nvSpPr>
        <p:spPr>
          <a:xfrm>
            <a:off x="5470162" y="3315526"/>
            <a:ext cx="55152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ok. the result is 3.4.</a:t>
            </a:r>
            <a:endParaRPr lang="en-US" sz="22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9A11DF-909B-024B-B936-B01252B5BDD0}"/>
              </a:ext>
            </a:extLst>
          </p:cNvPr>
          <p:cNvSpPr txBox="1"/>
          <p:nvPr/>
        </p:nvSpPr>
        <p:spPr>
          <a:xfrm>
            <a:off x="1147608" y="4243975"/>
            <a:ext cx="6081093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(a &amp;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b != b)  </a:t>
            </a:r>
            <a:r>
              <a:rPr lang="en-US" altLang="zh-CN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</a:t>
            </a:r>
            <a:endParaRPr lang="en-US" sz="2200" b="1" dirty="0">
              <a:solidFill>
                <a:srgbClr val="00B05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else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</a:t>
            </a: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 else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7EA31-1DE2-F34C-8EC3-06C60EA36967}"/>
              </a:ext>
            </a:extLst>
          </p:cNvPr>
          <p:cNvSpPr/>
          <p:nvPr/>
        </p:nvSpPr>
        <p:spPr>
          <a:xfrm>
            <a:off x="5482513" y="4307398"/>
            <a:ext cx="57747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warning: self-comparison always evaluates to false</a:t>
            </a:r>
            <a:endParaRPr lang="en-US" sz="2200" b="1" dirty="0">
              <a:solidFill>
                <a:schemeClr val="accent4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2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associativity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037650" y="2079620"/>
            <a:ext cx="6081093" cy="3076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altLang="zh-CN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v{1, 2, 4, 8, 16};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altLang="zh-CN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</a:t>
            </a:r>
            <a:r>
              <a:rPr lang="en-US" altLang="zh-CN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const_iterator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 = </a:t>
            </a:r>
            <a:r>
              <a:rPr lang="en-US" altLang="zh-CN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v.begin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while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(it != </a:t>
            </a:r>
            <a:r>
              <a:rPr lang="en-US" altLang="zh-CN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v.end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)) {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*it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++it;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7EA31-1DE2-F34C-8EC3-06C60EA36967}"/>
              </a:ext>
            </a:extLst>
          </p:cNvPr>
          <p:cNvSpPr/>
          <p:nvPr/>
        </p:nvSpPr>
        <p:spPr>
          <a:xfrm>
            <a:off x="7304782" y="4164479"/>
            <a:ext cx="40490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b="1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利用优先级写出更简洁的</a:t>
            </a:r>
            <a:r>
              <a:rPr lang="en-US" altLang="ja-JP" sz="2200" b="1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code</a:t>
            </a:r>
            <a:endParaRPr lang="en-US" sz="2200" b="1" dirty="0"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50A27-B4C0-9A4F-9725-00A41EEFB252}"/>
              </a:ext>
            </a:extLst>
          </p:cNvPr>
          <p:cNvSpPr txBox="1"/>
          <p:nvPr/>
        </p:nvSpPr>
        <p:spPr>
          <a:xfrm>
            <a:off x="5102307" y="5144531"/>
            <a:ext cx="6081093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while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(it != </a:t>
            </a:r>
            <a:r>
              <a:rPr lang="en-US" altLang="zh-CN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v.end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))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*it++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EA4ED-5FE2-1A4C-950A-44A058A48491}"/>
              </a:ext>
            </a:extLst>
          </p:cNvPr>
          <p:cNvSpPr/>
          <p:nvPr/>
        </p:nvSpPr>
        <p:spPr>
          <a:xfrm>
            <a:off x="927845" y="3129814"/>
            <a:ext cx="3813033" cy="217729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C33B59DC-59C6-0848-B7DD-4093CDC92622}"/>
              </a:ext>
            </a:extLst>
          </p:cNvPr>
          <p:cNvSpPr/>
          <p:nvPr/>
        </p:nvSpPr>
        <p:spPr>
          <a:xfrm>
            <a:off x="3054085" y="4252261"/>
            <a:ext cx="2791720" cy="1583305"/>
          </a:xfrm>
          <a:prstGeom prst="arc">
            <a:avLst/>
          </a:prstGeom>
          <a:ln>
            <a:solidFill>
              <a:schemeClr val="tx1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8213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decrement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7EA31-1DE2-F34C-8EC3-06C60EA36967}"/>
              </a:ext>
            </a:extLst>
          </p:cNvPr>
          <p:cNvSpPr/>
          <p:nvPr/>
        </p:nvSpPr>
        <p:spPr>
          <a:xfrm>
            <a:off x="1207994" y="1800739"/>
            <a:ext cx="63037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b="1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注意区分表达式的</a:t>
            </a:r>
            <a:r>
              <a:rPr lang="ja-JP" altLang="en-US" sz="22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执行结果</a:t>
            </a:r>
            <a:r>
              <a:rPr lang="en-US" altLang="zh-CN" sz="2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ja-JP" altLang="en-US" sz="22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效果</a:t>
            </a:r>
            <a:r>
              <a:rPr lang="ja-JP" altLang="en-US" sz="2200" b="1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和表达式的</a:t>
            </a:r>
            <a:r>
              <a:rPr lang="ja-JP" altLang="en-US" sz="22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值</a:t>
            </a:r>
            <a:r>
              <a:rPr lang="zh-CN" altLang="en-US" sz="2200" b="1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200" b="1" dirty="0"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748A18-556A-0240-9971-0FA3FDD83026}"/>
              </a:ext>
            </a:extLst>
          </p:cNvPr>
          <p:cNvSpPr/>
          <p:nvPr/>
        </p:nvSpPr>
        <p:spPr>
          <a:xfrm>
            <a:off x="1225923" y="2234104"/>
            <a:ext cx="9776012" cy="1047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expression is composed of one or more operands and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yields a result when it is evaluated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54C2D7-1300-6142-B62A-531B3D409FDA}"/>
              </a:ext>
            </a:extLst>
          </p:cNvPr>
          <p:cNvSpPr txBox="1"/>
          <p:nvPr/>
        </p:nvSpPr>
        <p:spPr>
          <a:xfrm>
            <a:off x="1243852" y="3627713"/>
            <a:ext cx="3417795" cy="256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altLang="ja-JP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3, b = 3;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++a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b++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b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56A1FC-663F-784A-A8FC-EFD1573F0591}"/>
              </a:ext>
            </a:extLst>
          </p:cNvPr>
          <p:cNvSpPr/>
          <p:nvPr/>
        </p:nvSpPr>
        <p:spPr>
          <a:xfrm>
            <a:off x="4500285" y="4134977"/>
            <a:ext cx="694003" cy="20608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95C094-8F30-1940-B13B-1A1A3231DACA}"/>
              </a:ext>
            </a:extLst>
          </p:cNvPr>
          <p:cNvSpPr txBox="1"/>
          <p:nvPr/>
        </p:nvSpPr>
        <p:spPr>
          <a:xfrm>
            <a:off x="5705462" y="3627713"/>
            <a:ext cx="5490518" cy="104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++a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变量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自增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表达式的值为自增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后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的值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26D291-AE7F-0E48-8753-C6E419023ABA}"/>
              </a:ext>
            </a:extLst>
          </p:cNvPr>
          <p:cNvSpPr txBox="1"/>
          <p:nvPr/>
        </p:nvSpPr>
        <p:spPr>
          <a:xfrm>
            <a:off x="5705462" y="4836972"/>
            <a:ext cx="5490518" cy="104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++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变量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自增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表达式的值为自增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前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的值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80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evaluation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3836279" y="3738495"/>
            <a:ext cx="4519435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Expr1 + Expr2 * Expr3;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1269219" y="1858971"/>
            <a:ext cx="9653561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specifies how the operands are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says nothing about the order in which the operands are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cases, the order is largely unspecified.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0D9865-71A0-9D48-B946-972263919A54}"/>
              </a:ext>
            </a:extLst>
          </p:cNvPr>
          <p:cNvSpPr txBox="1"/>
          <p:nvPr/>
        </p:nvSpPr>
        <p:spPr>
          <a:xfrm>
            <a:off x="1287146" y="4738153"/>
            <a:ext cx="9653561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an error for an expression to refer to and change the same object.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85F00F-F502-E84D-B12C-B2A52A5D352E}"/>
              </a:ext>
            </a:extLst>
          </p:cNvPr>
          <p:cNvSpPr txBox="1"/>
          <p:nvPr/>
        </p:nvSpPr>
        <p:spPr>
          <a:xfrm>
            <a:off x="1684751" y="5387679"/>
            <a:ext cx="2779674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++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++ *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DF430C-E8C2-5C4E-AF46-5E2229C54A04}"/>
              </a:ext>
            </a:extLst>
          </p:cNvPr>
          <p:cNvSpPr txBox="1"/>
          <p:nvPr/>
        </p:nvSpPr>
        <p:spPr>
          <a:xfrm>
            <a:off x="4563032" y="5396296"/>
            <a:ext cx="670112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warning: multiple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unsequenced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modifications to '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61202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18123</TotalTime>
  <Words>1829</Words>
  <Application>Microsoft Macintosh PowerPoint</Application>
  <PresentationFormat>Widescreen</PresentationFormat>
  <Paragraphs>295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等线</vt:lpstr>
      <vt:lpstr>等线 Light</vt:lpstr>
      <vt:lpstr>KaiTi</vt:lpstr>
      <vt:lpstr>游ゴシック</vt:lpstr>
      <vt:lpstr>Arial</vt:lpstr>
      <vt:lpstr>Calibri</vt:lpstr>
      <vt:lpstr>Calibri Light</vt:lpstr>
      <vt:lpstr>Cambria</vt:lpstr>
      <vt:lpstr>Times New Roman</vt:lpstr>
      <vt:lpstr>Office Theme</vt:lpstr>
      <vt:lpstr>Expressions &amp; Statements</vt:lpstr>
      <vt:lpstr>Expressions</vt:lpstr>
      <vt:lpstr>Operators</vt:lpstr>
      <vt:lpstr>Operators</vt:lpstr>
      <vt:lpstr>Precedence &amp; associativity</vt:lpstr>
      <vt:lpstr>Precedence &amp; associativity</vt:lpstr>
      <vt:lpstr>Precedence &amp; associativity</vt:lpstr>
      <vt:lpstr>Increment &amp; decrement</vt:lpstr>
      <vt:lpstr>Order of evaluation</vt:lpstr>
      <vt:lpstr>Order of evaluation</vt:lpstr>
      <vt:lpstr>Short-circuit evaluation</vt:lpstr>
      <vt:lpstr>Assignment</vt:lpstr>
      <vt:lpstr>Assignment</vt:lpstr>
      <vt:lpstr>Statements</vt:lpstr>
      <vt:lpstr>Using the null statement</vt:lpstr>
      <vt:lpstr>Scope</vt:lpstr>
      <vt:lpstr>Scope</vt:lpstr>
      <vt:lpstr>If-else statement</vt:lpstr>
      <vt:lpstr>Switch statement</vt:lpstr>
      <vt:lpstr>Switch statement</vt:lpstr>
      <vt:lpstr>Switch statement</vt:lpstr>
      <vt:lpstr>Switch statement</vt:lpstr>
      <vt:lpstr>Break, continue &amp; goto</vt:lpstr>
      <vt:lpstr>Break, continue &amp; goto</vt:lpstr>
      <vt:lpstr>Break, continue &amp; goto</vt:lpstr>
      <vt:lpstr>Break, continue &amp; goto</vt:lpstr>
      <vt:lpstr>Next lecture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Getting Started</dc:title>
  <dc:creator>Hao Wang</dc:creator>
  <cp:lastModifiedBy>Hao Wang</cp:lastModifiedBy>
  <cp:revision>2661</cp:revision>
  <dcterms:created xsi:type="dcterms:W3CDTF">2018-09-19T14:28:04Z</dcterms:created>
  <dcterms:modified xsi:type="dcterms:W3CDTF">2018-10-19T10:30:09Z</dcterms:modified>
</cp:coreProperties>
</file>