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59" r:id="rId6"/>
    <p:sldId id="266" r:id="rId7"/>
    <p:sldId id="267" r:id="rId8"/>
    <p:sldId id="287" r:id="rId9"/>
    <p:sldId id="262" r:id="rId10"/>
    <p:sldId id="269" r:id="rId11"/>
    <p:sldId id="270" r:id="rId12"/>
    <p:sldId id="271" r:id="rId13"/>
    <p:sldId id="273" r:id="rId14"/>
    <p:sldId id="272" r:id="rId15"/>
    <p:sldId id="26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8" r:id="rId26"/>
    <p:sldId id="283" r:id="rId27"/>
    <p:sldId id="284" r:id="rId28"/>
    <p:sldId id="285" r:id="rId29"/>
    <p:sldId id="261" r:id="rId30"/>
    <p:sldId id="264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" initials="y" lastIdx="4" clrIdx="0">
    <p:extLst>
      <p:ext uri="{19B8F6BF-5375-455C-9EA6-DF929625EA0E}">
        <p15:presenceInfo xmlns:p15="http://schemas.microsoft.com/office/powerpoint/2012/main" userId="e29d2aa79c9bca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04" autoAdjust="0"/>
  </p:normalViewPr>
  <p:slideViewPr>
    <p:cSldViewPr snapToGrid="0">
      <p:cViewPr varScale="1">
        <p:scale>
          <a:sx n="72" d="100"/>
          <a:sy n="72" d="100"/>
        </p:scale>
        <p:origin x="1118" y="6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4A9F-09BA-444F-8464-2D2C9DFF4D80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441BB-EA11-492C-8C82-6494A9D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55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此时结果为</a:t>
            </a:r>
            <a:r>
              <a:rPr lang="en-US" altLang="zh-CN" dirty="0"/>
              <a:t>B</a:t>
            </a:r>
            <a:r>
              <a:rPr lang="zh-CN" altLang="en-US" dirty="0"/>
              <a:t>假</a:t>
            </a:r>
            <a:r>
              <a:rPr lang="en-US" altLang="zh-CN" dirty="0"/>
              <a:t>P</a:t>
            </a:r>
            <a:r>
              <a:rPr lang="zh-CN" altLang="en-US" dirty="0"/>
              <a:t>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513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语义正确的重要性不言而喻，形式语义学应运而生</a:t>
            </a:r>
            <a:endParaRPr lang="en-US" altLang="zh-CN" dirty="0"/>
          </a:p>
          <a:p>
            <a:r>
              <a:rPr lang="zh-CN" altLang="en-US" dirty="0"/>
              <a:t>本篇论文中</a:t>
            </a:r>
            <a:r>
              <a:rPr lang="en-US" altLang="zh-CN" dirty="0"/>
              <a:t>Tony Hoare </a:t>
            </a:r>
            <a:r>
              <a:rPr lang="zh-CN" altLang="en-US" dirty="0"/>
              <a:t>的理论即为公理语义学中的霍尔逻辑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4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下面用霍尔逻辑证明该式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03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此处我们根据复合规则、迭代规则判断</a:t>
            </a:r>
            <a:r>
              <a:rPr lang="en-US" altLang="zh-CN" dirty="0"/>
              <a:t>R2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31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可以认为</a:t>
            </a:r>
            <a:r>
              <a:rPr lang="en-US" altLang="zh-CN" dirty="0"/>
              <a:t>f</a:t>
            </a:r>
            <a:r>
              <a:rPr lang="zh-CN" altLang="en-US" dirty="0"/>
              <a:t>恒为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q</a:t>
            </a:r>
            <a:r>
              <a:rPr lang="zh-CN" altLang="en-US" dirty="0"/>
              <a:t>赋</a:t>
            </a:r>
            <a:r>
              <a:rPr lang="en-US" altLang="zh-CN" dirty="0"/>
              <a:t>f</a:t>
            </a:r>
            <a:r>
              <a:rPr lang="zh-CN" altLang="en-US" dirty="0"/>
              <a:t>的值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6365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R3</a:t>
            </a:r>
            <a:r>
              <a:rPr lang="zh-CN" altLang="en-US" dirty="0"/>
              <a:t>是由第一条结果确定的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683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618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到这里实际上已经完成了证明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61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副作用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053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441BB-EA11-492C-8C82-6494A9D6CC90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67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48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13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80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19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06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76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90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76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38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04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05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FCEB5A-C727-47C9-88D4-39670B31AC6B}" type="datetimeFigureOut">
              <a:rPr lang="zh-CN" altLang="en-US" smtClean="0"/>
              <a:t>2021/11/14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7C348D-971F-4851-8476-1050A01B1CA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76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06324-644D-42D4-87A9-D2EEE9616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201064"/>
          </a:xfrm>
        </p:spPr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程序设计语言的语义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C07B0C-ABB0-4D3D-99AF-3F8E96197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3073139"/>
            <a:ext cx="10058400" cy="3025910"/>
          </a:xfrm>
        </p:spPr>
        <p:txBody>
          <a:bodyPr/>
          <a:lstStyle/>
          <a:p>
            <a:pPr algn="r"/>
            <a:endParaRPr lang="en-US" altLang="zh-CN" dirty="0"/>
          </a:p>
          <a:p>
            <a:pPr algn="r"/>
            <a:r>
              <a:rPr lang="zh-CN" altLang="en-US" dirty="0"/>
              <a:t>马尧</a:t>
            </a:r>
          </a:p>
        </p:txBody>
      </p:sp>
    </p:spTree>
    <p:extLst>
      <p:ext uri="{BB962C8B-B14F-4D97-AF65-F5344CB8AC3E}">
        <p14:creationId xmlns:p14="http://schemas.microsoft.com/office/powerpoint/2010/main" val="276771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19889C8-D712-48ED-AB81-BD226D412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4170946" y="1737360"/>
            <a:ext cx="304801" cy="48409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208B2BC5-ABB1-4B5D-B9DB-8B33B3DB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311DAC-99B1-4814-85C2-6940E6852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十字转门符号 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/ T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型符号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经常被读作“产生”或“证明”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可以简单理解为     代表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为真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AE2561A-D4A3-4F2F-9117-92F779855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792" y="2758386"/>
            <a:ext cx="454640" cy="37303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B5134B8-65D8-42E5-A031-3A2043CD2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951" y="3429000"/>
            <a:ext cx="8092595" cy="189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4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319CDD3-030A-4EDC-8D52-F4E2D33D2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2466118"/>
            <a:ext cx="5970785" cy="192576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299102E-7F35-4C58-89AA-4D40B7C3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EE0F11-29FC-4C70-B121-78F92147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93860"/>
            <a:ext cx="10058400" cy="402336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赋值公理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Axiom of assignment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 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其中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x := f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为赋值语句，将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f   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 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的值赋给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   </a:t>
            </a: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。就是用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f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替换所有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中的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x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得到的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。成立时对任意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x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，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一定成立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856EA6CB-27C5-4CA3-8E97-BC8B1253A396}"/>
              </a:ext>
            </a:extLst>
          </p:cNvPr>
          <p:cNvCxnSpPr/>
          <p:nvPr/>
        </p:nvCxnSpPr>
        <p:spPr>
          <a:xfrm flipH="1">
            <a:off x="2727158" y="2630905"/>
            <a:ext cx="4122821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27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1564E8B-B018-4E20-948E-E78D3225D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63" y="2395080"/>
            <a:ext cx="7053894" cy="143531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DBDD3AA-3CCF-491A-8F28-EE3A9682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70C26B-175A-45DF-B556-63A3E1FF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216" y="1818713"/>
            <a:ext cx="10058400" cy="402336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推断规则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Rules of Consequence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即“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蕴含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S”   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即“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S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蕴含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P”  </a:t>
            </a:r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C7C3837-7EAC-469E-96F1-53E691721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550" y="3873861"/>
            <a:ext cx="1190154" cy="36529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AECED28-045C-408B-B726-B41C14E24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7275" y="3911746"/>
            <a:ext cx="1407059" cy="3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4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646EACB-6691-436D-88D6-D0D86F7B1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284447"/>
            <a:ext cx="7125597" cy="96809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79BDF17-AC3C-496F-BD0B-C123841D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3291AF-1644-4824-8359-9C9958E8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复合规则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Rule of Composition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一系列指令的执行可以写成嵌套的形式：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(Q1;(Q2;(…(Qn-1;Qn))…))),</a:t>
            </a:r>
          </a:p>
          <a:p>
            <a:pPr>
              <a:lnSpc>
                <a:spcPct val="10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霍尔指出基于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”;-operator”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的可结合性，可以像算数表达式一样删去括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号。</a:t>
            </a:r>
          </a:p>
        </p:txBody>
      </p:sp>
    </p:spTree>
    <p:extLst>
      <p:ext uri="{BB962C8B-B14F-4D97-AF65-F5344CB8AC3E}">
        <p14:creationId xmlns:p14="http://schemas.microsoft.com/office/powerpoint/2010/main" val="1666928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38F519-521E-463F-A9FA-71172645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E0DEE3-7CC0-4011-BA01-9637769AE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迭代规则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Rule of Iteration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先测试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，成立则执行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S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；再测试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，直到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不成立时结束；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那么执行完后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一定为假；若假设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初始为真：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为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S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执行后恒真的断言，并且即使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S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未被执行，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也为真；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2AA19C-E3E9-4BD0-8903-08BD992A6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3857414"/>
            <a:ext cx="7096673" cy="91679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3D5019F-15CD-4819-AEBA-97FA07D440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190" y="2205055"/>
            <a:ext cx="3100649" cy="64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11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BB47E-BB1D-4363-9067-1F28633C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4"/>
            <a:ext cx="10404909" cy="1397818"/>
          </a:xfrm>
        </p:spPr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B555D03-1170-4868-823C-5F6175CEA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631" y="2485924"/>
            <a:ext cx="7882361" cy="89374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41F5528-4717-47FC-B1F9-C24AB4E7F4D5}"/>
              </a:ext>
            </a:extLst>
          </p:cNvPr>
          <p:cNvSpPr txBox="1"/>
          <p:nvPr/>
        </p:nvSpPr>
        <p:spPr>
          <a:xfrm>
            <a:off x="1206631" y="1824388"/>
            <a:ext cx="100395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观察以下程序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程序计算了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/ y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的商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q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和余数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；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显然有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+ y * q (y &gt; r)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用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Q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代表以上的程序：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51EB155-66AE-4335-BC50-CDC49BC43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78" y="5033612"/>
            <a:ext cx="6217921" cy="89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07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23E5EA23-F71F-42A1-BFD0-0DE350441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998" y="5198380"/>
            <a:ext cx="2772682" cy="42957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C76FB29-AFC1-468A-9870-4B04FDB6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E165F77-D3E1-4E74-8A1A-1C8DA714B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9183" y="2287101"/>
            <a:ext cx="6708657" cy="903926"/>
          </a:xfr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078509DF-76D0-4635-A21A-BD88FCBA8D01}"/>
              </a:ext>
            </a:extLst>
          </p:cNvPr>
          <p:cNvCxnSpPr>
            <a:cxnSpLocks/>
          </p:cNvCxnSpPr>
          <p:nvPr/>
        </p:nvCxnSpPr>
        <p:spPr>
          <a:xfrm>
            <a:off x="4443512" y="3672400"/>
            <a:ext cx="8096" cy="418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>
            <a:extLst>
              <a:ext uri="{FF2B5EF4-FFF2-40B4-BE49-F238E27FC236}">
                <a16:creationId xmlns:a16="http://schemas.microsoft.com/office/drawing/2014/main" id="{F103D843-7F92-4BAA-B6BC-C5850CB83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294" y="3122659"/>
            <a:ext cx="4990627" cy="717339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0CD92BE9-CEC2-4A7A-AE20-3A3E90EA6A86}"/>
              </a:ext>
            </a:extLst>
          </p:cNvPr>
          <p:cNvSpPr txBox="1"/>
          <p:nvPr/>
        </p:nvSpPr>
        <p:spPr>
          <a:xfrm>
            <a:off x="1748589" y="4427621"/>
            <a:ext cx="818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true {r := x} R1     </a:t>
            </a:r>
            <a:r>
              <a:rPr lang="en-US" altLang="zh-CN" sz="2400" dirty="0" err="1">
                <a:latin typeface="幼圆" panose="02010509060101010101" pitchFamily="49" charset="-122"/>
                <a:ea typeface="幼圆" panose="02010509060101010101" pitchFamily="49" charset="-122"/>
              </a:rPr>
              <a:t>R1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{q := 0} R2    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R2{while y &lt;= r do (r := r – y; q = 1 + q)} </a:t>
            </a:r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2CE2AB3-F0E2-414C-9BC1-82964F8AF2B7}"/>
              </a:ext>
            </a:extLst>
          </p:cNvPr>
          <p:cNvSpPr txBox="1"/>
          <p:nvPr/>
        </p:nvSpPr>
        <p:spPr>
          <a:xfrm>
            <a:off x="1267326" y="1771585"/>
            <a:ext cx="711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利用复合规则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389C8E-4F92-47E8-967F-F58589C3F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4785333" y="4463900"/>
            <a:ext cx="210133" cy="40790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E1D11FB-33AE-496E-8AD0-576094252C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522" y="5198380"/>
            <a:ext cx="210133" cy="4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6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1A50BD-B890-485D-B9AD-55B666B8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62881D-6DA2-413E-B328-184A79305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R2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是什么？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0E65FF-4A6B-415F-8164-C1FC259AD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062" y="3529317"/>
            <a:ext cx="7096673" cy="91679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FFA16AA-2120-49A1-B7FC-CE76CD736DBF}"/>
              </a:ext>
            </a:extLst>
          </p:cNvPr>
          <p:cNvSpPr txBox="1"/>
          <p:nvPr/>
        </p:nvSpPr>
        <p:spPr>
          <a:xfrm>
            <a:off x="1097280" y="4519335"/>
            <a:ext cx="4511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R2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是 </a:t>
            </a:r>
            <a:r>
              <a:rPr lang="en-US" altLang="zh-CN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x = r + y * q  </a:t>
            </a:r>
          </a:p>
          <a:p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A4F91CE-35D4-44E8-9FB6-84644C3CEB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577" y="2539301"/>
            <a:ext cx="6916158" cy="91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95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58D4480B-1E0E-45A2-9837-B919C903A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400338" y="3705896"/>
            <a:ext cx="279689" cy="40790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AE31730-78A4-4BC0-9F3B-C543BAE8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BD4348-211D-429D-9782-F72BB8BDA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60015"/>
          </a:xfrm>
        </p:spPr>
        <p:txBody>
          <a:bodyPr>
            <a:normAutofit fontScale="92500"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首先利用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Lemma1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对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true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进行一些改动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Lemma1: x = x + y * 0 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</a:t>
            </a: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由推断规则第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条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即证 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x + y * 0{r := x} x = r + y * 0</a:t>
            </a:r>
          </a:p>
          <a:p>
            <a:pPr>
              <a:lnSpc>
                <a:spcPct val="110000"/>
              </a:lnSpc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再用赋值公理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b="1" dirty="0">
                <a:latin typeface="幼圆" panose="02010509060101010101" pitchFamily="49" charset="-122"/>
                <a:ea typeface="幼圆" panose="02010509060101010101" pitchFamily="49" charset="-122"/>
              </a:rPr>
              <a:t>true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{r := x} x = r + y * 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R1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为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0</a:t>
            </a: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77A8BDB6-39D4-4F76-B18B-690A45B19EDC}"/>
              </a:ext>
            </a:extLst>
          </p:cNvPr>
          <p:cNvCxnSpPr/>
          <p:nvPr/>
        </p:nvCxnSpPr>
        <p:spPr>
          <a:xfrm>
            <a:off x="2775284" y="2646947"/>
            <a:ext cx="0" cy="541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77539148-40EC-4373-979A-FF651A9A1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449849"/>
            <a:ext cx="3620638" cy="45999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58A6375-E999-4E68-A498-46D200EA27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6576" y="4940553"/>
            <a:ext cx="3144330" cy="620725"/>
          </a:xfrm>
          <a:prstGeom prst="rect">
            <a:avLst/>
          </a:prstGeom>
        </p:spPr>
      </p:pic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BF3A9D46-8325-478F-AD7F-6D5710FCC419}"/>
              </a:ext>
            </a:extLst>
          </p:cNvPr>
          <p:cNvCxnSpPr>
            <a:cxnSpLocks/>
          </p:cNvCxnSpPr>
          <p:nvPr/>
        </p:nvCxnSpPr>
        <p:spPr>
          <a:xfrm>
            <a:off x="2791326" y="4226025"/>
            <a:ext cx="0" cy="517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>
            <a:extLst>
              <a:ext uri="{FF2B5EF4-FFF2-40B4-BE49-F238E27FC236}">
                <a16:creationId xmlns:a16="http://schemas.microsoft.com/office/drawing/2014/main" id="{9C93DB27-754F-4A04-843C-41A327A51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065" y="2229853"/>
            <a:ext cx="4081655" cy="96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72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5FD55-9732-40A5-8549-099E05A3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C289D2-C67D-45CD-A920-8E0FED6E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再证：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0 {q := 0} x = r + y * q</a:t>
            </a:r>
          </a:p>
          <a:p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0</a:t>
            </a:r>
          </a:p>
          <a:p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      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赋值公理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</a:p>
          <a:p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q</a:t>
            </a: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此处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为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x = r + y * q; P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。为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0</a:t>
            </a: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873A5633-6747-4F1D-B81D-D5570658D918}"/>
              </a:ext>
            </a:extLst>
          </p:cNvPr>
          <p:cNvCxnSpPr>
            <a:cxnSpLocks/>
          </p:cNvCxnSpPr>
          <p:nvPr/>
        </p:nvCxnSpPr>
        <p:spPr>
          <a:xfrm>
            <a:off x="2614864" y="2951747"/>
            <a:ext cx="0" cy="6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555AB06C-4980-45D0-8FCE-F2059639F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5117430"/>
            <a:ext cx="3144330" cy="6207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3EBDCA4-DDE2-4AEC-AF79-CD810AB385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509798" y="1975316"/>
            <a:ext cx="173904" cy="33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8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6DD6D-A360-4BF5-B317-7A209424F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69"/>
            <a:ext cx="10058400" cy="1414020"/>
          </a:xfrm>
        </p:spPr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主要内容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86A5D5-D269-46C4-9634-B80A87E6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268" y="1826880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作者简介</a:t>
            </a:r>
            <a:endParaRPr lang="en-US" altLang="zh-CN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en-US" altLang="zh-CN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en-US" altLang="zh-CN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</a:p>
        </p:txBody>
      </p:sp>
    </p:spTree>
    <p:extLst>
      <p:ext uri="{BB962C8B-B14F-4D97-AF65-F5344CB8AC3E}">
        <p14:creationId xmlns:p14="http://schemas.microsoft.com/office/powerpoint/2010/main" val="394068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9052A5-2FBF-414A-8AE0-C2CBB0DF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C9D580-66E7-441B-8474-82817D21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最后证明：</a:t>
            </a:r>
            <a:endParaRPr lang="en-US" altLang="zh-CN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x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=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+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y * q</a:t>
            </a:r>
            <a:r>
              <a:rPr lang="zh-CN" altLang="en-US" sz="32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{Q}</a:t>
            </a:r>
          </a:p>
          <a:p>
            <a:pPr marL="0" indent="0">
              <a:buNone/>
            </a:pPr>
            <a:endParaRPr lang="en-US" altLang="zh-CN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endParaRPr lang="en-US" altLang="zh-CN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根据迭代规则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此处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为 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y &lt;= r ,P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为 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q, S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为 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r = r – y; q = q + 1</a:t>
            </a:r>
          </a:p>
          <a:p>
            <a:pPr marL="0" indent="0">
              <a:buNone/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即证  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q   y &lt;= r {S} x = r + y * q</a:t>
            </a:r>
          </a:p>
          <a:p>
            <a:pPr marL="0" indent="0">
              <a:buNone/>
            </a:pPr>
            <a:r>
              <a:rPr lang="en-US" altLang="zh-CN" sz="3200" dirty="0">
                <a:latin typeface="幼圆" panose="02010509060101010101" pitchFamily="49" charset="-122"/>
                <a:ea typeface="幼圆" panose="02010509060101010101" pitchFamily="49" charset="-122"/>
              </a:rPr>
              <a:t>  </a:t>
            </a:r>
            <a:endParaRPr lang="zh-CN" altLang="en-US" sz="3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A603230-9D29-4437-9F80-D4F49CEA1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591" y="2113527"/>
            <a:ext cx="4047778" cy="56959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2C7998F-6229-4A4C-A1C6-9F3520159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19" y="2899801"/>
            <a:ext cx="7096673" cy="91679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FC99428-9882-4CD8-8224-52469A877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530" y="4979037"/>
            <a:ext cx="398366" cy="38664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3A3BAAB-BF7E-4EED-A2B7-A426362C6C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1036319" y="2275221"/>
            <a:ext cx="210133" cy="40790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ABEBFB7-1233-4BC2-84D1-BDD5FA602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1751677" y="4979037"/>
            <a:ext cx="210133" cy="4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67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59E47044-7512-4EDB-93EB-2E24D4FE5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64602" y="3936412"/>
            <a:ext cx="344245" cy="30626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944BEBB-BE16-4E1D-8156-33B429BBE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036320" y="2410720"/>
            <a:ext cx="258184" cy="40790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1BB4A13-30D6-4F76-8DC7-ED6A7B6C8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4463" y="2410720"/>
            <a:ext cx="381624" cy="370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6D8C851D-FE59-469B-9D76-4841D8B9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95D610-DB81-496F-BE62-C0D6B44B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725" y="1874565"/>
            <a:ext cx="10058400" cy="402336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再次拆分：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(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复合规则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x = r + y * q   y &lt;= r{r = r - y} R3 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R3 {q = 1 + q}x = r + y * q</a:t>
            </a:r>
          </a:p>
          <a:p>
            <a:pPr marL="0" indent="0">
              <a:buNone/>
            </a:pP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</a:p>
          <a:p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4872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9E4282C-2F52-4F08-AF9B-E285BD075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644" y="1845734"/>
            <a:ext cx="375612" cy="36456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5A78E8B-D1FA-47CF-A757-9E348ED0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670FBB-B910-4368-A096-3ACB77D4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q   y &lt;= r  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Lemma2                                           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(r – y) + y * (1 + q) 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赋值公理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(1 + q)</a:t>
            </a:r>
          </a:p>
          <a:p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R3: x = r + y * (1 + q)</a:t>
            </a:r>
          </a:p>
          <a:p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500A621D-D7A7-464C-987C-E9ED302162A3}"/>
              </a:ext>
            </a:extLst>
          </p:cNvPr>
          <p:cNvCxnSpPr>
            <a:cxnSpLocks/>
          </p:cNvCxnSpPr>
          <p:nvPr/>
        </p:nvCxnSpPr>
        <p:spPr>
          <a:xfrm>
            <a:off x="2662989" y="2322594"/>
            <a:ext cx="0" cy="436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F218FEC-B2C3-43D6-B162-4D33DCB435A3}"/>
              </a:ext>
            </a:extLst>
          </p:cNvPr>
          <p:cNvCxnSpPr>
            <a:cxnSpLocks/>
          </p:cNvCxnSpPr>
          <p:nvPr/>
        </p:nvCxnSpPr>
        <p:spPr>
          <a:xfrm>
            <a:off x="2662989" y="3259846"/>
            <a:ext cx="0" cy="465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70B9FBB1-3824-4644-B04E-32F421B34237}"/>
              </a:ext>
            </a:extLst>
          </p:cNvPr>
          <p:cNvSpPr txBox="1"/>
          <p:nvPr/>
        </p:nvSpPr>
        <p:spPr>
          <a:xfrm>
            <a:off x="5903495" y="1155395"/>
            <a:ext cx="4764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C50A85CE-3089-45DA-97B3-8AEE9CFCDE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0421" y="2405773"/>
            <a:ext cx="4326147" cy="353469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7BC7C0EA-8435-480E-AAC6-DA96C59840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2116" y="3429892"/>
            <a:ext cx="3144330" cy="6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66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873A0E-BDC3-4434-B400-31428A27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A44101-C5CC-46C1-9FD3-8A9093F33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x = r + y * (1 + q)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赋值公理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x = r + y * q</a:t>
            </a: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所以 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q   y &lt;= r{S}x = r + y * q</a:t>
            </a: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由迭代规则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有  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x = r + y * q{Q}</a:t>
            </a:r>
          </a:p>
          <a:p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endParaRPr lang="zh-CN" altLang="en-US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3E1AD7ED-5B44-4B23-847E-FFCCD7FE5670}"/>
              </a:ext>
            </a:extLst>
          </p:cNvPr>
          <p:cNvCxnSpPr/>
          <p:nvPr/>
        </p:nvCxnSpPr>
        <p:spPr>
          <a:xfrm>
            <a:off x="3144253" y="2294021"/>
            <a:ext cx="0" cy="417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447EAA52-1AAD-4F79-B553-8C280656A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485" y="3429000"/>
            <a:ext cx="365582" cy="35483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97338C9-FD16-41E3-91CE-C597A4867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591" y="4256864"/>
            <a:ext cx="4047778" cy="56959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BE79500-93FA-48F0-80AA-FD2F8B081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" y="5017361"/>
            <a:ext cx="4817930" cy="56093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C107BBB-AC69-4F9A-B0D1-CCE248496E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913041" y="3402463"/>
            <a:ext cx="210133" cy="4079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528C1E8-6A3C-4FCD-BC6B-87910CD1A5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601070" y="4421974"/>
            <a:ext cx="210133" cy="4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4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D9C7C93-24B6-4F0D-8EA8-2265BA34F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953032"/>
            <a:ext cx="3470148" cy="68351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2B4A59D-030B-421F-B16C-23711A58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证明示例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272C67-E8F8-4AAA-9360-9945BB056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回顾证明：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证明的主要步骤是利用复合规则将复杂的程序拆分成简单的部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分，选取新的断言逐步证明；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利用复合规则拆分时断言的选取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此处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R2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在我们开展证明前就已经根据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迭代规则确定；而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R1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和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R3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则时在证明的过程中确定</a:t>
            </a:r>
          </a:p>
        </p:txBody>
      </p:sp>
    </p:spTree>
    <p:extLst>
      <p:ext uri="{BB962C8B-B14F-4D97-AF65-F5344CB8AC3E}">
        <p14:creationId xmlns:p14="http://schemas.microsoft.com/office/powerpoint/2010/main" val="180729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1F3439-1477-4924-BDA7-30E01980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ADACE9DB-DE41-4717-B7F5-17821CE6A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一般限制：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指出了上述公理方法的不足：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1.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必须先证明各个公理是无副作用的，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但本文默认使用的公理无副作用；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2.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没能证明程序能成功终止；程序可能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因为死循环等无法终止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如角谷猜想；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15E029D-6CA3-4A32-B36F-4292347F2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316" y="1845734"/>
            <a:ext cx="3720364" cy="421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891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A5FB51-3696-4390-800C-7C777669C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D7F438-99AC-4C4B-B0BC-D44DAB219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程序正确性的证明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1.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一个程序的正确性可证明需要满足：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(1)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在程序的末尾或中间能通过做出关于变量的精确断言来描 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 述用户的想法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(2)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编程语言符合证明过程中使用的公理和规则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177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58F09E-D4A4-4385-B79A-D7598FAA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D7D00-2E7B-49C7-8303-7C1BEDC7D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程序正确性的证明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2.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正确性证明的优势：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(1)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提高可靠性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(2)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便于阅读、维护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(3)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提高兼容性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4497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B2EA5E-95C6-41A0-955C-F2F2E948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543850-511C-46E7-8780-6FC4877A8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3.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正确性证明的不足：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(1)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证明过程困难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(2)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可能只适用于简单的程序设计</a:t>
            </a:r>
          </a:p>
        </p:txBody>
      </p:sp>
    </p:spTree>
    <p:extLst>
      <p:ext uri="{BB962C8B-B14F-4D97-AF65-F5344CB8AC3E}">
        <p14:creationId xmlns:p14="http://schemas.microsoft.com/office/powerpoint/2010/main" val="3864838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D5B1B1-2D44-426A-BAC6-D0AD0AEC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3635E9-A5BA-4489-BC81-405DFC328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 形式语言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(Formal Language):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用精确的数学或机器可处理的公  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式定义的语言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作者建议使所有语言都遵循保证该语言正确所用的公理和规则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这样可以便于研究不同语言的正确性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作者还介绍了公理系统的优势：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(1)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便于理解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(2)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提供规避语言未定义部分的有效技术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(3)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辅助设计更好的语言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580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18ADB2-3D3F-47EA-89EE-1BDB41C3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作者简介              </a:t>
            </a:r>
            <a:r>
              <a:rPr lang="en-US" altLang="zh-CN" sz="4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Tony Hoare</a:t>
            </a:r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EDBAFA2-CB37-40A6-AA11-52BABE87C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972" y="1819373"/>
            <a:ext cx="2157708" cy="215770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A938346-FA32-4AFE-87AA-58A7843A42F3}"/>
              </a:ext>
            </a:extLst>
          </p:cNvPr>
          <p:cNvSpPr txBox="1"/>
          <p:nvPr/>
        </p:nvSpPr>
        <p:spPr>
          <a:xfrm>
            <a:off x="1036320" y="2013228"/>
            <a:ext cx="83615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solidFill>
                  <a:srgbClr val="20212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1980</a:t>
            </a:r>
            <a:r>
              <a:rPr lang="zh-CN" altLang="en-US" sz="2800" b="1" dirty="0">
                <a:solidFill>
                  <a:srgbClr val="20212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年获图灵奖</a:t>
            </a:r>
            <a:endParaRPr lang="en-US" altLang="zh-CN" sz="2800" b="1" dirty="0">
              <a:solidFill>
                <a:srgbClr val="20212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rgbClr val="20212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提出了快速排序算法和快速选择算法</a:t>
            </a:r>
            <a:endParaRPr lang="en-US" altLang="zh-CN" sz="2800" b="1" dirty="0">
              <a:solidFill>
                <a:srgbClr val="20212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幼圆" panose="02010509060101010101" pitchFamily="49" charset="-122"/>
                <a:ea typeface="幼圆" panose="02010509060101010101" pitchFamily="49" charset="-122"/>
              </a:rPr>
              <a:t>领导了</a:t>
            </a:r>
            <a:r>
              <a:rPr lang="en-US" altLang="zh-CN" sz="2800" b="1" dirty="0">
                <a:latin typeface="幼圆" panose="02010509060101010101" pitchFamily="49" charset="-122"/>
                <a:ea typeface="幼圆" panose="02010509060101010101" pitchFamily="49" charset="-122"/>
              </a:rPr>
              <a:t>Algol 60</a:t>
            </a:r>
            <a:r>
              <a:rPr lang="zh-CN" altLang="en-US" sz="2800" b="1" dirty="0">
                <a:latin typeface="幼圆" panose="02010509060101010101" pitchFamily="49" charset="-122"/>
                <a:ea typeface="幼圆" panose="02010509060101010101" pitchFamily="49" charset="-122"/>
              </a:rPr>
              <a:t>第一个商用编译器的设计与开发</a:t>
            </a:r>
            <a:endParaRPr lang="en-US" altLang="zh-CN" sz="2800" b="1" dirty="0">
              <a:solidFill>
                <a:srgbClr val="20212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rgbClr val="20212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弗洛伊德</a:t>
            </a:r>
            <a:r>
              <a:rPr lang="en-US" altLang="zh-CN" sz="2800" b="1" dirty="0">
                <a:solidFill>
                  <a:srgbClr val="20212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-</a:t>
            </a:r>
            <a:r>
              <a:rPr lang="zh-CN" altLang="en-US" sz="2800" b="1" dirty="0">
                <a:solidFill>
                  <a:srgbClr val="20212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霍尔逻辑</a:t>
            </a:r>
            <a:endParaRPr lang="en-US" altLang="zh-CN" sz="2800" b="1" dirty="0">
              <a:solidFill>
                <a:srgbClr val="20212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9157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FF7C53-1C56-42B4-AA71-C7D5B81A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517435-3383-4B38-8115-95A22E617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E456E24-8E0D-421B-B398-5B94F7324551}"/>
              </a:ext>
            </a:extLst>
          </p:cNvPr>
          <p:cNvSpPr txBox="1"/>
          <p:nvPr/>
        </p:nvSpPr>
        <p:spPr>
          <a:xfrm>
            <a:off x="1097280" y="1845734"/>
            <a:ext cx="100279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形式语义学  操作语义学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指称语义学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代数语义学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           </a:t>
            </a:r>
            <a:r>
              <a:rPr lang="zh-CN" altLang="en-US" sz="2800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公理语义学   </a:t>
            </a:r>
            <a:endParaRPr lang="en-US" altLang="zh-CN" sz="2800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     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52D2FE5E-BAE6-4944-899E-C775D197AE71}"/>
              </a:ext>
            </a:extLst>
          </p:cNvPr>
          <p:cNvCxnSpPr/>
          <p:nvPr/>
        </p:nvCxnSpPr>
        <p:spPr>
          <a:xfrm>
            <a:off x="2912882" y="2413262"/>
            <a:ext cx="4242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498C95DF-D849-4A3F-85AC-45C6DF0E828B}"/>
              </a:ext>
            </a:extLst>
          </p:cNvPr>
          <p:cNvCxnSpPr/>
          <p:nvPr/>
        </p:nvCxnSpPr>
        <p:spPr>
          <a:xfrm>
            <a:off x="2912882" y="2413262"/>
            <a:ext cx="424207" cy="883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57180081-66C9-4A44-B092-933821CC190B}"/>
              </a:ext>
            </a:extLst>
          </p:cNvPr>
          <p:cNvCxnSpPr>
            <a:cxnSpLocks/>
          </p:cNvCxnSpPr>
          <p:nvPr/>
        </p:nvCxnSpPr>
        <p:spPr>
          <a:xfrm>
            <a:off x="2912882" y="2413262"/>
            <a:ext cx="424207" cy="1753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29126017-069C-4CED-B7F5-7661C60FCF95}"/>
              </a:ext>
            </a:extLst>
          </p:cNvPr>
          <p:cNvCxnSpPr/>
          <p:nvPr/>
        </p:nvCxnSpPr>
        <p:spPr>
          <a:xfrm flipH="1" flipV="1">
            <a:off x="2912882" y="2413262"/>
            <a:ext cx="424207" cy="2620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ECF0E0F0-1793-4A12-9407-5153857B139C}"/>
              </a:ext>
            </a:extLst>
          </p:cNvPr>
          <p:cNvSpPr txBox="1"/>
          <p:nvPr/>
        </p:nvSpPr>
        <p:spPr>
          <a:xfrm>
            <a:off x="5324812" y="4572248"/>
            <a:ext cx="6444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1967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年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R. W. Floyd 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提出如何证明程序具有某种含义的数学方法，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1969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年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Hoare 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首次用公理系统定义了一类程序设计语言的语义。称之为霍尔逻辑（ 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Floyd-Hoare logic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71651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2F9B71-D469-4169-9761-69E762E5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13860"/>
          </a:xfrm>
        </p:spPr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引用与致谢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C80774-83DD-41ED-BE79-C5D9C5B60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十字转门符、形式语言的定义查阅了维基百科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NULL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的用法查阅了</a:t>
            </a: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C++ Reference</a:t>
            </a:r>
          </a:p>
          <a:p>
            <a:pPr marL="0" indent="0">
              <a:buNone/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感谢朱宇博、姚梦雨助教的指导</a:t>
            </a:r>
          </a:p>
        </p:txBody>
      </p:sp>
    </p:spTree>
    <p:extLst>
      <p:ext uri="{BB962C8B-B14F-4D97-AF65-F5344CB8AC3E}">
        <p14:creationId xmlns:p14="http://schemas.microsoft.com/office/powerpoint/2010/main" val="91553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18ADB2-3D3F-47EA-89EE-1BDB41C3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作者简介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A938346-FA32-4AFE-87AA-58A7843A42F3}"/>
              </a:ext>
            </a:extLst>
          </p:cNvPr>
          <p:cNvSpPr txBox="1"/>
          <p:nvPr/>
        </p:nvSpPr>
        <p:spPr>
          <a:xfrm>
            <a:off x="1036320" y="2013228"/>
            <a:ext cx="8361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88AACA-43CB-4456-98E7-F3133306B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Tony Hoare’s apologies</a:t>
            </a:r>
          </a:p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2009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年的一场会议上，</a:t>
            </a:r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Tony Hoare 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为发明 </a:t>
            </a:r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NULL 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引用道歉：</a:t>
            </a:r>
            <a:endParaRPr lang="en-US" altLang="zh-CN" b="1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I call it my billion-dollar mistake. It was the invention of the null </a:t>
            </a:r>
          </a:p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n 1965.</a:t>
            </a:r>
          </a:p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This has led to innumerable errors, vulnerabilities, and system crashes, </a:t>
            </a:r>
          </a:p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which reference have probably caused a billion dollars of pain and damage in </a:t>
            </a:r>
          </a:p>
          <a:p>
            <a:r>
              <a:rPr lang="en-US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the last forty years.</a:t>
            </a:r>
          </a:p>
        </p:txBody>
      </p:sp>
    </p:spTree>
    <p:extLst>
      <p:ext uri="{BB962C8B-B14F-4D97-AF65-F5344CB8AC3E}">
        <p14:creationId xmlns:p14="http://schemas.microsoft.com/office/powerpoint/2010/main" val="235765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8DBD73-DF4F-421E-92E2-758393DE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599708-9486-4AFD-8E6B-006F11A3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引言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计算机的算法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一般限制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程序正确性的证明</a:t>
            </a:r>
            <a:endParaRPr lang="en-US" altLang="zh-CN" sz="2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形式语言定义</a:t>
            </a:r>
          </a:p>
        </p:txBody>
      </p:sp>
    </p:spTree>
    <p:extLst>
      <p:ext uri="{BB962C8B-B14F-4D97-AF65-F5344CB8AC3E}">
        <p14:creationId xmlns:p14="http://schemas.microsoft.com/office/powerpoint/2010/main" val="164913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D5163C-5C14-452E-8E12-8BA41471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DFA34E-5EA8-4E79-94ED-E5C167716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引言：</a:t>
            </a:r>
            <a:b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 Tony Hoare 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指出阐释支撑程序的推理规则和公理是必要的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幼圆" panose="02010509060101010101" pitchFamily="49" charset="-122"/>
                <a:ea typeface="幼圆" panose="02010509060101010101" pitchFamily="49" charset="-122"/>
              </a:rPr>
              <a:t>It is therefore desirable and interesting to elucidate   the axioms and rules of inference which underlie our reasoning about computer programs.</a:t>
            </a:r>
          </a:p>
          <a:p>
            <a:pPr>
              <a:lnSpc>
                <a:spcPct val="100000"/>
              </a:lnSpc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并说明这篇文章介绍的公理系统由公理与推理规则组成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846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29CD484C-094A-4544-9FBD-CEC4BF3FF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163" y="4737536"/>
            <a:ext cx="5916837" cy="933158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193BB42-73A1-404D-9F27-C8BBC324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519042-FABB-4FA7-AE07-3C30A4322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737360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计算机的算法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引入了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9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条公理，证明了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条引理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         </a:t>
            </a: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         Lemma1                              </a:t>
            </a: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                 Lemma2</a:t>
            </a:r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354C6ED-0CF2-423B-A884-D2BAB6C89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0"/>
            <a:ext cx="6098681" cy="464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7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34C1B-7A18-480B-AF56-F8C86773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文章的结构与贡献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0018A21-8F1C-4410-A910-2F49CA0D0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6480" y="87336"/>
            <a:ext cx="5577840" cy="6026810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CF4CFBF-D23A-4389-A19C-C1F2E2EC2AAF}"/>
              </a:ext>
            </a:extLst>
          </p:cNvPr>
          <p:cNvSpPr txBox="1"/>
          <p:nvPr/>
        </p:nvSpPr>
        <p:spPr>
          <a:xfrm>
            <a:off x="1036320" y="1737360"/>
            <a:ext cx="781811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计算机的算法</a:t>
            </a:r>
            <a:endParaRPr lang="en-US" altLang="zh-CN" sz="28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介绍了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种溢出时的选择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</a:t>
            </a: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strict interpretation</a:t>
            </a: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firm boundary</a:t>
            </a:r>
          </a:p>
          <a:p>
            <a:pPr marL="0" indent="0">
              <a:buNone/>
            </a:pP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  modulo arithmetic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766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BA54ADF-32CF-4E11-8727-17AF9A5AE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6512" y="1567678"/>
            <a:ext cx="11620809" cy="102944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091E9A9-E212-494C-AD7A-47195BE8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>
                <a:latin typeface="幼圆" panose="02010509060101010101" pitchFamily="49" charset="-122"/>
                <a:ea typeface="幼圆" panose="02010509060101010101" pitchFamily="49" charset="-122"/>
              </a:rPr>
              <a:t>程序的执行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68B6A5-284F-4C95-9830-99F85F621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霍尔三元组：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其中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、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是断言，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Q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为程序；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称为前置条件，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为后置条件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若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P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在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Q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执行前成立，则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Q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执行后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成立；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若没有前置条件，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Q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执行后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R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成立，可以写成</a:t>
            </a:r>
            <a:endParaRPr lang="en-US" altLang="zh-CN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EE8BC82-E69F-40A4-98C5-9ACDDA442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973338"/>
            <a:ext cx="1459832" cy="57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9252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1532</TotalTime>
  <Words>1486</Words>
  <Application>Microsoft Office PowerPoint</Application>
  <PresentationFormat>宽屏</PresentationFormat>
  <Paragraphs>231</Paragraphs>
  <Slides>31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8" baseType="lpstr">
      <vt:lpstr>等线</vt:lpstr>
      <vt:lpstr>宋体</vt:lpstr>
      <vt:lpstr>幼圆</vt:lpstr>
      <vt:lpstr>Arial</vt:lpstr>
      <vt:lpstr>Calibri</vt:lpstr>
      <vt:lpstr>Calibri Light</vt:lpstr>
      <vt:lpstr>回顾</vt:lpstr>
      <vt:lpstr>程序设计语言的语义</vt:lpstr>
      <vt:lpstr>主要内容</vt:lpstr>
      <vt:lpstr>作者简介              Tony Hoare</vt:lpstr>
      <vt:lpstr>作者简介</vt:lpstr>
      <vt:lpstr>文章的结构与贡献</vt:lpstr>
      <vt:lpstr>文章的结构与贡献</vt:lpstr>
      <vt:lpstr>文章的结构与贡献</vt:lpstr>
      <vt:lpstr>文章的结构与贡献</vt:lpstr>
      <vt:lpstr>程序的执行</vt:lpstr>
      <vt:lpstr>程序的执行</vt:lpstr>
      <vt:lpstr>程序的执行</vt:lpstr>
      <vt:lpstr>程序的执行</vt:lpstr>
      <vt:lpstr>程序的执行</vt:lpstr>
      <vt:lpstr>程序的执行</vt:lpstr>
      <vt:lpstr>证明示例</vt:lpstr>
      <vt:lpstr>证明示例</vt:lpstr>
      <vt:lpstr>证明示例</vt:lpstr>
      <vt:lpstr>证明示例</vt:lpstr>
      <vt:lpstr>证明示例</vt:lpstr>
      <vt:lpstr>证明示例</vt:lpstr>
      <vt:lpstr>证明示例</vt:lpstr>
      <vt:lpstr>证明示例</vt:lpstr>
      <vt:lpstr>证明示例</vt:lpstr>
      <vt:lpstr>证明示例</vt:lpstr>
      <vt:lpstr>文章的结构与贡献</vt:lpstr>
      <vt:lpstr>文章的结构与贡献</vt:lpstr>
      <vt:lpstr>文章的结构与贡献</vt:lpstr>
      <vt:lpstr>文章的结构与贡献</vt:lpstr>
      <vt:lpstr>文章的结构与贡献</vt:lpstr>
      <vt:lpstr>文章的结构与贡献</vt:lpstr>
      <vt:lpstr>引用与致谢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程序设计语言的语义</dc:title>
  <dc:creator>y</dc:creator>
  <cp:lastModifiedBy>y</cp:lastModifiedBy>
  <cp:revision>12</cp:revision>
  <dcterms:created xsi:type="dcterms:W3CDTF">2021-11-09T16:30:54Z</dcterms:created>
  <dcterms:modified xsi:type="dcterms:W3CDTF">2021-11-14T14:38:29Z</dcterms:modified>
</cp:coreProperties>
</file>