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36"/>
  </p:notesMasterIdLst>
  <p:sldIdLst>
    <p:sldId id="256" r:id="rId2"/>
    <p:sldId id="274" r:id="rId3"/>
    <p:sldId id="277" r:id="rId4"/>
    <p:sldId id="276" r:id="rId5"/>
    <p:sldId id="284" r:id="rId6"/>
    <p:sldId id="285" r:id="rId7"/>
    <p:sldId id="279" r:id="rId8"/>
    <p:sldId id="313" r:id="rId9"/>
    <p:sldId id="315" r:id="rId10"/>
    <p:sldId id="289" r:id="rId11"/>
    <p:sldId id="316" r:id="rId12"/>
    <p:sldId id="287" r:id="rId13"/>
    <p:sldId id="290" r:id="rId14"/>
    <p:sldId id="311" r:id="rId15"/>
    <p:sldId id="312" r:id="rId16"/>
    <p:sldId id="317" r:id="rId17"/>
    <p:sldId id="318" r:id="rId18"/>
    <p:sldId id="292" r:id="rId19"/>
    <p:sldId id="306" r:id="rId20"/>
    <p:sldId id="293" r:id="rId21"/>
    <p:sldId id="291" r:id="rId22"/>
    <p:sldId id="305" r:id="rId23"/>
    <p:sldId id="282" r:id="rId24"/>
    <p:sldId id="294" r:id="rId25"/>
    <p:sldId id="283" r:id="rId26"/>
    <p:sldId id="319" r:id="rId27"/>
    <p:sldId id="296" r:id="rId28"/>
    <p:sldId id="280" r:id="rId29"/>
    <p:sldId id="301" r:id="rId30"/>
    <p:sldId id="302" r:id="rId31"/>
    <p:sldId id="303" r:id="rId32"/>
    <p:sldId id="314" r:id="rId33"/>
    <p:sldId id="320" r:id="rId34"/>
    <p:sldId id="321" r:id="rId35"/>
  </p:sldIdLst>
  <p:sldSz cx="12192000" cy="6858000"/>
  <p:notesSz cx="7099300" cy="10234613"/>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051" autoAdjust="0"/>
  </p:normalViewPr>
  <p:slideViewPr>
    <p:cSldViewPr>
      <p:cViewPr varScale="1">
        <p:scale>
          <a:sx n="61" d="100"/>
          <a:sy n="61" d="100"/>
        </p:scale>
        <p:origin x="1668" y="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eaLnBrk="1" hangingPunct="1">
              <a:defRPr sz="1300">
                <a:latin typeface="Arial" pitchFamily="34" charset="0"/>
                <a:ea typeface="宋体" pitchFamily="2" charset="-122"/>
              </a:defRPr>
            </a:lvl1pPr>
          </a:lstStyle>
          <a:p>
            <a:pPr>
              <a:defRPr/>
            </a:pPr>
            <a:endParaRPr lang="zh-CN" altLang="zh-CN"/>
          </a:p>
        </p:txBody>
      </p:sp>
      <p:sp>
        <p:nvSpPr>
          <p:cNvPr id="307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eaLnBrk="1" hangingPunct="1">
              <a:defRPr sz="1300">
                <a:latin typeface="Arial" pitchFamily="34" charset="0"/>
                <a:ea typeface="宋体" pitchFamily="2" charset="-122"/>
              </a:defRPr>
            </a:lvl1pPr>
          </a:lstStyle>
          <a:p>
            <a:pPr>
              <a:defRPr/>
            </a:pPr>
            <a:endParaRPr lang="zh-CN" altLang="zh-CN"/>
          </a:p>
        </p:txBody>
      </p:sp>
      <p:sp>
        <p:nvSpPr>
          <p:cNvPr id="3076" name="Rectangle 4"/>
          <p:cNvSpPr>
            <a:spLocks noGrp="1" noRot="1" noChangeAspect="1" noChangeArrowheads="1"/>
          </p:cNvSpPr>
          <p:nvPr>
            <p:ph type="sldImg" idx="2"/>
          </p:nvPr>
        </p:nvSpPr>
        <p:spPr bwMode="auto">
          <a:xfrm>
            <a:off x="139700" y="768350"/>
            <a:ext cx="6819900"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7" name="Rectangle 5"/>
          <p:cNvSpPr>
            <a:spLocks noGrp="1" noRot="1" noChangeArrowheads="1"/>
          </p:cNvSpPr>
          <p:nvPr>
            <p:ph type="body" sz="quarter" idx="3"/>
          </p:nvPr>
        </p:nvSpPr>
        <p:spPr bwMode="auto">
          <a:xfrm>
            <a:off x="709613" y="4860925"/>
            <a:ext cx="5680075" cy="4605338"/>
          </a:xfrm>
          <a:prstGeom prst="rect">
            <a:avLst/>
          </a:prstGeom>
          <a:noFill/>
          <a:ln w="9525" cmpd="sng">
            <a:noFill/>
            <a:miter lim="800000"/>
            <a:headEnd/>
            <a:tailEnd/>
          </a:ln>
          <a:effectLst/>
        </p:spPr>
        <p:txBody>
          <a:bodyPr vert="horz" wrap="square" lIns="99048" tIns="49524" rIns="99048" bIns="49524" numCol="1" anchor="ctr" anchorCtr="0" compatLnSpc="1">
            <a:prstTxWarp prst="textNoShape">
              <a:avLst/>
            </a:prstTxWarp>
          </a:bodyPr>
          <a:lstStyle/>
          <a:p>
            <a:pPr lvl="0"/>
            <a:r>
              <a:rPr lang="zh-CN" altLang="zh-CN" noProof="0" smtClean="0"/>
              <a:t>Click to edit Master text styles</a:t>
            </a:r>
          </a:p>
          <a:p>
            <a:pPr lvl="1"/>
            <a:r>
              <a:rPr lang="zh-CN" altLang="zh-CN" noProof="0" smtClean="0"/>
              <a:t>Second level</a:t>
            </a:r>
          </a:p>
          <a:p>
            <a:pPr lvl="2"/>
            <a:r>
              <a:rPr lang="zh-CN" altLang="zh-CN" noProof="0" smtClean="0"/>
              <a:t>Third level</a:t>
            </a:r>
          </a:p>
          <a:p>
            <a:pPr lvl="3"/>
            <a:r>
              <a:rPr lang="zh-CN" altLang="zh-CN" noProof="0" smtClean="0"/>
              <a:t>Fourth level</a:t>
            </a:r>
          </a:p>
          <a:p>
            <a:pPr lvl="4"/>
            <a:r>
              <a:rPr lang="zh-CN" altLang="zh-CN" noProof="0" smtClean="0"/>
              <a:t>Fifth level</a:t>
            </a:r>
          </a:p>
        </p:txBody>
      </p:sp>
      <p:sp>
        <p:nvSpPr>
          <p:cNvPr id="307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eaLnBrk="1" hangingPunct="1">
              <a:defRPr sz="1300">
                <a:latin typeface="Arial" pitchFamily="34" charset="0"/>
                <a:ea typeface="宋体" pitchFamily="2" charset="-122"/>
              </a:defRPr>
            </a:lvl1pPr>
          </a:lstStyle>
          <a:p>
            <a:pPr>
              <a:defRPr/>
            </a:pPr>
            <a:endParaRPr lang="zh-CN" altLang="zh-CN"/>
          </a:p>
        </p:txBody>
      </p:sp>
      <p:sp>
        <p:nvSpPr>
          <p:cNvPr id="307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eaLnBrk="1" hangingPunct="1">
              <a:defRPr sz="1300"/>
            </a:lvl1pPr>
          </a:lstStyle>
          <a:p>
            <a:pPr>
              <a:defRPr/>
            </a:pPr>
            <a:fld id="{C69A3F9F-6AE5-439D-9928-D47EF57F23BA}" type="slidenum">
              <a:rPr lang="zh-CN" altLang="zh-CN"/>
              <a:pPr>
                <a:defRPr/>
              </a:pPr>
              <a:t>‹#›</a:t>
            </a:fld>
            <a:endParaRPr lang="zh-CN" altLang="zh-CN"/>
          </a:p>
        </p:txBody>
      </p:sp>
    </p:spTree>
    <p:extLst>
      <p:ext uri="{BB962C8B-B14F-4D97-AF65-F5344CB8AC3E}">
        <p14:creationId xmlns:p14="http://schemas.microsoft.com/office/powerpoint/2010/main" val="3770789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a:xfrm>
            <a:off x="139700" y="768350"/>
            <a:ext cx="6819900" cy="3836988"/>
          </a:xfrm>
        </p:spPr>
      </p:sp>
      <p:sp>
        <p:nvSpPr>
          <p:cNvPr id="819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smtClean="0"/>
              <a:t>do precisely what we intend them to do</a:t>
            </a:r>
          </a:p>
          <a:p>
            <a:endParaRPr lang="en-US" altLang="zh-CN" dirty="0" smtClean="0"/>
          </a:p>
          <a:p>
            <a:endParaRPr lang="zh-CN" altLang="en-US" dirty="0" smtClean="0"/>
          </a:p>
        </p:txBody>
      </p:sp>
      <p:sp>
        <p:nvSpPr>
          <p:cNvPr id="819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42BCAC7-A56A-40BE-9401-D67CDD04E76D}" type="slidenum">
              <a:rPr lang="zh-CN" altLang="zh-CN" smtClean="0"/>
              <a:pPr/>
              <a:t>2</a:t>
            </a:fld>
            <a:endParaRPr lang="zh-CN" altLang="zh-CN" smtClean="0"/>
          </a:p>
        </p:txBody>
      </p:sp>
    </p:spTree>
    <p:extLst>
      <p:ext uri="{BB962C8B-B14F-4D97-AF65-F5344CB8AC3E}">
        <p14:creationId xmlns:p14="http://schemas.microsoft.com/office/powerpoint/2010/main" val="652200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a:xfrm>
            <a:off x="139700" y="768350"/>
            <a:ext cx="6819900" cy="3836988"/>
          </a:xfrm>
        </p:spPr>
      </p:sp>
      <p:sp>
        <p:nvSpPr>
          <p:cNvPr id="2765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smtClean="0"/>
              <a:t>Accordingly, we wish to capture the behavior of the algorithm by making careful statements about what it is doing at certain points</a:t>
            </a:r>
            <a:endParaRPr lang="zh-CN" altLang="en-US" dirty="0" smtClean="0"/>
          </a:p>
        </p:txBody>
      </p:sp>
      <p:sp>
        <p:nvSpPr>
          <p:cNvPr id="2765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F1D9788-479D-4A46-92D7-8B26B300B43F}" type="slidenum">
              <a:rPr lang="zh-CN" altLang="zh-CN" smtClean="0"/>
              <a:pPr/>
              <a:t>13</a:t>
            </a:fld>
            <a:endParaRPr lang="zh-CN" altLang="zh-CN" smtClean="0"/>
          </a:p>
        </p:txBody>
      </p:sp>
    </p:spTree>
    <p:extLst>
      <p:ext uri="{BB962C8B-B14F-4D97-AF65-F5344CB8AC3E}">
        <p14:creationId xmlns:p14="http://schemas.microsoft.com/office/powerpoint/2010/main" val="3506562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For( </a:t>
            </a:r>
            <a:r>
              <a:rPr lang="en-US" altLang="zh-CN" dirty="0" err="1" smtClean="0"/>
              <a:t>i</a:t>
            </a:r>
            <a:r>
              <a:rPr lang="en-US" altLang="zh-CN" dirty="0" smtClean="0"/>
              <a:t>=0</a:t>
            </a:r>
            <a:r>
              <a:rPr lang="en-US" altLang="zh-CN" baseline="0" dirty="0" smtClean="0"/>
              <a:t> to </a:t>
            </a:r>
            <a:r>
              <a:rPr lang="en-US" altLang="zh-CN" baseline="0" dirty="0" err="1" smtClean="0"/>
              <a:t>n,i</a:t>
            </a:r>
            <a:r>
              <a:rPr lang="en-US" altLang="zh-CN" baseline="0" dirty="0" smtClean="0"/>
              <a:t>++)  s</a:t>
            </a:r>
            <a:r>
              <a:rPr lang="en-US" altLang="zh-CN" dirty="0" smtClean="0"/>
              <a:t>um=</a:t>
            </a:r>
            <a:r>
              <a:rPr lang="en-US" altLang="zh-CN" dirty="0" err="1" smtClean="0"/>
              <a:t>sum+i</a:t>
            </a:r>
            <a:r>
              <a:rPr lang="en-US" altLang="zh-CN" dirty="0" smtClean="0"/>
              <a:t>;</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15</a:t>
            </a:fld>
            <a:endParaRPr lang="zh-CN" altLang="zh-CN"/>
          </a:p>
        </p:txBody>
      </p:sp>
    </p:spTree>
    <p:extLst>
      <p:ext uri="{BB962C8B-B14F-4D97-AF65-F5344CB8AC3E}">
        <p14:creationId xmlns:p14="http://schemas.microsoft.com/office/powerpoint/2010/main" val="1452730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因为我们要面对“任意的输入”，我们很难直接面对最后的断言，进行证明。我们必须、几乎要考察每一个算法步骤，看是否形成一个“真断言” 链，看这个链在</a:t>
            </a:r>
            <a:r>
              <a:rPr lang="en-US" altLang="zh-CN" dirty="0" smtClean="0"/>
              <a:t>reach</a:t>
            </a:r>
            <a:r>
              <a:rPr lang="zh-CN" altLang="en-US" dirty="0" smtClean="0"/>
              <a:t>终止点时，能否“推理”出终止点断言的</a:t>
            </a:r>
            <a:r>
              <a:rPr lang="en-US" altLang="zh-CN" dirty="0" smtClean="0"/>
              <a:t>truth</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17</a:t>
            </a:fld>
            <a:endParaRPr lang="zh-CN" altLang="zh-CN"/>
          </a:p>
        </p:txBody>
      </p:sp>
    </p:spTree>
    <p:extLst>
      <p:ext uri="{BB962C8B-B14F-4D97-AF65-F5344CB8AC3E}">
        <p14:creationId xmlns:p14="http://schemas.microsoft.com/office/powerpoint/2010/main" val="3275837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a:xfrm>
            <a:off x="139700" y="768350"/>
            <a:ext cx="6819900" cy="3836988"/>
          </a:xfrm>
        </p:spPr>
      </p:sp>
      <p:sp>
        <p:nvSpPr>
          <p:cNvPr id="3789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t>其实，循环部分的正确性证明是部分正确性证明的关键所在，因此，在多数情况下（不包含递归的算法的部分正确性证明）往往忽略非循环部分的断言设置和证明</a:t>
            </a:r>
          </a:p>
        </p:txBody>
      </p:sp>
      <p:sp>
        <p:nvSpPr>
          <p:cNvPr id="3789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500FB94B-27C3-4B6D-8BCF-82C7ACE8776A}" type="slidenum">
              <a:rPr lang="zh-CN" altLang="zh-CN" smtClean="0"/>
              <a:pPr/>
              <a:t>18</a:t>
            </a:fld>
            <a:endParaRPr lang="zh-CN" altLang="zh-CN" smtClean="0"/>
          </a:p>
        </p:txBody>
      </p:sp>
    </p:spTree>
    <p:extLst>
      <p:ext uri="{BB962C8B-B14F-4D97-AF65-F5344CB8AC3E}">
        <p14:creationId xmlns:p14="http://schemas.microsoft.com/office/powerpoint/2010/main" val="2856057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因为我们要面对“任意的输入”，我们很难直接面对最后的断言，进行证明。我们必须、几乎要考察每一个算法步骤，看是否形成一个“真断言” 链，看这个链在</a:t>
            </a:r>
            <a:r>
              <a:rPr lang="en-US" altLang="zh-CN" dirty="0" smtClean="0"/>
              <a:t>reach</a:t>
            </a:r>
            <a:r>
              <a:rPr lang="zh-CN" altLang="en-US" dirty="0" smtClean="0"/>
              <a:t>终止点时，能否“推理”出终止点断言的</a:t>
            </a:r>
            <a:r>
              <a:rPr lang="en-US" altLang="zh-CN" dirty="0" smtClean="0"/>
              <a:t>truth</a:t>
            </a:r>
            <a:r>
              <a:rPr lang="zh-CN" altLang="en-US" dirty="0" smtClean="0"/>
              <a:t>。</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22</a:t>
            </a:fld>
            <a:endParaRPr lang="zh-CN" altLang="zh-CN"/>
          </a:p>
        </p:txBody>
      </p:sp>
    </p:spTree>
    <p:extLst>
      <p:ext uri="{BB962C8B-B14F-4D97-AF65-F5344CB8AC3E}">
        <p14:creationId xmlns:p14="http://schemas.microsoft.com/office/powerpoint/2010/main" val="1314327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a:xfrm>
            <a:off x="139700" y="768350"/>
            <a:ext cx="6819900" cy="3836988"/>
          </a:xfrm>
        </p:spPr>
      </p:sp>
      <p:sp>
        <p:nvSpPr>
          <p:cNvPr id="3277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points that are reached many times within a single execution.</a:t>
            </a:r>
          </a:p>
          <a:p>
            <a:r>
              <a:rPr lang="en-US" altLang="zh-CN" smtClean="0"/>
              <a:t>they remain true no matter how often they are reached.</a:t>
            </a:r>
            <a:endParaRPr lang="zh-CN" altLang="en-US" smtClean="0"/>
          </a:p>
        </p:txBody>
      </p:sp>
      <p:sp>
        <p:nvSpPr>
          <p:cNvPr id="3277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AE39950-5B55-43D4-A1C9-591974E65B23}" type="slidenum">
              <a:rPr lang="zh-CN" altLang="zh-CN" smtClean="0"/>
              <a:pPr/>
              <a:t>23</a:t>
            </a:fld>
            <a:endParaRPr lang="zh-CN" altLang="zh-CN" smtClean="0"/>
          </a:p>
        </p:txBody>
      </p:sp>
    </p:spTree>
    <p:extLst>
      <p:ext uri="{BB962C8B-B14F-4D97-AF65-F5344CB8AC3E}">
        <p14:creationId xmlns:p14="http://schemas.microsoft.com/office/powerpoint/2010/main" val="4217106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a:xfrm>
            <a:off x="139700" y="768350"/>
            <a:ext cx="6819900" cy="3836988"/>
          </a:xfrm>
        </p:spPr>
      </p:sp>
      <p:sp>
        <p:nvSpPr>
          <p:cNvPr id="3481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smtClean="0"/>
          </a:p>
        </p:txBody>
      </p:sp>
      <p:sp>
        <p:nvSpPr>
          <p:cNvPr id="34820"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6ABB84BC-8D17-4848-91D5-BEE26BDA5BC8}" type="slidenum">
              <a:rPr lang="zh-CN" altLang="zh-CN" smtClean="0"/>
              <a:pPr/>
              <a:t>25</a:t>
            </a:fld>
            <a:endParaRPr lang="zh-CN" altLang="zh-CN" smtClean="0"/>
          </a:p>
        </p:txBody>
      </p:sp>
    </p:spTree>
    <p:extLst>
      <p:ext uri="{BB962C8B-B14F-4D97-AF65-F5344CB8AC3E}">
        <p14:creationId xmlns:p14="http://schemas.microsoft.com/office/powerpoint/2010/main" val="1152535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数学归纳法证明了一个在无限良序集合上的全称量词谓词逻辑式的永真；</a:t>
            </a:r>
            <a:endParaRPr lang="en-US" altLang="zh-CN" dirty="0" smtClean="0"/>
          </a:p>
          <a:p>
            <a:r>
              <a:rPr lang="zh-CN" altLang="en-US" dirty="0" smtClean="0"/>
              <a:t>循环不变式证明了一个在有限（</a:t>
            </a:r>
            <a:r>
              <a:rPr lang="en-US" altLang="zh-CN" dirty="0" smtClean="0"/>
              <a:t>N</a:t>
            </a:r>
            <a:r>
              <a:rPr lang="zh-CN" altLang="en-US" dirty="0" smtClean="0"/>
              <a:t>）良序集合上的全称量词谓词逻辑式在观察了所有成员之后的成立；</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26</a:t>
            </a:fld>
            <a:endParaRPr lang="zh-CN" altLang="zh-CN"/>
          </a:p>
        </p:txBody>
      </p:sp>
    </p:spTree>
    <p:extLst>
      <p:ext uri="{BB962C8B-B14F-4D97-AF65-F5344CB8AC3E}">
        <p14:creationId xmlns:p14="http://schemas.microsoft.com/office/powerpoint/2010/main" val="4186751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写循环，必须清醒地认识到这一点！</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27</a:t>
            </a:fld>
            <a:endParaRPr lang="zh-CN" altLang="zh-CN"/>
          </a:p>
        </p:txBody>
      </p:sp>
    </p:spTree>
    <p:extLst>
      <p:ext uri="{BB962C8B-B14F-4D97-AF65-F5344CB8AC3E}">
        <p14:creationId xmlns:p14="http://schemas.microsoft.com/office/powerpoint/2010/main" val="1618456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宋体" panose="02010600030101010101" pitchFamily="2" charset="-122"/>
              </a:defRPr>
            </a:lvl1pPr>
            <a:lvl2pPr marL="742950" indent="-285750">
              <a:spcBef>
                <a:spcPct val="30000"/>
              </a:spcBef>
              <a:defRPr sz="1200">
                <a:solidFill>
                  <a:schemeClr val="tx1"/>
                </a:solidFill>
                <a:latin typeface="Arial" panose="020B0604020202020204" pitchFamily="34" charset="0"/>
                <a:ea typeface="宋体" panose="02010600030101010101" pitchFamily="2" charset="-122"/>
              </a:defRPr>
            </a:lvl2pPr>
            <a:lvl3pPr marL="1143000" indent="-228600">
              <a:spcBef>
                <a:spcPct val="30000"/>
              </a:spcBef>
              <a:defRPr sz="1200">
                <a:solidFill>
                  <a:schemeClr val="tx1"/>
                </a:solidFill>
                <a:latin typeface="Arial" panose="020B0604020202020204" pitchFamily="34" charset="0"/>
                <a:ea typeface="宋体" panose="02010600030101010101" pitchFamily="2" charset="-122"/>
              </a:defRPr>
            </a:lvl3pPr>
            <a:lvl4pPr marL="1600200" indent="-228600">
              <a:spcBef>
                <a:spcPct val="30000"/>
              </a:spcBef>
              <a:defRPr sz="1200">
                <a:solidFill>
                  <a:schemeClr val="tx1"/>
                </a:solidFill>
                <a:latin typeface="Arial" panose="020B0604020202020204" pitchFamily="34" charset="0"/>
                <a:ea typeface="宋体" panose="02010600030101010101" pitchFamily="2" charset="-122"/>
              </a:defRPr>
            </a:lvl4pPr>
            <a:lvl5pPr marL="2057400" indent="-228600">
              <a:spcBef>
                <a:spcPct val="30000"/>
              </a:spcBef>
              <a:defRPr sz="12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宋体" panose="02010600030101010101" pitchFamily="2" charset="-122"/>
              </a:defRPr>
            </a:lvl9pPr>
          </a:lstStyle>
          <a:p>
            <a:pPr>
              <a:spcBef>
                <a:spcPct val="0"/>
              </a:spcBef>
            </a:pPr>
            <a:fld id="{7F9DA439-64B7-4851-94CE-1E9466E40E65}" type="slidenum">
              <a:rPr lang="zh-CN" altLang="en-US" sz="1300" smtClean="0"/>
              <a:pPr>
                <a:spcBef>
                  <a:spcPct val="0"/>
                </a:spcBef>
              </a:pPr>
              <a:t>28</a:t>
            </a:fld>
            <a:endParaRPr lang="en-US" altLang="zh-CN" sz="1300" smtClean="0"/>
          </a:p>
        </p:txBody>
      </p:sp>
      <p:sp>
        <p:nvSpPr>
          <p:cNvPr id="41987" name="Rectangle 2"/>
          <p:cNvSpPr>
            <a:spLocks noGrp="1" noRot="1" noChangeAspect="1" noChangeArrowheads="1" noTextEdit="1"/>
          </p:cNvSpPr>
          <p:nvPr>
            <p:ph type="sldImg"/>
          </p:nvPr>
        </p:nvSpPr>
        <p:spPr>
          <a:xfrm>
            <a:off x="139700" y="768350"/>
            <a:ext cx="6819900" cy="3836988"/>
          </a:xfrm>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dirty="0" smtClean="0"/>
          </a:p>
        </p:txBody>
      </p:sp>
    </p:spTree>
    <p:extLst>
      <p:ext uri="{BB962C8B-B14F-4D97-AF65-F5344CB8AC3E}">
        <p14:creationId xmlns:p14="http://schemas.microsoft.com/office/powerpoint/2010/main" val="1453243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xfrm>
            <a:off x="139700" y="768350"/>
            <a:ext cx="6819900" cy="3836988"/>
          </a:xfrm>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t>举例，判断；</a:t>
            </a:r>
            <a:endParaRPr lang="en-US" altLang="zh-CN" dirty="0" smtClean="0"/>
          </a:p>
          <a:p>
            <a:r>
              <a:rPr lang="zh-CN" altLang="en-US" dirty="0" smtClean="0"/>
              <a:t>语言错：不符合语法；</a:t>
            </a:r>
            <a:endParaRPr lang="en-US" altLang="zh-CN" dirty="0" smtClean="0"/>
          </a:p>
          <a:p>
            <a:r>
              <a:rPr lang="zh-CN" altLang="en-US" dirty="0" smtClean="0"/>
              <a:t>语义错：算法正确，但是翻译成程序时出错，使得程序的能力和算法的能力不一致：循环控制出错、键盘输入错误；</a:t>
            </a:r>
            <a:endParaRPr lang="en-US" altLang="zh-CN" dirty="0" smtClean="0"/>
          </a:p>
          <a:p>
            <a:r>
              <a:rPr lang="zh-CN" altLang="en-US" dirty="0" smtClean="0"/>
              <a:t>逻辑错误：指算法错误，比如统计员工工资。问题理解出错，计划出错等。</a:t>
            </a:r>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E39103E-1186-431F-8784-4854D58AB1C9}" type="slidenum">
              <a:rPr lang="zh-CN" altLang="zh-CN" smtClean="0"/>
              <a:pPr/>
              <a:t>3</a:t>
            </a:fld>
            <a:endParaRPr lang="zh-CN" altLang="zh-CN" smtClean="0"/>
          </a:p>
        </p:txBody>
      </p:sp>
    </p:spTree>
    <p:extLst>
      <p:ext uri="{BB962C8B-B14F-4D97-AF65-F5344CB8AC3E}">
        <p14:creationId xmlns:p14="http://schemas.microsoft.com/office/powerpoint/2010/main" val="2091852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这种证明方法依然和经典的数学归纳法有细微差别：无限和“有限”</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30</a:t>
            </a:fld>
            <a:endParaRPr lang="zh-CN" altLang="zh-CN"/>
          </a:p>
        </p:txBody>
      </p:sp>
    </p:spTree>
    <p:extLst>
      <p:ext uri="{BB962C8B-B14F-4D97-AF65-F5344CB8AC3E}">
        <p14:creationId xmlns:p14="http://schemas.microsoft.com/office/powerpoint/2010/main" val="28589674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循环不变式证明方法需要观察计算过程，而这种“数学归纳法”无需观察计算细节！</a:t>
            </a:r>
            <a:endParaRPr lang="en-US" altLang="zh-CN" dirty="0" smtClean="0"/>
          </a:p>
          <a:p>
            <a:r>
              <a:rPr lang="zh-CN" altLang="en-US" dirty="0" smtClean="0"/>
              <a:t>用递归去思考，带来的便利；</a:t>
            </a:r>
            <a:endParaRPr lang="en-US" altLang="zh-CN" dirty="0" smtClean="0"/>
          </a:p>
          <a:p>
            <a:r>
              <a:rPr lang="zh-CN" altLang="en-US" dirty="0" smtClean="0"/>
              <a:t>用循环去实现，带来的高效。</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31</a:t>
            </a:fld>
            <a:endParaRPr lang="zh-CN" altLang="zh-CN"/>
          </a:p>
        </p:txBody>
      </p:sp>
    </p:spTree>
    <p:extLst>
      <p:ext uri="{BB962C8B-B14F-4D97-AF65-F5344CB8AC3E}">
        <p14:creationId xmlns:p14="http://schemas.microsoft.com/office/powerpoint/2010/main" val="3967606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算法问题的</a:t>
            </a:r>
            <a:r>
              <a:rPr lang="en-US" altLang="zh-CN" dirty="0" smtClean="0"/>
              <a:t>specification</a:t>
            </a:r>
            <a:r>
              <a:rPr lang="zh-CN" altLang="en-US" dirty="0" smtClean="0"/>
              <a:t>要规定正确的</a:t>
            </a:r>
            <a:r>
              <a:rPr lang="en-US" altLang="zh-CN" dirty="0" smtClean="0"/>
              <a:t>input/output</a:t>
            </a:r>
            <a:r>
              <a:rPr lang="zh-CN" altLang="en-US" dirty="0" smtClean="0"/>
              <a:t>之间的关系，给出一个</a:t>
            </a:r>
            <a:r>
              <a:rPr lang="en-US" altLang="zh-CN" dirty="0" smtClean="0"/>
              <a:t>well define</a:t>
            </a:r>
            <a:r>
              <a:rPr lang="zh-CN" altLang="en-US" dirty="0" smtClean="0"/>
              <a:t>的函数（虽然我们可能难以一一指明定义域中元素和值域中哪个元素所对应，但我们必须清晰两者之间保持的“数学或者物理或者</a:t>
            </a:r>
            <a:r>
              <a:rPr lang="en-US" altLang="zh-CN" dirty="0" smtClean="0"/>
              <a:t>……</a:t>
            </a:r>
            <a:r>
              <a:rPr lang="zh-CN" altLang="en-US" dirty="0" smtClean="0"/>
              <a:t>”性质），并证明解这个问题的某个算法在任意输入时，这个输入和输出之间满足这个函数的规定</a:t>
            </a:r>
            <a:r>
              <a:rPr lang="en-US" altLang="zh-CN" dirty="0" smtClean="0"/>
              <a:t>(</a:t>
            </a:r>
            <a:r>
              <a:rPr lang="zh-CN" altLang="en-US" dirty="0" smtClean="0"/>
              <a:t>保持了这个性质）</a:t>
            </a:r>
            <a:r>
              <a:rPr lang="en-US" altLang="zh-CN" dirty="0" smtClean="0"/>
              <a:t>.</a:t>
            </a:r>
          </a:p>
          <a:p>
            <a:r>
              <a:rPr lang="zh-CN" altLang="en-US" dirty="0" smtClean="0"/>
              <a:t>因此，这段话有三层含义：</a:t>
            </a:r>
            <a:endParaRPr lang="en-US" altLang="zh-CN" dirty="0" smtClean="0"/>
          </a:p>
          <a:p>
            <a:r>
              <a:rPr lang="en-US" altLang="zh-CN" dirty="0" smtClean="0"/>
              <a:t>1</a:t>
            </a:r>
            <a:r>
              <a:rPr lang="zh-CN" altLang="en-US" dirty="0" smtClean="0"/>
              <a:t>，界定了定义域：算法要针对定义域中所有元素起作用（特别是边界情况，容易被混淆或者疏忽）；要在程序中对任意的输入进行判定，是否是一个合法的输入；</a:t>
            </a:r>
            <a:endParaRPr lang="en-US" altLang="zh-CN" dirty="0" smtClean="0"/>
          </a:p>
          <a:p>
            <a:r>
              <a:rPr lang="en-US" altLang="zh-CN" dirty="0" smtClean="0"/>
              <a:t>2</a:t>
            </a:r>
            <a:r>
              <a:rPr lang="zh-CN" altLang="en-US" dirty="0" smtClean="0"/>
              <a:t>，形式化定义这个</a:t>
            </a:r>
            <a:r>
              <a:rPr lang="en-US" altLang="zh-CN" dirty="0" smtClean="0"/>
              <a:t>relationship</a:t>
            </a:r>
            <a:r>
              <a:rPr lang="zh-CN" altLang="en-US" dirty="0" smtClean="0"/>
              <a:t>，便于证明</a:t>
            </a:r>
            <a:endParaRPr lang="en-US" altLang="zh-CN" dirty="0" smtClean="0"/>
          </a:p>
          <a:p>
            <a:r>
              <a:rPr lang="en-US" altLang="zh-CN" dirty="0" smtClean="0"/>
              <a:t>3</a:t>
            </a:r>
            <a:r>
              <a:rPr lang="zh-CN" altLang="en-US" dirty="0" smtClean="0"/>
              <a:t>，要证明在一个集合（输入集），甚至于是一个无限集合上的性质的成立，而这个集合通常情况下可数，可以</a:t>
            </a:r>
            <a:r>
              <a:rPr lang="en-US" altLang="zh-CN" dirty="0" smtClean="0"/>
              <a:t>well ordered</a:t>
            </a:r>
            <a:r>
              <a:rPr lang="zh-CN" altLang="en-US" dirty="0" smtClean="0"/>
              <a:t>。证明方法的理论基础的直觉是数学归纳法</a:t>
            </a:r>
            <a:endParaRPr lang="en-US" altLang="zh-CN" dirty="0" smtClean="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32</a:t>
            </a:fld>
            <a:endParaRPr lang="zh-CN" altLang="zh-CN"/>
          </a:p>
        </p:txBody>
      </p:sp>
    </p:spTree>
    <p:extLst>
      <p:ext uri="{BB962C8B-B14F-4D97-AF65-F5344CB8AC3E}">
        <p14:creationId xmlns:p14="http://schemas.microsoft.com/office/powerpoint/2010/main" val="3882294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问题：出现</a:t>
            </a:r>
            <a:r>
              <a:rPr lang="en-US" altLang="zh-CN" dirty="0" smtClean="0"/>
              <a:t>money</a:t>
            </a:r>
            <a:r>
              <a:rPr lang="zh-CN" altLang="en-US" dirty="0" smtClean="0"/>
              <a:t>的句子有多少？</a:t>
            </a:r>
            <a:endParaRPr lang="en-US" altLang="zh-CN" dirty="0" smtClean="0"/>
          </a:p>
          <a:p>
            <a:r>
              <a:rPr lang="zh-CN" altLang="en-US" dirty="0" smtClean="0"/>
              <a:t>点</a:t>
            </a:r>
            <a:r>
              <a:rPr lang="en-US" altLang="zh-CN" dirty="0" smtClean="0"/>
              <a:t>.</a:t>
            </a:r>
            <a:r>
              <a:rPr lang="zh-CN" altLang="en-US" dirty="0" smtClean="0"/>
              <a:t>被理解为一个句子的结束。</a:t>
            </a:r>
            <a:r>
              <a:rPr lang="en-US" altLang="zh-CN" dirty="0" smtClean="0"/>
              <a:t>$322.45</a:t>
            </a:r>
            <a:r>
              <a:rPr lang="zh-CN" altLang="en-US" dirty="0" smtClean="0"/>
              <a:t>中的</a:t>
            </a:r>
            <a:r>
              <a:rPr lang="en-US" altLang="zh-CN" dirty="0" smtClean="0"/>
              <a:t>.</a:t>
            </a:r>
            <a:r>
              <a:rPr lang="zh-CN" altLang="en-US" dirty="0" smtClean="0"/>
              <a:t>被理解为结束符。一个句子中的两个</a:t>
            </a:r>
            <a:r>
              <a:rPr lang="en-US" altLang="zh-CN" dirty="0" smtClean="0"/>
              <a:t>Money</a:t>
            </a:r>
            <a:r>
              <a:rPr lang="zh-CN" altLang="en-US" dirty="0" smtClean="0"/>
              <a:t>被解读为两个句子中的两个</a:t>
            </a:r>
            <a:r>
              <a:rPr lang="en-US" altLang="zh-CN" dirty="0" smtClean="0"/>
              <a:t>money</a:t>
            </a:r>
          </a:p>
          <a:p>
            <a:r>
              <a:rPr lang="zh-CN" altLang="en-US" dirty="0" smtClean="0"/>
              <a:t>这个错误应该归结为问题理解错误，是最“头疼”的逻辑错误</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4</a:t>
            </a:fld>
            <a:endParaRPr lang="zh-CN" altLang="zh-CN"/>
          </a:p>
        </p:txBody>
      </p:sp>
    </p:spTree>
    <p:extLst>
      <p:ext uri="{BB962C8B-B14F-4D97-AF65-F5344CB8AC3E}">
        <p14:creationId xmlns:p14="http://schemas.microsoft.com/office/powerpoint/2010/main" val="2388933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测试用例：输入集合的“等价类” 的代表元素；如果等价类能够是真正的等价类并且有限，测试能够证明算法的正确性；否则都不能；</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5</a:t>
            </a:fld>
            <a:endParaRPr lang="zh-CN" altLang="zh-CN"/>
          </a:p>
        </p:txBody>
      </p:sp>
    </p:spTree>
    <p:extLst>
      <p:ext uri="{BB962C8B-B14F-4D97-AF65-F5344CB8AC3E}">
        <p14:creationId xmlns:p14="http://schemas.microsoft.com/office/powerpoint/2010/main" val="2430971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运行环境的封闭性。开放的并发环境，</a:t>
            </a:r>
            <a:r>
              <a:rPr lang="en-US" altLang="zh-CN" dirty="0" smtClean="0"/>
              <a:t>debug</a:t>
            </a:r>
            <a:r>
              <a:rPr lang="zh-CN" altLang="en-US" dirty="0" smtClean="0"/>
              <a:t>将异常困难。</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6</a:t>
            </a:fld>
            <a:endParaRPr lang="zh-CN" altLang="zh-CN"/>
          </a:p>
        </p:txBody>
      </p:sp>
    </p:spTree>
    <p:extLst>
      <p:ext uri="{BB962C8B-B14F-4D97-AF65-F5344CB8AC3E}">
        <p14:creationId xmlns:p14="http://schemas.microsoft.com/office/powerpoint/2010/main" val="4214773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a:xfrm>
            <a:off x="139700" y="768350"/>
            <a:ext cx="6819900" cy="3836988"/>
          </a:xfrm>
        </p:spPr>
      </p:sp>
      <p:sp>
        <p:nvSpPr>
          <p:cNvPr id="1843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smtClean="0"/>
              <a:t>Algorithmic errors can go undetected for ages.</a:t>
            </a:r>
          </a:p>
          <a:p>
            <a:endParaRPr lang="en-US" altLang="zh-CN" dirty="0" smtClean="0"/>
          </a:p>
          <a:p>
            <a:r>
              <a:rPr lang="zh-CN" altLang="en-US" dirty="0" smtClean="0"/>
              <a:t>全称量词逻辑表达式永真的证明，如果辖域无限，不能用元素举例为真来证明。</a:t>
            </a:r>
          </a:p>
        </p:txBody>
      </p:sp>
      <p:sp>
        <p:nvSpPr>
          <p:cNvPr id="1843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320366E4-D58F-4FDB-8404-D697210FCFC2}" type="slidenum">
              <a:rPr lang="zh-CN" altLang="zh-CN" smtClean="0"/>
              <a:pPr/>
              <a:t>7</a:t>
            </a:fld>
            <a:endParaRPr lang="zh-CN" altLang="zh-CN" smtClean="0"/>
          </a:p>
        </p:txBody>
      </p:sp>
    </p:spTree>
    <p:extLst>
      <p:ext uri="{BB962C8B-B14F-4D97-AF65-F5344CB8AC3E}">
        <p14:creationId xmlns:p14="http://schemas.microsoft.com/office/powerpoint/2010/main" val="3093303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根据问题特征，人为设定的无限循环     </a:t>
            </a:r>
            <a:r>
              <a:rPr lang="en-US" altLang="zh-CN" dirty="0" smtClean="0"/>
              <a:t>《====》     </a:t>
            </a:r>
            <a:r>
              <a:rPr lang="zh-CN" altLang="en-US" dirty="0" smtClean="0"/>
              <a:t>算法设计阶段犯下的错误导致的“死循环”</a:t>
            </a:r>
            <a:endParaRPr lang="en-US" altLang="zh-CN" dirty="0" smtClean="0"/>
          </a:p>
          <a:p>
            <a:r>
              <a:rPr lang="zh-CN" altLang="en-US" dirty="0" smtClean="0"/>
              <a:t>用相等作为出口判断，总是危险的；</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8</a:t>
            </a:fld>
            <a:endParaRPr lang="zh-CN" altLang="zh-CN"/>
          </a:p>
        </p:txBody>
      </p:sp>
    </p:spTree>
    <p:extLst>
      <p:ext uri="{BB962C8B-B14F-4D97-AF65-F5344CB8AC3E}">
        <p14:creationId xmlns:p14="http://schemas.microsoft.com/office/powerpoint/2010/main" val="3503886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程序级错误，编程时引入的错误</a:t>
            </a:r>
            <a:endParaRPr lang="zh-CN" altLang="en-US" dirty="0"/>
          </a:p>
        </p:txBody>
      </p:sp>
      <p:sp>
        <p:nvSpPr>
          <p:cNvPr id="4" name="灯片编号占位符 3"/>
          <p:cNvSpPr>
            <a:spLocks noGrp="1"/>
          </p:cNvSpPr>
          <p:nvPr>
            <p:ph type="sldNum" sz="quarter" idx="10"/>
          </p:nvPr>
        </p:nvSpPr>
        <p:spPr/>
        <p:txBody>
          <a:bodyPr/>
          <a:lstStyle/>
          <a:p>
            <a:pPr>
              <a:defRPr/>
            </a:pPr>
            <a:fld id="{C69A3F9F-6AE5-439D-9928-D47EF57F23BA}" type="slidenum">
              <a:rPr lang="zh-CN" altLang="zh-CN" smtClean="0"/>
              <a:pPr>
                <a:defRPr/>
              </a:pPr>
              <a:t>10</a:t>
            </a:fld>
            <a:endParaRPr lang="zh-CN" altLang="zh-CN"/>
          </a:p>
        </p:txBody>
      </p:sp>
    </p:spTree>
    <p:extLst>
      <p:ext uri="{BB962C8B-B14F-4D97-AF65-F5344CB8AC3E}">
        <p14:creationId xmlns:p14="http://schemas.microsoft.com/office/powerpoint/2010/main" val="1661306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a:xfrm>
            <a:off x="139700" y="768350"/>
            <a:ext cx="6819900" cy="3836988"/>
          </a:xfrm>
        </p:spPr>
      </p:sp>
      <p:sp>
        <p:nvSpPr>
          <p:cNvPr id="24579"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dirty="0" smtClean="0"/>
              <a:t>区别在于是否考察算法是否会终止，共同点在于：</a:t>
            </a:r>
            <a:r>
              <a:rPr lang="en-US" altLang="zh-CN" dirty="0" smtClean="0"/>
              <a:t>relationship</a:t>
            </a:r>
            <a:r>
              <a:rPr lang="zh-CN" altLang="en-US" dirty="0" smtClean="0"/>
              <a:t>得到了保证</a:t>
            </a:r>
          </a:p>
        </p:txBody>
      </p:sp>
      <p:sp>
        <p:nvSpPr>
          <p:cNvPr id="24580"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AEE3337-5C20-4189-B66B-6962B19C0F65}" type="slidenum">
              <a:rPr lang="zh-CN" altLang="zh-CN" smtClean="0"/>
              <a:pPr/>
              <a:t>12</a:t>
            </a:fld>
            <a:endParaRPr lang="zh-CN" altLang="zh-CN" smtClean="0"/>
          </a:p>
        </p:txBody>
      </p:sp>
    </p:spTree>
    <p:extLst>
      <p:ext uri="{BB962C8B-B14F-4D97-AF65-F5344CB8AC3E}">
        <p14:creationId xmlns:p14="http://schemas.microsoft.com/office/powerpoint/2010/main" val="778813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未知"/>
          <p:cNvSpPr>
            <a:spLocks/>
          </p:cNvSpPr>
          <p:nvPr/>
        </p:nvSpPr>
        <p:spPr bwMode="auto">
          <a:xfrm>
            <a:off x="812800" y="1219200"/>
            <a:ext cx="105664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5" name="Line 8"/>
          <p:cNvSpPr>
            <a:spLocks noChangeShapeType="1"/>
          </p:cNvSpPr>
          <p:nvPr/>
        </p:nvSpPr>
        <p:spPr bwMode="auto">
          <a:xfrm>
            <a:off x="2641601" y="3962400"/>
            <a:ext cx="8682567"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2050" name="Rectangle 2"/>
          <p:cNvSpPr>
            <a:spLocks noGrp="1" noChangeArrowheads="1"/>
          </p:cNvSpPr>
          <p:nvPr>
            <p:ph type="ctrTitle"/>
          </p:nvPr>
        </p:nvSpPr>
        <p:spPr>
          <a:xfrm>
            <a:off x="1219201" y="1524000"/>
            <a:ext cx="10164233" cy="1752600"/>
          </a:xfrm>
        </p:spPr>
        <p:txBody>
          <a:bodyPr/>
          <a:lstStyle>
            <a:lvl1pPr>
              <a:defRPr sz="5000"/>
            </a:lvl1pPr>
          </a:lstStyle>
          <a:p>
            <a:r>
              <a:rPr lang="zh-CN"/>
              <a:t>单击此处编辑母版标题样式</a:t>
            </a:r>
          </a:p>
        </p:txBody>
      </p:sp>
      <p:sp>
        <p:nvSpPr>
          <p:cNvPr id="2051" name="Rectangle 3"/>
          <p:cNvSpPr>
            <a:spLocks noGrp="1" noChangeArrowheads="1"/>
          </p:cNvSpPr>
          <p:nvPr>
            <p:ph type="subTitle" idx="1"/>
          </p:nvPr>
        </p:nvSpPr>
        <p:spPr>
          <a:xfrm>
            <a:off x="2641600" y="3962400"/>
            <a:ext cx="8737600" cy="1752600"/>
          </a:xfrm>
        </p:spPr>
        <p:txBody>
          <a:bodyPr/>
          <a:lstStyle>
            <a:lvl1pPr marL="0" indent="0">
              <a:buFont typeface="Wingdings" pitchFamily="2" charset="2"/>
              <a:buNone/>
              <a:defRPr sz="2800"/>
            </a:lvl1pPr>
          </a:lstStyle>
          <a:p>
            <a:r>
              <a:rPr lang="zh-CN"/>
              <a:t>单击此处编辑母版副标题样式</a:t>
            </a:r>
          </a:p>
        </p:txBody>
      </p:sp>
      <p:sp>
        <p:nvSpPr>
          <p:cNvPr id="6" name="Rectangle 4"/>
          <p:cNvSpPr>
            <a:spLocks noGrp="1" noChangeArrowheads="1"/>
          </p:cNvSpPr>
          <p:nvPr>
            <p:ph type="dt" sz="half" idx="10"/>
          </p:nvPr>
        </p:nvSpPr>
        <p:spPr/>
        <p:txBody>
          <a:bodyPr/>
          <a:lstStyle>
            <a:lvl1pPr>
              <a:defRPr/>
            </a:lvl1pPr>
          </a:lstStyle>
          <a:p>
            <a:pPr>
              <a:defRPr/>
            </a:pPr>
            <a:endParaRPr lang="zh-CN" altLang="zh-CN"/>
          </a:p>
        </p:txBody>
      </p:sp>
      <p:sp>
        <p:nvSpPr>
          <p:cNvPr id="7" name="Rectangle 5"/>
          <p:cNvSpPr>
            <a:spLocks noGrp="1" noChangeArrowheads="1"/>
          </p:cNvSpPr>
          <p:nvPr>
            <p:ph type="ftr" sz="quarter" idx="11"/>
          </p:nvPr>
        </p:nvSpPr>
        <p:spPr>
          <a:xfrm>
            <a:off x="4165600" y="6243638"/>
            <a:ext cx="3860800" cy="457200"/>
          </a:xfrm>
        </p:spPr>
        <p:txBody>
          <a:bodyPr/>
          <a:lstStyle>
            <a:lvl1pPr>
              <a:defRPr/>
            </a:lvl1pPr>
          </a:lstStyle>
          <a:p>
            <a:pPr>
              <a:defRPr/>
            </a:pPr>
            <a:endParaRPr lang="zh-CN" altLang="zh-CN"/>
          </a:p>
        </p:txBody>
      </p:sp>
      <p:sp>
        <p:nvSpPr>
          <p:cNvPr id="8" name="Rectangle 6"/>
          <p:cNvSpPr>
            <a:spLocks noGrp="1" noChangeArrowheads="1"/>
          </p:cNvSpPr>
          <p:nvPr>
            <p:ph type="sldNum" sz="quarter" idx="12"/>
          </p:nvPr>
        </p:nvSpPr>
        <p:spPr/>
        <p:txBody>
          <a:bodyPr/>
          <a:lstStyle>
            <a:lvl1pPr>
              <a:defRPr/>
            </a:lvl1pPr>
          </a:lstStyle>
          <a:p>
            <a:pPr>
              <a:defRPr/>
            </a:pPr>
            <a:fld id="{9958C4C5-2FA7-4CD0-892D-6602FD2F0ABC}" type="slidenum">
              <a:rPr lang="zh-CN" altLang="zh-CN"/>
              <a:pPr>
                <a:defRPr/>
              </a:pPr>
              <a:t>‹#›</a:t>
            </a:fld>
            <a:endParaRPr lang="zh-CN" altLang="zh-CN"/>
          </a:p>
        </p:txBody>
      </p:sp>
    </p:spTree>
    <p:extLst>
      <p:ext uri="{BB962C8B-B14F-4D97-AF65-F5344CB8AC3E}">
        <p14:creationId xmlns:p14="http://schemas.microsoft.com/office/powerpoint/2010/main" val="138109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E5F1CAA3-9369-45C0-B594-E020E8CF1A82}" type="slidenum">
              <a:rPr lang="zh-CN" altLang="zh-CN"/>
              <a:pPr>
                <a:defRPr/>
              </a:pPr>
              <a:t>‹#›</a:t>
            </a:fld>
            <a:endParaRPr lang="zh-CN" altLang="zh-CN"/>
          </a:p>
        </p:txBody>
      </p:sp>
    </p:spTree>
    <p:extLst>
      <p:ext uri="{BB962C8B-B14F-4D97-AF65-F5344CB8AC3E}">
        <p14:creationId xmlns:p14="http://schemas.microsoft.com/office/powerpoint/2010/main" val="3197237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7813"/>
            <a:ext cx="27432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7813"/>
            <a:ext cx="80264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FBF8C8E2-B175-4D2E-B4C0-65A4EBC7D090}" type="slidenum">
              <a:rPr lang="zh-CN" altLang="zh-CN"/>
              <a:pPr>
                <a:defRPr/>
              </a:pPr>
              <a:t>‹#›</a:t>
            </a:fld>
            <a:endParaRPr lang="zh-CN" altLang="zh-CN"/>
          </a:p>
        </p:txBody>
      </p:sp>
    </p:spTree>
    <p:extLst>
      <p:ext uri="{BB962C8B-B14F-4D97-AF65-F5344CB8AC3E}">
        <p14:creationId xmlns:p14="http://schemas.microsoft.com/office/powerpoint/2010/main" val="49809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50FC0348-DF40-4C70-BA55-9986B08E90B1}" type="slidenum">
              <a:rPr lang="zh-CN" altLang="zh-CN"/>
              <a:pPr>
                <a:defRPr/>
              </a:pPr>
              <a:t>‹#›</a:t>
            </a:fld>
            <a:endParaRPr lang="zh-CN" altLang="zh-CN"/>
          </a:p>
        </p:txBody>
      </p:sp>
    </p:spTree>
    <p:extLst>
      <p:ext uri="{BB962C8B-B14F-4D97-AF65-F5344CB8AC3E}">
        <p14:creationId xmlns:p14="http://schemas.microsoft.com/office/powerpoint/2010/main" val="3910801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6"/>
          <p:cNvSpPr>
            <a:spLocks noGrp="1" noChangeArrowheads="1"/>
          </p:cNvSpPr>
          <p:nvPr>
            <p:ph type="sldNum" sz="quarter" idx="12"/>
          </p:nvPr>
        </p:nvSpPr>
        <p:spPr>
          <a:ln/>
        </p:spPr>
        <p:txBody>
          <a:bodyPr/>
          <a:lstStyle>
            <a:lvl1pPr>
              <a:defRPr/>
            </a:lvl1pPr>
          </a:lstStyle>
          <a:p>
            <a:pPr>
              <a:defRPr/>
            </a:pPr>
            <a:fld id="{8062111B-1222-4818-A6DF-A4A9D31527B4}" type="slidenum">
              <a:rPr lang="zh-CN" altLang="zh-CN"/>
              <a:pPr>
                <a:defRPr/>
              </a:pPr>
              <a:t>‹#›</a:t>
            </a:fld>
            <a:endParaRPr lang="zh-CN" altLang="zh-CN"/>
          </a:p>
        </p:txBody>
      </p:sp>
    </p:spTree>
    <p:extLst>
      <p:ext uri="{BB962C8B-B14F-4D97-AF65-F5344CB8AC3E}">
        <p14:creationId xmlns:p14="http://schemas.microsoft.com/office/powerpoint/2010/main" val="380949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0D5A0F85-932F-41C4-98F3-1839F616B50A}" type="slidenum">
              <a:rPr lang="zh-CN" altLang="zh-CN"/>
              <a:pPr>
                <a:defRPr/>
              </a:pPr>
              <a:t>‹#›</a:t>
            </a:fld>
            <a:endParaRPr lang="zh-CN" altLang="zh-CN"/>
          </a:p>
        </p:txBody>
      </p:sp>
    </p:spTree>
    <p:extLst>
      <p:ext uri="{BB962C8B-B14F-4D97-AF65-F5344CB8AC3E}">
        <p14:creationId xmlns:p14="http://schemas.microsoft.com/office/powerpoint/2010/main" val="2491956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9" name="Rectangle 6"/>
          <p:cNvSpPr>
            <a:spLocks noGrp="1" noChangeArrowheads="1"/>
          </p:cNvSpPr>
          <p:nvPr>
            <p:ph type="sldNum" sz="quarter" idx="12"/>
          </p:nvPr>
        </p:nvSpPr>
        <p:spPr>
          <a:ln/>
        </p:spPr>
        <p:txBody>
          <a:bodyPr/>
          <a:lstStyle>
            <a:lvl1pPr>
              <a:defRPr/>
            </a:lvl1pPr>
          </a:lstStyle>
          <a:p>
            <a:pPr>
              <a:defRPr/>
            </a:pPr>
            <a:fld id="{F9D89F27-131A-4831-AE26-38DC58E2B260}" type="slidenum">
              <a:rPr lang="zh-CN" altLang="zh-CN"/>
              <a:pPr>
                <a:defRPr/>
              </a:pPr>
              <a:t>‹#›</a:t>
            </a:fld>
            <a:endParaRPr lang="zh-CN" altLang="zh-CN"/>
          </a:p>
        </p:txBody>
      </p:sp>
    </p:spTree>
    <p:extLst>
      <p:ext uri="{BB962C8B-B14F-4D97-AF65-F5344CB8AC3E}">
        <p14:creationId xmlns:p14="http://schemas.microsoft.com/office/powerpoint/2010/main" val="72954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5" name="Rectangle 6"/>
          <p:cNvSpPr>
            <a:spLocks noGrp="1" noChangeArrowheads="1"/>
          </p:cNvSpPr>
          <p:nvPr>
            <p:ph type="sldNum" sz="quarter" idx="12"/>
          </p:nvPr>
        </p:nvSpPr>
        <p:spPr>
          <a:ln/>
        </p:spPr>
        <p:txBody>
          <a:bodyPr/>
          <a:lstStyle>
            <a:lvl1pPr>
              <a:defRPr/>
            </a:lvl1pPr>
          </a:lstStyle>
          <a:p>
            <a:pPr>
              <a:defRPr/>
            </a:pPr>
            <a:fld id="{1A448040-CBF3-467B-AE0B-995F9054B7BA}" type="slidenum">
              <a:rPr lang="zh-CN" altLang="zh-CN"/>
              <a:pPr>
                <a:defRPr/>
              </a:pPr>
              <a:t>‹#›</a:t>
            </a:fld>
            <a:endParaRPr lang="zh-CN" altLang="zh-CN"/>
          </a:p>
        </p:txBody>
      </p:sp>
    </p:spTree>
    <p:extLst>
      <p:ext uri="{BB962C8B-B14F-4D97-AF65-F5344CB8AC3E}">
        <p14:creationId xmlns:p14="http://schemas.microsoft.com/office/powerpoint/2010/main" val="119012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4" name="Rectangle 6"/>
          <p:cNvSpPr>
            <a:spLocks noGrp="1" noChangeArrowheads="1"/>
          </p:cNvSpPr>
          <p:nvPr>
            <p:ph type="sldNum" sz="quarter" idx="12"/>
          </p:nvPr>
        </p:nvSpPr>
        <p:spPr>
          <a:ln/>
        </p:spPr>
        <p:txBody>
          <a:bodyPr/>
          <a:lstStyle>
            <a:lvl1pPr>
              <a:defRPr/>
            </a:lvl1pPr>
          </a:lstStyle>
          <a:p>
            <a:pPr>
              <a:defRPr/>
            </a:pPr>
            <a:fld id="{B95247D3-8C63-48D3-AEF3-F69B60FAED3F}" type="slidenum">
              <a:rPr lang="zh-CN" altLang="zh-CN"/>
              <a:pPr>
                <a:defRPr/>
              </a:pPr>
              <a:t>‹#›</a:t>
            </a:fld>
            <a:endParaRPr lang="zh-CN" altLang="zh-CN"/>
          </a:p>
        </p:txBody>
      </p:sp>
    </p:spTree>
    <p:extLst>
      <p:ext uri="{BB962C8B-B14F-4D97-AF65-F5344CB8AC3E}">
        <p14:creationId xmlns:p14="http://schemas.microsoft.com/office/powerpoint/2010/main" val="891853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FCE7B69E-9D4D-4962-8C17-F3E4E619736D}" type="slidenum">
              <a:rPr lang="zh-CN" altLang="zh-CN"/>
              <a:pPr>
                <a:defRPr/>
              </a:pPr>
              <a:t>‹#›</a:t>
            </a:fld>
            <a:endParaRPr lang="zh-CN" altLang="zh-CN"/>
          </a:p>
        </p:txBody>
      </p:sp>
    </p:spTree>
    <p:extLst>
      <p:ext uri="{BB962C8B-B14F-4D97-AF65-F5344CB8AC3E}">
        <p14:creationId xmlns:p14="http://schemas.microsoft.com/office/powerpoint/2010/main" val="325401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6"/>
          <p:cNvSpPr>
            <a:spLocks noGrp="1" noChangeArrowheads="1"/>
          </p:cNvSpPr>
          <p:nvPr>
            <p:ph type="sldNum" sz="quarter" idx="12"/>
          </p:nvPr>
        </p:nvSpPr>
        <p:spPr>
          <a:ln/>
        </p:spPr>
        <p:txBody>
          <a:bodyPr/>
          <a:lstStyle>
            <a:lvl1pPr>
              <a:defRPr/>
            </a:lvl1pPr>
          </a:lstStyle>
          <a:p>
            <a:pPr>
              <a:defRPr/>
            </a:pPr>
            <a:fld id="{B4282043-46E3-426C-9461-A3C7635EFCE4}" type="slidenum">
              <a:rPr lang="zh-CN" altLang="zh-CN"/>
              <a:pPr>
                <a:defRPr/>
              </a:pPr>
              <a:t>‹#›</a:t>
            </a:fld>
            <a:endParaRPr lang="zh-CN" altLang="zh-CN"/>
          </a:p>
        </p:txBody>
      </p:sp>
    </p:spTree>
    <p:extLst>
      <p:ext uri="{BB962C8B-B14F-4D97-AF65-F5344CB8AC3E}">
        <p14:creationId xmlns:p14="http://schemas.microsoft.com/office/powerpoint/2010/main" val="4045975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7814"/>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单击此处编辑母版标题样式</a:t>
            </a:r>
          </a:p>
        </p:txBody>
      </p:sp>
      <p:sp>
        <p:nvSpPr>
          <p:cNvPr id="1027" name="Rectangle 3"/>
          <p:cNvSpPr>
            <a:spLocks noGrp="1" noChangeArrowheads="1"/>
          </p:cNvSpPr>
          <p:nvPr>
            <p:ph type="body" idx="1"/>
          </p:nvPr>
        </p:nvSpPr>
        <p:spPr bwMode="auto">
          <a:xfrm>
            <a:off x="609600" y="1600201"/>
            <a:ext cx="10972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8" name="Rectangle 4"/>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ea typeface="宋体" pitchFamily="2" charset="-122"/>
              </a:defRPr>
            </a:lvl1pPr>
          </a:lstStyle>
          <a:p>
            <a:pPr>
              <a:defRPr/>
            </a:pPr>
            <a:endParaRPr lang="zh-CN" altLang="zh-CN"/>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ea typeface="宋体" pitchFamily="2" charset="-122"/>
              </a:defRPr>
            </a:lvl1pPr>
          </a:lstStyle>
          <a:p>
            <a:pPr>
              <a:defRPr/>
            </a:pPr>
            <a:endParaRPr lang="zh-CN" altLang="zh-CN"/>
          </a:p>
        </p:txBody>
      </p:sp>
      <p:sp>
        <p:nvSpPr>
          <p:cNvPr id="1030" name="Rectangle 6"/>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9876FF95-B4F9-432A-9FF8-6B9FFFB274CA}" type="slidenum">
              <a:rPr lang="zh-CN" altLang="zh-CN"/>
              <a:pPr>
                <a:defRPr/>
              </a:pPr>
              <a:t>‹#›</a:t>
            </a:fld>
            <a:endParaRPr lang="zh-CN" altLang="zh-CN"/>
          </a:p>
        </p:txBody>
      </p:sp>
      <p:sp>
        <p:nvSpPr>
          <p:cNvPr id="1031" name="未知"/>
          <p:cNvSpPr>
            <a:spLocks/>
          </p:cNvSpPr>
          <p:nvPr/>
        </p:nvSpPr>
        <p:spPr bwMode="auto">
          <a:xfrm>
            <a:off x="508000" y="228600"/>
            <a:ext cx="109728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032" name="Line 8"/>
          <p:cNvSpPr>
            <a:spLocks noChangeShapeType="1"/>
          </p:cNvSpPr>
          <p:nvPr/>
        </p:nvSpPr>
        <p:spPr bwMode="auto">
          <a:xfrm>
            <a:off x="609600" y="6172200"/>
            <a:ext cx="109728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858"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zh-CN" altLang="zh-CN" dirty="0" smtClean="0">
                <a:solidFill>
                  <a:srgbClr val="C00000"/>
                </a:solidFill>
                <a:latin typeface="华文行楷" panose="02010800040101010101" pitchFamily="2" charset="-122"/>
                <a:ea typeface="华文行楷" panose="02010800040101010101" pitchFamily="2" charset="-122"/>
              </a:rPr>
              <a:t>计算机问题求解</a:t>
            </a:r>
            <a:r>
              <a:rPr lang="zh-CN" altLang="en-US" dirty="0" smtClean="0"/>
              <a:t> </a:t>
            </a:r>
            <a:r>
              <a:rPr lang="en-US" altLang="zh-CN" dirty="0" smtClean="0"/>
              <a:t>–</a:t>
            </a:r>
            <a:r>
              <a:rPr lang="zh-CN" altLang="en-US" dirty="0" smtClean="0"/>
              <a:t> </a:t>
            </a:r>
            <a:r>
              <a:rPr lang="zh-CN" altLang="en-US" sz="4000" dirty="0">
                <a:latin typeface="楷体" panose="02010609060101010101" pitchFamily="49" charset="-122"/>
                <a:ea typeface="楷体" panose="02010609060101010101" pitchFamily="49" charset="-122"/>
              </a:rPr>
              <a:t>论题</a:t>
            </a:r>
            <a:r>
              <a:rPr lang="en-US" altLang="zh-CN" sz="4000" dirty="0" smtClean="0">
                <a:latin typeface="楷体" panose="02010609060101010101" pitchFamily="49" charset="-122"/>
                <a:ea typeface="楷体" panose="02010609060101010101" pitchFamily="49" charset="-122"/>
              </a:rPr>
              <a:t>2-1</a:t>
            </a:r>
            <a:r>
              <a:rPr lang="zh-CN" altLang="zh-CN" dirty="0" smtClean="0"/>
              <a:t/>
            </a:r>
            <a:br>
              <a:rPr lang="zh-CN" altLang="zh-CN" dirty="0" smtClean="0"/>
            </a:br>
            <a:r>
              <a:rPr lang="zh-CN" altLang="zh-CN" dirty="0" smtClean="0"/>
              <a:t>    -</a:t>
            </a:r>
            <a:r>
              <a:rPr lang="en-US" altLang="zh-CN" dirty="0" smtClean="0"/>
              <a:t> </a:t>
            </a:r>
            <a:r>
              <a:rPr lang="zh-CN" altLang="en-US" sz="4800" dirty="0">
                <a:latin typeface="楷体" panose="02010609060101010101" pitchFamily="49" charset="-122"/>
                <a:ea typeface="楷体" panose="02010609060101010101" pitchFamily="49" charset="-122"/>
              </a:rPr>
              <a:t>算法的正确性</a:t>
            </a:r>
            <a:endParaRPr lang="zh-CN" altLang="zh-CN" sz="4800" dirty="0">
              <a:latin typeface="楷体" panose="02010609060101010101" pitchFamily="49" charset="-122"/>
              <a:ea typeface="楷体" panose="02010609060101010101" pitchFamily="49" charset="-122"/>
            </a:endParaRPr>
          </a:p>
        </p:txBody>
      </p:sp>
      <p:sp>
        <p:nvSpPr>
          <p:cNvPr id="4099" name="Rectangle 3"/>
          <p:cNvSpPr>
            <a:spLocks noGrp="1" noChangeArrowheads="1"/>
          </p:cNvSpPr>
          <p:nvPr>
            <p:ph type="subTitle" idx="1"/>
          </p:nvPr>
        </p:nvSpPr>
        <p:spPr/>
        <p:txBody>
          <a:bodyPr/>
          <a:lstStyle/>
          <a:p>
            <a:pPr eaLnBrk="1" hangingPunct="1"/>
            <a:r>
              <a:rPr lang="zh-CN" altLang="zh-CN" dirty="0" smtClean="0"/>
              <a:t>20</a:t>
            </a:r>
            <a:r>
              <a:rPr lang="en-US" altLang="zh-CN" dirty="0" smtClean="0"/>
              <a:t>20</a:t>
            </a:r>
            <a:r>
              <a:rPr lang="zh-CN" altLang="zh-CN" dirty="0" smtClean="0"/>
              <a:t>年</a:t>
            </a:r>
            <a:r>
              <a:rPr lang="en-US" altLang="zh-CN" dirty="0" smtClean="0"/>
              <a:t>2</a:t>
            </a:r>
            <a:r>
              <a:rPr lang="zh-CN" altLang="en-US" dirty="0" smtClean="0"/>
              <a:t>月</a:t>
            </a:r>
            <a:r>
              <a:rPr lang="en-US" altLang="zh-CN" dirty="0" smtClean="0"/>
              <a:t>27</a:t>
            </a:r>
            <a:r>
              <a:rPr lang="zh-CN" altLang="zh-CN" dirty="0" smtClean="0"/>
              <a:t>日</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p:txBody>
          <a:bodyPr/>
          <a:lstStyle/>
          <a:p>
            <a:r>
              <a:rPr lang="zh-CN" altLang="en-US" dirty="0" smtClean="0"/>
              <a:t>程序和算法正确性保障：</a:t>
            </a:r>
          </a:p>
        </p:txBody>
      </p:sp>
      <p:sp>
        <p:nvSpPr>
          <p:cNvPr id="25603" name="内容占位符 2"/>
          <p:cNvSpPr>
            <a:spLocks noGrp="1"/>
          </p:cNvSpPr>
          <p:nvPr>
            <p:ph idx="1"/>
          </p:nvPr>
        </p:nvSpPr>
        <p:spPr/>
        <p:txBody>
          <a:bodyPr/>
          <a:lstStyle/>
          <a:p>
            <a:r>
              <a:rPr lang="zh-CN" altLang="en-US" sz="3200" dirty="0" smtClean="0"/>
              <a:t>自动验证：</a:t>
            </a:r>
            <a:endParaRPr lang="en-US" altLang="zh-CN" sz="3200" dirty="0" smtClean="0"/>
          </a:p>
          <a:p>
            <a:pPr lvl="1"/>
            <a:r>
              <a:rPr lang="en-US" altLang="zh-CN" sz="2800" dirty="0" smtClean="0"/>
              <a:t>some sort of super-algorithm that would accept as inputs a </a:t>
            </a:r>
            <a:r>
              <a:rPr lang="en-US" altLang="zh-CN" sz="2800" dirty="0" smtClean="0">
                <a:solidFill>
                  <a:srgbClr val="FF0000"/>
                </a:solidFill>
              </a:rPr>
              <a:t>description of an algorithmic problem </a:t>
            </a:r>
            <a:r>
              <a:rPr lang="en-US" altLang="zh-CN" sz="2800" i="1" dirty="0" smtClean="0">
                <a:solidFill>
                  <a:srgbClr val="FF0000"/>
                </a:solidFill>
              </a:rPr>
              <a:t>P </a:t>
            </a:r>
            <a:r>
              <a:rPr lang="en-US" altLang="zh-CN" sz="2800" dirty="0" smtClean="0"/>
              <a:t>and </a:t>
            </a:r>
            <a:r>
              <a:rPr lang="en-US" altLang="zh-CN" sz="2800" dirty="0" smtClean="0">
                <a:solidFill>
                  <a:srgbClr val="FF0000"/>
                </a:solidFill>
              </a:rPr>
              <a:t>an algorithm </a:t>
            </a:r>
            <a:r>
              <a:rPr lang="en-US" altLang="zh-CN" sz="2800" i="1" dirty="0" smtClean="0">
                <a:solidFill>
                  <a:srgbClr val="FF0000"/>
                </a:solidFill>
              </a:rPr>
              <a:t>A </a:t>
            </a:r>
            <a:r>
              <a:rPr lang="en-US" altLang="zh-CN" sz="2800" dirty="0" smtClean="0"/>
              <a:t>that is proposed as a solution, and would </a:t>
            </a:r>
            <a:r>
              <a:rPr lang="en-US" altLang="zh-CN" sz="2800" dirty="0" smtClean="0">
                <a:solidFill>
                  <a:srgbClr val="FF0000"/>
                </a:solidFill>
              </a:rPr>
              <a:t>determine if indeed </a:t>
            </a:r>
            <a:r>
              <a:rPr lang="en-US" altLang="zh-CN" sz="2800" i="1" dirty="0" smtClean="0">
                <a:solidFill>
                  <a:srgbClr val="FF0000"/>
                </a:solidFill>
              </a:rPr>
              <a:t>A </a:t>
            </a:r>
            <a:r>
              <a:rPr lang="en-US" altLang="zh-CN" sz="2800" dirty="0" smtClean="0">
                <a:solidFill>
                  <a:srgbClr val="FF0000"/>
                </a:solidFill>
              </a:rPr>
              <a:t>solves </a:t>
            </a:r>
            <a:r>
              <a:rPr lang="en-US" altLang="zh-CN" sz="2800" i="1" dirty="0" smtClean="0">
                <a:solidFill>
                  <a:srgbClr val="FF0000"/>
                </a:solidFill>
              </a:rPr>
              <a:t>P</a:t>
            </a:r>
            <a:r>
              <a:rPr lang="en-US" altLang="zh-CN" sz="2800" dirty="0" smtClean="0"/>
              <a:t>.</a:t>
            </a:r>
            <a:endParaRPr lang="zh-CN" altLang="en-US" sz="2800" dirty="0" smtClean="0"/>
          </a:p>
          <a:p>
            <a:r>
              <a:rPr lang="zh-CN" altLang="en-US" sz="3600" dirty="0"/>
              <a:t>人工证明：</a:t>
            </a:r>
            <a:endParaRPr lang="en-US" altLang="zh-CN" sz="3600" dirty="0"/>
          </a:p>
          <a:p>
            <a:pPr lvl="1"/>
            <a:r>
              <a:rPr lang="en-US" altLang="zh-CN" sz="3200" dirty="0"/>
              <a:t>Can we ourselves prove our algorithms to be correct? Is there any way in which we can use formal, mathematical techniques to realize this objective? </a:t>
            </a:r>
            <a:endParaRPr lang="zh-CN" altLang="en-US" sz="2800" dirty="0" smtClean="0"/>
          </a:p>
        </p:txBody>
      </p:sp>
      <p:sp>
        <p:nvSpPr>
          <p:cNvPr id="2" name="云形 1"/>
          <p:cNvSpPr/>
          <p:nvPr/>
        </p:nvSpPr>
        <p:spPr>
          <a:xfrm>
            <a:off x="2855640" y="2348880"/>
            <a:ext cx="7416824" cy="3312368"/>
          </a:xfrm>
          <a:prstGeom prst="cloud">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600" b="1" dirty="0" smtClean="0">
                <a:solidFill>
                  <a:schemeClr val="tx1"/>
                </a:solidFill>
              </a:rPr>
              <a:t>当我们完成了某个算法的正确性证明，我们</a:t>
            </a:r>
            <a:r>
              <a:rPr lang="en-US" altLang="zh-CN" sz="3600" b="1" dirty="0" smtClean="0">
                <a:solidFill>
                  <a:schemeClr val="tx1"/>
                </a:solidFill>
              </a:rPr>
              <a:t>test</a:t>
            </a:r>
            <a:r>
              <a:rPr lang="zh-CN" altLang="en-US" sz="3600" b="1" dirty="0" smtClean="0">
                <a:solidFill>
                  <a:schemeClr val="tx1"/>
                </a:solidFill>
              </a:rPr>
              <a:t>的，</a:t>
            </a:r>
            <a:r>
              <a:rPr lang="en-US" altLang="zh-CN" sz="3600" b="1" dirty="0" smtClean="0">
                <a:solidFill>
                  <a:schemeClr val="tx1"/>
                </a:solidFill>
              </a:rPr>
              <a:t>debug</a:t>
            </a:r>
            <a:r>
              <a:rPr lang="zh-CN" altLang="en-US" sz="3600" b="1" dirty="0" smtClean="0">
                <a:solidFill>
                  <a:schemeClr val="tx1"/>
                </a:solidFill>
              </a:rPr>
              <a:t>的是什么？</a:t>
            </a:r>
            <a:endParaRPr lang="zh-CN" altLang="en-US" sz="3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11424" y="908720"/>
            <a:ext cx="5405647" cy="584775"/>
          </a:xfrm>
          <a:prstGeom prst="rect">
            <a:avLst/>
          </a:prstGeom>
          <a:noFill/>
        </p:spPr>
        <p:txBody>
          <a:bodyPr wrap="none" rtlCol="0">
            <a:spAutoFit/>
          </a:bodyPr>
          <a:lstStyle/>
          <a:p>
            <a:r>
              <a:rPr lang="zh-CN" altLang="en-US" sz="3200" dirty="0" smtClean="0"/>
              <a:t>程序正确性  </a:t>
            </a:r>
            <a:r>
              <a:rPr lang="en-US" altLang="zh-CN" sz="3200" dirty="0" smtClean="0"/>
              <a:t>VS   </a:t>
            </a:r>
            <a:r>
              <a:rPr lang="zh-CN" altLang="en-US" sz="3200" dirty="0" smtClean="0"/>
              <a:t>算法正确性</a:t>
            </a:r>
            <a:endParaRPr lang="zh-CN" altLang="en-US" sz="3200" dirty="0"/>
          </a:p>
        </p:txBody>
      </p:sp>
      <p:sp>
        <p:nvSpPr>
          <p:cNvPr id="4" name="文本框 3"/>
          <p:cNvSpPr txBox="1"/>
          <p:nvPr/>
        </p:nvSpPr>
        <p:spPr>
          <a:xfrm>
            <a:off x="1055440" y="1809884"/>
            <a:ext cx="6724918" cy="584775"/>
          </a:xfrm>
          <a:prstGeom prst="rect">
            <a:avLst/>
          </a:prstGeom>
          <a:noFill/>
        </p:spPr>
        <p:txBody>
          <a:bodyPr wrap="none" rtlCol="0">
            <a:spAutoFit/>
          </a:bodyPr>
          <a:lstStyle/>
          <a:p>
            <a:r>
              <a:rPr lang="zh-CN" altLang="en-US" sz="3200" dirty="0" smtClean="0"/>
              <a:t>广义上：程序正确性  </a:t>
            </a:r>
            <a:r>
              <a:rPr lang="en-US" altLang="zh-CN" sz="3200" dirty="0"/>
              <a:t>≈</a:t>
            </a:r>
            <a:r>
              <a:rPr lang="en-US" altLang="zh-CN" sz="3200" dirty="0" smtClean="0"/>
              <a:t>   </a:t>
            </a:r>
            <a:r>
              <a:rPr lang="zh-CN" altLang="en-US" sz="3200" dirty="0" smtClean="0"/>
              <a:t>算法正确性</a:t>
            </a:r>
            <a:endParaRPr lang="zh-CN" altLang="en-US" sz="3200" dirty="0"/>
          </a:p>
        </p:txBody>
      </p:sp>
      <p:sp>
        <p:nvSpPr>
          <p:cNvPr id="5" name="文本框 4"/>
          <p:cNvSpPr txBox="1"/>
          <p:nvPr/>
        </p:nvSpPr>
        <p:spPr>
          <a:xfrm>
            <a:off x="1055440" y="2341823"/>
            <a:ext cx="6691255" cy="584775"/>
          </a:xfrm>
          <a:prstGeom prst="rect">
            <a:avLst/>
          </a:prstGeom>
          <a:noFill/>
        </p:spPr>
        <p:txBody>
          <a:bodyPr wrap="none" rtlCol="0">
            <a:spAutoFit/>
          </a:bodyPr>
          <a:lstStyle/>
          <a:p>
            <a:r>
              <a:rPr lang="zh-CN" altLang="en-US" sz="3200" dirty="0" smtClean="0"/>
              <a:t>狭义上：</a:t>
            </a:r>
            <a:r>
              <a:rPr lang="zh-CN" altLang="en-US" sz="3200" dirty="0"/>
              <a:t>程序正确性 </a:t>
            </a:r>
            <a:r>
              <a:rPr lang="zh-CN" altLang="en-US" sz="3200" dirty="0" smtClean="0"/>
              <a:t> ⊇  算法正确性</a:t>
            </a:r>
            <a:endParaRPr lang="zh-CN" altLang="en-US" sz="3200" dirty="0"/>
          </a:p>
        </p:txBody>
      </p:sp>
      <p:sp>
        <p:nvSpPr>
          <p:cNvPr id="6" name="文本框 5"/>
          <p:cNvSpPr txBox="1"/>
          <p:nvPr/>
        </p:nvSpPr>
        <p:spPr>
          <a:xfrm>
            <a:off x="623392" y="3231510"/>
            <a:ext cx="9498113" cy="584775"/>
          </a:xfrm>
          <a:prstGeom prst="rect">
            <a:avLst/>
          </a:prstGeom>
          <a:noFill/>
        </p:spPr>
        <p:txBody>
          <a:bodyPr wrap="none" rtlCol="0">
            <a:spAutoFit/>
          </a:bodyPr>
          <a:lstStyle/>
          <a:p>
            <a:r>
              <a:rPr lang="en-US" altLang="zh-CN" sz="3200" dirty="0" smtClean="0"/>
              <a:t>	</a:t>
            </a:r>
            <a:r>
              <a:rPr lang="zh-CN" altLang="en-US" sz="3200" dirty="0" smtClean="0"/>
              <a:t>狭义上：程序正确性验证  </a:t>
            </a:r>
            <a:r>
              <a:rPr lang="en-US" altLang="zh-CN" sz="3200" dirty="0" smtClean="0"/>
              <a:t>VS </a:t>
            </a:r>
            <a:r>
              <a:rPr lang="zh-CN" altLang="en-US" sz="3200" dirty="0" smtClean="0"/>
              <a:t> 算法正确性证明</a:t>
            </a:r>
            <a:endParaRPr lang="zh-CN" altLang="en-US" sz="3200" dirty="0"/>
          </a:p>
        </p:txBody>
      </p:sp>
      <p:sp>
        <p:nvSpPr>
          <p:cNvPr id="7" name="六角星 6"/>
          <p:cNvSpPr/>
          <p:nvPr/>
        </p:nvSpPr>
        <p:spPr>
          <a:xfrm>
            <a:off x="2783632" y="3933056"/>
            <a:ext cx="5976664" cy="2135929"/>
          </a:xfrm>
          <a:prstGeom prst="star6">
            <a:avLst>
              <a:gd name="adj" fmla="val 38850"/>
              <a:gd name="hf" fmla="val 11547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a:solidFill>
                  <a:schemeClr val="tx1"/>
                </a:solidFill>
              </a:rPr>
              <a:t>以下内容，我们将从</a:t>
            </a:r>
            <a:r>
              <a:rPr lang="zh-CN" altLang="en-US" sz="2800" b="1" dirty="0">
                <a:solidFill>
                  <a:srgbClr val="FF0000"/>
                </a:solidFill>
              </a:rPr>
              <a:t>程序正确性</a:t>
            </a:r>
            <a:r>
              <a:rPr lang="zh-CN" altLang="en-US" sz="2800" b="1" dirty="0">
                <a:solidFill>
                  <a:schemeClr val="tx1"/>
                </a:solidFill>
              </a:rPr>
              <a:t>的关注，转为</a:t>
            </a:r>
            <a:r>
              <a:rPr lang="zh-CN" altLang="en-US" sz="2800" b="1" dirty="0">
                <a:solidFill>
                  <a:srgbClr val="FF0000"/>
                </a:solidFill>
              </a:rPr>
              <a:t>算法正确性</a:t>
            </a:r>
            <a:r>
              <a:rPr lang="zh-CN" altLang="en-US" sz="2800" b="1" dirty="0">
                <a:solidFill>
                  <a:schemeClr val="tx1"/>
                </a:solidFill>
              </a:rPr>
              <a:t>的研究</a:t>
            </a:r>
          </a:p>
        </p:txBody>
      </p:sp>
    </p:spTree>
    <p:extLst>
      <p:ext uri="{BB962C8B-B14F-4D97-AF65-F5344CB8AC3E}">
        <p14:creationId xmlns:p14="http://schemas.microsoft.com/office/powerpoint/2010/main" val="399323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p:txBody>
          <a:bodyPr/>
          <a:lstStyle/>
          <a:p>
            <a:r>
              <a:rPr lang="zh-CN" altLang="en-US" dirty="0" smtClean="0"/>
              <a:t>算法的部分和完全正确性</a:t>
            </a:r>
          </a:p>
        </p:txBody>
      </p:sp>
      <p:pic>
        <p:nvPicPr>
          <p:cNvPr id="23555"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400176"/>
            <a:ext cx="9144000" cy="526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a:xfrm>
            <a:off x="609600" y="548680"/>
            <a:ext cx="10972800" cy="846930"/>
          </a:xfrm>
        </p:spPr>
        <p:txBody>
          <a:bodyPr/>
          <a:lstStyle/>
          <a:p>
            <a:r>
              <a:rPr lang="zh-CN" altLang="en-US" dirty="0" smtClean="0"/>
              <a:t>如何利用什么数学技术来证明算法的正确性？</a:t>
            </a:r>
          </a:p>
        </p:txBody>
      </p:sp>
      <p:sp>
        <p:nvSpPr>
          <p:cNvPr id="26627" name="内容占位符 2"/>
          <p:cNvSpPr>
            <a:spLocks noGrp="1"/>
          </p:cNvSpPr>
          <p:nvPr>
            <p:ph idx="1"/>
          </p:nvPr>
        </p:nvSpPr>
        <p:spPr/>
        <p:txBody>
          <a:bodyPr/>
          <a:lstStyle/>
          <a:p>
            <a:r>
              <a:rPr lang="zh-CN" altLang="en-US" dirty="0" smtClean="0"/>
              <a:t>“部分正确性”：</a:t>
            </a:r>
            <a:endParaRPr lang="en-US" altLang="zh-CN" dirty="0" smtClean="0"/>
          </a:p>
          <a:p>
            <a:pPr lvl="1"/>
            <a:r>
              <a:rPr lang="en-US" altLang="zh-CN" sz="2800" dirty="0"/>
              <a:t>We do not care whether execution ever reaches the endpoint, but that if it does we will not be in a situation where </a:t>
            </a:r>
            <a:r>
              <a:rPr lang="en-US" altLang="zh-CN" sz="2800" dirty="0">
                <a:solidFill>
                  <a:srgbClr val="FF0000"/>
                </a:solidFill>
              </a:rPr>
              <a:t>the outputs differ from the expected ones</a:t>
            </a:r>
            <a:r>
              <a:rPr lang="en-US" altLang="zh-CN" sz="2800" dirty="0"/>
              <a:t>.</a:t>
            </a:r>
          </a:p>
          <a:p>
            <a:pPr lvl="1"/>
            <a:r>
              <a:rPr lang="en-US" altLang="zh-CN" sz="2800" dirty="0"/>
              <a:t>we wish to capture the behavior of the algorithm by making careful statements about what it is doing at certain points.</a:t>
            </a:r>
          </a:p>
          <a:p>
            <a:pPr lvl="1"/>
            <a:r>
              <a:rPr lang="en-US" altLang="zh-CN" sz="2800" dirty="0"/>
              <a:t>we thus attach </a:t>
            </a:r>
            <a:r>
              <a:rPr lang="en-US" altLang="zh-CN" sz="2800" b="1" dirty="0"/>
              <a:t>intermediate assertions </a:t>
            </a:r>
            <a:r>
              <a:rPr lang="en-US" altLang="zh-CN" sz="2800" dirty="0"/>
              <a:t>to various </a:t>
            </a:r>
            <a:r>
              <a:rPr lang="en-US" altLang="zh-CN" sz="2800" b="1" dirty="0"/>
              <a:t>checkpoints </a:t>
            </a:r>
            <a:r>
              <a:rPr lang="en-US" altLang="zh-CN" sz="2800" dirty="0"/>
              <a:t>in the algorithm’s text.</a:t>
            </a:r>
            <a:endParaRPr lang="zh-CN"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Reverse a string:</a:t>
            </a:r>
            <a:endParaRPr lang="zh-CN" altLang="en-US" dirty="0"/>
          </a:p>
        </p:txBody>
      </p:sp>
      <p:pic>
        <p:nvPicPr>
          <p:cNvPr id="5" name="图片 4" descr="屏幕剪辑"/>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8896" y="847726"/>
            <a:ext cx="6736559" cy="1096368"/>
          </a:xfrm>
          <a:prstGeom prst="rect">
            <a:avLst/>
          </a:prstGeom>
        </p:spPr>
      </p:pic>
      <p:sp>
        <p:nvSpPr>
          <p:cNvPr id="4" name="文本框 3"/>
          <p:cNvSpPr txBox="1"/>
          <p:nvPr/>
        </p:nvSpPr>
        <p:spPr>
          <a:xfrm>
            <a:off x="1127448" y="1971610"/>
            <a:ext cx="3057247" cy="523220"/>
          </a:xfrm>
          <a:prstGeom prst="rect">
            <a:avLst/>
          </a:prstGeom>
          <a:noFill/>
        </p:spPr>
        <p:txBody>
          <a:bodyPr wrap="none" rtlCol="0">
            <a:spAutoFit/>
          </a:bodyPr>
          <a:lstStyle/>
          <a:p>
            <a:r>
              <a:rPr lang="zh-CN" altLang="en-US" sz="2800" dirty="0" smtClean="0"/>
              <a:t>基本思想是什么？</a:t>
            </a:r>
            <a:endParaRPr lang="zh-CN" altLang="en-US" sz="2800" dirty="0"/>
          </a:p>
        </p:txBody>
      </p:sp>
      <p:sp>
        <p:nvSpPr>
          <p:cNvPr id="8" name="文本框 7"/>
          <p:cNvSpPr txBox="1"/>
          <p:nvPr/>
        </p:nvSpPr>
        <p:spPr>
          <a:xfrm>
            <a:off x="4387840" y="2514006"/>
            <a:ext cx="3416320" cy="52322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zh-CN" altLang="en-US" sz="2800" b="1" dirty="0" smtClean="0">
                <a:effectLst>
                  <a:outerShdw blurRad="38100" dist="38100" dir="2700000" algn="tl">
                    <a:srgbClr val="000000">
                      <a:alpha val="43137"/>
                    </a:srgbClr>
                  </a:outerShdw>
                </a:effectLst>
              </a:rPr>
              <a:t>递归思想，循环实现</a:t>
            </a:r>
            <a:endParaRPr lang="zh-CN" altLang="en-US" sz="2800" b="1" dirty="0">
              <a:effectLst>
                <a:outerShdw blurRad="38100" dist="38100" dir="2700000" algn="tl">
                  <a:srgbClr val="000000">
                    <a:alpha val="43137"/>
                  </a:srgbClr>
                </a:outerShdw>
              </a:effectLst>
            </a:endParaRPr>
          </a:p>
        </p:txBody>
      </p:sp>
      <p:grpSp>
        <p:nvGrpSpPr>
          <p:cNvPr id="10" name="组合 9"/>
          <p:cNvGrpSpPr/>
          <p:nvPr/>
        </p:nvGrpSpPr>
        <p:grpSpPr>
          <a:xfrm>
            <a:off x="191344" y="3083246"/>
            <a:ext cx="11579591" cy="2911623"/>
            <a:chOff x="191344" y="3083246"/>
            <a:chExt cx="11579591" cy="2911623"/>
          </a:xfrm>
        </p:grpSpPr>
        <p:pic>
          <p:nvPicPr>
            <p:cNvPr id="7" name="图片 6"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644" y="4509120"/>
              <a:ext cx="10673291" cy="1485749"/>
            </a:xfrm>
            <a:prstGeom prst="rect">
              <a:avLst/>
            </a:prstGeom>
          </p:spPr>
        </p:pic>
        <p:sp>
          <p:nvSpPr>
            <p:cNvPr id="9" name="文本框 8"/>
            <p:cNvSpPr txBox="1"/>
            <p:nvPr/>
          </p:nvSpPr>
          <p:spPr>
            <a:xfrm>
              <a:off x="191344" y="3083246"/>
              <a:ext cx="11496389" cy="2236574"/>
            </a:xfrm>
            <a:prstGeom prst="rect">
              <a:avLst/>
            </a:prstGeom>
            <a:solidFill>
              <a:schemeClr val="bg1"/>
            </a:solidFill>
          </p:spPr>
          <p:txBody>
            <a:bodyPr wrap="square" rtlCol="0">
              <a:spAutoFit/>
            </a:bodyPr>
            <a:lstStyle/>
            <a:p>
              <a:pPr>
                <a:lnSpc>
                  <a:spcPct val="150000"/>
                </a:lnSpc>
              </a:pPr>
              <a:r>
                <a:rPr lang="en-US" altLang="zh-CN" sz="2400" dirty="0" smtClean="0"/>
                <a:t>	</a:t>
              </a:r>
              <a:r>
                <a:rPr lang="zh-CN" altLang="en-US" sz="2400" dirty="0" smtClean="0"/>
                <a:t>为循环实现，定义函数：</a:t>
              </a:r>
              <a:endParaRPr lang="en-US" altLang="zh-CN" sz="2400" dirty="0" smtClean="0"/>
            </a:p>
            <a:p>
              <a:pPr>
                <a:lnSpc>
                  <a:spcPct val="150000"/>
                </a:lnSpc>
              </a:pPr>
              <a:r>
                <a:rPr lang="en-US" altLang="zh-CN" sz="2400" dirty="0" smtClean="0"/>
                <a:t>		Head(“ajj$dt8”)=“a”</a:t>
              </a:r>
            </a:p>
            <a:p>
              <a:pPr>
                <a:lnSpc>
                  <a:spcPct val="150000"/>
                </a:lnSpc>
              </a:pPr>
              <a:r>
                <a:rPr lang="en-US" altLang="zh-CN" sz="2400" dirty="0" smtClean="0"/>
                <a:t>		Tail(“ajj$dt8”)=“jj$dt8”</a:t>
              </a:r>
            </a:p>
            <a:p>
              <a:pPr>
                <a:lnSpc>
                  <a:spcPct val="150000"/>
                </a:lnSpc>
              </a:pPr>
              <a:r>
                <a:rPr lang="en-US" altLang="zh-CN" sz="2400" dirty="0" smtClean="0"/>
                <a:t>	</a:t>
              </a:r>
              <a:r>
                <a:rPr lang="zh-CN" altLang="en-US" sz="2400" dirty="0" smtClean="0"/>
                <a:t>规定字符串拼接符“⋅”：</a:t>
              </a:r>
              <a:endParaRPr lang="zh-CN" altLang="en-US" sz="2400" dirty="0"/>
            </a:p>
          </p:txBody>
        </p:sp>
      </p:grpSp>
    </p:spTree>
    <p:extLst>
      <p:ext uri="{BB962C8B-B14F-4D97-AF65-F5344CB8AC3E}">
        <p14:creationId xmlns:p14="http://schemas.microsoft.com/office/powerpoint/2010/main" val="4286167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63952" y="0"/>
            <a:ext cx="57753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4"/>
          <p:cNvSpPr txBox="1"/>
          <p:nvPr/>
        </p:nvSpPr>
        <p:spPr>
          <a:xfrm>
            <a:off x="551384" y="548680"/>
            <a:ext cx="7491413" cy="3046988"/>
          </a:xfrm>
          <a:prstGeom prst="rect">
            <a:avLst/>
          </a:prstGeom>
          <a:noFill/>
        </p:spPr>
        <p:txBody>
          <a:bodyPr>
            <a:spAutoFit/>
          </a:bodyPr>
          <a:lstStyle/>
          <a:p>
            <a:pPr eaLnBrk="1" hangingPunct="1">
              <a:defRPr/>
            </a:pPr>
            <a:r>
              <a:rPr lang="zh-CN" altLang="en-US" sz="3200" b="1" dirty="0">
                <a:solidFill>
                  <a:srgbClr val="C00000"/>
                </a:solidFill>
                <a:latin typeface="楷体" pitchFamily="49" charset="-122"/>
                <a:ea typeface="楷体" pitchFamily="49" charset="-122"/>
              </a:rPr>
              <a:t>问题</a:t>
            </a:r>
            <a:r>
              <a:rPr lang="en-US" altLang="zh-CN" sz="3200" b="1" dirty="0">
                <a:solidFill>
                  <a:srgbClr val="C00000"/>
                </a:solidFill>
                <a:latin typeface="楷体" pitchFamily="49" charset="-122"/>
                <a:ea typeface="楷体" pitchFamily="49" charset="-122"/>
              </a:rPr>
              <a:t>:</a:t>
            </a:r>
            <a:r>
              <a:rPr lang="zh-CN" altLang="en-US" sz="3200" b="1" dirty="0">
                <a:solidFill>
                  <a:srgbClr val="C00000"/>
                </a:solidFill>
                <a:latin typeface="楷体" pitchFamily="49" charset="-122"/>
                <a:ea typeface="楷体" pitchFamily="49" charset="-122"/>
              </a:rPr>
              <a:t> </a:t>
            </a:r>
            <a:endParaRPr lang="en-US" altLang="zh-CN" sz="3200" b="1" dirty="0">
              <a:solidFill>
                <a:srgbClr val="C00000"/>
              </a:solidFill>
              <a:latin typeface="楷体" pitchFamily="49" charset="-122"/>
              <a:ea typeface="楷体" pitchFamily="49" charset="-122"/>
            </a:endParaRPr>
          </a:p>
          <a:p>
            <a:pPr eaLnBrk="1" hangingPunct="1">
              <a:defRPr/>
            </a:pPr>
            <a:r>
              <a:rPr lang="en-US" altLang="zh-CN" sz="3200" dirty="0" smtClean="0">
                <a:latin typeface="+mj-lt"/>
                <a:ea typeface="宋体" charset="-122"/>
              </a:rPr>
              <a:t>	Input</a:t>
            </a:r>
            <a:r>
              <a:rPr lang="en-US" altLang="zh-CN" sz="3200" dirty="0">
                <a:latin typeface="+mj-lt"/>
                <a:ea typeface="宋体" charset="-122"/>
              </a:rPr>
              <a:t>: a string of symbol </a:t>
            </a:r>
            <a:r>
              <a:rPr lang="en-US" altLang="zh-CN" sz="3200" i="1" dirty="0">
                <a:latin typeface="+mj-lt"/>
                <a:ea typeface="宋体" charset="-122"/>
              </a:rPr>
              <a:t>S</a:t>
            </a:r>
            <a:r>
              <a:rPr lang="en-US" altLang="zh-CN" sz="3200" dirty="0">
                <a:latin typeface="+mj-lt"/>
                <a:ea typeface="宋体" charset="-122"/>
              </a:rPr>
              <a:t>;</a:t>
            </a:r>
          </a:p>
          <a:p>
            <a:pPr eaLnBrk="1" hangingPunct="1">
              <a:defRPr/>
            </a:pPr>
            <a:r>
              <a:rPr lang="en-US" altLang="zh-CN" sz="3200" dirty="0" smtClean="0">
                <a:latin typeface="+mj-lt"/>
                <a:ea typeface="宋体" charset="-122"/>
              </a:rPr>
              <a:t>	Output</a:t>
            </a:r>
            <a:r>
              <a:rPr lang="en-US" altLang="zh-CN" sz="3200" dirty="0">
                <a:latin typeface="+mj-lt"/>
                <a:ea typeface="宋体" charset="-122"/>
              </a:rPr>
              <a:t>: the reverse image of </a:t>
            </a:r>
            <a:r>
              <a:rPr lang="en-US" altLang="zh-CN" sz="3200" i="1" dirty="0">
                <a:latin typeface="+mj-lt"/>
                <a:ea typeface="宋体" charset="-122"/>
              </a:rPr>
              <a:t>S</a:t>
            </a:r>
            <a:r>
              <a:rPr lang="en-US" altLang="zh-CN" sz="3200" i="1" dirty="0" smtClean="0">
                <a:latin typeface="+mj-lt"/>
                <a:ea typeface="宋体" charset="-122"/>
              </a:rPr>
              <a:t>.</a:t>
            </a:r>
          </a:p>
          <a:p>
            <a:pPr eaLnBrk="1" hangingPunct="1">
              <a:defRPr/>
            </a:pPr>
            <a:endParaRPr lang="en-US" altLang="zh-CN" sz="3200" i="1" dirty="0">
              <a:latin typeface="+mj-lt"/>
              <a:ea typeface="宋体" charset="-122"/>
            </a:endParaRPr>
          </a:p>
          <a:p>
            <a:pPr eaLnBrk="1" hangingPunct="1">
              <a:defRPr/>
            </a:pPr>
            <a:r>
              <a:rPr lang="zh-CN" altLang="en-US" sz="3200" b="1" dirty="0">
                <a:solidFill>
                  <a:srgbClr val="C00000"/>
                </a:solidFill>
                <a:latin typeface="楷体" pitchFamily="49" charset="-122"/>
                <a:ea typeface="楷体" pitchFamily="49" charset="-122"/>
              </a:rPr>
              <a:t>算法：</a:t>
            </a:r>
            <a:endParaRPr lang="en-US" altLang="zh-CN" sz="3200" b="1" dirty="0">
              <a:solidFill>
                <a:srgbClr val="C00000"/>
              </a:solidFill>
              <a:latin typeface="楷体" pitchFamily="49" charset="-122"/>
              <a:ea typeface="楷体" pitchFamily="49" charset="-122"/>
            </a:endParaRPr>
          </a:p>
          <a:p>
            <a:pPr eaLnBrk="1" hangingPunct="1">
              <a:defRPr/>
            </a:pPr>
            <a:r>
              <a:rPr lang="en-US" altLang="zh-CN" sz="3200" dirty="0">
                <a:latin typeface="+mj-lt"/>
                <a:ea typeface="宋体" charset="-122"/>
              </a:rPr>
              <a:t>	</a:t>
            </a:r>
            <a:r>
              <a:rPr lang="zh-CN" altLang="en-US" sz="3200" dirty="0" smtClean="0">
                <a:latin typeface="+mj-lt"/>
                <a:ea typeface="宋体" charset="-122"/>
              </a:rPr>
              <a:t>如右图</a:t>
            </a:r>
            <a:endParaRPr lang="zh-CN" altLang="en-US" sz="3200" dirty="0">
              <a:latin typeface="+mj-lt"/>
              <a:ea typeface="宋体" charset="-122"/>
            </a:endParaRPr>
          </a:p>
        </p:txBody>
      </p:sp>
      <p:sp>
        <p:nvSpPr>
          <p:cNvPr id="2" name="六角星 1"/>
          <p:cNvSpPr/>
          <p:nvPr/>
        </p:nvSpPr>
        <p:spPr>
          <a:xfrm>
            <a:off x="1130672" y="3933056"/>
            <a:ext cx="3888432" cy="2088232"/>
          </a:xfrm>
          <a:prstGeom prst="star6">
            <a:avLst>
              <a:gd name="adj" fmla="val 35896"/>
              <a:gd name="hf" fmla="val 115470"/>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smtClean="0">
                <a:solidFill>
                  <a:schemeClr val="tx1"/>
                </a:solidFill>
              </a:rPr>
              <a:t>如何解读算法的部分和完全正确性？</a:t>
            </a:r>
            <a:endParaRPr lang="zh-CN" altLang="en-US" sz="2400" b="1" dirty="0">
              <a:solidFill>
                <a:schemeClr val="tx1"/>
              </a:solidFill>
            </a:endParaRPr>
          </a:p>
        </p:txBody>
      </p:sp>
    </p:spTree>
    <p:extLst>
      <p:ext uri="{BB962C8B-B14F-4D97-AF65-F5344CB8AC3E}">
        <p14:creationId xmlns:p14="http://schemas.microsoft.com/office/powerpoint/2010/main" val="3188743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07368" y="260648"/>
            <a:ext cx="10972800" cy="1139825"/>
          </a:xfrm>
        </p:spPr>
        <p:txBody>
          <a:bodyPr/>
          <a:lstStyle/>
          <a:p>
            <a:r>
              <a:rPr lang="zh-CN" altLang="en-US" dirty="0" smtClean="0"/>
              <a:t>如何判断算法结束时刻，结果是正确的？</a:t>
            </a:r>
            <a:endParaRPr lang="zh-CN" altLang="en-US" dirty="0"/>
          </a:p>
        </p:txBody>
      </p:sp>
      <p:pic>
        <p:nvPicPr>
          <p:cNvPr id="4"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3392" y="983054"/>
            <a:ext cx="7017571" cy="5433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任意多边形 4"/>
          <p:cNvSpPr/>
          <p:nvPr/>
        </p:nvSpPr>
        <p:spPr>
          <a:xfrm>
            <a:off x="3287688" y="2223911"/>
            <a:ext cx="3672408" cy="1049867"/>
          </a:xfrm>
          <a:custGeom>
            <a:avLst/>
            <a:gdLst>
              <a:gd name="connsiteX0" fmla="*/ 0 w 3409244"/>
              <a:gd name="connsiteY0" fmla="*/ 688622 h 1049867"/>
              <a:gd name="connsiteX1" fmla="*/ 2359378 w 3409244"/>
              <a:gd name="connsiteY1" fmla="*/ 0 h 1049867"/>
              <a:gd name="connsiteX2" fmla="*/ 3409244 w 3409244"/>
              <a:gd name="connsiteY2" fmla="*/ 0 h 1049867"/>
              <a:gd name="connsiteX3" fmla="*/ 3409244 w 3409244"/>
              <a:gd name="connsiteY3" fmla="*/ 1016000 h 1049867"/>
              <a:gd name="connsiteX4" fmla="*/ 22578 w 3409244"/>
              <a:gd name="connsiteY4" fmla="*/ 1049867 h 1049867"/>
              <a:gd name="connsiteX5" fmla="*/ 0 w 3409244"/>
              <a:gd name="connsiteY5" fmla="*/ 688622 h 104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9244" h="1049867">
                <a:moveTo>
                  <a:pt x="0" y="688622"/>
                </a:moveTo>
                <a:lnTo>
                  <a:pt x="2359378" y="0"/>
                </a:lnTo>
                <a:lnTo>
                  <a:pt x="3409244" y="0"/>
                </a:lnTo>
                <a:lnTo>
                  <a:pt x="3409244" y="1016000"/>
                </a:lnTo>
                <a:lnTo>
                  <a:pt x="22578" y="1049867"/>
                </a:lnTo>
                <a:lnTo>
                  <a:pt x="0" y="68862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3311588" y="1083733"/>
            <a:ext cx="3499556" cy="835378"/>
          </a:xfrm>
          <a:custGeom>
            <a:avLst/>
            <a:gdLst>
              <a:gd name="connsiteX0" fmla="*/ 0 w 3499556"/>
              <a:gd name="connsiteY0" fmla="*/ 835378 h 835378"/>
              <a:gd name="connsiteX1" fmla="*/ 3499556 w 3499556"/>
              <a:gd name="connsiteY1" fmla="*/ 801511 h 835378"/>
              <a:gd name="connsiteX2" fmla="*/ 3488267 w 3499556"/>
              <a:gd name="connsiteY2" fmla="*/ 0 h 835378"/>
              <a:gd name="connsiteX3" fmla="*/ 1433689 w 3499556"/>
              <a:gd name="connsiteY3" fmla="*/ 22578 h 835378"/>
              <a:gd name="connsiteX4" fmla="*/ 11289 w 3499556"/>
              <a:gd name="connsiteY4" fmla="*/ 666045 h 835378"/>
              <a:gd name="connsiteX5" fmla="*/ 0 w 3499556"/>
              <a:gd name="connsiteY5" fmla="*/ 835378 h 835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99556" h="835378">
                <a:moveTo>
                  <a:pt x="0" y="835378"/>
                </a:moveTo>
                <a:lnTo>
                  <a:pt x="3499556" y="801511"/>
                </a:lnTo>
                <a:lnTo>
                  <a:pt x="3488267" y="0"/>
                </a:lnTo>
                <a:lnTo>
                  <a:pt x="1433689" y="22578"/>
                </a:lnTo>
                <a:lnTo>
                  <a:pt x="11289" y="666045"/>
                </a:lnTo>
                <a:lnTo>
                  <a:pt x="0" y="83537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14611" y="4143022"/>
            <a:ext cx="2641600" cy="812800"/>
          </a:xfrm>
          <a:custGeom>
            <a:avLst/>
            <a:gdLst>
              <a:gd name="connsiteX0" fmla="*/ 0 w 2641600"/>
              <a:gd name="connsiteY0" fmla="*/ 474134 h 812800"/>
              <a:gd name="connsiteX1" fmla="*/ 1444977 w 2641600"/>
              <a:gd name="connsiteY1" fmla="*/ 0 h 812800"/>
              <a:gd name="connsiteX2" fmla="*/ 2630311 w 2641600"/>
              <a:gd name="connsiteY2" fmla="*/ 0 h 812800"/>
              <a:gd name="connsiteX3" fmla="*/ 2641600 w 2641600"/>
              <a:gd name="connsiteY3" fmla="*/ 812800 h 812800"/>
              <a:gd name="connsiteX4" fmla="*/ 11289 w 2641600"/>
              <a:gd name="connsiteY4" fmla="*/ 790222 h 812800"/>
              <a:gd name="connsiteX5" fmla="*/ 0 w 2641600"/>
              <a:gd name="connsiteY5" fmla="*/ 474134 h 81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1600" h="812800">
                <a:moveTo>
                  <a:pt x="0" y="474134"/>
                </a:moveTo>
                <a:lnTo>
                  <a:pt x="1444977" y="0"/>
                </a:lnTo>
                <a:lnTo>
                  <a:pt x="2630311" y="0"/>
                </a:lnTo>
                <a:lnTo>
                  <a:pt x="2641600" y="812800"/>
                </a:lnTo>
                <a:lnTo>
                  <a:pt x="11289" y="790222"/>
                </a:lnTo>
                <a:lnTo>
                  <a:pt x="0" y="47413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内容占位符 2"/>
          <p:cNvSpPr>
            <a:spLocks noGrp="1"/>
          </p:cNvSpPr>
          <p:nvPr>
            <p:ph idx="1"/>
          </p:nvPr>
        </p:nvSpPr>
        <p:spPr>
          <a:xfrm>
            <a:off x="7392144" y="1196752"/>
            <a:ext cx="4708104" cy="5016346"/>
          </a:xfrm>
        </p:spPr>
        <p:txBody>
          <a:bodyPr/>
          <a:lstStyle/>
          <a:p>
            <a:r>
              <a:rPr lang="zh-CN" altLang="en-US" sz="2800" dirty="0" smtClean="0"/>
              <a:t>算法结束时，判定</a:t>
            </a:r>
            <a:r>
              <a:rPr lang="en-US" altLang="zh-CN" sz="2800" dirty="0" smtClean="0"/>
              <a:t>Y</a:t>
            </a:r>
            <a:r>
              <a:rPr lang="zh-CN" altLang="en-US" sz="2800" dirty="0" smtClean="0"/>
              <a:t>和</a:t>
            </a:r>
            <a:r>
              <a:rPr lang="en-US" altLang="zh-CN" sz="2800" dirty="0"/>
              <a:t>S</a:t>
            </a:r>
            <a:r>
              <a:rPr lang="zh-CN" altLang="en-US" sz="2800" dirty="0" smtClean="0"/>
              <a:t>是否互逆</a:t>
            </a:r>
            <a:endParaRPr lang="en-US" altLang="zh-CN" sz="2800" dirty="0" smtClean="0"/>
          </a:p>
          <a:p>
            <a:pPr lvl="1"/>
            <a:r>
              <a:rPr lang="zh-CN" altLang="en-US" sz="2000" dirty="0" smtClean="0"/>
              <a:t>给出一个可以被证明的逻辑命题</a:t>
            </a:r>
            <a:endParaRPr lang="en-US" altLang="zh-CN" sz="2000" dirty="0" smtClean="0"/>
          </a:p>
          <a:p>
            <a:pPr lvl="1"/>
            <a:r>
              <a:rPr lang="zh-CN" altLang="en-US" sz="2000" dirty="0"/>
              <a:t>如果每个合法的输入，算法运行到这</a:t>
            </a:r>
            <a:r>
              <a:rPr lang="zh-CN" altLang="en-US" sz="2000" dirty="0" smtClean="0"/>
              <a:t>一点时这个逻辑命题都</a:t>
            </a:r>
            <a:r>
              <a:rPr lang="zh-CN" altLang="en-US" sz="2000" dirty="0"/>
              <a:t>为真，算法的部分正确性就能得到证明！</a:t>
            </a:r>
            <a:endParaRPr lang="en-US" altLang="zh-CN" sz="2000" dirty="0"/>
          </a:p>
          <a:p>
            <a:r>
              <a:rPr lang="en-US" altLang="zh-CN" sz="2800" dirty="0" smtClean="0"/>
              <a:t>Assertion</a:t>
            </a:r>
            <a:r>
              <a:rPr lang="zh-CN" altLang="en-US" sz="2800" dirty="0" smtClean="0"/>
              <a:t>：一个可以被证明是否为真的命题！</a:t>
            </a:r>
            <a:endParaRPr lang="en-US" altLang="zh-CN" sz="2800" dirty="0" smtClean="0"/>
          </a:p>
          <a:p>
            <a:pPr lvl="1"/>
            <a:r>
              <a:rPr lang="zh-CN" altLang="en-US" sz="2000" dirty="0" smtClean="0"/>
              <a:t>通常和问题特征和算法动作有关</a:t>
            </a:r>
            <a:endParaRPr lang="zh-CN" altLang="en-US" sz="2000" dirty="0"/>
          </a:p>
        </p:txBody>
      </p:sp>
    </p:spTree>
    <p:extLst>
      <p:ext uri="{BB962C8B-B14F-4D97-AF65-F5344CB8AC3E}">
        <p14:creationId xmlns:p14="http://schemas.microsoft.com/office/powerpoint/2010/main" val="61137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5360" y="190174"/>
            <a:ext cx="10729192" cy="994172"/>
          </a:xfrm>
          <a:solidFill>
            <a:schemeClr val="bg1"/>
          </a:solidFill>
        </p:spPr>
        <p:txBody>
          <a:bodyPr/>
          <a:lstStyle/>
          <a:p>
            <a:r>
              <a:rPr lang="zh-CN" altLang="en-US" dirty="0" smtClean="0"/>
              <a:t>只定义</a:t>
            </a:r>
            <a:r>
              <a:rPr lang="en-US" altLang="zh-CN" dirty="0" smtClean="0"/>
              <a:t>assertion3</a:t>
            </a:r>
            <a:r>
              <a:rPr lang="zh-CN" altLang="en-US" dirty="0" smtClean="0"/>
              <a:t>，不便于我们证明它的成立</a:t>
            </a:r>
            <a:endParaRPr lang="zh-CN" altLang="en-US" dirty="0"/>
          </a:p>
        </p:txBody>
      </p:sp>
      <p:sp>
        <p:nvSpPr>
          <p:cNvPr id="3" name="云形 2"/>
          <p:cNvSpPr/>
          <p:nvPr/>
        </p:nvSpPr>
        <p:spPr>
          <a:xfrm>
            <a:off x="7176120" y="4653136"/>
            <a:ext cx="4982760" cy="2132856"/>
          </a:xfrm>
          <a:prstGeom prst="cloud">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这三个断言能够帮助我们完成部分正确性的证明吗？</a:t>
            </a:r>
            <a:endParaRPr lang="zh-CN" altLang="en-US" sz="2800" b="1" dirty="0">
              <a:solidFill>
                <a:schemeClr val="tx1"/>
              </a:solidFill>
            </a:endParaRPr>
          </a:p>
        </p:txBody>
      </p:sp>
      <p:pic>
        <p:nvPicPr>
          <p:cNvPr id="7" name="图片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490" y="908720"/>
            <a:ext cx="7017571" cy="5433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p:nvPr/>
        </p:nvSpPr>
        <p:spPr>
          <a:xfrm>
            <a:off x="6398240" y="1124744"/>
            <a:ext cx="5760640" cy="3108543"/>
          </a:xfrm>
          <a:prstGeom prst="rect">
            <a:avLst/>
          </a:prstGeom>
          <a:noFill/>
        </p:spPr>
        <p:txBody>
          <a:bodyPr wrap="square" rtlCol="0">
            <a:spAutoFit/>
          </a:bodyPr>
          <a:lstStyle/>
          <a:p>
            <a:r>
              <a:rPr lang="en-US" altLang="zh-CN" sz="2800" dirty="0"/>
              <a:t>Assertion1:  </a:t>
            </a:r>
            <a:endParaRPr lang="en-US" altLang="zh-CN" sz="2800" dirty="0" smtClean="0"/>
          </a:p>
          <a:p>
            <a:r>
              <a:rPr lang="en-US" altLang="zh-CN" sz="2800" dirty="0"/>
              <a:t> </a:t>
            </a:r>
            <a:r>
              <a:rPr lang="en-US" altLang="zh-CN" sz="2800" dirty="0" smtClean="0"/>
              <a:t>    </a:t>
            </a:r>
            <a:r>
              <a:rPr lang="zh-CN" altLang="en-US" sz="2800" dirty="0" smtClean="0"/>
              <a:t>判断任意输入的合法性</a:t>
            </a:r>
            <a:endParaRPr lang="en-US" altLang="zh-CN" sz="2800" dirty="0"/>
          </a:p>
          <a:p>
            <a:endParaRPr lang="en-US" altLang="zh-CN" sz="2800" dirty="0"/>
          </a:p>
          <a:p>
            <a:r>
              <a:rPr lang="en-US" altLang="zh-CN" sz="2800" dirty="0" smtClean="0"/>
              <a:t>Assertion2:</a:t>
            </a:r>
          </a:p>
          <a:p>
            <a:r>
              <a:rPr lang="en-US" altLang="zh-CN" sz="2800" dirty="0"/>
              <a:t> </a:t>
            </a:r>
            <a:r>
              <a:rPr lang="en-US" altLang="zh-CN" sz="2800" dirty="0" smtClean="0"/>
              <a:t>    </a:t>
            </a:r>
            <a:r>
              <a:rPr lang="zh-CN" altLang="en-US" sz="2800" dirty="0" smtClean="0"/>
              <a:t>判断某次循环开始时，原字符串是否由</a:t>
            </a:r>
            <a:r>
              <a:rPr lang="zh-CN" altLang="en-US" sz="2800" dirty="0"/>
              <a:t>已扫描子</a:t>
            </a:r>
            <a:r>
              <a:rPr lang="zh-CN" altLang="en-US" sz="2800" dirty="0" smtClean="0"/>
              <a:t>字符串的“逆”和尚未扫描子字符串拼接而成</a:t>
            </a:r>
            <a:endParaRPr lang="zh-CN" altLang="en-US" sz="2800" dirty="0"/>
          </a:p>
        </p:txBody>
      </p:sp>
      <p:sp>
        <p:nvSpPr>
          <p:cNvPr id="8" name="任意多边形 7"/>
          <p:cNvSpPr/>
          <p:nvPr/>
        </p:nvSpPr>
        <p:spPr>
          <a:xfrm>
            <a:off x="2711624" y="2132857"/>
            <a:ext cx="3672408" cy="1140922"/>
          </a:xfrm>
          <a:custGeom>
            <a:avLst/>
            <a:gdLst>
              <a:gd name="connsiteX0" fmla="*/ 0 w 3409244"/>
              <a:gd name="connsiteY0" fmla="*/ 688622 h 1049867"/>
              <a:gd name="connsiteX1" fmla="*/ 2359378 w 3409244"/>
              <a:gd name="connsiteY1" fmla="*/ 0 h 1049867"/>
              <a:gd name="connsiteX2" fmla="*/ 3409244 w 3409244"/>
              <a:gd name="connsiteY2" fmla="*/ 0 h 1049867"/>
              <a:gd name="connsiteX3" fmla="*/ 3409244 w 3409244"/>
              <a:gd name="connsiteY3" fmla="*/ 1016000 h 1049867"/>
              <a:gd name="connsiteX4" fmla="*/ 22578 w 3409244"/>
              <a:gd name="connsiteY4" fmla="*/ 1049867 h 1049867"/>
              <a:gd name="connsiteX5" fmla="*/ 0 w 3409244"/>
              <a:gd name="connsiteY5" fmla="*/ 688622 h 104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09244" h="1049867">
                <a:moveTo>
                  <a:pt x="0" y="688622"/>
                </a:moveTo>
                <a:lnTo>
                  <a:pt x="2359378" y="0"/>
                </a:lnTo>
                <a:lnTo>
                  <a:pt x="3409244" y="0"/>
                </a:lnTo>
                <a:lnTo>
                  <a:pt x="3409244" y="1016000"/>
                </a:lnTo>
                <a:lnTo>
                  <a:pt x="22578" y="1049867"/>
                </a:lnTo>
                <a:lnTo>
                  <a:pt x="0" y="68862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2711624" y="1009446"/>
            <a:ext cx="3499556" cy="835378"/>
          </a:xfrm>
          <a:custGeom>
            <a:avLst/>
            <a:gdLst>
              <a:gd name="connsiteX0" fmla="*/ 0 w 3499556"/>
              <a:gd name="connsiteY0" fmla="*/ 835378 h 835378"/>
              <a:gd name="connsiteX1" fmla="*/ 3499556 w 3499556"/>
              <a:gd name="connsiteY1" fmla="*/ 801511 h 835378"/>
              <a:gd name="connsiteX2" fmla="*/ 3488267 w 3499556"/>
              <a:gd name="connsiteY2" fmla="*/ 0 h 835378"/>
              <a:gd name="connsiteX3" fmla="*/ 1433689 w 3499556"/>
              <a:gd name="connsiteY3" fmla="*/ 22578 h 835378"/>
              <a:gd name="connsiteX4" fmla="*/ 11289 w 3499556"/>
              <a:gd name="connsiteY4" fmla="*/ 666045 h 835378"/>
              <a:gd name="connsiteX5" fmla="*/ 0 w 3499556"/>
              <a:gd name="connsiteY5" fmla="*/ 835378 h 835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99556" h="835378">
                <a:moveTo>
                  <a:pt x="0" y="835378"/>
                </a:moveTo>
                <a:lnTo>
                  <a:pt x="3499556" y="801511"/>
                </a:lnTo>
                <a:lnTo>
                  <a:pt x="3488267" y="0"/>
                </a:lnTo>
                <a:lnTo>
                  <a:pt x="1433689" y="22578"/>
                </a:lnTo>
                <a:lnTo>
                  <a:pt x="11289" y="666045"/>
                </a:lnTo>
                <a:lnTo>
                  <a:pt x="0" y="83537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999919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uiExpand="1" build="p"/>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528" y="404664"/>
            <a:ext cx="8569325" cy="496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组合 9"/>
          <p:cNvGrpSpPr/>
          <p:nvPr/>
        </p:nvGrpSpPr>
        <p:grpSpPr>
          <a:xfrm>
            <a:off x="176131" y="5489529"/>
            <a:ext cx="10600389" cy="1107823"/>
            <a:chOff x="32115" y="5489529"/>
            <a:chExt cx="10600389" cy="1107823"/>
          </a:xfrm>
          <a:solidFill>
            <a:schemeClr val="bg1"/>
          </a:solidFill>
        </p:grpSpPr>
        <p:pic>
          <p:nvPicPr>
            <p:cNvPr id="3686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9804" y="5533727"/>
              <a:ext cx="7632700" cy="10636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1"/>
            <p:nvPr/>
          </p:nvSpPr>
          <p:spPr>
            <a:xfrm>
              <a:off x="32115" y="5489529"/>
              <a:ext cx="3262432" cy="830997"/>
            </a:xfrm>
            <a:prstGeom prst="rect">
              <a:avLst/>
            </a:prstGeom>
            <a:grpFill/>
          </p:spPr>
          <p:txBody>
            <a:bodyPr wrap="none" rtlCol="0">
              <a:spAutoFit/>
            </a:bodyPr>
            <a:lstStyle/>
            <a:p>
              <a:r>
                <a:rPr lang="zh-CN" altLang="en-US" sz="4800" dirty="0" smtClean="0"/>
                <a:t>真断言链：</a:t>
              </a:r>
              <a:endParaRPr lang="zh-CN" altLang="en-US" sz="4800" dirty="0"/>
            </a:p>
          </p:txBody>
        </p:sp>
      </p:grpSp>
      <p:grpSp>
        <p:nvGrpSpPr>
          <p:cNvPr id="8" name="组合 7"/>
          <p:cNvGrpSpPr/>
          <p:nvPr/>
        </p:nvGrpSpPr>
        <p:grpSpPr>
          <a:xfrm>
            <a:off x="7104112" y="1484784"/>
            <a:ext cx="4104456" cy="2196244"/>
            <a:chOff x="7104112" y="1484784"/>
            <a:chExt cx="4104456" cy="2196244"/>
          </a:xfrm>
        </p:grpSpPr>
        <p:sp>
          <p:nvSpPr>
            <p:cNvPr id="4" name="线形标注 1 3"/>
            <p:cNvSpPr/>
            <p:nvPr/>
          </p:nvSpPr>
          <p:spPr>
            <a:xfrm>
              <a:off x="9120336" y="1484784"/>
              <a:ext cx="2088232" cy="1008112"/>
            </a:xfrm>
            <a:prstGeom prst="borderCallout1">
              <a:avLst>
                <a:gd name="adj1" fmla="val 18750"/>
                <a:gd name="adj2" fmla="val -8333"/>
                <a:gd name="adj3" fmla="val -3960"/>
                <a:gd name="adj4" fmla="val -961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solidFill>
                    <a:schemeClr val="tx1"/>
                  </a:solidFill>
                </a:rPr>
                <a:t>checkpoint</a:t>
              </a:r>
              <a:endParaRPr lang="zh-CN" altLang="en-US" sz="2800" b="1" dirty="0">
                <a:solidFill>
                  <a:schemeClr val="tx1"/>
                </a:solidFill>
              </a:endParaRPr>
            </a:p>
          </p:txBody>
        </p:sp>
        <p:cxnSp>
          <p:nvCxnSpPr>
            <p:cNvPr id="6" name="直接连接符 5"/>
            <p:cNvCxnSpPr/>
            <p:nvPr/>
          </p:nvCxnSpPr>
          <p:spPr>
            <a:xfrm flipV="1">
              <a:off x="7104112" y="2276872"/>
              <a:ext cx="1872208" cy="2160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9317844" y="2537094"/>
              <a:ext cx="846608" cy="1143934"/>
            </a:xfrm>
            <a:prstGeom prst="line">
              <a:avLst/>
            </a:prstGeom>
            <a:ln w="28575"/>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8"/>
                                        </p:tgtEl>
                                        <p:attrNameLst>
                                          <p:attrName>ppt_x</p:attrName>
                                        </p:attrNameLst>
                                      </p:cBhvr>
                                      <p:tavLst>
                                        <p:tav tm="0">
                                          <p:val>
                                            <p:strVal val="ppt_x"/>
                                          </p:val>
                                        </p:tav>
                                        <p:tav tm="100000">
                                          <p:val>
                                            <p:strVal val="ppt_x"/>
                                          </p:val>
                                        </p:tav>
                                      </p:tavLst>
                                    </p:anim>
                                    <p:anim calcmode="lin" valueType="num">
                                      <p:cBhvr additive="base">
                                        <p:cTn id="7" dur="500"/>
                                        <p:tgtEl>
                                          <p:spTgt spid="8"/>
                                        </p:tgtEl>
                                        <p:attrNameLst>
                                          <p:attrName>ppt_y</p:attrName>
                                        </p:attrNameLst>
                                      </p:cBhvr>
                                      <p:tavLst>
                                        <p:tav tm="0">
                                          <p:val>
                                            <p:strVal val="ppt_y"/>
                                          </p:val>
                                        </p:tav>
                                        <p:tav tm="100000">
                                          <p:val>
                                            <p:strVal val="1+ppt_h/2"/>
                                          </p:val>
                                        </p:tav>
                                      </p:tavLst>
                                    </p:anim>
                                    <p:set>
                                      <p:cBhvr>
                                        <p:cTn id="8" dur="1" fill="hold">
                                          <p:stCondLst>
                                            <p:cond delay="499"/>
                                          </p:stCondLst>
                                        </p:cTn>
                                        <p:tgtEl>
                                          <p:spTgt spid="8"/>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什么是证明了这个算法的部分正确？</a:t>
            </a:r>
            <a:endParaRPr lang="zh-CN" altLang="en-US" dirty="0"/>
          </a:p>
        </p:txBody>
      </p:sp>
      <p:pic>
        <p:nvPicPr>
          <p:cNvPr id="4"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42836" y="1458227"/>
            <a:ext cx="7337740" cy="1452722"/>
          </a:xfrm>
        </p:spPr>
      </p:pic>
      <p:pic>
        <p:nvPicPr>
          <p:cNvPr id="5" name="图片 4" descr="屏幕剪辑"/>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2836" y="3108334"/>
            <a:ext cx="7758388" cy="2408898"/>
          </a:xfrm>
          <a:prstGeom prst="rect">
            <a:avLst/>
          </a:prstGeom>
        </p:spPr>
      </p:pic>
      <p:sp>
        <p:nvSpPr>
          <p:cNvPr id="6" name="文本框 5"/>
          <p:cNvSpPr txBox="1"/>
          <p:nvPr/>
        </p:nvSpPr>
        <p:spPr>
          <a:xfrm>
            <a:off x="407368" y="1615024"/>
            <a:ext cx="3535468" cy="830997"/>
          </a:xfrm>
          <a:prstGeom prst="rect">
            <a:avLst/>
          </a:prstGeom>
          <a:solidFill>
            <a:schemeClr val="bg1">
              <a:lumMod val="95000"/>
            </a:schemeClr>
          </a:solidFill>
        </p:spPr>
        <p:txBody>
          <a:bodyPr wrap="square" rtlCol="0">
            <a:spAutoFit/>
          </a:bodyPr>
          <a:lstStyle/>
          <a:p>
            <a:r>
              <a:rPr lang="zh-CN" altLang="en-US" sz="2400" b="1" dirty="0"/>
              <a:t>证明就是断言的序列</a:t>
            </a:r>
            <a:endParaRPr lang="en-US" altLang="zh-CN" sz="2400" b="1" dirty="0"/>
          </a:p>
          <a:p>
            <a:r>
              <a:rPr lang="en-US" altLang="zh-CN" sz="2400" b="1" dirty="0"/>
              <a:t>(</a:t>
            </a:r>
            <a:r>
              <a:rPr lang="zh-CN" altLang="en-US" sz="2400" b="1" dirty="0"/>
              <a:t>断言必须为真</a:t>
            </a:r>
            <a:r>
              <a:rPr lang="en-US" altLang="zh-CN" sz="2400" b="1" dirty="0"/>
              <a:t>)</a:t>
            </a:r>
            <a:endParaRPr lang="zh-CN" altLang="en-US" sz="2400" b="1" dirty="0"/>
          </a:p>
        </p:txBody>
      </p:sp>
      <p:sp>
        <p:nvSpPr>
          <p:cNvPr id="7" name="文本框 6"/>
          <p:cNvSpPr txBox="1"/>
          <p:nvPr/>
        </p:nvSpPr>
        <p:spPr>
          <a:xfrm>
            <a:off x="407368" y="3112454"/>
            <a:ext cx="3528392" cy="1200329"/>
          </a:xfrm>
          <a:prstGeom prst="rect">
            <a:avLst/>
          </a:prstGeom>
          <a:solidFill>
            <a:schemeClr val="accent2">
              <a:lumMod val="20000"/>
              <a:lumOff val="80000"/>
            </a:schemeClr>
          </a:solidFill>
        </p:spPr>
        <p:txBody>
          <a:bodyPr wrap="square" rtlCol="0">
            <a:spAutoFit/>
          </a:bodyPr>
          <a:lstStyle/>
          <a:p>
            <a:r>
              <a:rPr lang="zh-CN" altLang="en-US" sz="2400" b="1" dirty="0"/>
              <a:t>断言</a:t>
            </a:r>
            <a:r>
              <a:rPr lang="zh-CN" altLang="en-US" sz="2400" b="1" dirty="0" smtClean="0"/>
              <a:t>序列中断言是否为真，需要利用算法步骤的内在含义进行证明：</a:t>
            </a:r>
            <a:endParaRPr lang="en-US" altLang="zh-CN" sz="2400" b="1" dirty="0" smtClean="0"/>
          </a:p>
        </p:txBody>
      </p:sp>
      <p:sp>
        <p:nvSpPr>
          <p:cNvPr id="8" name="文本框 7"/>
          <p:cNvSpPr txBox="1"/>
          <p:nvPr/>
        </p:nvSpPr>
        <p:spPr>
          <a:xfrm>
            <a:off x="407368" y="4338607"/>
            <a:ext cx="3528392" cy="1200329"/>
          </a:xfrm>
          <a:prstGeom prst="rect">
            <a:avLst/>
          </a:prstGeom>
          <a:solidFill>
            <a:schemeClr val="accent5">
              <a:lumMod val="40000"/>
              <a:lumOff val="60000"/>
            </a:schemeClr>
          </a:solidFill>
        </p:spPr>
        <p:txBody>
          <a:bodyPr wrap="square" rtlCol="0">
            <a:spAutoFit/>
          </a:bodyPr>
          <a:lstStyle/>
          <a:p>
            <a:r>
              <a:rPr lang="zh-CN" altLang="en-US" sz="2400" b="1" dirty="0" smtClean="0"/>
              <a:t>有些</a:t>
            </a:r>
            <a:r>
              <a:rPr lang="en-US" altLang="zh-CN" sz="2400" b="1" dirty="0" smtClean="0"/>
              <a:t>checkpoint</a:t>
            </a:r>
            <a:r>
              <a:rPr lang="zh-CN" altLang="en-US" sz="2400" b="1" dirty="0" smtClean="0"/>
              <a:t>不断被</a:t>
            </a:r>
            <a:r>
              <a:rPr lang="en-US" altLang="zh-CN" sz="2400" b="1" dirty="0" smtClean="0"/>
              <a:t>reach</a:t>
            </a:r>
            <a:r>
              <a:rPr lang="zh-CN" altLang="en-US" sz="2400" b="1" dirty="0" smtClean="0"/>
              <a:t>，其断言也必须不断被证真：</a:t>
            </a:r>
            <a:endParaRPr lang="en-US" altLang="zh-CN" sz="2400" b="1" dirty="0" smtClean="0"/>
          </a:p>
        </p:txBody>
      </p:sp>
    </p:spTree>
    <p:extLst>
      <p:ext uri="{BB962C8B-B14F-4D97-AF65-F5344CB8AC3E}">
        <p14:creationId xmlns:p14="http://schemas.microsoft.com/office/powerpoint/2010/main" val="2939687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71664" y="1628801"/>
            <a:ext cx="5904656" cy="3108543"/>
          </a:xfrm>
          <a:prstGeom prst="rect">
            <a:avLst/>
          </a:prstGeom>
          <a:noFill/>
        </p:spPr>
        <p:txBody>
          <a:bodyPr>
            <a:spAutoFit/>
          </a:bodyPr>
          <a:lstStyle/>
          <a:p>
            <a:pPr eaLnBrk="1" hangingPunct="1">
              <a:defRPr/>
            </a:pPr>
            <a:r>
              <a:rPr lang="zh-CN" alt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问题</a:t>
            </a:r>
            <a:r>
              <a:rPr lang="en-US" altLang="zh-CN"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1:</a:t>
            </a:r>
          </a:p>
          <a:p>
            <a:pPr eaLnBrk="1" hangingPunct="1">
              <a:spcBef>
                <a:spcPts val="1200"/>
              </a:spcBef>
              <a:defRPr/>
            </a:pPr>
            <a:r>
              <a:rPr lang="zh-CN" alt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人们似乎对于计算机</a:t>
            </a:r>
            <a:r>
              <a:rPr lang="en-US" altLang="zh-CN"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a:t>
            </a:r>
            <a:r>
              <a:rPr lang="zh-CN" alt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犯错</a:t>
            </a:r>
            <a:r>
              <a:rPr lang="en-US" altLang="zh-CN"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a:t>
            </a:r>
            <a:r>
              <a:rPr lang="zh-CN" alt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比对于人犯错更加苛刻</a:t>
            </a:r>
            <a:r>
              <a:rPr lang="en-US" altLang="zh-CN"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a:t>
            </a:r>
            <a:r>
              <a:rPr lang="zh-CN" altLang="en-U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这是为什么呢</a:t>
            </a:r>
            <a:r>
              <a:rPr lang="en-US" altLang="zh-CN"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a typeface="宋体" charset="-122"/>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图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51522" y="-31846"/>
            <a:ext cx="86931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1"/>
          <p:nvPr/>
        </p:nvSpPr>
        <p:spPr>
          <a:xfrm>
            <a:off x="0" y="2119881"/>
            <a:ext cx="3647728" cy="2554545"/>
          </a:xfrm>
          <a:prstGeom prst="rect">
            <a:avLst/>
          </a:prstGeom>
          <a:noFill/>
        </p:spPr>
        <p:txBody>
          <a:bodyPr wrap="square" rtlCol="0">
            <a:spAutoFit/>
          </a:bodyPr>
          <a:lstStyle/>
          <a:p>
            <a:pPr marL="457200" indent="-457200">
              <a:buFont typeface="Arial" panose="020B0604020202020204" pitchFamily="34" charset="0"/>
              <a:buChar char="•"/>
            </a:pPr>
            <a:r>
              <a:rPr lang="zh-CN" altLang="en-US" sz="3200" dirty="0" smtClean="0"/>
              <a:t>我们可以在算法的任意位置，设置</a:t>
            </a:r>
            <a:r>
              <a:rPr lang="en-US" altLang="zh-CN" sz="3200" dirty="0" smtClean="0"/>
              <a:t>assertion</a:t>
            </a:r>
          </a:p>
          <a:p>
            <a:pPr marL="457200" indent="-457200">
              <a:buFont typeface="Arial" panose="020B0604020202020204" pitchFamily="34" charset="0"/>
              <a:buChar char="•"/>
            </a:pPr>
            <a:r>
              <a:rPr lang="zh-CN" altLang="en-US" sz="3200" dirty="0" smtClean="0"/>
              <a:t>这个“位置”就是</a:t>
            </a:r>
            <a:r>
              <a:rPr lang="en-US" altLang="zh-CN" sz="3200" dirty="0" smtClean="0"/>
              <a:t>check point</a:t>
            </a:r>
            <a:endParaRPr lang="zh-CN" altLang="en-US" sz="3200" dirty="0"/>
          </a:p>
        </p:txBody>
      </p:sp>
      <p:sp>
        <p:nvSpPr>
          <p:cNvPr id="3" name="文本框 2"/>
          <p:cNvSpPr txBox="1"/>
          <p:nvPr/>
        </p:nvSpPr>
        <p:spPr>
          <a:xfrm>
            <a:off x="191344" y="1052736"/>
            <a:ext cx="2031325" cy="646331"/>
          </a:xfrm>
          <a:prstGeom prst="rect">
            <a:avLst/>
          </a:prstGeom>
          <a:solidFill>
            <a:schemeClr val="bg1"/>
          </a:solidFill>
        </p:spPr>
        <p:txBody>
          <a:bodyPr wrap="none" rtlCol="0">
            <a:spAutoFit/>
          </a:bodyPr>
          <a:lstStyle/>
          <a:p>
            <a:r>
              <a:rPr lang="zh-CN" altLang="en-US" sz="3600" dirty="0" smtClean="0"/>
              <a:t>理论上：</a:t>
            </a:r>
            <a:endParaRPr lang="zh-CN" alt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标题 1"/>
          <p:cNvSpPr>
            <a:spLocks noGrp="1"/>
          </p:cNvSpPr>
          <p:nvPr>
            <p:ph type="title"/>
          </p:nvPr>
        </p:nvSpPr>
        <p:spPr/>
        <p:txBody>
          <a:bodyPr/>
          <a:lstStyle/>
          <a:p>
            <a:r>
              <a:rPr lang="zh-CN" altLang="en-US" smtClean="0"/>
              <a:t>如何理解以下文字？</a:t>
            </a:r>
          </a:p>
        </p:txBody>
      </p:sp>
      <p:sp>
        <p:nvSpPr>
          <p:cNvPr id="29699" name="内容占位符 2"/>
          <p:cNvSpPr>
            <a:spLocks noGrp="1"/>
          </p:cNvSpPr>
          <p:nvPr>
            <p:ph idx="1"/>
          </p:nvPr>
        </p:nvSpPr>
        <p:spPr/>
        <p:txBody>
          <a:bodyPr/>
          <a:lstStyle/>
          <a:p>
            <a:r>
              <a:rPr lang="en-US" altLang="zh-CN" sz="4400" dirty="0" smtClean="0"/>
              <a:t>Attaching an assertion to a checkpoint means that we believe that </a:t>
            </a:r>
            <a:r>
              <a:rPr lang="en-US" altLang="zh-CN" sz="4400" dirty="0" smtClean="0">
                <a:solidFill>
                  <a:srgbClr val="FF0000"/>
                </a:solidFill>
              </a:rPr>
              <a:t>whenever</a:t>
            </a:r>
            <a:r>
              <a:rPr lang="en-US" altLang="zh-CN" sz="4400" dirty="0" smtClean="0"/>
              <a:t> execution reaches the point in question, in any execution of the algorithm on any legal input, the assertion will be true.</a:t>
            </a:r>
            <a:endParaRPr lang="zh-CN" altLang="en-US" sz="4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9376" y="202580"/>
            <a:ext cx="10128095" cy="994172"/>
          </a:xfrm>
          <a:solidFill>
            <a:schemeClr val="bg1"/>
          </a:solidFill>
        </p:spPr>
        <p:txBody>
          <a:bodyPr/>
          <a:lstStyle/>
          <a:p>
            <a:r>
              <a:rPr lang="zh-CN" altLang="en-US" dirty="0" smtClean="0"/>
              <a:t>最重要的“</a:t>
            </a:r>
            <a:r>
              <a:rPr lang="en-US" altLang="zh-CN" dirty="0" smtClean="0"/>
              <a:t>whenever</a:t>
            </a:r>
            <a:r>
              <a:rPr lang="zh-CN" altLang="en-US" dirty="0" smtClean="0"/>
              <a:t>”在哪里？</a:t>
            </a:r>
            <a:endParaRPr lang="zh-CN" altLang="en-US" dirty="0"/>
          </a:p>
        </p:txBody>
      </p:sp>
      <p:pic>
        <p:nvPicPr>
          <p:cNvPr id="4"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931" y="908720"/>
            <a:ext cx="6768752" cy="5673654"/>
          </a:xfrm>
        </p:spPr>
      </p:pic>
      <p:sp>
        <p:nvSpPr>
          <p:cNvPr id="6" name="内容占位符 2"/>
          <p:cNvSpPr txBox="1">
            <a:spLocks/>
          </p:cNvSpPr>
          <p:nvPr/>
        </p:nvSpPr>
        <p:spPr bwMode="auto">
          <a:xfrm>
            <a:off x="6456040" y="1700808"/>
            <a:ext cx="5472608" cy="388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r>
              <a:rPr lang="en-US" altLang="zh-CN" sz="2800" kern="0" dirty="0" smtClean="0"/>
              <a:t>Assertion2:  S = reverse(Y).X</a:t>
            </a:r>
          </a:p>
          <a:p>
            <a:pPr lvl="1"/>
            <a:r>
              <a:rPr lang="zh-CN" altLang="en-US" sz="2400" kern="0" dirty="0" smtClean="0"/>
              <a:t>给定一个对解题中间状态（隐含了初始和终末状态）的特性判定命题</a:t>
            </a:r>
            <a:endParaRPr lang="en-US" altLang="zh-CN" sz="2400" kern="0" dirty="0" smtClean="0"/>
          </a:p>
          <a:p>
            <a:pPr lvl="2"/>
            <a:r>
              <a:rPr lang="zh-CN" altLang="en-US" sz="2000" kern="0" dirty="0" smtClean="0"/>
              <a:t>直面</a:t>
            </a:r>
            <a:r>
              <a:rPr lang="en-US" altLang="zh-CN" sz="2000" kern="0" dirty="0" smtClean="0"/>
              <a:t>input/output</a:t>
            </a:r>
            <a:r>
              <a:rPr lang="zh-CN" altLang="en-US" sz="2000" kern="0" dirty="0" smtClean="0"/>
              <a:t>关系的特性</a:t>
            </a:r>
            <a:endParaRPr lang="en-US" altLang="zh-CN" sz="2000" kern="0" dirty="0" smtClean="0"/>
          </a:p>
          <a:p>
            <a:pPr lvl="1"/>
            <a:r>
              <a:rPr lang="zh-CN" altLang="en-US" sz="2400" kern="0" dirty="0" smtClean="0"/>
              <a:t>第一次进入循环前，初始状态判定</a:t>
            </a:r>
            <a:endParaRPr lang="en-US" altLang="zh-CN" sz="2400" kern="0" dirty="0" smtClean="0"/>
          </a:p>
          <a:p>
            <a:pPr lvl="1"/>
            <a:r>
              <a:rPr lang="zh-CN" altLang="en-US" sz="2400" kern="0" dirty="0" smtClean="0"/>
              <a:t>退出循环前（最后一次循环结束后），终末状态判定</a:t>
            </a:r>
            <a:endParaRPr lang="en-US" altLang="zh-CN" sz="2400" kern="0" dirty="0" smtClean="0"/>
          </a:p>
          <a:p>
            <a:pPr lvl="1"/>
            <a:r>
              <a:rPr lang="zh-CN" altLang="en-US" sz="2400" kern="0" dirty="0" smtClean="0"/>
              <a:t>中间过程中进入某次循环时，中间状态的判定</a:t>
            </a:r>
          </a:p>
          <a:p>
            <a:endParaRPr lang="zh-CN" altLang="en-US" sz="2800" kern="0" dirty="0"/>
          </a:p>
        </p:txBody>
      </p:sp>
    </p:spTree>
    <p:extLst>
      <p:ext uri="{BB962C8B-B14F-4D97-AF65-F5344CB8AC3E}">
        <p14:creationId xmlns:p14="http://schemas.microsoft.com/office/powerpoint/2010/main" val="12133093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1464" y="1340768"/>
            <a:ext cx="10009112" cy="3416320"/>
          </a:xfrm>
          <a:prstGeom prst="rect">
            <a:avLst/>
          </a:prstGeom>
          <a:noFill/>
        </p:spPr>
        <p:txBody>
          <a:bodyPr wrap="square">
            <a:spAutoFit/>
          </a:bodyPr>
          <a:lstStyle/>
          <a:p>
            <a:pPr eaLnBrk="1" hangingPunct="1">
              <a:defRPr/>
            </a:pPr>
            <a:r>
              <a:rPr lang="zh-CN" alt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问题</a:t>
            </a:r>
            <a:r>
              <a:rPr lang="en-US" altLang="zh-CN"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a:t>
            </a:r>
            <a:endParaRPr lang="en-US" altLang="zh-CN"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endParaRPr>
          </a:p>
          <a:p>
            <a:pPr eaLnBrk="1" hangingPunct="1">
              <a:spcBef>
                <a:spcPts val="1800"/>
              </a:spcBef>
              <a:defRPr/>
            </a:pP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这些</a:t>
            </a:r>
            <a:r>
              <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intermediate assertions </a:t>
            </a: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为什么被称为“</a:t>
            </a:r>
            <a:r>
              <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invariants</a:t>
            </a: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a:t>
            </a:r>
            <a:r>
              <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a:t>
            </a:r>
          </a:p>
          <a:p>
            <a:pPr eaLnBrk="1" hangingPunct="1">
              <a:spcBef>
                <a:spcPts val="1800"/>
              </a:spcBef>
              <a:defRPr/>
            </a:pPr>
            <a:r>
              <a:rPr lang="zh-CN" alt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rPr>
              <a:t>什么又叫循环不变式？</a:t>
            </a:r>
            <a:endParaRPr lang="en-US" altLang="zh-C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charset="0"/>
              <a:ea typeface="宋体"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1"/>
          <p:cNvSpPr>
            <a:spLocks noGrp="1"/>
          </p:cNvSpPr>
          <p:nvPr>
            <p:ph type="title"/>
          </p:nvPr>
        </p:nvSpPr>
        <p:spPr/>
        <p:txBody>
          <a:bodyPr/>
          <a:lstStyle/>
          <a:p>
            <a:r>
              <a:rPr lang="en-US" altLang="zh-CN" smtClean="0"/>
              <a:t>Then:</a:t>
            </a:r>
            <a:endParaRPr lang="zh-CN" altLang="en-US" smtClean="0"/>
          </a:p>
        </p:txBody>
      </p:sp>
      <p:sp>
        <p:nvSpPr>
          <p:cNvPr id="35843" name="内容占位符 2"/>
          <p:cNvSpPr>
            <a:spLocks noGrp="1"/>
          </p:cNvSpPr>
          <p:nvPr>
            <p:ph idx="1"/>
          </p:nvPr>
        </p:nvSpPr>
        <p:spPr/>
        <p:txBody>
          <a:bodyPr/>
          <a:lstStyle/>
          <a:p>
            <a:r>
              <a:rPr lang="zh-CN" altLang="en-US" dirty="0" smtClean="0"/>
              <a:t>要证明一个算法的部分正确性：</a:t>
            </a:r>
            <a:endParaRPr lang="en-US" altLang="zh-CN" dirty="0" smtClean="0"/>
          </a:p>
          <a:p>
            <a:pPr lvl="1"/>
            <a:r>
              <a:rPr lang="zh-CN" altLang="en-US" dirty="0" smtClean="0"/>
              <a:t>在哪里设置</a:t>
            </a:r>
            <a:r>
              <a:rPr lang="en-US" altLang="zh-CN" dirty="0" smtClean="0"/>
              <a:t>checkpoint</a:t>
            </a:r>
            <a:r>
              <a:rPr lang="zh-CN" altLang="en-US" dirty="0" smtClean="0"/>
              <a:t>？</a:t>
            </a:r>
            <a:endParaRPr lang="en-US" altLang="zh-CN" dirty="0" smtClean="0"/>
          </a:p>
          <a:p>
            <a:pPr lvl="1"/>
            <a:r>
              <a:rPr lang="zh-CN" altLang="en-US" dirty="0" smtClean="0"/>
              <a:t>什么样的“局部特性”用断言形式描述？</a:t>
            </a:r>
            <a:endParaRPr lang="en-US" altLang="zh-CN" dirty="0" smtClean="0"/>
          </a:p>
          <a:p>
            <a:pPr lvl="1"/>
            <a:r>
              <a:rPr lang="en-US" altLang="zh-CN" sz="2800" dirty="0"/>
              <a:t>proceeding locally </a:t>
            </a:r>
            <a:r>
              <a:rPr lang="en-US" altLang="zh-CN" sz="2800" dirty="0">
                <a:solidFill>
                  <a:srgbClr val="FF0000"/>
                </a:solidFill>
              </a:rPr>
              <a:t>from checkpoint to checkpoint </a:t>
            </a:r>
            <a:r>
              <a:rPr lang="en-US" altLang="zh-CN" sz="2800" dirty="0"/>
              <a:t>does not bring about any violations of the invariance properties</a:t>
            </a:r>
            <a:endParaRPr lang="zh-CN" altLang="en-US" dirty="0" smtClean="0"/>
          </a:p>
        </p:txBody>
      </p:sp>
      <p:sp>
        <p:nvSpPr>
          <p:cNvPr id="2" name="文本框 1"/>
          <p:cNvSpPr txBox="1"/>
          <p:nvPr/>
        </p:nvSpPr>
        <p:spPr>
          <a:xfrm>
            <a:off x="700895" y="4725144"/>
            <a:ext cx="10881505" cy="523220"/>
          </a:xfrm>
          <a:prstGeom prst="rect">
            <a:avLst/>
          </a:prstGeom>
          <a:solidFill>
            <a:schemeClr val="accent5">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rtlCol="0">
            <a:spAutoFit/>
          </a:bodyPr>
          <a:lstStyle/>
          <a:p>
            <a:r>
              <a:rPr lang="zh-CN" altLang="en-US" sz="2800" dirty="0" smtClean="0"/>
              <a:t>循环体内的循环起始点，通常需要设置</a:t>
            </a:r>
            <a:r>
              <a:rPr lang="en-US" altLang="zh-CN" sz="2800" dirty="0" smtClean="0"/>
              <a:t>checkpoint</a:t>
            </a:r>
            <a:r>
              <a:rPr lang="zh-CN" altLang="en-US" sz="2800" dirty="0" smtClean="0"/>
              <a:t>，定义循环不变式</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9496" y="320467"/>
            <a:ext cx="5688236" cy="3108543"/>
          </a:xfrm>
          <a:prstGeom prst="rect">
            <a:avLst/>
          </a:prstGeom>
          <a:noFill/>
        </p:spPr>
        <p:txBody>
          <a:bodyPr wrap="square">
            <a:spAutoFit/>
          </a:bodyPr>
          <a:lstStyle/>
          <a:p>
            <a:pPr eaLnBrk="1" hangingPunct="1">
              <a:defRPr/>
            </a:pPr>
            <a:r>
              <a:rPr lang="en-US" altLang="zh-CN" sz="2800" dirty="0">
                <a:latin typeface="Arial" charset="0"/>
                <a:ea typeface="宋体" charset="-122"/>
              </a:rPr>
              <a:t>subroutine </a:t>
            </a:r>
            <a:r>
              <a:rPr lang="en-US" altLang="zh-CN" sz="2800" b="1" dirty="0">
                <a:solidFill>
                  <a:srgbClr val="FF0000"/>
                </a:solidFill>
                <a:latin typeface="Arial" charset="0"/>
                <a:ea typeface="宋体" charset="-122"/>
              </a:rPr>
              <a:t>square of </a:t>
            </a:r>
            <a:r>
              <a:rPr lang="en-US" altLang="zh-CN" sz="2800" b="1" i="1" dirty="0">
                <a:solidFill>
                  <a:srgbClr val="FF0000"/>
                </a:solidFill>
                <a:latin typeface="Arial" charset="0"/>
                <a:ea typeface="宋体" charset="-122"/>
              </a:rPr>
              <a:t>A</a:t>
            </a:r>
            <a:r>
              <a:rPr lang="en-US" altLang="zh-CN" sz="2800" dirty="0">
                <a:latin typeface="Arial" charset="0"/>
                <a:ea typeface="宋体" charset="-122"/>
              </a:rPr>
              <a:t>:</a:t>
            </a:r>
          </a:p>
          <a:p>
            <a:pPr marL="800100" lvl="1" indent="-342900" eaLnBrk="1" hangingPunct="1">
              <a:buFontTx/>
              <a:buAutoNum type="arabicParenBoth"/>
              <a:defRPr/>
            </a:pPr>
            <a:r>
              <a:rPr lang="en-US" altLang="zh-CN" sz="2800" b="1" dirty="0">
                <a:latin typeface="Arial" charset="0"/>
                <a:ea typeface="宋体" charset="-122"/>
              </a:rPr>
              <a:t>set</a:t>
            </a:r>
            <a:r>
              <a:rPr lang="en-US" altLang="zh-CN" sz="2800" dirty="0">
                <a:latin typeface="Arial" charset="0"/>
                <a:ea typeface="宋体" charset="-122"/>
              </a:rPr>
              <a:t> </a:t>
            </a:r>
            <a:r>
              <a:rPr lang="en-US" altLang="zh-CN" sz="2800" i="1" dirty="0">
                <a:latin typeface="Arial" charset="0"/>
                <a:ea typeface="宋体" charset="-122"/>
              </a:rPr>
              <a:t>C </a:t>
            </a:r>
            <a:r>
              <a:rPr lang="en-US" altLang="zh-CN" sz="2800" b="1" dirty="0">
                <a:latin typeface="Arial" charset="0"/>
                <a:ea typeface="宋体" charset="-122"/>
              </a:rPr>
              <a:t>to</a:t>
            </a:r>
            <a:r>
              <a:rPr lang="en-US" altLang="zh-CN" sz="2800" dirty="0">
                <a:latin typeface="Arial" charset="0"/>
                <a:ea typeface="宋体" charset="-122"/>
              </a:rPr>
              <a:t> 0;</a:t>
            </a:r>
          </a:p>
          <a:p>
            <a:pPr marL="800100" lvl="1" indent="-342900" eaLnBrk="1" hangingPunct="1">
              <a:buFontTx/>
              <a:buAutoNum type="arabicParenBoth"/>
              <a:defRPr/>
            </a:pPr>
            <a:r>
              <a:rPr lang="en-US" altLang="zh-CN" sz="2800" b="1" dirty="0">
                <a:latin typeface="Arial" charset="0"/>
                <a:ea typeface="宋体" charset="-122"/>
              </a:rPr>
              <a:t>set</a:t>
            </a:r>
            <a:r>
              <a:rPr lang="en-US" altLang="zh-CN" sz="2800" dirty="0">
                <a:latin typeface="Arial" charset="0"/>
                <a:ea typeface="宋体" charset="-122"/>
              </a:rPr>
              <a:t> </a:t>
            </a:r>
            <a:r>
              <a:rPr lang="en-US" altLang="zh-CN" sz="2800" i="1" dirty="0">
                <a:latin typeface="Arial" charset="0"/>
                <a:ea typeface="宋体" charset="-122"/>
              </a:rPr>
              <a:t>D</a:t>
            </a:r>
            <a:r>
              <a:rPr lang="en-US" altLang="zh-CN" sz="2800" dirty="0">
                <a:latin typeface="Arial" charset="0"/>
                <a:ea typeface="宋体" charset="-122"/>
              </a:rPr>
              <a:t> </a:t>
            </a:r>
            <a:r>
              <a:rPr lang="en-US" altLang="zh-CN" sz="2800" b="1" dirty="0">
                <a:latin typeface="Arial" charset="0"/>
                <a:ea typeface="宋体" charset="-122"/>
              </a:rPr>
              <a:t>to</a:t>
            </a:r>
            <a:r>
              <a:rPr lang="en-US" altLang="zh-CN" sz="2800" dirty="0">
                <a:latin typeface="Arial" charset="0"/>
                <a:ea typeface="宋体" charset="-122"/>
              </a:rPr>
              <a:t> 0; </a:t>
            </a:r>
          </a:p>
          <a:p>
            <a:pPr marL="800100" lvl="1" indent="-342900" eaLnBrk="1" hangingPunct="1">
              <a:buFontTx/>
              <a:buAutoNum type="arabicParenBoth"/>
              <a:defRPr/>
            </a:pPr>
            <a:r>
              <a:rPr lang="en-US" altLang="zh-CN" sz="2800" b="1" dirty="0">
                <a:latin typeface="Arial" charset="0"/>
                <a:ea typeface="宋体" charset="-122"/>
              </a:rPr>
              <a:t>while</a:t>
            </a:r>
            <a:r>
              <a:rPr lang="en-US" altLang="zh-CN" sz="2800" dirty="0">
                <a:latin typeface="Arial" charset="0"/>
                <a:ea typeface="宋体" charset="-122"/>
              </a:rPr>
              <a:t> (</a:t>
            </a:r>
            <a:r>
              <a:rPr lang="en-US" altLang="zh-CN" sz="2800" i="1" dirty="0">
                <a:latin typeface="Arial" charset="0"/>
                <a:ea typeface="宋体" charset="-122"/>
              </a:rPr>
              <a:t>D</a:t>
            </a:r>
            <a:r>
              <a:rPr lang="en-US" altLang="zh-CN" sz="2800" dirty="0">
                <a:latin typeface="Sylfaen"/>
                <a:ea typeface="宋体" charset="-122"/>
              </a:rPr>
              <a:t>≠</a:t>
            </a:r>
            <a:r>
              <a:rPr lang="en-US" altLang="zh-CN" sz="2800" i="1" dirty="0">
                <a:latin typeface="Sylfaen"/>
                <a:ea typeface="宋体" charset="-122"/>
              </a:rPr>
              <a:t>A</a:t>
            </a:r>
            <a:r>
              <a:rPr lang="en-US" altLang="zh-CN" sz="2800" dirty="0">
                <a:latin typeface="Sylfaen"/>
                <a:ea typeface="宋体" charset="-122"/>
              </a:rPr>
              <a:t>) </a:t>
            </a:r>
            <a:r>
              <a:rPr lang="en-US" altLang="zh-CN" sz="2800" b="1" dirty="0">
                <a:latin typeface="Sylfaen"/>
                <a:ea typeface="宋体" charset="-122"/>
              </a:rPr>
              <a:t>do</a:t>
            </a:r>
          </a:p>
          <a:p>
            <a:pPr lvl="2" eaLnBrk="1" hangingPunct="1">
              <a:defRPr/>
            </a:pPr>
            <a:r>
              <a:rPr lang="en-US" altLang="zh-CN" sz="2800" i="1" dirty="0">
                <a:latin typeface="Sylfaen"/>
                <a:ea typeface="宋体" charset="-122"/>
              </a:rPr>
              <a:t> </a:t>
            </a:r>
            <a:r>
              <a:rPr lang="en-US" altLang="zh-CN" sz="2800" b="1" dirty="0">
                <a:latin typeface="Sylfaen"/>
                <a:ea typeface="宋体" charset="-122"/>
              </a:rPr>
              <a:t>set</a:t>
            </a:r>
            <a:r>
              <a:rPr lang="en-US" altLang="zh-CN" sz="2800" dirty="0">
                <a:latin typeface="Sylfaen"/>
                <a:ea typeface="宋体" charset="-122"/>
              </a:rPr>
              <a:t> </a:t>
            </a:r>
            <a:r>
              <a:rPr lang="en-US" altLang="zh-CN" sz="2800" i="1" dirty="0">
                <a:latin typeface="Sylfaen"/>
                <a:ea typeface="宋体" charset="-122"/>
              </a:rPr>
              <a:t>C</a:t>
            </a:r>
            <a:r>
              <a:rPr lang="en-US" altLang="zh-CN" sz="2800" dirty="0">
                <a:latin typeface="Sylfaen"/>
                <a:ea typeface="宋体" charset="-122"/>
              </a:rPr>
              <a:t> </a:t>
            </a:r>
            <a:r>
              <a:rPr lang="en-US" altLang="zh-CN" sz="2800" i="1" dirty="0">
                <a:latin typeface="Sylfaen"/>
                <a:ea typeface="宋体" charset="-122"/>
              </a:rPr>
              <a:t> </a:t>
            </a:r>
            <a:r>
              <a:rPr lang="en-US" altLang="zh-CN" sz="2800" b="1" dirty="0">
                <a:latin typeface="Sylfaen"/>
                <a:ea typeface="宋体" charset="-122"/>
              </a:rPr>
              <a:t>to</a:t>
            </a:r>
            <a:r>
              <a:rPr lang="en-US" altLang="zh-CN" sz="2800" dirty="0">
                <a:latin typeface="Sylfaen"/>
                <a:ea typeface="宋体" charset="-122"/>
              </a:rPr>
              <a:t> </a:t>
            </a:r>
            <a:r>
              <a:rPr lang="en-US" altLang="zh-CN" sz="2800" i="1" dirty="0">
                <a:latin typeface="Sylfaen"/>
                <a:ea typeface="宋体" charset="-122"/>
              </a:rPr>
              <a:t>C </a:t>
            </a:r>
            <a:r>
              <a:rPr lang="en-US" altLang="zh-CN" sz="2800" dirty="0">
                <a:latin typeface="Sylfaen"/>
                <a:ea typeface="宋体" charset="-122"/>
              </a:rPr>
              <a:t>+</a:t>
            </a:r>
            <a:r>
              <a:rPr lang="en-US" altLang="zh-CN" sz="2800" i="1" dirty="0">
                <a:latin typeface="Sylfaen"/>
                <a:ea typeface="宋体" charset="-122"/>
              </a:rPr>
              <a:t>A</a:t>
            </a:r>
            <a:r>
              <a:rPr lang="en-US" altLang="zh-CN" sz="2800" dirty="0">
                <a:latin typeface="Sylfaen"/>
                <a:ea typeface="宋体" charset="-122"/>
              </a:rPr>
              <a:t>;</a:t>
            </a:r>
          </a:p>
          <a:p>
            <a:pPr lvl="2" eaLnBrk="1" hangingPunct="1">
              <a:defRPr/>
            </a:pPr>
            <a:r>
              <a:rPr lang="en-US" altLang="zh-CN" sz="2800" dirty="0">
                <a:latin typeface="Sylfaen"/>
                <a:ea typeface="宋体" charset="-122"/>
              </a:rPr>
              <a:t> </a:t>
            </a:r>
            <a:r>
              <a:rPr lang="en-US" altLang="zh-CN" sz="2800" b="1" dirty="0">
                <a:latin typeface="Sylfaen"/>
                <a:ea typeface="宋体" charset="-122"/>
              </a:rPr>
              <a:t>set</a:t>
            </a:r>
            <a:r>
              <a:rPr lang="en-US" altLang="zh-CN" sz="2800" dirty="0">
                <a:latin typeface="Sylfaen"/>
                <a:ea typeface="宋体" charset="-122"/>
              </a:rPr>
              <a:t> </a:t>
            </a:r>
            <a:r>
              <a:rPr lang="en-US" altLang="zh-CN" sz="2800" i="1" dirty="0">
                <a:latin typeface="Sylfaen"/>
                <a:ea typeface="宋体" charset="-122"/>
              </a:rPr>
              <a:t>D</a:t>
            </a:r>
            <a:r>
              <a:rPr lang="en-US" altLang="zh-CN" sz="2800" dirty="0">
                <a:latin typeface="Sylfaen"/>
                <a:ea typeface="宋体" charset="-122"/>
              </a:rPr>
              <a:t>  </a:t>
            </a:r>
            <a:r>
              <a:rPr lang="en-US" altLang="zh-CN" sz="2800" b="1" dirty="0">
                <a:latin typeface="Sylfaen"/>
                <a:ea typeface="宋体" charset="-122"/>
              </a:rPr>
              <a:t>to</a:t>
            </a:r>
            <a:r>
              <a:rPr lang="en-US" altLang="zh-CN" sz="2800" dirty="0">
                <a:latin typeface="Sylfaen"/>
                <a:ea typeface="宋体" charset="-122"/>
              </a:rPr>
              <a:t> </a:t>
            </a:r>
            <a:r>
              <a:rPr lang="en-US" altLang="zh-CN" sz="2800" i="1" dirty="0">
                <a:latin typeface="Sylfaen"/>
                <a:ea typeface="宋体" charset="-122"/>
              </a:rPr>
              <a:t>D </a:t>
            </a:r>
            <a:r>
              <a:rPr lang="en-US" altLang="zh-CN" sz="2800" dirty="0">
                <a:latin typeface="Sylfaen"/>
                <a:ea typeface="宋体" charset="-122"/>
              </a:rPr>
              <a:t>+1;</a:t>
            </a:r>
          </a:p>
          <a:p>
            <a:pPr lvl="1" eaLnBrk="1" hangingPunct="1">
              <a:defRPr/>
            </a:pPr>
            <a:r>
              <a:rPr lang="en-US" altLang="zh-CN" sz="2800" dirty="0">
                <a:latin typeface="Sylfaen"/>
                <a:ea typeface="宋体" charset="-122"/>
              </a:rPr>
              <a:t>(4) </a:t>
            </a:r>
            <a:r>
              <a:rPr lang="en-US" altLang="zh-CN" sz="2800" b="1" dirty="0">
                <a:latin typeface="Sylfaen"/>
                <a:ea typeface="宋体" charset="-122"/>
              </a:rPr>
              <a:t>return</a:t>
            </a:r>
            <a:r>
              <a:rPr lang="en-US" altLang="zh-CN" sz="2800" dirty="0">
                <a:latin typeface="Sylfaen"/>
                <a:ea typeface="宋体" charset="-122"/>
              </a:rPr>
              <a:t> </a:t>
            </a:r>
            <a:r>
              <a:rPr lang="en-US" altLang="zh-CN" sz="2800" i="1" dirty="0">
                <a:latin typeface="Sylfaen"/>
                <a:ea typeface="宋体" charset="-122"/>
              </a:rPr>
              <a:t>C</a:t>
            </a:r>
            <a:r>
              <a:rPr lang="en-US" altLang="zh-CN" sz="2800" dirty="0">
                <a:latin typeface="Sylfaen"/>
                <a:ea typeface="宋体" charset="-122"/>
              </a:rPr>
              <a:t> . </a:t>
            </a:r>
            <a:endParaRPr lang="zh-CN" altLang="en-US" sz="2800" dirty="0">
              <a:latin typeface="Arial" charset="0"/>
              <a:ea typeface="宋体" charset="-122"/>
            </a:endParaRPr>
          </a:p>
        </p:txBody>
      </p:sp>
      <p:sp>
        <p:nvSpPr>
          <p:cNvPr id="33795" name="TextBox 2"/>
          <p:cNvSpPr txBox="1">
            <a:spLocks noChangeArrowheads="1"/>
          </p:cNvSpPr>
          <p:nvPr/>
        </p:nvSpPr>
        <p:spPr bwMode="auto">
          <a:xfrm>
            <a:off x="5822843" y="320467"/>
            <a:ext cx="46805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en-US" altLang="zh-CN" sz="3200" dirty="0" smtClean="0">
                <a:solidFill>
                  <a:srgbClr val="C00000"/>
                </a:solidFill>
                <a:latin typeface="楷体" panose="02010609060101010101" pitchFamily="49" charset="-122"/>
                <a:ea typeface="楷体" panose="02010609060101010101" pitchFamily="49" charset="-122"/>
              </a:rPr>
              <a:t>//</a:t>
            </a:r>
            <a:r>
              <a:rPr lang="zh-CN" altLang="en-US" sz="3200" dirty="0" smtClean="0">
                <a:solidFill>
                  <a:srgbClr val="C00000"/>
                </a:solidFill>
                <a:latin typeface="楷体" panose="02010609060101010101" pitchFamily="49" charset="-122"/>
                <a:ea typeface="楷体" panose="02010609060101010101" pitchFamily="49" charset="-122"/>
              </a:rPr>
              <a:t>这个</a:t>
            </a:r>
            <a:r>
              <a:rPr lang="zh-CN" altLang="en-US" sz="3200" dirty="0">
                <a:solidFill>
                  <a:srgbClr val="C00000"/>
                </a:solidFill>
                <a:latin typeface="楷体" panose="02010609060101010101" pitchFamily="49" charset="-122"/>
                <a:ea typeface="楷体" panose="02010609060101010101" pitchFamily="49" charset="-122"/>
              </a:rPr>
              <a:t>过程计算</a:t>
            </a:r>
            <a:r>
              <a:rPr lang="en-US" altLang="zh-CN" sz="3200" i="1" dirty="0">
                <a:solidFill>
                  <a:srgbClr val="C00000"/>
                </a:solidFill>
                <a:latin typeface="楷体" panose="02010609060101010101" pitchFamily="49" charset="-122"/>
                <a:ea typeface="楷体" panose="02010609060101010101" pitchFamily="49" charset="-122"/>
              </a:rPr>
              <a:t>A</a:t>
            </a:r>
            <a:r>
              <a:rPr lang="zh-CN" altLang="en-US" sz="3200" dirty="0">
                <a:solidFill>
                  <a:srgbClr val="C00000"/>
                </a:solidFill>
                <a:latin typeface="楷体" panose="02010609060101010101" pitchFamily="49" charset="-122"/>
                <a:ea typeface="楷体" panose="02010609060101010101" pitchFamily="49" charset="-122"/>
              </a:rPr>
              <a:t>的</a:t>
            </a:r>
            <a:r>
              <a:rPr lang="zh-CN" altLang="en-US" sz="3200" dirty="0" smtClean="0">
                <a:solidFill>
                  <a:srgbClr val="C00000"/>
                </a:solidFill>
                <a:latin typeface="楷体" panose="02010609060101010101" pitchFamily="49" charset="-122"/>
                <a:ea typeface="楷体" panose="02010609060101010101" pitchFamily="49" charset="-122"/>
              </a:rPr>
              <a:t>平方</a:t>
            </a:r>
            <a:endParaRPr lang="zh-CN" altLang="en-US" sz="3200" dirty="0">
              <a:solidFill>
                <a:srgbClr val="C00000"/>
              </a:solidFill>
              <a:latin typeface="楷体" panose="02010609060101010101" pitchFamily="49" charset="-122"/>
              <a:ea typeface="楷体" panose="02010609060101010101" pitchFamily="49" charset="-122"/>
            </a:endParaRPr>
          </a:p>
        </p:txBody>
      </p:sp>
      <p:sp>
        <p:nvSpPr>
          <p:cNvPr id="4" name="Rectangle 3"/>
          <p:cNvSpPr/>
          <p:nvPr/>
        </p:nvSpPr>
        <p:spPr>
          <a:xfrm>
            <a:off x="2423592" y="3674933"/>
            <a:ext cx="7770566" cy="1692771"/>
          </a:xfrm>
          <a:prstGeom prst="rect">
            <a:avLst/>
          </a:prstGeom>
          <a:noFill/>
        </p:spPr>
        <p:txBody>
          <a:bodyPr>
            <a:spAutoFit/>
          </a:bodyPr>
          <a:lstStyle/>
          <a:p>
            <a:pPr eaLnBrk="1" hangingPunct="1">
              <a:defRPr/>
            </a:pPr>
            <a:r>
              <a:rPr lang="zh-CN" alt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rPr>
              <a:t>问题：</a:t>
            </a:r>
            <a:endParaRPr lang="en-US" altLang="zh-CN"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endParaRPr>
          </a:p>
          <a:p>
            <a:pPr eaLnBrk="1" hangingPunct="1">
              <a:spcBef>
                <a:spcPts val="1200"/>
              </a:spcBef>
              <a:defRPr/>
            </a:pPr>
            <a:r>
              <a:rPr lang="zh-CN" alt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rPr>
              <a:t>你能指出循环不变式是什么吗？</a:t>
            </a:r>
            <a:endParaRPr lang="en-US" altLang="zh-CN"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charset="0"/>
              <a:ea typeface="宋体" charset="-122"/>
            </a:endParaRPr>
          </a:p>
        </p:txBody>
      </p:sp>
      <p:sp>
        <p:nvSpPr>
          <p:cNvPr id="5" name="TextBox 4"/>
          <p:cNvSpPr txBox="1">
            <a:spLocks noChangeArrowheads="1"/>
          </p:cNvSpPr>
          <p:nvPr/>
        </p:nvSpPr>
        <p:spPr bwMode="auto">
          <a:xfrm>
            <a:off x="4223792" y="5510990"/>
            <a:ext cx="237626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en-US" altLang="zh-CN" sz="3600" i="1" dirty="0" smtClean="0">
                <a:latin typeface="Mongolian Baiti" panose="03000500000000000000" pitchFamily="66" charset="0"/>
              </a:rPr>
              <a:t>C</a:t>
            </a:r>
            <a:r>
              <a:rPr lang="en-US" altLang="zh-CN" sz="3600" dirty="0" smtClean="0">
                <a:latin typeface="Mongolian Baiti" panose="03000500000000000000" pitchFamily="66" charset="0"/>
              </a:rPr>
              <a:t> </a:t>
            </a:r>
            <a:r>
              <a:rPr lang="en-US" altLang="zh-CN" sz="3600" dirty="0">
                <a:latin typeface="Mongolian Baiti" panose="03000500000000000000" pitchFamily="66" charset="0"/>
              </a:rPr>
              <a:t>= </a:t>
            </a:r>
            <a:r>
              <a:rPr lang="en-US" altLang="zh-CN" sz="3600" i="1" dirty="0">
                <a:latin typeface="Mongolian Baiti" panose="03000500000000000000" pitchFamily="66" charset="0"/>
              </a:rPr>
              <a:t>A</a:t>
            </a:r>
            <a:r>
              <a:rPr lang="en-US" altLang="zh-CN" sz="3600" dirty="0">
                <a:latin typeface="Mongolian Baiti" panose="03000500000000000000" pitchFamily="66" charset="0"/>
              </a:rPr>
              <a:t> </a:t>
            </a:r>
            <a:r>
              <a:rPr lang="en-US" altLang="zh-CN" sz="3600" dirty="0">
                <a:latin typeface="Mongolian Baiti" panose="03000500000000000000" pitchFamily="66" charset="0"/>
                <a:sym typeface="Symbol" panose="05050102010706020507" pitchFamily="18" charset="2"/>
              </a:rPr>
              <a:t> </a:t>
            </a:r>
            <a:r>
              <a:rPr lang="en-US" altLang="zh-CN" sz="3600" i="1" dirty="0" smtClean="0">
                <a:latin typeface="Mongolian Baiti" panose="03000500000000000000" pitchFamily="66" charset="0"/>
                <a:sym typeface="Symbol" panose="05050102010706020507" pitchFamily="18" charset="2"/>
              </a:rPr>
              <a:t>D</a:t>
            </a:r>
            <a:endParaRPr lang="zh-CN" altLang="en-US" sz="3600" i="1" dirty="0">
              <a:latin typeface="Mongolian Baiti" panose="03000500000000000000"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部分正确性证明过程</a:t>
            </a:r>
            <a:endParaRPr lang="zh-CN" altLang="en-US" dirty="0"/>
          </a:p>
        </p:txBody>
      </p:sp>
      <p:sp>
        <p:nvSpPr>
          <p:cNvPr id="3" name="内容占位符 2"/>
          <p:cNvSpPr>
            <a:spLocks noGrp="1"/>
          </p:cNvSpPr>
          <p:nvPr>
            <p:ph idx="1"/>
          </p:nvPr>
        </p:nvSpPr>
        <p:spPr>
          <a:xfrm>
            <a:off x="429072" y="1586565"/>
            <a:ext cx="11175032" cy="4530725"/>
          </a:xfrm>
        </p:spPr>
        <p:txBody>
          <a:bodyPr/>
          <a:lstStyle/>
          <a:p>
            <a:pPr eaLnBrk="1" hangingPunct="1">
              <a:spcBef>
                <a:spcPct val="0"/>
              </a:spcBef>
              <a:buClrTx/>
              <a:buSzTx/>
              <a:buFontTx/>
              <a:buNone/>
            </a:pPr>
            <a:r>
              <a:rPr lang="zh-CN" altLang="en-US" dirty="0" smtClean="0"/>
              <a:t>定义进入第</a:t>
            </a:r>
            <a:r>
              <a:rPr lang="en-US" altLang="zh-CN" dirty="0"/>
              <a:t>k(1≤k</a:t>
            </a:r>
            <a:r>
              <a:rPr lang="en-US" altLang="zh-CN" dirty="0" smtClean="0"/>
              <a:t>≤A)</a:t>
            </a:r>
            <a:r>
              <a:rPr lang="zh-CN" altLang="en-US" dirty="0" smtClean="0"/>
              <a:t>次循环时，</a:t>
            </a:r>
            <a:r>
              <a:rPr lang="en-US" altLang="zh-CN" dirty="0" smtClean="0"/>
              <a:t>C</a:t>
            </a:r>
            <a:r>
              <a:rPr lang="zh-CN" altLang="en-US" dirty="0" smtClean="0"/>
              <a:t>被记为</a:t>
            </a:r>
            <a:r>
              <a:rPr lang="en-US" altLang="zh-CN" dirty="0" err="1" smtClean="0"/>
              <a:t>C</a:t>
            </a:r>
            <a:r>
              <a:rPr lang="en-US" altLang="zh-CN" baseline="-25000" dirty="0" err="1" smtClean="0"/>
              <a:t>k</a:t>
            </a:r>
            <a:r>
              <a:rPr lang="zh-CN" altLang="en-US" dirty="0" smtClean="0"/>
              <a:t>，</a:t>
            </a:r>
            <a:r>
              <a:rPr lang="en-US" altLang="zh-CN" dirty="0" smtClean="0"/>
              <a:t>D</a:t>
            </a:r>
            <a:r>
              <a:rPr lang="zh-CN" altLang="en-US" dirty="0" smtClean="0"/>
              <a:t>被记为</a:t>
            </a:r>
            <a:r>
              <a:rPr lang="en-US" altLang="zh-CN" dirty="0" err="1" smtClean="0"/>
              <a:t>D</a:t>
            </a:r>
            <a:r>
              <a:rPr lang="en-US" altLang="zh-CN" baseline="-25000" dirty="0" err="1"/>
              <a:t>k</a:t>
            </a:r>
            <a:endParaRPr lang="en-US" altLang="zh-CN" baseline="-25000" dirty="0"/>
          </a:p>
          <a:p>
            <a:pPr eaLnBrk="1" hangingPunct="1">
              <a:spcBef>
                <a:spcPct val="0"/>
              </a:spcBef>
              <a:buClrTx/>
              <a:buSzTx/>
              <a:buFontTx/>
              <a:buNone/>
            </a:pPr>
            <a:r>
              <a:rPr lang="zh-CN" altLang="en-US" dirty="0" smtClean="0"/>
              <a:t>在第三行设定</a:t>
            </a:r>
            <a:r>
              <a:rPr lang="en-US" altLang="zh-CN" dirty="0" smtClean="0"/>
              <a:t>checkpoint</a:t>
            </a:r>
            <a:r>
              <a:rPr lang="zh-CN" altLang="en-US" dirty="0" smtClean="0"/>
              <a:t>，定义循环不变式：</a:t>
            </a:r>
            <a:r>
              <a:rPr lang="en-US" altLang="zh-CN" sz="3200" dirty="0" err="1" smtClean="0">
                <a:latin typeface="Mongolian Baiti" panose="03000500000000000000" pitchFamily="66" charset="0"/>
              </a:rPr>
              <a:t>C</a:t>
            </a:r>
            <a:r>
              <a:rPr lang="en-US" altLang="zh-CN" baseline="-25000" dirty="0" err="1"/>
              <a:t>k</a:t>
            </a:r>
            <a:r>
              <a:rPr lang="en-US" altLang="zh-CN" sz="3200" dirty="0" smtClean="0">
                <a:latin typeface="Mongolian Baiti" panose="03000500000000000000" pitchFamily="66" charset="0"/>
              </a:rPr>
              <a:t> </a:t>
            </a:r>
            <a:r>
              <a:rPr lang="en-US" altLang="zh-CN" sz="3200" dirty="0">
                <a:latin typeface="Mongolian Baiti" panose="03000500000000000000" pitchFamily="66" charset="0"/>
              </a:rPr>
              <a:t>= A </a:t>
            </a:r>
            <a:r>
              <a:rPr lang="en-US" altLang="zh-CN" sz="3200" dirty="0">
                <a:latin typeface="Mongolian Baiti" panose="03000500000000000000" pitchFamily="66" charset="0"/>
                <a:sym typeface="Symbol" panose="05050102010706020507" pitchFamily="18" charset="2"/>
              </a:rPr>
              <a:t> </a:t>
            </a:r>
            <a:r>
              <a:rPr lang="en-US" altLang="zh-CN" sz="3200" dirty="0" err="1" smtClean="0">
                <a:latin typeface="Mongolian Baiti" panose="03000500000000000000" pitchFamily="66" charset="0"/>
                <a:sym typeface="Symbol" panose="05050102010706020507" pitchFamily="18" charset="2"/>
              </a:rPr>
              <a:t>D</a:t>
            </a:r>
            <a:r>
              <a:rPr lang="en-US" altLang="zh-CN" baseline="-25000" dirty="0" err="1">
                <a:sym typeface="Symbol" panose="05050102010706020507" pitchFamily="18" charset="2"/>
              </a:rPr>
              <a:t>k</a:t>
            </a:r>
            <a:r>
              <a:rPr lang="zh-CN" altLang="en-US" sz="3200" dirty="0" smtClean="0">
                <a:latin typeface="Mongolian Baiti" panose="03000500000000000000" pitchFamily="66" charset="0"/>
                <a:sym typeface="Symbol" panose="05050102010706020507" pitchFamily="18" charset="2"/>
              </a:rPr>
              <a:t>，</a:t>
            </a:r>
            <a:r>
              <a:rPr lang="zh-CN" altLang="en-US" dirty="0">
                <a:sym typeface="Symbol" panose="05050102010706020507" pitchFamily="18" charset="2"/>
              </a:rPr>
              <a:t>在检查</a:t>
            </a:r>
            <a:r>
              <a:rPr lang="en-US" altLang="zh-CN" dirty="0"/>
              <a:t>D≠A</a:t>
            </a:r>
            <a:r>
              <a:rPr lang="zh-CN" altLang="en-US" dirty="0"/>
              <a:t>前计算该</a:t>
            </a:r>
            <a:r>
              <a:rPr lang="zh-CN" altLang="en-US" dirty="0" smtClean="0"/>
              <a:t>不变式</a:t>
            </a:r>
            <a:endParaRPr lang="zh-CN" altLang="en-US" dirty="0"/>
          </a:p>
          <a:p>
            <a:r>
              <a:rPr lang="zh-CN" altLang="en-US" dirty="0" smtClean="0"/>
              <a:t>起始：进入第</a:t>
            </a:r>
            <a:r>
              <a:rPr lang="en-US" altLang="zh-CN" dirty="0" smtClean="0"/>
              <a:t>k=1</a:t>
            </a:r>
            <a:r>
              <a:rPr lang="zh-CN" altLang="en-US" dirty="0" smtClean="0"/>
              <a:t>次循环前，</a:t>
            </a:r>
            <a:r>
              <a:rPr lang="en-US" altLang="zh-CN" dirty="0" smtClean="0"/>
              <a:t>D=0</a:t>
            </a:r>
            <a:r>
              <a:rPr lang="zh-CN" altLang="en-US" dirty="0" smtClean="0"/>
              <a:t>；</a:t>
            </a:r>
            <a:r>
              <a:rPr lang="en-US" altLang="zh-CN" dirty="0" smtClean="0"/>
              <a:t>C=0=A</a:t>
            </a:r>
            <a:r>
              <a:rPr lang="zh-CN" altLang="en-US" dirty="0" smtClean="0"/>
              <a:t>*</a:t>
            </a:r>
            <a:r>
              <a:rPr lang="en-US" altLang="zh-CN" dirty="0" smtClean="0"/>
              <a:t>D=A</a:t>
            </a:r>
            <a:r>
              <a:rPr lang="zh-CN" altLang="en-US" dirty="0" smtClean="0"/>
              <a:t>*</a:t>
            </a:r>
            <a:r>
              <a:rPr lang="en-US" altLang="zh-CN" dirty="0" smtClean="0"/>
              <a:t>0</a:t>
            </a:r>
          </a:p>
          <a:p>
            <a:r>
              <a:rPr lang="zh-CN" altLang="en-US" dirty="0"/>
              <a:t>保持</a:t>
            </a:r>
            <a:r>
              <a:rPr lang="zh-CN" altLang="en-US" dirty="0" smtClean="0"/>
              <a:t>：假设在进入第</a:t>
            </a:r>
            <a:r>
              <a:rPr lang="en-US" altLang="zh-CN" dirty="0" smtClean="0"/>
              <a:t>k</a:t>
            </a:r>
            <a:r>
              <a:rPr lang="zh-CN" altLang="en-US" dirty="0" smtClean="0"/>
              <a:t>次（</a:t>
            </a:r>
            <a:r>
              <a:rPr lang="en-US" altLang="zh-CN" dirty="0" smtClean="0"/>
              <a:t>k&gt;=1</a:t>
            </a:r>
            <a:r>
              <a:rPr lang="zh-CN" altLang="en-US" dirty="0" smtClean="0"/>
              <a:t>）循环时为真：</a:t>
            </a:r>
            <a:r>
              <a:rPr lang="en-US" altLang="zh-CN" sz="2800" dirty="0" smtClean="0">
                <a:latin typeface="Mongolian Baiti" panose="03000500000000000000" pitchFamily="66" charset="0"/>
              </a:rPr>
              <a:t> </a:t>
            </a:r>
            <a:r>
              <a:rPr lang="en-US" altLang="zh-CN" sz="2800" dirty="0" err="1">
                <a:latin typeface="Mongolian Baiti" panose="03000500000000000000" pitchFamily="66" charset="0"/>
              </a:rPr>
              <a:t>C</a:t>
            </a:r>
            <a:r>
              <a:rPr lang="en-US" altLang="zh-CN" baseline="-25000" dirty="0" err="1"/>
              <a:t>k</a:t>
            </a:r>
            <a:r>
              <a:rPr lang="en-US" altLang="zh-CN" sz="2800" dirty="0">
                <a:latin typeface="Mongolian Baiti" panose="03000500000000000000" pitchFamily="66" charset="0"/>
              </a:rPr>
              <a:t> = A </a:t>
            </a:r>
            <a:r>
              <a:rPr lang="en-US" altLang="zh-CN" sz="2800" dirty="0">
                <a:latin typeface="Mongolian Baiti" panose="03000500000000000000" pitchFamily="66" charset="0"/>
                <a:sym typeface="Symbol" panose="05050102010706020507" pitchFamily="18" charset="2"/>
              </a:rPr>
              <a:t> </a:t>
            </a:r>
            <a:r>
              <a:rPr lang="en-US" altLang="zh-CN" sz="2800" dirty="0" err="1" smtClean="0">
                <a:latin typeface="Mongolian Baiti" panose="03000500000000000000" pitchFamily="66" charset="0"/>
                <a:sym typeface="Symbol" panose="05050102010706020507" pitchFamily="18" charset="2"/>
              </a:rPr>
              <a:t>D</a:t>
            </a:r>
            <a:r>
              <a:rPr lang="en-US" altLang="zh-CN" baseline="-25000" dirty="0" err="1" smtClean="0">
                <a:sym typeface="Symbol" panose="05050102010706020507" pitchFamily="18" charset="2"/>
              </a:rPr>
              <a:t>k</a:t>
            </a:r>
            <a:r>
              <a:rPr lang="zh-CN" altLang="en-US" dirty="0"/>
              <a:t> 。</a:t>
            </a:r>
            <a:r>
              <a:rPr lang="zh-CN" altLang="en-US" dirty="0" smtClean="0"/>
              <a:t>经过一次循环：</a:t>
            </a:r>
            <a:endParaRPr lang="en-US" altLang="zh-CN" dirty="0" smtClean="0"/>
          </a:p>
          <a:p>
            <a:pPr lvl="1"/>
            <a:r>
              <a:rPr lang="en-US" altLang="zh-CN" dirty="0" smtClean="0"/>
              <a:t>C</a:t>
            </a:r>
            <a:r>
              <a:rPr lang="en-US" altLang="zh-CN" baseline="-25000" dirty="0" smtClean="0"/>
              <a:t>k+1</a:t>
            </a:r>
            <a:r>
              <a:rPr lang="en-US" altLang="zh-CN" dirty="0" smtClean="0"/>
              <a:t>=</a:t>
            </a:r>
            <a:r>
              <a:rPr lang="en-US" altLang="zh-CN" dirty="0" err="1" smtClean="0"/>
              <a:t>C</a:t>
            </a:r>
            <a:r>
              <a:rPr lang="en-US" altLang="zh-CN" baseline="-25000" dirty="0" err="1" smtClean="0"/>
              <a:t>k</a:t>
            </a:r>
            <a:r>
              <a:rPr lang="en-US" altLang="zh-CN" dirty="0" err="1" smtClean="0"/>
              <a:t>+A</a:t>
            </a:r>
            <a:r>
              <a:rPr lang="en-US" altLang="zh-CN" dirty="0"/>
              <a:t>= A </a:t>
            </a:r>
            <a:r>
              <a:rPr lang="en-US" altLang="zh-CN" dirty="0">
                <a:sym typeface="Symbol" panose="05050102010706020507" pitchFamily="18" charset="2"/>
              </a:rPr>
              <a:t> </a:t>
            </a:r>
            <a:r>
              <a:rPr lang="en-US" altLang="zh-CN" dirty="0" err="1" smtClean="0">
                <a:sym typeface="Symbol" panose="05050102010706020507" pitchFamily="18" charset="2"/>
              </a:rPr>
              <a:t>D</a:t>
            </a:r>
            <a:r>
              <a:rPr lang="en-US" altLang="zh-CN" baseline="-25000" dirty="0" err="1" smtClean="0">
                <a:sym typeface="Symbol" panose="05050102010706020507" pitchFamily="18" charset="2"/>
              </a:rPr>
              <a:t>k</a:t>
            </a:r>
            <a:r>
              <a:rPr lang="en-US" altLang="zh-CN" dirty="0" err="1" smtClean="0"/>
              <a:t>+A</a:t>
            </a:r>
            <a:r>
              <a:rPr lang="en-US" altLang="zh-CN" dirty="0" smtClean="0"/>
              <a:t>=A</a:t>
            </a:r>
            <a:r>
              <a:rPr lang="en-US" altLang="zh-CN" dirty="0">
                <a:sym typeface="Symbol" panose="05050102010706020507" pitchFamily="18" charset="2"/>
              </a:rPr>
              <a:t> </a:t>
            </a:r>
            <a:r>
              <a:rPr lang="en-US" altLang="zh-CN" dirty="0" smtClean="0">
                <a:sym typeface="Symbol" panose="05050102010706020507" pitchFamily="18" charset="2"/>
              </a:rPr>
              <a:t>(D</a:t>
            </a:r>
            <a:r>
              <a:rPr lang="en-US" altLang="zh-CN" baseline="-25000" dirty="0" smtClean="0">
                <a:sym typeface="Symbol" panose="05050102010706020507" pitchFamily="18" charset="2"/>
              </a:rPr>
              <a:t>k</a:t>
            </a:r>
            <a:r>
              <a:rPr lang="en-US" altLang="zh-CN" dirty="0" smtClean="0">
                <a:sym typeface="Symbol" panose="05050102010706020507" pitchFamily="18" charset="2"/>
              </a:rPr>
              <a:t>+1)=A D</a:t>
            </a:r>
            <a:r>
              <a:rPr lang="en-US" altLang="zh-CN" baseline="-25000" dirty="0" smtClean="0">
                <a:sym typeface="Symbol" panose="05050102010706020507" pitchFamily="18" charset="2"/>
              </a:rPr>
              <a:t>k+1</a:t>
            </a:r>
          </a:p>
          <a:p>
            <a:r>
              <a:rPr lang="zh-CN" altLang="en-US" dirty="0" smtClean="0"/>
              <a:t>终止：当</a:t>
            </a:r>
            <a:r>
              <a:rPr lang="en-US" altLang="zh-CN" dirty="0" err="1" smtClean="0"/>
              <a:t>D</a:t>
            </a:r>
            <a:r>
              <a:rPr lang="en-US" altLang="zh-CN" baseline="-25000" dirty="0" err="1" smtClean="0"/>
              <a:t>k</a:t>
            </a:r>
            <a:r>
              <a:rPr lang="zh-CN" altLang="en-US" dirty="0" smtClean="0"/>
              <a:t>递增为</a:t>
            </a:r>
            <a:r>
              <a:rPr lang="en-US" altLang="zh-CN" dirty="0" smtClean="0"/>
              <a:t>A</a:t>
            </a:r>
            <a:r>
              <a:rPr lang="zh-CN" altLang="en-US" dirty="0" smtClean="0"/>
              <a:t>时，循环终止。</a:t>
            </a:r>
            <a:endParaRPr lang="en-US" altLang="zh-CN" dirty="0" smtClean="0"/>
          </a:p>
          <a:p>
            <a:pPr lvl="1"/>
            <a:r>
              <a:rPr lang="zh-CN" altLang="en-US" dirty="0" smtClean="0"/>
              <a:t>此时</a:t>
            </a:r>
            <a:r>
              <a:rPr lang="en-US" altLang="zh-CN" dirty="0" err="1" smtClean="0"/>
              <a:t>D</a:t>
            </a:r>
            <a:r>
              <a:rPr lang="en-US" altLang="zh-CN" baseline="-25000" dirty="0" err="1" smtClean="0"/>
              <a:t>k</a:t>
            </a:r>
            <a:r>
              <a:rPr lang="en-US" altLang="zh-CN" dirty="0" smtClean="0"/>
              <a:t>=A,C=</a:t>
            </a:r>
            <a:r>
              <a:rPr lang="en-US" altLang="zh-CN" dirty="0" err="1" smtClean="0"/>
              <a:t>C</a:t>
            </a:r>
            <a:r>
              <a:rPr lang="en-US" altLang="zh-CN" baseline="-25000" dirty="0" err="1" smtClean="0"/>
              <a:t>k</a:t>
            </a:r>
            <a:r>
              <a:rPr lang="en-US" altLang="zh-CN" dirty="0" smtClean="0"/>
              <a:t>=A</a:t>
            </a:r>
            <a:r>
              <a:rPr lang="en-US" altLang="zh-CN" sz="2400" dirty="0" smtClean="0">
                <a:latin typeface="Mongolian Baiti" panose="03000500000000000000" pitchFamily="66" charset="0"/>
                <a:sym typeface="Symbol" panose="05050102010706020507" pitchFamily="18" charset="2"/>
              </a:rPr>
              <a:t> </a:t>
            </a:r>
            <a:r>
              <a:rPr lang="en-US" altLang="zh-CN" sz="2400" dirty="0">
                <a:latin typeface="Mongolian Baiti" panose="03000500000000000000" pitchFamily="66" charset="0"/>
                <a:sym typeface="Symbol" panose="05050102010706020507" pitchFamily="18" charset="2"/>
              </a:rPr>
              <a:t> </a:t>
            </a:r>
            <a:r>
              <a:rPr lang="en-US" altLang="zh-CN" dirty="0" err="1" smtClean="0"/>
              <a:t>D</a:t>
            </a:r>
            <a:r>
              <a:rPr lang="en-US" altLang="zh-CN" baseline="-25000" dirty="0" err="1" smtClean="0"/>
              <a:t>k</a:t>
            </a:r>
            <a:r>
              <a:rPr lang="en-US" altLang="zh-CN" dirty="0" smtClean="0"/>
              <a:t>(=A)=A</a:t>
            </a:r>
            <a:r>
              <a:rPr lang="en-US" altLang="zh-CN" sz="2800" dirty="0" smtClean="0">
                <a:latin typeface="Mongolian Baiti" panose="03000500000000000000" pitchFamily="66" charset="0"/>
                <a:sym typeface="Symbol" panose="05050102010706020507" pitchFamily="18" charset="2"/>
              </a:rPr>
              <a:t> </a:t>
            </a:r>
            <a:r>
              <a:rPr lang="en-US" altLang="zh-CN" sz="2800" dirty="0">
                <a:latin typeface="Mongolian Baiti" panose="03000500000000000000" pitchFamily="66" charset="0"/>
                <a:sym typeface="Symbol" panose="05050102010706020507" pitchFamily="18" charset="2"/>
              </a:rPr>
              <a:t> </a:t>
            </a:r>
            <a:r>
              <a:rPr lang="en-US" altLang="zh-CN" dirty="0" smtClean="0"/>
              <a:t>A</a:t>
            </a:r>
            <a:endParaRPr lang="zh-CN" altLang="en-US" dirty="0"/>
          </a:p>
        </p:txBody>
      </p:sp>
      <p:sp>
        <p:nvSpPr>
          <p:cNvPr id="6" name="TextBox 1"/>
          <p:cNvSpPr txBox="1"/>
          <p:nvPr/>
        </p:nvSpPr>
        <p:spPr>
          <a:xfrm>
            <a:off x="9192344" y="0"/>
            <a:ext cx="2880320" cy="1600438"/>
          </a:xfrm>
          <a:prstGeom prst="rect">
            <a:avLst/>
          </a:prstGeom>
          <a:solidFill>
            <a:schemeClr val="bg1"/>
          </a:solidFill>
        </p:spPr>
        <p:txBody>
          <a:bodyPr wrap="square">
            <a:spAutoFit/>
          </a:bodyPr>
          <a:lstStyle/>
          <a:p>
            <a:pPr eaLnBrk="1" hangingPunct="1">
              <a:defRPr/>
            </a:pPr>
            <a:r>
              <a:rPr lang="en-US" altLang="zh-CN" sz="1400" dirty="0">
                <a:latin typeface="Arial" charset="0"/>
                <a:ea typeface="宋体" charset="-122"/>
              </a:rPr>
              <a:t>subroutine </a:t>
            </a:r>
            <a:r>
              <a:rPr lang="en-US" altLang="zh-CN" sz="1400" b="1" dirty="0">
                <a:solidFill>
                  <a:srgbClr val="FF0000"/>
                </a:solidFill>
                <a:latin typeface="Arial" charset="0"/>
                <a:ea typeface="宋体" charset="-122"/>
              </a:rPr>
              <a:t>square of </a:t>
            </a:r>
            <a:r>
              <a:rPr lang="en-US" altLang="zh-CN" sz="1400" b="1" i="1" dirty="0">
                <a:solidFill>
                  <a:srgbClr val="FF0000"/>
                </a:solidFill>
                <a:latin typeface="Arial" charset="0"/>
                <a:ea typeface="宋体" charset="-122"/>
              </a:rPr>
              <a:t>A</a:t>
            </a:r>
            <a:r>
              <a:rPr lang="en-US" altLang="zh-CN" sz="1400" dirty="0">
                <a:latin typeface="Arial" charset="0"/>
                <a:ea typeface="宋体" charset="-122"/>
              </a:rPr>
              <a:t>:</a:t>
            </a:r>
          </a:p>
          <a:p>
            <a:pPr marL="800100" lvl="1" indent="-342900" eaLnBrk="1" hangingPunct="1">
              <a:buFontTx/>
              <a:buAutoNum type="arabicParenBoth"/>
              <a:defRPr/>
            </a:pPr>
            <a:r>
              <a:rPr lang="en-US" altLang="zh-CN" sz="1400" b="1" dirty="0">
                <a:latin typeface="Arial" charset="0"/>
                <a:ea typeface="宋体" charset="-122"/>
              </a:rPr>
              <a:t>set</a:t>
            </a:r>
            <a:r>
              <a:rPr lang="en-US" altLang="zh-CN" sz="1400" dirty="0">
                <a:latin typeface="Arial" charset="0"/>
                <a:ea typeface="宋体" charset="-122"/>
              </a:rPr>
              <a:t> </a:t>
            </a:r>
            <a:r>
              <a:rPr lang="en-US" altLang="zh-CN" sz="1400" i="1" dirty="0">
                <a:latin typeface="Arial" charset="0"/>
                <a:ea typeface="宋体" charset="-122"/>
              </a:rPr>
              <a:t>C </a:t>
            </a:r>
            <a:r>
              <a:rPr lang="en-US" altLang="zh-CN" sz="1400" b="1" dirty="0">
                <a:latin typeface="Arial" charset="0"/>
                <a:ea typeface="宋体" charset="-122"/>
              </a:rPr>
              <a:t>to</a:t>
            </a:r>
            <a:r>
              <a:rPr lang="en-US" altLang="zh-CN" sz="1400" dirty="0">
                <a:latin typeface="Arial" charset="0"/>
                <a:ea typeface="宋体" charset="-122"/>
              </a:rPr>
              <a:t> 0;</a:t>
            </a:r>
          </a:p>
          <a:p>
            <a:pPr marL="800100" lvl="1" indent="-342900" eaLnBrk="1" hangingPunct="1">
              <a:buFontTx/>
              <a:buAutoNum type="arabicParenBoth"/>
              <a:defRPr/>
            </a:pPr>
            <a:r>
              <a:rPr lang="en-US" altLang="zh-CN" sz="1400" b="1" dirty="0">
                <a:latin typeface="Arial" charset="0"/>
                <a:ea typeface="宋体" charset="-122"/>
              </a:rPr>
              <a:t>set</a:t>
            </a:r>
            <a:r>
              <a:rPr lang="en-US" altLang="zh-CN" sz="1400" dirty="0">
                <a:latin typeface="Arial" charset="0"/>
                <a:ea typeface="宋体" charset="-122"/>
              </a:rPr>
              <a:t> </a:t>
            </a:r>
            <a:r>
              <a:rPr lang="en-US" altLang="zh-CN" sz="1400" i="1" dirty="0">
                <a:latin typeface="Arial" charset="0"/>
                <a:ea typeface="宋体" charset="-122"/>
              </a:rPr>
              <a:t>D</a:t>
            </a:r>
            <a:r>
              <a:rPr lang="en-US" altLang="zh-CN" sz="1400" dirty="0">
                <a:latin typeface="Arial" charset="0"/>
                <a:ea typeface="宋体" charset="-122"/>
              </a:rPr>
              <a:t> </a:t>
            </a:r>
            <a:r>
              <a:rPr lang="en-US" altLang="zh-CN" sz="1400" b="1" dirty="0">
                <a:latin typeface="Arial" charset="0"/>
                <a:ea typeface="宋体" charset="-122"/>
              </a:rPr>
              <a:t>to</a:t>
            </a:r>
            <a:r>
              <a:rPr lang="en-US" altLang="zh-CN" sz="1400" dirty="0">
                <a:latin typeface="Arial" charset="0"/>
                <a:ea typeface="宋体" charset="-122"/>
              </a:rPr>
              <a:t> 0; </a:t>
            </a:r>
          </a:p>
          <a:p>
            <a:pPr marL="800100" lvl="1" indent="-342900" eaLnBrk="1" hangingPunct="1">
              <a:buFontTx/>
              <a:buAutoNum type="arabicParenBoth"/>
              <a:defRPr/>
            </a:pPr>
            <a:r>
              <a:rPr lang="en-US" altLang="zh-CN" sz="1400" b="1" dirty="0">
                <a:latin typeface="Arial" charset="0"/>
                <a:ea typeface="宋体" charset="-122"/>
              </a:rPr>
              <a:t>while</a:t>
            </a:r>
            <a:r>
              <a:rPr lang="en-US" altLang="zh-CN" sz="1400" dirty="0">
                <a:latin typeface="Arial" charset="0"/>
                <a:ea typeface="宋体" charset="-122"/>
              </a:rPr>
              <a:t> (</a:t>
            </a:r>
            <a:r>
              <a:rPr lang="en-US" altLang="zh-CN" sz="1400" i="1" dirty="0">
                <a:latin typeface="Arial" charset="0"/>
                <a:ea typeface="宋体" charset="-122"/>
              </a:rPr>
              <a:t>D</a:t>
            </a:r>
            <a:r>
              <a:rPr lang="en-US" altLang="zh-CN" sz="1400" dirty="0">
                <a:latin typeface="Sylfaen"/>
                <a:ea typeface="宋体" charset="-122"/>
              </a:rPr>
              <a:t>≠</a:t>
            </a:r>
            <a:r>
              <a:rPr lang="en-US" altLang="zh-CN" sz="1400" i="1" dirty="0">
                <a:latin typeface="Sylfaen"/>
                <a:ea typeface="宋体" charset="-122"/>
              </a:rPr>
              <a:t>A</a:t>
            </a:r>
            <a:r>
              <a:rPr lang="en-US" altLang="zh-CN" sz="1400" dirty="0">
                <a:latin typeface="Sylfaen"/>
                <a:ea typeface="宋体" charset="-122"/>
              </a:rPr>
              <a:t>) </a:t>
            </a:r>
            <a:r>
              <a:rPr lang="en-US" altLang="zh-CN" sz="1400" b="1" dirty="0">
                <a:latin typeface="Sylfaen"/>
                <a:ea typeface="宋体" charset="-122"/>
              </a:rPr>
              <a:t>do</a:t>
            </a:r>
          </a:p>
          <a:p>
            <a:pPr lvl="2" eaLnBrk="1" hangingPunct="1">
              <a:defRPr/>
            </a:pPr>
            <a:r>
              <a:rPr lang="en-US" altLang="zh-CN" sz="1400" i="1" dirty="0">
                <a:latin typeface="Sylfaen"/>
                <a:ea typeface="宋体" charset="-122"/>
              </a:rPr>
              <a:t> </a:t>
            </a:r>
            <a:r>
              <a:rPr lang="en-US" altLang="zh-CN" sz="1400" b="1" dirty="0">
                <a:latin typeface="Sylfaen"/>
                <a:ea typeface="宋体" charset="-122"/>
              </a:rPr>
              <a:t>set</a:t>
            </a:r>
            <a:r>
              <a:rPr lang="en-US" altLang="zh-CN" sz="1400" dirty="0">
                <a:latin typeface="Sylfaen"/>
                <a:ea typeface="宋体" charset="-122"/>
              </a:rPr>
              <a:t> </a:t>
            </a:r>
            <a:r>
              <a:rPr lang="en-US" altLang="zh-CN" sz="1400" i="1" dirty="0">
                <a:latin typeface="Sylfaen"/>
                <a:ea typeface="宋体" charset="-122"/>
              </a:rPr>
              <a:t>C</a:t>
            </a:r>
            <a:r>
              <a:rPr lang="en-US" altLang="zh-CN" sz="1400" dirty="0">
                <a:latin typeface="Sylfaen"/>
                <a:ea typeface="宋体" charset="-122"/>
              </a:rPr>
              <a:t> </a:t>
            </a:r>
            <a:r>
              <a:rPr lang="en-US" altLang="zh-CN" sz="1400" i="1" dirty="0">
                <a:latin typeface="Sylfaen"/>
                <a:ea typeface="宋体" charset="-122"/>
              </a:rPr>
              <a:t> </a:t>
            </a:r>
            <a:r>
              <a:rPr lang="en-US" altLang="zh-CN" sz="1400" b="1" dirty="0">
                <a:latin typeface="Sylfaen"/>
                <a:ea typeface="宋体" charset="-122"/>
              </a:rPr>
              <a:t>to</a:t>
            </a:r>
            <a:r>
              <a:rPr lang="en-US" altLang="zh-CN" sz="1400" dirty="0">
                <a:latin typeface="Sylfaen"/>
                <a:ea typeface="宋体" charset="-122"/>
              </a:rPr>
              <a:t> </a:t>
            </a:r>
            <a:r>
              <a:rPr lang="en-US" altLang="zh-CN" sz="1400" i="1" dirty="0">
                <a:latin typeface="Sylfaen"/>
                <a:ea typeface="宋体" charset="-122"/>
              </a:rPr>
              <a:t>C </a:t>
            </a:r>
            <a:r>
              <a:rPr lang="en-US" altLang="zh-CN" sz="1400" dirty="0">
                <a:latin typeface="Sylfaen"/>
                <a:ea typeface="宋体" charset="-122"/>
              </a:rPr>
              <a:t>+</a:t>
            </a:r>
            <a:r>
              <a:rPr lang="en-US" altLang="zh-CN" sz="1400" i="1" dirty="0">
                <a:latin typeface="Sylfaen"/>
                <a:ea typeface="宋体" charset="-122"/>
              </a:rPr>
              <a:t>A</a:t>
            </a:r>
            <a:r>
              <a:rPr lang="en-US" altLang="zh-CN" sz="1400" dirty="0">
                <a:latin typeface="Sylfaen"/>
                <a:ea typeface="宋体" charset="-122"/>
              </a:rPr>
              <a:t>;</a:t>
            </a:r>
          </a:p>
          <a:p>
            <a:pPr lvl="2" eaLnBrk="1" hangingPunct="1">
              <a:defRPr/>
            </a:pPr>
            <a:r>
              <a:rPr lang="en-US" altLang="zh-CN" sz="1400" dirty="0">
                <a:latin typeface="Sylfaen"/>
                <a:ea typeface="宋体" charset="-122"/>
              </a:rPr>
              <a:t> </a:t>
            </a:r>
            <a:r>
              <a:rPr lang="en-US" altLang="zh-CN" sz="1400" b="1" dirty="0">
                <a:latin typeface="Sylfaen"/>
                <a:ea typeface="宋体" charset="-122"/>
              </a:rPr>
              <a:t>set</a:t>
            </a:r>
            <a:r>
              <a:rPr lang="en-US" altLang="zh-CN" sz="1400" dirty="0">
                <a:latin typeface="Sylfaen"/>
                <a:ea typeface="宋体" charset="-122"/>
              </a:rPr>
              <a:t> </a:t>
            </a:r>
            <a:r>
              <a:rPr lang="en-US" altLang="zh-CN" sz="1400" i="1" dirty="0">
                <a:latin typeface="Sylfaen"/>
                <a:ea typeface="宋体" charset="-122"/>
              </a:rPr>
              <a:t>D</a:t>
            </a:r>
            <a:r>
              <a:rPr lang="en-US" altLang="zh-CN" sz="1400" dirty="0">
                <a:latin typeface="Sylfaen"/>
                <a:ea typeface="宋体" charset="-122"/>
              </a:rPr>
              <a:t>  </a:t>
            </a:r>
            <a:r>
              <a:rPr lang="en-US" altLang="zh-CN" sz="1400" b="1" dirty="0">
                <a:latin typeface="Sylfaen"/>
                <a:ea typeface="宋体" charset="-122"/>
              </a:rPr>
              <a:t>to</a:t>
            </a:r>
            <a:r>
              <a:rPr lang="en-US" altLang="zh-CN" sz="1400" dirty="0">
                <a:latin typeface="Sylfaen"/>
                <a:ea typeface="宋体" charset="-122"/>
              </a:rPr>
              <a:t> </a:t>
            </a:r>
            <a:r>
              <a:rPr lang="en-US" altLang="zh-CN" sz="1400" i="1" dirty="0">
                <a:latin typeface="Sylfaen"/>
                <a:ea typeface="宋体" charset="-122"/>
              </a:rPr>
              <a:t>D </a:t>
            </a:r>
            <a:r>
              <a:rPr lang="en-US" altLang="zh-CN" sz="1400" dirty="0">
                <a:latin typeface="Sylfaen"/>
                <a:ea typeface="宋体" charset="-122"/>
              </a:rPr>
              <a:t>+1;</a:t>
            </a:r>
          </a:p>
          <a:p>
            <a:pPr lvl="1" eaLnBrk="1" hangingPunct="1">
              <a:defRPr/>
            </a:pPr>
            <a:r>
              <a:rPr lang="en-US" altLang="zh-CN" sz="1400" dirty="0">
                <a:latin typeface="Sylfaen"/>
                <a:ea typeface="宋体" charset="-122"/>
              </a:rPr>
              <a:t>(4) </a:t>
            </a:r>
            <a:r>
              <a:rPr lang="en-US" altLang="zh-CN" sz="1400" b="1" dirty="0">
                <a:latin typeface="Sylfaen"/>
                <a:ea typeface="宋体" charset="-122"/>
              </a:rPr>
              <a:t>return</a:t>
            </a:r>
            <a:r>
              <a:rPr lang="en-US" altLang="zh-CN" sz="1400" dirty="0">
                <a:latin typeface="Sylfaen"/>
                <a:ea typeface="宋体" charset="-122"/>
              </a:rPr>
              <a:t> </a:t>
            </a:r>
            <a:r>
              <a:rPr lang="en-US" altLang="zh-CN" sz="1400" i="1" dirty="0">
                <a:latin typeface="Sylfaen"/>
                <a:ea typeface="宋体" charset="-122"/>
              </a:rPr>
              <a:t>C</a:t>
            </a:r>
            <a:r>
              <a:rPr lang="en-US" altLang="zh-CN" sz="1400" dirty="0">
                <a:latin typeface="Sylfaen"/>
                <a:ea typeface="宋体" charset="-122"/>
              </a:rPr>
              <a:t> . </a:t>
            </a:r>
            <a:endParaRPr lang="zh-CN" altLang="en-US" sz="1400" dirty="0">
              <a:latin typeface="Arial" charset="0"/>
              <a:ea typeface="宋体" charset="-122"/>
            </a:endParaRPr>
          </a:p>
        </p:txBody>
      </p:sp>
      <p:sp>
        <p:nvSpPr>
          <p:cNvPr id="4" name="云形 3"/>
          <p:cNvSpPr/>
          <p:nvPr/>
        </p:nvSpPr>
        <p:spPr>
          <a:xfrm>
            <a:off x="4079776" y="2708920"/>
            <a:ext cx="5688632" cy="2808312"/>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请注意：我们的证明方法，来源于数学归纳法，但和数学归纳法又有细微的差别！</a:t>
            </a:r>
            <a:endParaRPr lang="zh-CN" altLang="en-US" sz="2800" b="1" dirty="0">
              <a:solidFill>
                <a:schemeClr val="tx1"/>
              </a:solidFill>
            </a:endParaRPr>
          </a:p>
        </p:txBody>
      </p:sp>
    </p:spTree>
    <p:extLst>
      <p:ext uri="{BB962C8B-B14F-4D97-AF65-F5344CB8AC3E}">
        <p14:creationId xmlns:p14="http://schemas.microsoft.com/office/powerpoint/2010/main" val="290263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标题 1"/>
          <p:cNvSpPr>
            <a:spLocks noGrp="1"/>
          </p:cNvSpPr>
          <p:nvPr>
            <p:ph type="title"/>
          </p:nvPr>
        </p:nvSpPr>
        <p:spPr/>
        <p:txBody>
          <a:bodyPr/>
          <a:lstStyle/>
          <a:p>
            <a:r>
              <a:rPr lang="zh-CN" altLang="en-US" smtClean="0"/>
              <a:t>收敛性：</a:t>
            </a:r>
            <a:r>
              <a:rPr lang="en-US" altLang="zh-CN" smtClean="0"/>
              <a:t>total</a:t>
            </a:r>
            <a:r>
              <a:rPr lang="zh-CN" altLang="en-US" smtClean="0"/>
              <a:t>正确性的证明方法</a:t>
            </a:r>
          </a:p>
        </p:txBody>
      </p:sp>
      <p:sp>
        <p:nvSpPr>
          <p:cNvPr id="39939" name="内容占位符 2"/>
          <p:cNvSpPr>
            <a:spLocks noGrp="1"/>
          </p:cNvSpPr>
          <p:nvPr>
            <p:ph idx="1"/>
          </p:nvPr>
        </p:nvSpPr>
        <p:spPr>
          <a:xfrm>
            <a:off x="767408" y="1268413"/>
            <a:ext cx="10657184" cy="4862512"/>
          </a:xfrm>
        </p:spPr>
        <p:txBody>
          <a:bodyPr/>
          <a:lstStyle/>
          <a:p>
            <a:pPr marL="474662" indent="-457200"/>
            <a:r>
              <a:rPr lang="en-US" altLang="zh-CN" dirty="0" smtClean="0"/>
              <a:t>Showing that the algorithm indeed reaches its endpoint and terminates successfully.</a:t>
            </a:r>
          </a:p>
          <a:p>
            <a:pPr marL="474662" indent="-457200"/>
            <a:r>
              <a:rPr lang="en-US" altLang="zh-CN" dirty="0" smtClean="0"/>
              <a:t>Find some quantity and show that it </a:t>
            </a:r>
            <a:r>
              <a:rPr lang="en-US" altLang="zh-CN" b="1" dirty="0" smtClean="0"/>
              <a:t>converges:</a:t>
            </a:r>
          </a:p>
          <a:p>
            <a:pPr marL="801687" lvl="1" indent="-457200"/>
            <a:r>
              <a:rPr lang="en-US" altLang="zh-CN" sz="2400" dirty="0" smtClean="0"/>
              <a:t>Quantity </a:t>
            </a:r>
            <a:r>
              <a:rPr lang="en-US" altLang="zh-CN" sz="2400" dirty="0"/>
              <a:t>keeps decreasing as execution proceeds from one checkpoint to another, but that it cannot decrease </a:t>
            </a:r>
            <a:r>
              <a:rPr lang="en-US" altLang="zh-CN" sz="2400" dirty="0" smtClean="0"/>
              <a:t>forever.</a:t>
            </a:r>
          </a:p>
          <a:p>
            <a:pPr marL="801687" lvl="1" indent="-457200"/>
            <a:endParaRPr lang="en-US" altLang="zh-CN" sz="2400" dirty="0" smtClean="0"/>
          </a:p>
          <a:p>
            <a:pPr marL="474662" indent="-457200"/>
            <a:r>
              <a:rPr lang="en-US" altLang="zh-CN" dirty="0" smtClean="0"/>
              <a:t>There is some bound below which it can never go</a:t>
            </a:r>
            <a:endParaRPr lang="zh-CN" altLang="en-US" dirty="0" smtClean="0"/>
          </a:p>
        </p:txBody>
      </p:sp>
      <p:grpSp>
        <p:nvGrpSpPr>
          <p:cNvPr id="5" name="组合 4"/>
          <p:cNvGrpSpPr/>
          <p:nvPr/>
        </p:nvGrpSpPr>
        <p:grpSpPr>
          <a:xfrm>
            <a:off x="1631504" y="4725144"/>
            <a:ext cx="7200800" cy="1872208"/>
            <a:chOff x="1631504" y="4725144"/>
            <a:chExt cx="7200800" cy="1872208"/>
          </a:xfrm>
        </p:grpSpPr>
        <p:cxnSp>
          <p:nvCxnSpPr>
            <p:cNvPr id="3" name="直接连接符 2"/>
            <p:cNvCxnSpPr/>
            <p:nvPr/>
          </p:nvCxnSpPr>
          <p:spPr>
            <a:xfrm>
              <a:off x="1631504" y="4725144"/>
              <a:ext cx="72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 name="云形 3"/>
            <p:cNvSpPr/>
            <p:nvPr/>
          </p:nvSpPr>
          <p:spPr>
            <a:xfrm>
              <a:off x="3035660" y="5013176"/>
              <a:ext cx="4392488" cy="158417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b="1" dirty="0" smtClean="0"/>
                <a:t>There  must be a bound!</a:t>
              </a:r>
              <a:endParaRPr lang="zh-CN" altLang="en-US" sz="3600"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5"/>
          <p:cNvSpPr>
            <a:spLocks noGrp="1" noChangeArrowheads="1"/>
          </p:cNvSpPr>
          <p:nvPr>
            <p:ph type="body" idx="1"/>
          </p:nvPr>
        </p:nvSpPr>
        <p:spPr>
          <a:xfrm>
            <a:off x="1834356" y="1080295"/>
            <a:ext cx="9446220" cy="4114800"/>
          </a:xfrm>
        </p:spPr>
        <p:txBody>
          <a:bodyPr/>
          <a:lstStyle/>
          <a:p>
            <a:pPr>
              <a:spcBef>
                <a:spcPct val="60000"/>
              </a:spcBef>
            </a:pPr>
            <a:r>
              <a:rPr lang="en-US" altLang="zh-CN" sz="2800" b="1" dirty="0">
                <a:solidFill>
                  <a:schemeClr val="tx2"/>
                </a:solidFill>
                <a:cs typeface="Times New Roman" panose="02020603050405020304" pitchFamily="18" charset="0"/>
                <a:sym typeface="Symbol" panose="05050102010706020507" pitchFamily="18" charset="2"/>
              </a:rPr>
              <a:t>Euclid algorithm</a:t>
            </a:r>
          </a:p>
          <a:p>
            <a:pPr lvl="1"/>
            <a:r>
              <a:rPr lang="en-US" altLang="zh-CN" sz="2400" dirty="0"/>
              <a:t>input: nonnegative integer </a:t>
            </a:r>
            <a:r>
              <a:rPr lang="en-US" altLang="zh-CN" sz="2400" i="1" dirty="0" err="1"/>
              <a:t>m</a:t>
            </a:r>
            <a:r>
              <a:rPr lang="en-US" altLang="zh-CN" sz="2400" dirty="0" err="1"/>
              <a:t>,</a:t>
            </a:r>
            <a:r>
              <a:rPr lang="en-US" altLang="zh-CN" sz="2400" i="1" dirty="0" err="1"/>
              <a:t>n</a:t>
            </a:r>
            <a:endParaRPr lang="en-US" altLang="zh-CN" sz="2400" i="1" dirty="0"/>
          </a:p>
          <a:p>
            <a:pPr lvl="1"/>
            <a:r>
              <a:rPr lang="en-US" altLang="zh-CN" sz="2400" dirty="0"/>
              <a:t>output: </a:t>
            </a:r>
            <a:r>
              <a:rPr lang="en-US" altLang="zh-CN" sz="2400" dirty="0" err="1"/>
              <a:t>gcd</a:t>
            </a:r>
            <a:r>
              <a:rPr lang="en-US" altLang="zh-CN" sz="2400" dirty="0"/>
              <a:t>(</a:t>
            </a:r>
            <a:r>
              <a:rPr lang="en-US" altLang="zh-CN" sz="2400" i="1" dirty="0" err="1"/>
              <a:t>m</a:t>
            </a:r>
            <a:r>
              <a:rPr lang="en-US" altLang="zh-CN" sz="2400" dirty="0" err="1"/>
              <a:t>,</a:t>
            </a:r>
            <a:r>
              <a:rPr lang="en-US" altLang="zh-CN" sz="2400" i="1" dirty="0" err="1"/>
              <a:t>n</a:t>
            </a:r>
            <a:r>
              <a:rPr lang="en-US" altLang="zh-CN" sz="2400" dirty="0"/>
              <a:t>)</a:t>
            </a:r>
          </a:p>
          <a:p>
            <a:pPr lvl="1">
              <a:spcBef>
                <a:spcPct val="50000"/>
              </a:spcBef>
            </a:pPr>
            <a:r>
              <a:rPr lang="en-US" altLang="zh-CN" sz="2400" dirty="0"/>
              <a:t>procedure</a:t>
            </a:r>
          </a:p>
          <a:p>
            <a:pPr lvl="2">
              <a:buFont typeface="Wingdings" panose="05000000000000000000" pitchFamily="2" charset="2"/>
              <a:buNone/>
            </a:pPr>
            <a:r>
              <a:rPr lang="en-US" altLang="zh-CN" sz="2400" b="1" dirty="0"/>
              <a:t>Euclid(</a:t>
            </a:r>
            <a:r>
              <a:rPr lang="en-US" altLang="zh-CN" sz="2400" b="1" dirty="0" err="1"/>
              <a:t>int</a:t>
            </a:r>
            <a:r>
              <a:rPr lang="en-US" altLang="zh-CN" sz="2400" b="1" dirty="0"/>
              <a:t> </a:t>
            </a:r>
            <a:r>
              <a:rPr lang="en-US" altLang="zh-CN" sz="2400" i="1" dirty="0" err="1"/>
              <a:t>m</a:t>
            </a:r>
            <a:r>
              <a:rPr lang="en-US" altLang="zh-CN" sz="2400" dirty="0" err="1"/>
              <a:t>,</a:t>
            </a:r>
            <a:r>
              <a:rPr lang="en-US" altLang="zh-CN" sz="2400" i="1" dirty="0" err="1"/>
              <a:t>n</a:t>
            </a:r>
            <a:r>
              <a:rPr lang="en-US" altLang="zh-CN" sz="2400" dirty="0"/>
              <a:t>)</a:t>
            </a:r>
          </a:p>
          <a:p>
            <a:pPr lvl="2">
              <a:buFont typeface="Wingdings" panose="05000000000000000000" pitchFamily="2" charset="2"/>
              <a:buNone/>
            </a:pPr>
            <a:r>
              <a:rPr lang="en-US" altLang="zh-CN" sz="2400" dirty="0"/>
              <a:t>    </a:t>
            </a:r>
            <a:r>
              <a:rPr lang="en-US" altLang="zh-CN" sz="2400" b="1" dirty="0"/>
              <a:t>if </a:t>
            </a:r>
            <a:r>
              <a:rPr lang="en-US" altLang="zh-CN" sz="2400" i="1" dirty="0"/>
              <a:t>n</a:t>
            </a:r>
            <a:r>
              <a:rPr lang="en-US" altLang="zh-CN" sz="2400" dirty="0"/>
              <a:t>=0</a:t>
            </a:r>
          </a:p>
          <a:p>
            <a:pPr lvl="2">
              <a:buFont typeface="Wingdings" panose="05000000000000000000" pitchFamily="2" charset="2"/>
              <a:buNone/>
            </a:pPr>
            <a:r>
              <a:rPr lang="en-US" altLang="zh-CN" sz="2400" dirty="0"/>
              <a:t>        </a:t>
            </a:r>
            <a:r>
              <a:rPr lang="en-US" altLang="zh-CN" sz="2400" b="1" dirty="0"/>
              <a:t>then return </a:t>
            </a:r>
            <a:r>
              <a:rPr lang="en-US" altLang="zh-CN" sz="2400" i="1" dirty="0"/>
              <a:t>m</a:t>
            </a:r>
          </a:p>
          <a:p>
            <a:pPr lvl="2">
              <a:buFont typeface="Wingdings" panose="05000000000000000000" pitchFamily="2" charset="2"/>
              <a:buNone/>
            </a:pPr>
            <a:r>
              <a:rPr lang="en-US" altLang="zh-CN" sz="2400" i="1" dirty="0"/>
              <a:t>        </a:t>
            </a:r>
            <a:r>
              <a:rPr lang="en-US" altLang="zh-CN" sz="2400" b="1" dirty="0"/>
              <a:t>else return </a:t>
            </a:r>
            <a:r>
              <a:rPr lang="en-US" altLang="zh-CN" sz="2400" dirty="0">
                <a:solidFill>
                  <a:srgbClr val="FF0000"/>
                </a:solidFill>
              </a:rPr>
              <a:t>Euclid</a:t>
            </a:r>
            <a:r>
              <a:rPr lang="en-US" altLang="zh-CN" sz="2400" dirty="0"/>
              <a:t>(</a:t>
            </a:r>
            <a:r>
              <a:rPr lang="en-US" altLang="zh-CN" sz="2400" i="1" dirty="0"/>
              <a:t>n</a:t>
            </a:r>
            <a:r>
              <a:rPr lang="en-US" altLang="zh-CN" sz="2400" dirty="0"/>
              <a:t>, </a:t>
            </a:r>
            <a:r>
              <a:rPr lang="en-US" altLang="zh-CN" sz="2400" i="1" dirty="0"/>
              <a:t>m</a:t>
            </a:r>
            <a:r>
              <a:rPr lang="en-US" altLang="zh-CN" sz="2400" dirty="0"/>
              <a:t> mod </a:t>
            </a:r>
            <a:r>
              <a:rPr lang="en-US" altLang="zh-CN" sz="2400" i="1" dirty="0"/>
              <a:t>n</a:t>
            </a:r>
            <a:r>
              <a:rPr lang="en-US" altLang="zh-CN" sz="2400" dirty="0"/>
              <a:t>)</a:t>
            </a:r>
            <a:endParaRPr lang="zh-CN" altLang="en-US" sz="2400" dirty="0"/>
          </a:p>
          <a:p>
            <a:pPr lvl="1">
              <a:spcBef>
                <a:spcPct val="50000"/>
              </a:spcBef>
            </a:pPr>
            <a:endParaRPr lang="en-US" altLang="zh-CN" sz="2800" dirty="0" smtClean="0"/>
          </a:p>
        </p:txBody>
      </p:sp>
      <p:grpSp>
        <p:nvGrpSpPr>
          <p:cNvPr id="8" name="组合 7"/>
          <p:cNvGrpSpPr/>
          <p:nvPr/>
        </p:nvGrpSpPr>
        <p:grpSpPr>
          <a:xfrm>
            <a:off x="3595191" y="2262585"/>
            <a:ext cx="7685384" cy="2104518"/>
            <a:chOff x="3595191" y="2262585"/>
            <a:chExt cx="7685384" cy="2104518"/>
          </a:xfrm>
        </p:grpSpPr>
        <p:sp>
          <p:nvSpPr>
            <p:cNvPr id="40965" name="Oval 19"/>
            <p:cNvSpPr>
              <a:spLocks noChangeArrowheads="1"/>
            </p:cNvSpPr>
            <p:nvPr/>
          </p:nvSpPr>
          <p:spPr bwMode="auto">
            <a:xfrm>
              <a:off x="5492751" y="2546350"/>
              <a:ext cx="504825" cy="503238"/>
            </a:xfrm>
            <a:prstGeom prst="ellipse">
              <a:avLst/>
            </a:prstGeom>
            <a:noFill/>
            <a:ln w="28575">
              <a:solidFill>
                <a:srgbClr val="99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40973" name="Line 18"/>
            <p:cNvSpPr>
              <a:spLocks noChangeShapeType="1"/>
            </p:cNvSpPr>
            <p:nvPr/>
          </p:nvSpPr>
          <p:spPr bwMode="auto">
            <a:xfrm>
              <a:off x="3595191" y="2475310"/>
              <a:ext cx="1295400" cy="0"/>
            </a:xfrm>
            <a:prstGeom prst="line">
              <a:avLst/>
            </a:prstGeom>
            <a:noFill/>
            <a:ln w="57150">
              <a:solidFill>
                <a:srgbClr val="FF6600"/>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sp>
          <p:nvSpPr>
            <p:cNvPr id="40974" name="Line 21"/>
            <p:cNvSpPr>
              <a:spLocks noChangeShapeType="1"/>
            </p:cNvSpPr>
            <p:nvPr/>
          </p:nvSpPr>
          <p:spPr bwMode="auto">
            <a:xfrm flipH="1" flipV="1">
              <a:off x="4890591" y="2497534"/>
              <a:ext cx="564060" cy="283393"/>
            </a:xfrm>
            <a:prstGeom prst="line">
              <a:avLst/>
            </a:prstGeom>
            <a:noFill/>
            <a:ln w="9525">
              <a:solidFill>
                <a:srgbClr val="FFCC00"/>
              </a:solidFill>
              <a:round/>
              <a:headEn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40975" name="Text Box 17"/>
            <p:cNvSpPr txBox="1">
              <a:spLocks noChangeArrowheads="1"/>
            </p:cNvSpPr>
            <p:nvPr/>
          </p:nvSpPr>
          <p:spPr bwMode="auto">
            <a:xfrm>
              <a:off x="6135190" y="2262585"/>
              <a:ext cx="514538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en-US" altLang="zh-CN" sz="2400" b="1" dirty="0">
                  <a:solidFill>
                    <a:srgbClr val="0000CC"/>
                  </a:solidFill>
                </a:rPr>
                <a:t>if </a:t>
              </a:r>
              <a:r>
                <a:rPr lang="en-US" altLang="zh-CN" sz="2400" b="1" i="1" dirty="0">
                  <a:solidFill>
                    <a:srgbClr val="0000CC"/>
                  </a:solidFill>
                </a:rPr>
                <a:t>d</a:t>
              </a:r>
              <a:r>
                <a:rPr lang="en-US" altLang="zh-CN" sz="2400" b="1" dirty="0">
                  <a:solidFill>
                    <a:srgbClr val="0000CC"/>
                  </a:solidFill>
                </a:rPr>
                <a:t> is the GCD of </a:t>
              </a:r>
              <a:r>
                <a:rPr lang="en-US" altLang="zh-CN" sz="2400" b="1" i="1" dirty="0">
                  <a:solidFill>
                    <a:srgbClr val="0000CC"/>
                  </a:solidFill>
                </a:rPr>
                <a:t>m</a:t>
              </a:r>
              <a:r>
                <a:rPr lang="en-US" altLang="zh-CN" sz="2400" b="1" dirty="0">
                  <a:solidFill>
                    <a:srgbClr val="0000CC"/>
                  </a:solidFill>
                </a:rPr>
                <a:t> and </a:t>
              </a:r>
              <a:r>
                <a:rPr lang="en-US" altLang="zh-CN" sz="2400" b="1" i="1" dirty="0">
                  <a:solidFill>
                    <a:srgbClr val="0000CC"/>
                  </a:solidFill>
                </a:rPr>
                <a:t>n</a:t>
              </a:r>
              <a:r>
                <a:rPr lang="en-US" altLang="zh-CN" sz="2400" b="1" dirty="0">
                  <a:solidFill>
                    <a:srgbClr val="0000CC"/>
                  </a:solidFill>
                </a:rPr>
                <a:t>, it must be </a:t>
              </a:r>
              <a:r>
                <a:rPr lang="en-US" altLang="zh-CN" sz="2400" b="1" dirty="0" smtClean="0">
                  <a:solidFill>
                    <a:srgbClr val="0000CC"/>
                  </a:solidFill>
                </a:rPr>
                <a:t>the GCD </a:t>
              </a:r>
              <a:r>
                <a:rPr lang="en-US" altLang="zh-CN" sz="2400" b="1" dirty="0">
                  <a:solidFill>
                    <a:srgbClr val="0000CC"/>
                  </a:solidFill>
                </a:rPr>
                <a:t>of </a:t>
              </a:r>
              <a:r>
                <a:rPr lang="en-US" altLang="zh-CN" sz="2400" b="1" i="1" dirty="0">
                  <a:solidFill>
                    <a:srgbClr val="0000CC"/>
                  </a:solidFill>
                </a:rPr>
                <a:t>n</a:t>
              </a:r>
              <a:r>
                <a:rPr lang="en-US" altLang="zh-CN" sz="2400" b="1" dirty="0">
                  <a:solidFill>
                    <a:srgbClr val="0000CC"/>
                  </a:solidFill>
                </a:rPr>
                <a:t> and (</a:t>
              </a:r>
              <a:r>
                <a:rPr lang="en-US" altLang="zh-CN" sz="2400" b="1" i="1" dirty="0">
                  <a:solidFill>
                    <a:srgbClr val="0000CC"/>
                  </a:solidFill>
                </a:rPr>
                <a:t>m </a:t>
              </a:r>
              <a:r>
                <a:rPr lang="en-US" altLang="zh-CN" sz="2400" b="1" dirty="0">
                  <a:solidFill>
                    <a:srgbClr val="0000CC"/>
                  </a:solidFill>
                </a:rPr>
                <a:t>mod </a:t>
              </a:r>
              <a:r>
                <a:rPr lang="en-US" altLang="zh-CN" sz="2400" b="1" i="1" dirty="0">
                  <a:solidFill>
                    <a:srgbClr val="0000CC"/>
                  </a:solidFill>
                </a:rPr>
                <a:t>n</a:t>
              </a:r>
              <a:r>
                <a:rPr lang="en-US" altLang="zh-CN" sz="2400" b="1" dirty="0">
                  <a:solidFill>
                    <a:srgbClr val="0000CC"/>
                  </a:solidFill>
                </a:rPr>
                <a:t>)</a:t>
              </a:r>
            </a:p>
          </p:txBody>
        </p:sp>
        <p:sp>
          <p:nvSpPr>
            <p:cNvPr id="40976" name="Text Box 20"/>
            <p:cNvSpPr txBox="1">
              <a:spLocks noChangeArrowheads="1"/>
            </p:cNvSpPr>
            <p:nvPr/>
          </p:nvSpPr>
          <p:spPr bwMode="auto">
            <a:xfrm>
              <a:off x="5545932" y="2544708"/>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en-US" altLang="zh-CN" sz="2400" dirty="0"/>
                <a:t>1</a:t>
              </a:r>
            </a:p>
          </p:txBody>
        </p:sp>
        <p:sp>
          <p:nvSpPr>
            <p:cNvPr id="40977" name="Line 22"/>
            <p:cNvSpPr>
              <a:spLocks noChangeShapeType="1"/>
            </p:cNvSpPr>
            <p:nvPr/>
          </p:nvSpPr>
          <p:spPr bwMode="auto">
            <a:xfrm flipH="1">
              <a:off x="5492751" y="2984898"/>
              <a:ext cx="294778" cy="1382205"/>
            </a:xfrm>
            <a:prstGeom prst="line">
              <a:avLst/>
            </a:prstGeom>
            <a:noFill/>
            <a:ln w="9525">
              <a:solidFill>
                <a:srgbClr val="FF9900"/>
              </a:solidFill>
              <a:round/>
              <a:headEnd/>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grpSp>
      <p:grpSp>
        <p:nvGrpSpPr>
          <p:cNvPr id="9" name="组合 8"/>
          <p:cNvGrpSpPr/>
          <p:nvPr/>
        </p:nvGrpSpPr>
        <p:grpSpPr>
          <a:xfrm>
            <a:off x="5726114" y="4750199"/>
            <a:ext cx="5770486" cy="1287302"/>
            <a:chOff x="5726114" y="4750199"/>
            <a:chExt cx="5770486" cy="1287302"/>
          </a:xfrm>
        </p:grpSpPr>
        <p:sp>
          <p:nvSpPr>
            <p:cNvPr id="40964" name="Oval 14"/>
            <p:cNvSpPr>
              <a:spLocks noChangeArrowheads="1"/>
            </p:cNvSpPr>
            <p:nvPr/>
          </p:nvSpPr>
          <p:spPr bwMode="auto">
            <a:xfrm>
              <a:off x="5726114" y="4760914"/>
              <a:ext cx="503237" cy="504825"/>
            </a:xfrm>
            <a:prstGeom prst="ellipse">
              <a:avLst/>
            </a:prstGeom>
            <a:noFill/>
            <a:ln w="28575">
              <a:solidFill>
                <a:srgbClr val="99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
          <p:nvSpPr>
            <p:cNvPr id="40969" name="Text Box 12"/>
            <p:cNvSpPr txBox="1">
              <a:spLocks noChangeArrowheads="1"/>
            </p:cNvSpPr>
            <p:nvPr/>
          </p:nvSpPr>
          <p:spPr bwMode="auto">
            <a:xfrm>
              <a:off x="6340364" y="5206504"/>
              <a:ext cx="515623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en-US" altLang="zh-CN" sz="2400" b="1" dirty="0">
                  <a:solidFill>
                    <a:srgbClr val="006600"/>
                  </a:solidFill>
                </a:rPr>
                <a:t>(</a:t>
              </a:r>
              <a:r>
                <a:rPr lang="en-US" altLang="zh-CN" sz="2400" b="1" i="1" dirty="0">
                  <a:solidFill>
                    <a:srgbClr val="006600"/>
                  </a:solidFill>
                </a:rPr>
                <a:t>m</a:t>
              </a:r>
              <a:r>
                <a:rPr lang="en-US" altLang="zh-CN" sz="2400" b="1" dirty="0">
                  <a:solidFill>
                    <a:srgbClr val="006600"/>
                  </a:solidFill>
                </a:rPr>
                <a:t> mod </a:t>
              </a:r>
              <a:r>
                <a:rPr lang="en-US" altLang="zh-CN" sz="2400" b="1" i="1" dirty="0">
                  <a:solidFill>
                    <a:srgbClr val="006600"/>
                  </a:solidFill>
                </a:rPr>
                <a:t>n</a:t>
              </a:r>
              <a:r>
                <a:rPr lang="en-US" altLang="zh-CN" sz="2400" b="1" dirty="0">
                  <a:solidFill>
                    <a:srgbClr val="006600"/>
                  </a:solidFill>
                </a:rPr>
                <a:t>) is always less than </a:t>
              </a:r>
              <a:r>
                <a:rPr lang="en-US" altLang="zh-CN" sz="2400" b="1" i="1" dirty="0">
                  <a:solidFill>
                    <a:srgbClr val="006600"/>
                  </a:solidFill>
                </a:rPr>
                <a:t>n</a:t>
              </a:r>
              <a:r>
                <a:rPr lang="en-US" altLang="zh-CN" sz="2400" b="1" dirty="0">
                  <a:solidFill>
                    <a:srgbClr val="006600"/>
                  </a:solidFill>
                </a:rPr>
                <a:t>, so, the algorithm must terminate</a:t>
              </a:r>
              <a:r>
                <a:rPr lang="en-US" altLang="zh-CN" sz="2400" dirty="0"/>
                <a:t>  </a:t>
              </a:r>
              <a:endParaRPr lang="en-US" altLang="zh-CN" sz="2400" i="1" dirty="0"/>
            </a:p>
          </p:txBody>
        </p:sp>
        <p:sp>
          <p:nvSpPr>
            <p:cNvPr id="40970" name="Text Box 15"/>
            <p:cNvSpPr txBox="1">
              <a:spLocks noChangeArrowheads="1"/>
            </p:cNvSpPr>
            <p:nvPr/>
          </p:nvSpPr>
          <p:spPr bwMode="auto">
            <a:xfrm>
              <a:off x="5797550" y="4773217"/>
              <a:ext cx="360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lang="en-US" altLang="zh-CN" sz="2400" b="1">
                  <a:solidFill>
                    <a:srgbClr val="006600"/>
                  </a:solidFill>
                </a:rPr>
                <a:t>2</a:t>
              </a:r>
            </a:p>
          </p:txBody>
        </p:sp>
        <p:sp>
          <p:nvSpPr>
            <p:cNvPr id="40971" name="Line 11"/>
            <p:cNvSpPr>
              <a:spLocks noChangeShapeType="1"/>
            </p:cNvSpPr>
            <p:nvPr/>
          </p:nvSpPr>
          <p:spPr bwMode="auto">
            <a:xfrm>
              <a:off x="6236788" y="4750199"/>
              <a:ext cx="1152525" cy="0"/>
            </a:xfrm>
            <a:prstGeom prst="line">
              <a:avLst/>
            </a:prstGeom>
            <a:noFill/>
            <a:ln w="57150">
              <a:solidFill>
                <a:srgbClr val="FF6600"/>
              </a:solidFill>
              <a:round/>
              <a:headEnd/>
              <a:tailEnd/>
            </a:ln>
            <a:extLst>
              <a:ext uri="{909E8E84-426E-40DD-AFC4-6F175D3DCCD1}">
                <a14:hiddenFill xmlns:a14="http://schemas.microsoft.com/office/drawing/2010/main">
                  <a:noFill/>
                </a14:hiddenFill>
              </a:ext>
            </a:extLst>
          </p:spPr>
          <p:txBody>
            <a:bodyPr wrap="none"/>
            <a:lstStyle/>
            <a:p>
              <a:endParaRPr lang="zh-CN" altLang="en-US"/>
            </a:p>
          </p:txBody>
        </p:sp>
        <p:cxnSp>
          <p:nvCxnSpPr>
            <p:cNvPr id="4" name="Straight Arrow Connector 3"/>
            <p:cNvCxnSpPr/>
            <p:nvPr/>
          </p:nvCxnSpPr>
          <p:spPr bwMode="auto">
            <a:xfrm flipH="1" flipV="1">
              <a:off x="6813050" y="4800152"/>
              <a:ext cx="418840" cy="502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 name="Rectangle 4"/>
          <p:cNvSpPr/>
          <p:nvPr/>
        </p:nvSpPr>
        <p:spPr>
          <a:xfrm>
            <a:off x="326093" y="4448176"/>
            <a:ext cx="4532585" cy="1708160"/>
          </a:xfrm>
          <a:prstGeom prst="rect">
            <a:avLst/>
          </a:prstGeom>
          <a:noFill/>
        </p:spPr>
        <p:txBody>
          <a:bodyPr>
            <a:spAutoFit/>
          </a:bodyPr>
          <a:lstStyle/>
          <a:p>
            <a:pPr eaLnBrk="1" hangingPunct="1">
              <a:defRPr/>
            </a:pPr>
            <a:r>
              <a:rPr lang="zh-CN" altLang="en-US"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问题：</a:t>
            </a:r>
            <a:endParaRPr lang="en-US" altLang="zh-CN" sz="3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a:p>
            <a:pPr eaLnBrk="1" hangingPunct="1">
              <a:spcBef>
                <a:spcPts val="600"/>
              </a:spcBef>
              <a:defRPr/>
            </a:pPr>
            <a:r>
              <a:rPr lang="zh-CN" alt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你能否用这个例子解释</a:t>
            </a:r>
            <a:r>
              <a:rPr lang="en-US" altLang="zh-CN"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Partial</a:t>
            </a:r>
            <a:r>
              <a:rPr lang="zh-CN" alt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 和 </a:t>
            </a:r>
            <a:r>
              <a:rPr lang="en-US" altLang="zh-CN"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Total</a:t>
            </a:r>
            <a:r>
              <a:rPr lang="zh-CN" altLang="en-US"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正确性？</a:t>
            </a:r>
            <a:endParaRPr lang="en-US" altLang="zh-CN" sz="32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p:txBody>
      </p:sp>
      <p:sp>
        <p:nvSpPr>
          <p:cNvPr id="19" name="标题 1"/>
          <p:cNvSpPr txBox="1">
            <a:spLocks/>
          </p:cNvSpPr>
          <p:nvPr/>
        </p:nvSpPr>
        <p:spPr bwMode="auto">
          <a:xfrm>
            <a:off x="648790" y="243681"/>
            <a:ext cx="10972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ea typeface="宋体" pitchFamily="2" charset="-122"/>
              </a:defRPr>
            </a:lvl2pPr>
            <a:lvl3pPr algn="l" rtl="0" eaLnBrk="0" fontAlgn="base" hangingPunct="0">
              <a:spcBef>
                <a:spcPct val="0"/>
              </a:spcBef>
              <a:spcAft>
                <a:spcPct val="0"/>
              </a:spcAft>
              <a:defRPr sz="4200">
                <a:solidFill>
                  <a:schemeClr val="tx2"/>
                </a:solidFill>
                <a:latin typeface="Garamond" pitchFamily="18" charset="0"/>
                <a:ea typeface="宋体" pitchFamily="2" charset="-122"/>
              </a:defRPr>
            </a:lvl3pPr>
            <a:lvl4pPr algn="l" rtl="0" eaLnBrk="0" fontAlgn="base" hangingPunct="0">
              <a:spcBef>
                <a:spcPct val="0"/>
              </a:spcBef>
              <a:spcAft>
                <a:spcPct val="0"/>
              </a:spcAft>
              <a:defRPr sz="4200">
                <a:solidFill>
                  <a:schemeClr val="tx2"/>
                </a:solidFill>
                <a:latin typeface="Garamond" pitchFamily="18" charset="0"/>
                <a:ea typeface="宋体" pitchFamily="2" charset="-122"/>
              </a:defRPr>
            </a:lvl4pPr>
            <a:lvl5pPr algn="l" rtl="0" eaLnBrk="0" fontAlgn="base" hangingPunct="0">
              <a:spcBef>
                <a:spcPct val="0"/>
              </a:spcBef>
              <a:spcAft>
                <a:spcPct val="0"/>
              </a:spcAft>
              <a:defRPr sz="4200">
                <a:solidFill>
                  <a:schemeClr val="tx2"/>
                </a:solidFill>
                <a:latin typeface="Garamond" pitchFamily="18" charset="0"/>
                <a:ea typeface="宋体" pitchFamily="2" charset="-122"/>
              </a:defRPr>
            </a:lvl5pPr>
            <a:lvl6pPr marL="457200" algn="l" rtl="0" fontAlgn="base">
              <a:spcBef>
                <a:spcPct val="0"/>
              </a:spcBef>
              <a:spcAft>
                <a:spcPct val="0"/>
              </a:spcAft>
              <a:defRPr sz="4200">
                <a:solidFill>
                  <a:schemeClr val="tx2"/>
                </a:solidFill>
                <a:latin typeface="Garamond" pitchFamily="18" charset="0"/>
                <a:ea typeface="宋体" pitchFamily="2" charset="-122"/>
              </a:defRPr>
            </a:lvl6pPr>
            <a:lvl7pPr marL="914400" algn="l" rtl="0" fontAlgn="base">
              <a:spcBef>
                <a:spcPct val="0"/>
              </a:spcBef>
              <a:spcAft>
                <a:spcPct val="0"/>
              </a:spcAft>
              <a:defRPr sz="4200">
                <a:solidFill>
                  <a:schemeClr val="tx2"/>
                </a:solidFill>
                <a:latin typeface="Garamond" pitchFamily="18" charset="0"/>
                <a:ea typeface="宋体" pitchFamily="2" charset="-122"/>
              </a:defRPr>
            </a:lvl7pPr>
            <a:lvl8pPr marL="1371600" algn="l" rtl="0" fontAlgn="base">
              <a:spcBef>
                <a:spcPct val="0"/>
              </a:spcBef>
              <a:spcAft>
                <a:spcPct val="0"/>
              </a:spcAft>
              <a:defRPr sz="4200">
                <a:solidFill>
                  <a:schemeClr val="tx2"/>
                </a:solidFill>
                <a:latin typeface="Garamond" pitchFamily="18" charset="0"/>
                <a:ea typeface="宋体" pitchFamily="2" charset="-122"/>
              </a:defRPr>
            </a:lvl8pPr>
            <a:lvl9pPr marL="1828800" algn="l" rtl="0" fontAlgn="base">
              <a:spcBef>
                <a:spcPct val="0"/>
              </a:spcBef>
              <a:spcAft>
                <a:spcPct val="0"/>
              </a:spcAft>
              <a:defRPr sz="4200">
                <a:solidFill>
                  <a:schemeClr val="tx2"/>
                </a:solidFill>
                <a:latin typeface="Garamond" pitchFamily="18" charset="0"/>
                <a:ea typeface="宋体" pitchFamily="2" charset="-122"/>
              </a:defRPr>
            </a:lvl9pPr>
          </a:lstStyle>
          <a:p>
            <a:r>
              <a:rPr lang="zh-CN" altLang="en-US" kern="0" dirty="0" smtClean="0"/>
              <a:t>但是，针对递归算法：</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1"/>
          <p:cNvSpPr>
            <a:spLocks noGrp="1"/>
          </p:cNvSpPr>
          <p:nvPr>
            <p:ph type="title"/>
          </p:nvPr>
        </p:nvSpPr>
        <p:spPr/>
        <p:txBody>
          <a:bodyPr/>
          <a:lstStyle/>
          <a:p>
            <a:r>
              <a:rPr lang="zh-CN" altLang="en-US" dirty="0" smtClean="0"/>
              <a:t>一个更复杂一点的例子：</a:t>
            </a:r>
          </a:p>
        </p:txBody>
      </p:sp>
      <p:pic>
        <p:nvPicPr>
          <p:cNvPr id="43011" name="内容占位符 3" descr="屏幕剪辑"/>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196752"/>
            <a:ext cx="11207051" cy="4685819"/>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zh-CN" altLang="en-US" smtClean="0"/>
              <a:t>几种不同的错误</a:t>
            </a:r>
          </a:p>
        </p:txBody>
      </p:sp>
      <p:sp>
        <p:nvSpPr>
          <p:cNvPr id="12291" name="Content Placeholder 2"/>
          <p:cNvSpPr>
            <a:spLocks noGrp="1"/>
          </p:cNvSpPr>
          <p:nvPr>
            <p:ph idx="1"/>
          </p:nvPr>
        </p:nvSpPr>
        <p:spPr>
          <a:xfrm>
            <a:off x="609600" y="1196752"/>
            <a:ext cx="11103024" cy="5184576"/>
          </a:xfrm>
        </p:spPr>
        <p:txBody>
          <a:bodyPr/>
          <a:lstStyle/>
          <a:p>
            <a:r>
              <a:rPr lang="zh-CN" altLang="en-US" sz="3200" dirty="0" smtClean="0"/>
              <a:t>“语言错”</a:t>
            </a:r>
            <a:endParaRPr lang="en-US" altLang="zh-CN" sz="3200" dirty="0" smtClean="0"/>
          </a:p>
          <a:p>
            <a:pPr lvl="1"/>
            <a:r>
              <a:rPr lang="zh-CN" altLang="en-US" sz="2800" dirty="0" smtClean="0"/>
              <a:t>很容易被语言处理软件发现，甚至自动纠正。</a:t>
            </a:r>
            <a:endParaRPr lang="en-US" altLang="zh-CN" sz="2800" dirty="0" smtClean="0"/>
          </a:p>
          <a:p>
            <a:r>
              <a:rPr lang="zh-CN" altLang="en-US" sz="3200" dirty="0" smtClean="0"/>
              <a:t>“语义错”</a:t>
            </a:r>
            <a:endParaRPr lang="en-US" altLang="zh-CN" sz="3200" dirty="0" smtClean="0"/>
          </a:p>
          <a:p>
            <a:pPr lvl="1"/>
            <a:r>
              <a:rPr lang="zh-CN" altLang="en-US" sz="2800" dirty="0" smtClean="0"/>
              <a:t>合格的程序员很少会犯这类错误。</a:t>
            </a:r>
            <a:endParaRPr lang="en-US" altLang="zh-CN" sz="2800" dirty="0" smtClean="0"/>
          </a:p>
          <a:p>
            <a:r>
              <a:rPr lang="zh-CN" altLang="en-US" sz="3200" dirty="0" smtClean="0"/>
              <a:t>解题逻辑错误</a:t>
            </a:r>
            <a:endParaRPr lang="en-US" altLang="zh-CN" sz="3200" dirty="0" smtClean="0"/>
          </a:p>
          <a:p>
            <a:pPr lvl="1"/>
            <a:r>
              <a:rPr lang="zh-CN" altLang="en-US" sz="2800" dirty="0" smtClean="0"/>
              <a:t>“粗心”造成的错误。</a:t>
            </a:r>
            <a:endParaRPr lang="en-US" altLang="zh-CN" sz="2800" dirty="0" smtClean="0"/>
          </a:p>
          <a:p>
            <a:pPr lvl="2"/>
            <a:r>
              <a:rPr lang="zh-CN" altLang="en-US" sz="2400" dirty="0" smtClean="0"/>
              <a:t>常见</a:t>
            </a:r>
            <a:r>
              <a:rPr lang="en-US" altLang="zh-CN" sz="2400" dirty="0" smtClean="0"/>
              <a:t>(</a:t>
            </a:r>
            <a:r>
              <a:rPr lang="zh-CN" altLang="en-US" sz="2400" dirty="0" smtClean="0"/>
              <a:t>相对来说</a:t>
            </a:r>
            <a:r>
              <a:rPr lang="en-US" altLang="zh-CN" sz="2400" dirty="0" smtClean="0"/>
              <a:t>)</a:t>
            </a:r>
          </a:p>
          <a:p>
            <a:pPr lvl="1"/>
            <a:r>
              <a:rPr lang="zh-CN" altLang="en-US" sz="2800" dirty="0" smtClean="0"/>
              <a:t>“真正的”逻辑错误。</a:t>
            </a:r>
          </a:p>
        </p:txBody>
      </p:sp>
      <p:sp>
        <p:nvSpPr>
          <p:cNvPr id="12292" name="TextBox 3"/>
          <p:cNvSpPr txBox="1">
            <a:spLocks noChangeArrowheads="1"/>
          </p:cNvSpPr>
          <p:nvPr/>
        </p:nvSpPr>
        <p:spPr bwMode="auto">
          <a:xfrm>
            <a:off x="1955540" y="5796553"/>
            <a:ext cx="8280920" cy="584775"/>
          </a:xfrm>
          <a:prstGeom prst="rect">
            <a:avLst/>
          </a:prstGeom>
          <a:solidFill>
            <a:schemeClr val="bg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lang="zh-CN" altLang="en-US" sz="3200" dirty="0" smtClean="0">
                <a:solidFill>
                  <a:srgbClr val="C00000"/>
                </a:solidFill>
                <a:latin typeface="华文新魏" panose="02010800040101010101" pitchFamily="2" charset="-122"/>
                <a:ea typeface="华文新魏" panose="02010800040101010101" pitchFamily="2" charset="-122"/>
              </a:rPr>
              <a:t>逻辑错误不</a:t>
            </a:r>
            <a:r>
              <a:rPr lang="zh-CN" altLang="en-US" sz="3200" dirty="0">
                <a:solidFill>
                  <a:srgbClr val="C00000"/>
                </a:solidFill>
                <a:latin typeface="华文新魏" panose="02010800040101010101" pitchFamily="2" charset="-122"/>
                <a:ea typeface="华文新魏" panose="02010800040101010101" pitchFamily="2" charset="-122"/>
              </a:rPr>
              <a:t>常见，但这个是真的“伤脑筋”！</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zh-CN" altLang="en-US" smtClean="0"/>
              <a:t>我们有类似的思考</a:t>
            </a:r>
          </a:p>
        </p:txBody>
      </p:sp>
      <p:pic>
        <p:nvPicPr>
          <p:cNvPr id="44035" name="内容占位符 3" descr="屏幕剪辑"/>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609600" y="1278535"/>
            <a:ext cx="10864389" cy="1542475"/>
          </a:xfrm>
        </p:spPr>
      </p:pic>
      <p:pic>
        <p:nvPicPr>
          <p:cNvPr id="5" name="图片 4" descr="屏幕剪辑"/>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6441" y="3501008"/>
            <a:ext cx="10837547" cy="2999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文本框 5"/>
          <p:cNvSpPr txBox="1">
            <a:spLocks noChangeArrowheads="1"/>
          </p:cNvSpPr>
          <p:nvPr/>
        </p:nvSpPr>
        <p:spPr bwMode="auto">
          <a:xfrm>
            <a:off x="611797" y="2856608"/>
            <a:ext cx="420211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dirty="0"/>
              <a:t>Our expectation of Move:</a:t>
            </a:r>
            <a:endParaRPr lang="zh-CN" altLang="en-US" sz="2800" dirty="0"/>
          </a:p>
        </p:txBody>
      </p:sp>
      <p:sp>
        <p:nvSpPr>
          <p:cNvPr id="2" name="矩形 1"/>
          <p:cNvSpPr/>
          <p:nvPr/>
        </p:nvSpPr>
        <p:spPr>
          <a:xfrm>
            <a:off x="7608168" y="2420888"/>
            <a:ext cx="3865820" cy="43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云形 6"/>
          <p:cNvSpPr/>
          <p:nvPr/>
        </p:nvSpPr>
        <p:spPr>
          <a:xfrm>
            <a:off x="4079776" y="2708920"/>
            <a:ext cx="5688632" cy="2808312"/>
          </a:xfrm>
          <a:prstGeom prst="cloud">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solidFill>
              </a:rPr>
              <a:t>此后，我们借用“数学归纳”方法证明了算法在任意</a:t>
            </a:r>
            <a:r>
              <a:rPr lang="en-US" altLang="zh-CN" sz="2800" b="1" dirty="0" smtClean="0">
                <a:solidFill>
                  <a:schemeClr val="tx1"/>
                </a:solidFill>
              </a:rPr>
              <a:t>N</a:t>
            </a:r>
            <a:r>
              <a:rPr lang="zh-CN" altLang="en-US" sz="2800" b="1" dirty="0" smtClean="0">
                <a:solidFill>
                  <a:schemeClr val="tx1"/>
                </a:solidFill>
              </a:rPr>
              <a:t>规模下均能满足</a:t>
            </a:r>
            <a:r>
              <a:rPr lang="en-US" altLang="zh-CN" sz="2800" b="1" dirty="0" smtClean="0">
                <a:solidFill>
                  <a:schemeClr val="tx1"/>
                </a:solidFill>
              </a:rPr>
              <a:t>expectation</a:t>
            </a:r>
            <a:r>
              <a:rPr lang="zh-CN" altLang="en-US" sz="2800" b="1" dirty="0" smtClean="0">
                <a:solidFill>
                  <a:schemeClr val="tx1"/>
                </a:solidFill>
              </a:rPr>
              <a:t>！</a:t>
            </a:r>
            <a:endParaRPr lang="zh-CN" altLang="en-US"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标题 1"/>
          <p:cNvSpPr>
            <a:spLocks noGrp="1"/>
          </p:cNvSpPr>
          <p:nvPr>
            <p:ph type="title"/>
          </p:nvPr>
        </p:nvSpPr>
        <p:spPr/>
        <p:txBody>
          <a:bodyPr/>
          <a:lstStyle/>
          <a:p>
            <a:r>
              <a:rPr lang="en-US" altLang="zh-CN" smtClean="0"/>
              <a:t>Then:</a:t>
            </a:r>
            <a:endParaRPr lang="zh-CN" altLang="en-US" smtClean="0"/>
          </a:p>
        </p:txBody>
      </p:sp>
      <p:sp>
        <p:nvSpPr>
          <p:cNvPr id="4" name="文本框 3"/>
          <p:cNvSpPr txBox="1">
            <a:spLocks noChangeArrowheads="1"/>
          </p:cNvSpPr>
          <p:nvPr/>
        </p:nvSpPr>
        <p:spPr bwMode="auto">
          <a:xfrm>
            <a:off x="1703860" y="2564904"/>
            <a:ext cx="878428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4000" dirty="0"/>
              <a:t>问题：这种方法和我们用循环不变量的保持证明循环的正确性有何差异？</a:t>
            </a:r>
          </a:p>
        </p:txBody>
      </p:sp>
      <p:sp>
        <p:nvSpPr>
          <p:cNvPr id="2" name="文本框 1"/>
          <p:cNvSpPr txBox="1"/>
          <p:nvPr/>
        </p:nvSpPr>
        <p:spPr>
          <a:xfrm>
            <a:off x="1847528" y="4435443"/>
            <a:ext cx="8956298" cy="1200329"/>
          </a:xfrm>
          <a:prstGeom prst="rect">
            <a:avLst/>
          </a:prstGeom>
          <a:noFill/>
        </p:spPr>
        <p:txBody>
          <a:bodyPr wrap="none" rtlCol="0">
            <a:spAutoFit/>
          </a:bodyPr>
          <a:lstStyle/>
          <a:p>
            <a:r>
              <a:rPr lang="zh-CN" altLang="en-US" dirty="0"/>
              <a:t>循环不变式证明方法需要观察计算过程，而这种</a:t>
            </a:r>
            <a:r>
              <a:rPr lang="zh-CN" altLang="en-US" dirty="0" smtClean="0"/>
              <a:t>“数学归纳法”隐藏了观察</a:t>
            </a:r>
            <a:r>
              <a:rPr lang="zh-CN" altLang="en-US" dirty="0"/>
              <a:t>计算细节！</a:t>
            </a:r>
            <a:endParaRPr lang="en-US" altLang="zh-CN" dirty="0"/>
          </a:p>
          <a:p>
            <a:r>
              <a:rPr lang="zh-CN" altLang="en-US" dirty="0"/>
              <a:t>用递归去思考，带来的便利；</a:t>
            </a:r>
            <a:endParaRPr lang="en-US" altLang="zh-CN" dirty="0"/>
          </a:p>
          <a:p>
            <a:r>
              <a:rPr lang="zh-CN" altLang="en-US" dirty="0"/>
              <a:t>用循环去实现，带来的高效。</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a:xfrm>
            <a:off x="2006051" y="4437112"/>
            <a:ext cx="8353425" cy="1139825"/>
          </a:xfrm>
        </p:spPr>
        <p:txBody>
          <a:bodyPr/>
          <a:lstStyle/>
          <a:p>
            <a:r>
              <a:rPr lang="zh-CN" altLang="en-US" sz="4000" dirty="0"/>
              <a:t>这段话和我们今天的主题什么关系？</a:t>
            </a:r>
          </a:p>
        </p:txBody>
      </p:sp>
      <p:pic>
        <p:nvPicPr>
          <p:cNvPr id="5123" name="内容占位符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479375" y="1052736"/>
            <a:ext cx="11406779" cy="2304256"/>
          </a:xfrm>
        </p:spPr>
      </p:pic>
    </p:spTree>
    <p:extLst>
      <p:ext uri="{BB962C8B-B14F-4D97-AF65-F5344CB8AC3E}">
        <p14:creationId xmlns:p14="http://schemas.microsoft.com/office/powerpoint/2010/main" val="6609108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解读一：</a:t>
            </a:r>
            <a:endParaRPr lang="zh-CN" altLang="en-US" dirty="0"/>
          </a:p>
        </p:txBody>
      </p:sp>
      <p:sp>
        <p:nvSpPr>
          <p:cNvPr id="3" name="内容占位符 2"/>
          <p:cNvSpPr>
            <a:spLocks noGrp="1"/>
          </p:cNvSpPr>
          <p:nvPr>
            <p:ph idx="1"/>
          </p:nvPr>
        </p:nvSpPr>
        <p:spPr/>
        <p:txBody>
          <a:bodyPr/>
          <a:lstStyle/>
          <a:p>
            <a:r>
              <a:rPr lang="zh-CN" altLang="en-US" sz="3200" dirty="0"/>
              <a:t>算法问题的</a:t>
            </a:r>
            <a:r>
              <a:rPr lang="en-US" altLang="zh-CN" sz="3200" dirty="0"/>
              <a:t>specification</a:t>
            </a:r>
            <a:r>
              <a:rPr lang="zh-CN" altLang="en-US" sz="3200" dirty="0"/>
              <a:t>要规定正确的</a:t>
            </a:r>
            <a:r>
              <a:rPr lang="en-US" altLang="zh-CN" sz="3200" dirty="0"/>
              <a:t>input/output</a:t>
            </a:r>
            <a:r>
              <a:rPr lang="zh-CN" altLang="en-US" sz="3200" dirty="0"/>
              <a:t>之间的</a:t>
            </a:r>
            <a:r>
              <a:rPr lang="zh-CN" altLang="en-US" sz="3200" dirty="0" smtClean="0"/>
              <a:t>关系</a:t>
            </a:r>
            <a:endParaRPr lang="en-US" altLang="zh-CN" sz="3200" dirty="0" smtClean="0"/>
          </a:p>
          <a:p>
            <a:pPr lvl="1"/>
            <a:r>
              <a:rPr lang="zh-CN" altLang="en-US" sz="2800" dirty="0" smtClean="0"/>
              <a:t>给</a:t>
            </a:r>
            <a:r>
              <a:rPr lang="zh-CN" altLang="en-US" sz="2800" dirty="0"/>
              <a:t>出一个</a:t>
            </a:r>
            <a:r>
              <a:rPr lang="en-US" altLang="zh-CN" sz="2800" dirty="0"/>
              <a:t>well define</a:t>
            </a:r>
            <a:r>
              <a:rPr lang="zh-CN" altLang="en-US" sz="2800" dirty="0"/>
              <a:t>的</a:t>
            </a:r>
            <a:r>
              <a:rPr lang="zh-CN" altLang="en-US" sz="2800" dirty="0" smtClean="0"/>
              <a:t>函数</a:t>
            </a:r>
            <a:endParaRPr lang="en-US" altLang="zh-CN" sz="2800" dirty="0" smtClean="0"/>
          </a:p>
          <a:p>
            <a:pPr lvl="2"/>
            <a:r>
              <a:rPr lang="zh-CN" altLang="en-US" sz="2400" dirty="0" smtClean="0"/>
              <a:t>虽然</a:t>
            </a:r>
            <a:r>
              <a:rPr lang="zh-CN" altLang="en-US" sz="2400" dirty="0"/>
              <a:t>我们可能难以一一指明定义域中元素和值域中哪个元素所对应，但我们必须清晰两者之间保持的“数学或者物理或者</a:t>
            </a:r>
            <a:r>
              <a:rPr lang="en-US" altLang="zh-CN" sz="2400" dirty="0"/>
              <a:t>……</a:t>
            </a:r>
            <a:r>
              <a:rPr lang="zh-CN" altLang="en-US" sz="2400" dirty="0"/>
              <a:t>”</a:t>
            </a:r>
            <a:r>
              <a:rPr lang="zh-CN" altLang="en-US" sz="2400" dirty="0" smtClean="0"/>
              <a:t>性质</a:t>
            </a:r>
            <a:endParaRPr lang="en-US" altLang="zh-CN" sz="2400" dirty="0" smtClean="0"/>
          </a:p>
          <a:p>
            <a:pPr lvl="2"/>
            <a:r>
              <a:rPr lang="zh-CN" altLang="en-US" sz="2400" dirty="0" smtClean="0"/>
              <a:t>证明</a:t>
            </a:r>
            <a:r>
              <a:rPr lang="zh-CN" altLang="en-US" sz="2400" dirty="0"/>
              <a:t>解这个问题的某个算法在任意输入时</a:t>
            </a:r>
            <a:r>
              <a:rPr lang="zh-CN" altLang="en-US" sz="2400" dirty="0" smtClean="0"/>
              <a:t>，输入</a:t>
            </a:r>
            <a:r>
              <a:rPr lang="zh-CN" altLang="en-US" sz="2400" dirty="0"/>
              <a:t>和输出之间满足这个函数的规定</a:t>
            </a:r>
            <a:r>
              <a:rPr lang="en-US" altLang="zh-CN" sz="2400" dirty="0"/>
              <a:t>(</a:t>
            </a:r>
            <a:r>
              <a:rPr lang="zh-CN" altLang="en-US" sz="2400" dirty="0"/>
              <a:t>保持了这个性质）</a:t>
            </a:r>
            <a:r>
              <a:rPr lang="en-US" altLang="zh-CN" sz="2400" dirty="0" smtClean="0"/>
              <a:t>.</a:t>
            </a:r>
            <a:endParaRPr lang="en-US" altLang="zh-CN" sz="2400" dirty="0"/>
          </a:p>
        </p:txBody>
      </p:sp>
    </p:spTree>
    <p:extLst>
      <p:ext uri="{BB962C8B-B14F-4D97-AF65-F5344CB8AC3E}">
        <p14:creationId xmlns:p14="http://schemas.microsoft.com/office/powerpoint/2010/main" val="26013374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解读二：</a:t>
            </a:r>
            <a:endParaRPr lang="zh-CN" altLang="en-US" dirty="0"/>
          </a:p>
        </p:txBody>
      </p:sp>
      <p:sp>
        <p:nvSpPr>
          <p:cNvPr id="3" name="内容占位符 2"/>
          <p:cNvSpPr>
            <a:spLocks noGrp="1"/>
          </p:cNvSpPr>
          <p:nvPr>
            <p:ph idx="1"/>
          </p:nvPr>
        </p:nvSpPr>
        <p:spPr/>
        <p:txBody>
          <a:bodyPr/>
          <a:lstStyle/>
          <a:p>
            <a:r>
              <a:rPr lang="zh-CN" altLang="en-US" dirty="0"/>
              <a:t>三层含义：</a:t>
            </a:r>
            <a:endParaRPr lang="en-US" altLang="zh-CN" dirty="0"/>
          </a:p>
          <a:p>
            <a:pPr lvl="1"/>
            <a:r>
              <a:rPr lang="zh-CN" altLang="en-US" dirty="0" smtClean="0"/>
              <a:t>界定</a:t>
            </a:r>
            <a:r>
              <a:rPr lang="zh-CN" altLang="en-US" dirty="0"/>
              <a:t>了定义域：算法要针对定义域中所有元素起作用（特别是边界情况，容易被混淆或者疏忽）；要在程序中对任意的输入进行判定，是否是一个合法的输入；</a:t>
            </a:r>
            <a:endParaRPr lang="en-US" altLang="zh-CN" dirty="0"/>
          </a:p>
          <a:p>
            <a:pPr lvl="1"/>
            <a:r>
              <a:rPr lang="zh-CN" altLang="en-US" dirty="0" smtClean="0"/>
              <a:t>形式化</a:t>
            </a:r>
            <a:r>
              <a:rPr lang="zh-CN" altLang="en-US" dirty="0"/>
              <a:t>定义这个</a:t>
            </a:r>
            <a:r>
              <a:rPr lang="en-US" altLang="zh-CN" dirty="0"/>
              <a:t>relationship</a:t>
            </a:r>
            <a:r>
              <a:rPr lang="zh-CN" altLang="en-US" dirty="0"/>
              <a:t>，便于</a:t>
            </a:r>
            <a:r>
              <a:rPr lang="zh-CN" altLang="en-US" dirty="0" smtClean="0"/>
              <a:t>证明</a:t>
            </a:r>
            <a:endParaRPr lang="en-US" altLang="zh-CN" dirty="0" smtClean="0"/>
          </a:p>
          <a:p>
            <a:pPr lvl="2"/>
            <a:r>
              <a:rPr lang="zh-CN" altLang="en-US" dirty="0" smtClean="0"/>
              <a:t>循环不变式或者</a:t>
            </a:r>
            <a:r>
              <a:rPr lang="en-US" altLang="zh-CN" dirty="0" smtClean="0"/>
              <a:t>expectation</a:t>
            </a:r>
            <a:endParaRPr lang="en-US" altLang="zh-CN" dirty="0"/>
          </a:p>
          <a:p>
            <a:pPr lvl="1"/>
            <a:r>
              <a:rPr lang="zh-CN" altLang="en-US" dirty="0"/>
              <a:t>证明方法的理论基础的直觉是数学归纳法</a:t>
            </a:r>
            <a:endParaRPr lang="en-US" altLang="zh-CN" dirty="0"/>
          </a:p>
          <a:p>
            <a:pPr lvl="2"/>
            <a:r>
              <a:rPr lang="zh-CN" altLang="en-US" dirty="0" smtClean="0"/>
              <a:t>要</a:t>
            </a:r>
            <a:r>
              <a:rPr lang="zh-CN" altLang="en-US" dirty="0"/>
              <a:t>证明在一个集合（输入集），甚至于是一个无限集合上的性质的成立，而这个集合通常情况下可数，可以</a:t>
            </a:r>
            <a:r>
              <a:rPr lang="en-US" altLang="zh-CN" dirty="0"/>
              <a:t>well </a:t>
            </a:r>
            <a:r>
              <a:rPr lang="en-US" altLang="zh-CN" dirty="0" smtClean="0"/>
              <a:t>ordered</a:t>
            </a:r>
            <a:endParaRPr lang="zh-CN" altLang="en-US" dirty="0"/>
          </a:p>
          <a:p>
            <a:endParaRPr lang="zh-CN" altLang="en-US" dirty="0"/>
          </a:p>
        </p:txBody>
      </p:sp>
    </p:spTree>
    <p:extLst>
      <p:ext uri="{BB962C8B-B14F-4D97-AF65-F5344CB8AC3E}">
        <p14:creationId xmlns:p14="http://schemas.microsoft.com/office/powerpoint/2010/main" val="3258565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360" y="1916832"/>
            <a:ext cx="11377264" cy="2395528"/>
          </a:xfrm>
          <a:prstGeom prst="rect">
            <a:avLst/>
          </a:prstGeom>
          <a:noFill/>
        </p:spPr>
        <p:txBody>
          <a:bodyPr wrap="square">
            <a:spAutoFit/>
          </a:bodyPr>
          <a:lstStyle/>
          <a:p>
            <a:pPr eaLnBrk="1" hangingPunct="1">
              <a:defRPr/>
            </a:pPr>
            <a:r>
              <a:rPr lang="zh-CN" alt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问题</a:t>
            </a:r>
            <a:r>
              <a:rPr lang="en-US" altLang="zh-CN"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2</a:t>
            </a:r>
            <a:r>
              <a:rPr lang="zh-CN" altLang="en-US" sz="48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a:t>
            </a:r>
            <a:endParaRPr lang="en-US" altLang="zh-CN" sz="48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a:p>
            <a:pPr eaLnBrk="1" hangingPunct="1">
              <a:lnSpc>
                <a:spcPts val="5200"/>
              </a:lnSpc>
              <a:spcBef>
                <a:spcPts val="1800"/>
              </a:spcBef>
              <a:defRPr/>
            </a:pPr>
            <a:r>
              <a:rPr lang="zh-CN" altLang="en-US"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书上的对文本中出现“</a:t>
            </a:r>
            <a:r>
              <a:rPr lang="en-US" altLang="zh-CN"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money”</a:t>
            </a:r>
            <a:r>
              <a:rPr lang="zh-CN" altLang="en-US"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一词的句子计数的例子出现了什么样的错误，你能说出它的</a:t>
            </a:r>
            <a:r>
              <a:rPr lang="zh-CN" altLang="en-US" sz="40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性质吗</a:t>
            </a:r>
            <a:r>
              <a:rPr lang="zh-CN" altLang="en-US"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rPr>
              <a:t>？</a:t>
            </a:r>
            <a:endParaRPr lang="en-US" altLang="zh-CN" sz="40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charset="0"/>
              <a:ea typeface="宋体"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a:lstStyle/>
          <a:p>
            <a:r>
              <a:rPr lang="en-US" altLang="zh-CN" smtClean="0"/>
              <a:t>Test and debugging</a:t>
            </a:r>
            <a:endParaRPr lang="zh-CN" altLang="en-US" smtClean="0"/>
          </a:p>
        </p:txBody>
      </p:sp>
      <p:sp>
        <p:nvSpPr>
          <p:cNvPr id="16387" name="内容占位符 2"/>
          <p:cNvSpPr>
            <a:spLocks noGrp="1"/>
          </p:cNvSpPr>
          <p:nvPr>
            <p:ph idx="1"/>
          </p:nvPr>
        </p:nvSpPr>
        <p:spPr/>
        <p:txBody>
          <a:bodyPr/>
          <a:lstStyle/>
          <a:p>
            <a:r>
              <a:rPr lang="en-US" altLang="zh-CN" sz="2800" dirty="0"/>
              <a:t>A designer might try out an algorithm on several</a:t>
            </a:r>
            <a:r>
              <a:rPr lang="en-US" altLang="zh-CN" sz="2800" dirty="0">
                <a:solidFill>
                  <a:srgbClr val="FF0000"/>
                </a:solidFill>
              </a:rPr>
              <a:t> typical </a:t>
            </a:r>
            <a:r>
              <a:rPr lang="en-US" altLang="zh-CN" sz="2800" dirty="0"/>
              <a:t>and </a:t>
            </a:r>
            <a:r>
              <a:rPr lang="en-US" altLang="zh-CN" sz="2800" dirty="0">
                <a:solidFill>
                  <a:srgbClr val="FF0000"/>
                </a:solidFill>
              </a:rPr>
              <a:t>atypical</a:t>
            </a:r>
            <a:r>
              <a:rPr lang="en-US" altLang="zh-CN" sz="2800" dirty="0"/>
              <a:t> inputs and </a:t>
            </a:r>
            <a:r>
              <a:rPr lang="en-US" altLang="zh-CN" sz="2800" dirty="0" smtClean="0"/>
              <a:t>to find </a:t>
            </a:r>
            <a:r>
              <a:rPr lang="en-US" altLang="zh-CN" sz="2800" dirty="0"/>
              <a:t>the error. In fact, a programmer will normally test a program on numerous inputs, sometimes called test sets, and will gradually rid it of its language errors and most of its logical errors</a:t>
            </a:r>
            <a:r>
              <a:rPr lang="en-US" altLang="zh-CN" sz="2800" dirty="0" smtClean="0"/>
              <a:t>.</a:t>
            </a:r>
          </a:p>
          <a:p>
            <a:r>
              <a:rPr lang="en-US" altLang="zh-CN" sz="2800" dirty="0" smtClean="0"/>
              <a:t>Test </a:t>
            </a:r>
            <a:r>
              <a:rPr lang="zh-CN" altLang="en-US" sz="2800" dirty="0" smtClean="0"/>
              <a:t>是一种合理的获得“正确”程序的方法吗？</a:t>
            </a:r>
            <a:endParaRPr lang="en-US" altLang="zh-CN" sz="2800" dirty="0" smtClean="0"/>
          </a:p>
          <a:p>
            <a:pPr lvl="1"/>
            <a:r>
              <a:rPr lang="zh-CN" altLang="en-US" sz="2400" dirty="0" smtClean="0"/>
              <a:t>程序是一种人工制品。既然如此，通过实验观察，应该可以得到这个“物体”的某些属性</a:t>
            </a:r>
            <a:endParaRPr lang="en-US" altLang="zh-CN" sz="2400" dirty="0" smtClean="0"/>
          </a:p>
          <a:p>
            <a:r>
              <a:rPr lang="en-US" altLang="zh-CN" sz="2800" dirty="0" smtClean="0"/>
              <a:t>How to “</a:t>
            </a:r>
            <a:r>
              <a:rPr lang="en-US" altLang="zh-CN" sz="2800" dirty="0">
                <a:solidFill>
                  <a:srgbClr val="FF0000"/>
                </a:solidFill>
              </a:rPr>
              <a:t>gradually rid it of its </a:t>
            </a:r>
            <a:r>
              <a:rPr lang="en-US" altLang="zh-CN" sz="2800" dirty="0" smtClean="0">
                <a:solidFill>
                  <a:srgbClr val="FF0000"/>
                </a:solidFill>
              </a:rPr>
              <a:t>errors</a:t>
            </a:r>
            <a:r>
              <a:rPr lang="en-US" altLang="zh-CN" sz="2800" dirty="0" smtClean="0"/>
              <a:t>”?</a:t>
            </a:r>
          </a:p>
          <a:p>
            <a:pPr lvl="1"/>
            <a:r>
              <a:rPr lang="en-US" altLang="zh-CN" sz="2400" dirty="0" smtClean="0"/>
              <a:t>Debug!</a:t>
            </a:r>
            <a:endParaRPr lang="en-US" altLang="zh-C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1"/>
          <p:cNvSpPr>
            <a:spLocks noGrp="1"/>
          </p:cNvSpPr>
          <p:nvPr>
            <p:ph type="title"/>
          </p:nvPr>
        </p:nvSpPr>
        <p:spPr/>
        <p:txBody>
          <a:bodyPr/>
          <a:lstStyle/>
          <a:p>
            <a:r>
              <a:rPr lang="zh-CN" altLang="en-US" smtClean="0"/>
              <a:t>关于</a:t>
            </a:r>
            <a:r>
              <a:rPr lang="en-US" altLang="zh-CN" smtClean="0"/>
              <a:t>debugging</a:t>
            </a:r>
            <a:r>
              <a:rPr lang="zh-CN" altLang="en-US" smtClean="0"/>
              <a:t>的思考</a:t>
            </a:r>
          </a:p>
        </p:txBody>
      </p:sp>
      <p:sp>
        <p:nvSpPr>
          <p:cNvPr id="3" name="内容占位符 2"/>
          <p:cNvSpPr txBox="1">
            <a:spLocks/>
          </p:cNvSpPr>
          <p:nvPr/>
        </p:nvSpPr>
        <p:spPr>
          <a:xfrm>
            <a:off x="609600" y="1600201"/>
            <a:ext cx="10972799" cy="4530725"/>
          </a:xfrm>
          <a:prstGeom prst="rect">
            <a:avLst/>
          </a:prstGeom>
        </p:spPr>
        <p:txBody>
          <a:bodyPr/>
          <a:lst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ea typeface="+mn-ea"/>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ea typeface="+mn-ea"/>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ea typeface="+mn-ea"/>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a:lstStyle>
          <a:p>
            <a:pPr>
              <a:defRPr/>
            </a:pPr>
            <a:r>
              <a:rPr lang="zh-CN" altLang="en-US" sz="3600" dirty="0" smtClean="0"/>
              <a:t>什么是</a:t>
            </a:r>
            <a:r>
              <a:rPr lang="en-US" altLang="zh-CN" sz="3600" dirty="0" smtClean="0"/>
              <a:t>debug</a:t>
            </a:r>
            <a:r>
              <a:rPr lang="zh-CN" altLang="en-US" sz="3600" dirty="0" smtClean="0"/>
              <a:t>？</a:t>
            </a:r>
            <a:endParaRPr lang="en-US" altLang="zh-CN" sz="3600" dirty="0" smtClean="0"/>
          </a:p>
          <a:p>
            <a:pPr lvl="1">
              <a:defRPr/>
            </a:pPr>
            <a:r>
              <a:rPr lang="en-US" altLang="zh-CN" sz="3200" dirty="0" smtClean="0"/>
              <a:t>The </a:t>
            </a:r>
            <a:r>
              <a:rPr lang="en-US" altLang="zh-CN" sz="3200" dirty="0"/>
              <a:t>process of </a:t>
            </a:r>
            <a:r>
              <a:rPr lang="en-US" altLang="zh-CN" sz="3200" dirty="0">
                <a:solidFill>
                  <a:srgbClr val="FF0000"/>
                </a:solidFill>
              </a:rPr>
              <a:t>repeatedly executing </a:t>
            </a:r>
            <a:r>
              <a:rPr lang="en-US" altLang="zh-CN" sz="3200" dirty="0"/>
              <a:t>an algorithm, or running a program, with the intention of finding and eliminating errors is called </a:t>
            </a:r>
            <a:r>
              <a:rPr lang="en-US" altLang="zh-CN" sz="3200" b="1" dirty="0" smtClean="0"/>
              <a:t>debugging</a:t>
            </a:r>
          </a:p>
          <a:p>
            <a:pPr>
              <a:defRPr/>
            </a:pPr>
            <a:r>
              <a:rPr lang="zh-CN" altLang="en-US" sz="3600" dirty="0"/>
              <a:t>为什么我们可以依赖</a:t>
            </a:r>
            <a:r>
              <a:rPr lang="en-US" altLang="zh-CN" sz="3600" dirty="0"/>
              <a:t>debug</a:t>
            </a:r>
            <a:r>
              <a:rPr lang="zh-CN" altLang="en-US" sz="3600" dirty="0"/>
              <a:t>来排除错误</a:t>
            </a:r>
            <a:r>
              <a:rPr lang="zh-CN" altLang="en-US" sz="3600" dirty="0" smtClean="0"/>
              <a:t>？</a:t>
            </a:r>
            <a:endParaRPr lang="en-US" altLang="zh-CN" sz="3600" dirty="0" smtClean="0"/>
          </a:p>
          <a:p>
            <a:pPr lvl="1">
              <a:defRPr/>
            </a:pPr>
            <a:r>
              <a:rPr lang="zh-CN" altLang="en-US" sz="3200" dirty="0" smtClean="0"/>
              <a:t>程序运行的“再现”</a:t>
            </a:r>
            <a:r>
              <a:rPr lang="en-US" altLang="zh-CN" sz="3200" dirty="0" smtClean="0"/>
              <a:t>==》</a:t>
            </a:r>
            <a:r>
              <a:rPr lang="zh-CN" altLang="en-US" sz="3200" dirty="0" smtClean="0"/>
              <a:t>错误的“再现”</a:t>
            </a:r>
            <a:endParaRPr lang="en-US" altLang="zh-CN"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altLang="zh-CN" dirty="0" smtClean="0"/>
              <a:t>Test</a:t>
            </a:r>
            <a:r>
              <a:rPr lang="zh-CN" altLang="en-US" dirty="0" smtClean="0"/>
              <a:t>和</a:t>
            </a:r>
            <a:r>
              <a:rPr lang="en-US" altLang="zh-CN" dirty="0" smtClean="0"/>
              <a:t>Debugging</a:t>
            </a:r>
            <a:r>
              <a:rPr lang="zh-CN" altLang="en-US" dirty="0" smtClean="0"/>
              <a:t> 的局限性</a:t>
            </a:r>
          </a:p>
        </p:txBody>
      </p:sp>
      <p:sp>
        <p:nvSpPr>
          <p:cNvPr id="6" name="TextBox 5"/>
          <p:cNvSpPr txBox="1"/>
          <p:nvPr/>
        </p:nvSpPr>
        <p:spPr>
          <a:xfrm>
            <a:off x="1080972" y="3461764"/>
            <a:ext cx="10369151" cy="1723549"/>
          </a:xfrm>
          <a:prstGeom prst="rect">
            <a:avLst/>
          </a:prstGeom>
          <a:no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a:spAutoFit/>
          </a:bodyPr>
          <a:lstStyle/>
          <a:p>
            <a:pPr eaLnBrk="1" hangingPunct="1">
              <a:defRPr/>
            </a:pPr>
            <a:r>
              <a:rPr lang="en-US" altLang="zh-CN" sz="3200" b="1" dirty="0" smtClean="0">
                <a:solidFill>
                  <a:srgbClr val="C00000"/>
                </a:solidFill>
                <a:latin typeface="Garamond" pitchFamily="18" charset="0"/>
                <a:ea typeface="宋体" charset="-122"/>
              </a:rPr>
              <a:t>Dijkstra</a:t>
            </a:r>
            <a:r>
              <a:rPr lang="en-US" altLang="zh-CN" sz="3200" b="1" dirty="0">
                <a:solidFill>
                  <a:srgbClr val="C00000"/>
                </a:solidFill>
                <a:latin typeface="Garamond" pitchFamily="18" charset="0"/>
                <a:ea typeface="宋体" charset="-122"/>
              </a:rPr>
              <a:t>: </a:t>
            </a:r>
          </a:p>
          <a:p>
            <a:pPr eaLnBrk="1" hangingPunct="1">
              <a:spcBef>
                <a:spcPts val="1200"/>
              </a:spcBef>
              <a:defRPr/>
            </a:pPr>
            <a:r>
              <a:rPr lang="en-US" altLang="zh-CN" sz="3200" b="1" dirty="0">
                <a:solidFill>
                  <a:srgbClr val="C00000"/>
                </a:solidFill>
                <a:latin typeface="Garamond" pitchFamily="18" charset="0"/>
                <a:ea typeface="宋体" charset="-122"/>
              </a:rPr>
              <a:t>Program testing can be used to show the presence of bugs, but never to show their absence!</a:t>
            </a:r>
            <a:endParaRPr lang="zh-CN" altLang="en-US" sz="3200" b="1" dirty="0">
              <a:solidFill>
                <a:srgbClr val="C00000"/>
              </a:solidFill>
              <a:latin typeface="Garamond" pitchFamily="18" charset="0"/>
              <a:ea typeface="宋体" charset="-122"/>
            </a:endParaRPr>
          </a:p>
        </p:txBody>
      </p:sp>
      <p:sp>
        <p:nvSpPr>
          <p:cNvPr id="9" name="TextBox 8"/>
          <p:cNvSpPr txBox="1"/>
          <p:nvPr/>
        </p:nvSpPr>
        <p:spPr>
          <a:xfrm>
            <a:off x="941934" y="5346344"/>
            <a:ext cx="10523175" cy="707886"/>
          </a:xfrm>
          <a:prstGeom prst="rect">
            <a:avLst/>
          </a:prstGeom>
          <a:solidFill>
            <a:schemeClr val="accent5">
              <a:lumMod val="60000"/>
              <a:lumOff val="40000"/>
            </a:schemeClr>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wrap="square">
            <a:spAutoFit/>
          </a:bodyPr>
          <a:lstStyle>
            <a:defPPr>
              <a:defRPr lang="zh-CN"/>
            </a:defPPr>
            <a:lvl1pPr>
              <a:defRPr b="1">
                <a:solidFill>
                  <a:srgbClr val="C00000"/>
                </a:solidFill>
                <a:latin typeface="Garamond" pitchFamily="18" charset="0"/>
              </a:defRPr>
            </a:lvl1pPr>
          </a:lstStyle>
          <a:p>
            <a:pPr eaLnBrk="1" hangingPunct="1">
              <a:defRPr/>
            </a:pPr>
            <a:r>
              <a:rPr lang="zh-CN" altLang="en-US" sz="4000" dirty="0" smtClean="0">
                <a:solidFill>
                  <a:srgbClr val="0070C0"/>
                </a:solidFill>
                <a:ea typeface="宋体" charset="-122"/>
              </a:rPr>
              <a:t>我们能够用形式系统“翻译”</a:t>
            </a:r>
            <a:r>
              <a:rPr lang="en-US" altLang="zh-CN" sz="4000" dirty="0" smtClean="0">
                <a:solidFill>
                  <a:srgbClr val="0070C0"/>
                </a:solidFill>
                <a:ea typeface="宋体" charset="-122"/>
              </a:rPr>
              <a:t>Dijkstra</a:t>
            </a:r>
            <a:r>
              <a:rPr lang="zh-CN" altLang="en-US" sz="4000" dirty="0" smtClean="0">
                <a:solidFill>
                  <a:srgbClr val="0070C0"/>
                </a:solidFill>
                <a:ea typeface="宋体" charset="-122"/>
              </a:rPr>
              <a:t>的话吗？</a:t>
            </a:r>
            <a:endParaRPr lang="zh-CN" altLang="en-US" sz="4000" dirty="0">
              <a:solidFill>
                <a:srgbClr val="0070C0"/>
              </a:solidFill>
              <a:ea typeface="宋体" charset="-122"/>
            </a:endParaRPr>
          </a:p>
        </p:txBody>
      </p:sp>
      <p:sp>
        <p:nvSpPr>
          <p:cNvPr id="2" name="文本框 1"/>
          <p:cNvSpPr txBox="1"/>
          <p:nvPr/>
        </p:nvSpPr>
        <p:spPr>
          <a:xfrm>
            <a:off x="767408" y="1377130"/>
            <a:ext cx="10996278" cy="1569660"/>
          </a:xfrm>
          <a:prstGeom prst="rect">
            <a:avLst/>
          </a:prstGeom>
          <a:noFill/>
        </p:spPr>
        <p:txBody>
          <a:bodyPr wrap="square" rtlCol="0">
            <a:spAutoFit/>
          </a:bodyPr>
          <a:lstStyle/>
          <a:p>
            <a:r>
              <a:rPr lang="en-US" altLang="zh-CN" sz="3200" dirty="0"/>
              <a:t>Most algorithmic problems have infinite sets of legal inputs, and hence infinitely many candidate test sets, each of which has the potential of exposing a new error</a:t>
            </a:r>
            <a:r>
              <a:rPr lang="en-US" altLang="zh-CN" sz="3200" dirty="0" smtClean="0"/>
              <a:t>.</a:t>
            </a:r>
            <a:endParaRPr lang="zh-C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Infinite computation</a:t>
            </a:r>
            <a:endParaRPr lang="zh-CN" altLang="en-US" dirty="0"/>
          </a:p>
        </p:txBody>
      </p:sp>
      <p:sp>
        <p:nvSpPr>
          <p:cNvPr id="3" name="内容占位符 2"/>
          <p:cNvSpPr>
            <a:spLocks noGrp="1"/>
          </p:cNvSpPr>
          <p:nvPr>
            <p:ph idx="1"/>
          </p:nvPr>
        </p:nvSpPr>
        <p:spPr>
          <a:xfrm>
            <a:off x="609600" y="1340768"/>
            <a:ext cx="10972800" cy="4824536"/>
          </a:xfrm>
        </p:spPr>
        <p:txBody>
          <a:bodyPr/>
          <a:lstStyle/>
          <a:p>
            <a:r>
              <a:rPr lang="en-US" altLang="zh-CN" dirty="0" smtClean="0"/>
              <a:t>Infinite computation</a:t>
            </a:r>
            <a:r>
              <a:rPr lang="zh-CN" altLang="en-US" dirty="0" smtClean="0"/>
              <a:t>为什么有时也会被称为</a:t>
            </a:r>
            <a:r>
              <a:rPr lang="en-US" altLang="zh-CN" dirty="0" smtClean="0"/>
              <a:t>infinite loop</a:t>
            </a:r>
            <a:r>
              <a:rPr lang="zh-CN" altLang="en-US" dirty="0" smtClean="0"/>
              <a:t>？</a:t>
            </a:r>
            <a:endParaRPr lang="en-US" altLang="zh-CN" dirty="0" smtClean="0"/>
          </a:p>
          <a:p>
            <a:r>
              <a:rPr lang="zh-CN" altLang="en-US" dirty="0" smtClean="0"/>
              <a:t>以下两个例子都会形成一个</a:t>
            </a:r>
            <a:r>
              <a:rPr lang="en-US" altLang="zh-CN" dirty="0" smtClean="0"/>
              <a:t>infinite computation</a:t>
            </a:r>
            <a:r>
              <a:rPr lang="zh-CN" altLang="en-US" dirty="0" smtClean="0"/>
              <a:t>，区别在哪？</a:t>
            </a:r>
            <a:endParaRPr lang="en-US" altLang="zh-CN" dirty="0" smtClean="0"/>
          </a:p>
          <a:p>
            <a:pPr lvl="1"/>
            <a:r>
              <a:rPr lang="en-US" altLang="zh-CN" dirty="0" smtClean="0"/>
              <a:t>while(1) do {…}</a:t>
            </a:r>
          </a:p>
          <a:p>
            <a:pPr lvl="1"/>
            <a:r>
              <a:rPr lang="en-US" altLang="zh-CN" dirty="0" smtClean="0"/>
              <a:t>for(</a:t>
            </a:r>
            <a:r>
              <a:rPr lang="en-US" altLang="zh-CN" dirty="0" err="1" smtClean="0"/>
              <a:t>int</a:t>
            </a:r>
            <a:r>
              <a:rPr lang="en-US" altLang="zh-CN" dirty="0" smtClean="0"/>
              <a:t> </a:t>
            </a:r>
            <a:r>
              <a:rPr lang="en-US" altLang="zh-CN" dirty="0" err="1" smtClean="0"/>
              <a:t>i</a:t>
            </a:r>
            <a:r>
              <a:rPr lang="en-US" altLang="zh-CN" dirty="0" smtClean="0"/>
              <a:t>=0;i==9;i++) {…;</a:t>
            </a:r>
            <a:r>
              <a:rPr lang="en-US" altLang="zh-CN" dirty="0" err="1" smtClean="0"/>
              <a:t>i</a:t>
            </a:r>
            <a:r>
              <a:rPr lang="en-US" altLang="zh-CN" dirty="0" smtClean="0"/>
              <a:t>++;…}</a:t>
            </a:r>
          </a:p>
          <a:p>
            <a:r>
              <a:rPr lang="zh-CN" altLang="en-US" dirty="0" smtClean="0"/>
              <a:t>如何规避“死循环”？</a:t>
            </a:r>
            <a:endParaRPr lang="en-US" altLang="zh-CN" dirty="0" smtClean="0"/>
          </a:p>
          <a:p>
            <a:pPr lvl="1"/>
            <a:r>
              <a:rPr lang="zh-CN" altLang="en-US" dirty="0" smtClean="0"/>
              <a:t>算法级</a:t>
            </a:r>
            <a:endParaRPr lang="en-US" altLang="zh-CN" dirty="0" smtClean="0"/>
          </a:p>
          <a:p>
            <a:pPr lvl="2"/>
            <a:r>
              <a:rPr lang="zh-CN" altLang="en-US" dirty="0" smtClean="0"/>
              <a:t>循环出口必达</a:t>
            </a:r>
            <a:endParaRPr lang="en-US" altLang="zh-CN" dirty="0" smtClean="0"/>
          </a:p>
          <a:p>
            <a:pPr lvl="3"/>
            <a:r>
              <a:rPr lang="zh-CN" altLang="en-US" dirty="0"/>
              <a:t>不</a:t>
            </a:r>
            <a:r>
              <a:rPr lang="zh-CN" altLang="en-US" dirty="0" smtClean="0"/>
              <a:t>合适的出口标准；循环体内使用控制变量；</a:t>
            </a:r>
            <a:r>
              <a:rPr lang="en-US" altLang="zh-CN" dirty="0" smtClean="0"/>
              <a:t>……</a:t>
            </a:r>
          </a:p>
          <a:p>
            <a:pPr lvl="1"/>
            <a:r>
              <a:rPr lang="zh-CN" altLang="en-US" dirty="0" smtClean="0"/>
              <a:t>编程级</a:t>
            </a:r>
            <a:endParaRPr lang="en-US" altLang="zh-CN" dirty="0" smtClean="0"/>
          </a:p>
          <a:p>
            <a:pPr lvl="2"/>
            <a:r>
              <a:rPr lang="zh-CN" altLang="en-US" dirty="0" smtClean="0"/>
              <a:t>细心；循环控制中，少用“</a:t>
            </a:r>
            <a:r>
              <a:rPr lang="zh-CN" altLang="en-US" dirty="0"/>
              <a:t>高级</a:t>
            </a:r>
            <a:r>
              <a:rPr lang="zh-CN" altLang="en-US" dirty="0" smtClean="0"/>
              <a:t>” 的语言设施；</a:t>
            </a:r>
            <a:r>
              <a:rPr lang="en-US" altLang="zh-CN" dirty="0" smtClean="0"/>
              <a:t>……</a:t>
            </a:r>
            <a:endParaRPr lang="zh-CN" altLang="en-US" dirty="0"/>
          </a:p>
        </p:txBody>
      </p:sp>
    </p:spTree>
    <p:extLst>
      <p:ext uri="{BB962C8B-B14F-4D97-AF65-F5344CB8AC3E}">
        <p14:creationId xmlns:p14="http://schemas.microsoft.com/office/powerpoint/2010/main" val="3340218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Test</a:t>
            </a:r>
            <a:r>
              <a:rPr lang="zh-CN" altLang="en-US" dirty="0" smtClean="0"/>
              <a:t>和</a:t>
            </a:r>
            <a:r>
              <a:rPr lang="en-US" altLang="zh-CN" dirty="0" smtClean="0"/>
              <a:t>debug</a:t>
            </a:r>
            <a:r>
              <a:rPr lang="zh-CN" altLang="en-US" dirty="0" smtClean="0"/>
              <a:t>的局限性</a:t>
            </a:r>
            <a:endParaRPr lang="zh-CN" altLang="en-US" dirty="0"/>
          </a:p>
        </p:txBody>
      </p:sp>
      <p:sp>
        <p:nvSpPr>
          <p:cNvPr id="3" name="内容占位符 2"/>
          <p:cNvSpPr>
            <a:spLocks noGrp="1"/>
          </p:cNvSpPr>
          <p:nvPr>
            <p:ph idx="1"/>
          </p:nvPr>
        </p:nvSpPr>
        <p:spPr/>
        <p:txBody>
          <a:bodyPr/>
          <a:lstStyle/>
          <a:p>
            <a:r>
              <a:rPr lang="en-US" altLang="zh-CN" dirty="0" smtClean="0"/>
              <a:t>Debug </a:t>
            </a:r>
            <a:r>
              <a:rPr lang="zh-CN" altLang="en-US" dirty="0" smtClean="0"/>
              <a:t>必须以测试出的错误的可再现为前提</a:t>
            </a:r>
            <a:endParaRPr lang="en-US" altLang="zh-CN" dirty="0" smtClean="0"/>
          </a:p>
          <a:p>
            <a:pPr lvl="1"/>
            <a:r>
              <a:rPr lang="zh-CN" altLang="en-US" dirty="0" smtClean="0"/>
              <a:t>只有封闭环境、确定运行，才能“再现”错误</a:t>
            </a:r>
            <a:endParaRPr lang="en-US" altLang="zh-CN" dirty="0"/>
          </a:p>
          <a:p>
            <a:r>
              <a:rPr lang="zh-CN" altLang="en-US" dirty="0" smtClean="0"/>
              <a:t>开放式环境中运行的程序，</a:t>
            </a:r>
            <a:r>
              <a:rPr lang="en-US" altLang="zh-CN" dirty="0" smtClean="0"/>
              <a:t>debug</a:t>
            </a:r>
            <a:r>
              <a:rPr lang="zh-CN" altLang="en-US" dirty="0" smtClean="0"/>
              <a:t>异常困难</a:t>
            </a:r>
            <a:endParaRPr lang="en-US" altLang="zh-CN" dirty="0" smtClean="0"/>
          </a:p>
          <a:p>
            <a:pPr lvl="1"/>
            <a:r>
              <a:rPr lang="zh-CN" altLang="en-US" dirty="0" smtClean="0"/>
              <a:t>分布式系统、网络平台等</a:t>
            </a:r>
            <a:endParaRPr lang="en-US" altLang="zh-CN" dirty="0" smtClean="0"/>
          </a:p>
          <a:p>
            <a:pPr lvl="2"/>
            <a:r>
              <a:rPr lang="zh-CN" altLang="en-US" dirty="0" smtClean="0"/>
              <a:t>确定输入，但</a:t>
            </a:r>
            <a:r>
              <a:rPr lang="zh-CN" altLang="en-US" dirty="0"/>
              <a:t>运行</a:t>
            </a:r>
            <a:r>
              <a:rPr lang="zh-CN" altLang="en-US" dirty="0" smtClean="0"/>
              <a:t>时刻数据非“独占”</a:t>
            </a:r>
            <a:endParaRPr lang="en-US" altLang="zh-CN" dirty="0" smtClean="0"/>
          </a:p>
          <a:p>
            <a:pPr lvl="1"/>
            <a:r>
              <a:rPr lang="zh-CN" altLang="en-US" dirty="0" smtClean="0"/>
              <a:t>非确定环境下运行的程序</a:t>
            </a:r>
            <a:endParaRPr lang="en-US" altLang="zh-CN" dirty="0" smtClean="0"/>
          </a:p>
          <a:p>
            <a:pPr lvl="2"/>
            <a:r>
              <a:rPr lang="zh-CN" altLang="en-US" dirty="0"/>
              <a:t>本质</a:t>
            </a:r>
            <a:r>
              <a:rPr lang="zh-CN" altLang="en-US" dirty="0" smtClean="0"/>
              <a:t>上输入数据无法保证确定性</a:t>
            </a:r>
            <a:endParaRPr lang="en-US" altLang="zh-CN" dirty="0"/>
          </a:p>
          <a:p>
            <a:r>
              <a:rPr lang="zh-CN" altLang="en-US" dirty="0" smtClean="0"/>
              <a:t>必须随机的算法</a:t>
            </a:r>
            <a:endParaRPr lang="en-US" altLang="zh-CN" dirty="0" smtClean="0"/>
          </a:p>
          <a:p>
            <a:pPr lvl="1"/>
            <a:r>
              <a:rPr lang="zh-CN" altLang="en-US" dirty="0" smtClean="0"/>
              <a:t>程序执行存在非确定性</a:t>
            </a:r>
            <a:endParaRPr lang="zh-CN" altLang="en-US" dirty="0"/>
          </a:p>
        </p:txBody>
      </p:sp>
    </p:spTree>
    <p:extLst>
      <p:ext uri="{BB962C8B-B14F-4D97-AF65-F5344CB8AC3E}">
        <p14:creationId xmlns:p14="http://schemas.microsoft.com/office/powerpoint/2010/main" val="19445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a:themeElements>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default">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default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default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default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default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default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4010</TotalTime>
  <Pages>0</Pages>
  <Words>2674</Words>
  <Characters>0</Characters>
  <Application>Microsoft Office PowerPoint</Application>
  <DocSecurity>0</DocSecurity>
  <PresentationFormat>宽屏</PresentationFormat>
  <Lines>0</Lines>
  <Paragraphs>254</Paragraphs>
  <Slides>34</Slides>
  <Notes>22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34</vt:i4>
      </vt:variant>
    </vt:vector>
  </HeadingPairs>
  <TitlesOfParts>
    <vt:vector size="46" baseType="lpstr">
      <vt:lpstr>华文行楷</vt:lpstr>
      <vt:lpstr>华文新魏</vt:lpstr>
      <vt:lpstr>楷体</vt:lpstr>
      <vt:lpstr>宋体</vt:lpstr>
      <vt:lpstr>Arial</vt:lpstr>
      <vt:lpstr>Garamond</vt:lpstr>
      <vt:lpstr>Mongolian Baiti</vt:lpstr>
      <vt:lpstr>Sylfaen</vt:lpstr>
      <vt:lpstr>Symbol</vt:lpstr>
      <vt:lpstr>Times New Roman</vt:lpstr>
      <vt:lpstr>Wingdings</vt:lpstr>
      <vt:lpstr>default</vt:lpstr>
      <vt:lpstr>计算机问题求解 – 论题2-1     - 算法的正确性</vt:lpstr>
      <vt:lpstr>PowerPoint 演示文稿</vt:lpstr>
      <vt:lpstr>几种不同的错误</vt:lpstr>
      <vt:lpstr>PowerPoint 演示文稿</vt:lpstr>
      <vt:lpstr>Test and debugging</vt:lpstr>
      <vt:lpstr>关于debugging的思考</vt:lpstr>
      <vt:lpstr>Test和Debugging 的局限性</vt:lpstr>
      <vt:lpstr>Infinite computation</vt:lpstr>
      <vt:lpstr>Test和debug的局限性</vt:lpstr>
      <vt:lpstr>程序和算法正确性保障：</vt:lpstr>
      <vt:lpstr>PowerPoint 演示文稿</vt:lpstr>
      <vt:lpstr>算法的部分和完全正确性</vt:lpstr>
      <vt:lpstr>如何利用什么数学技术来证明算法的正确性？</vt:lpstr>
      <vt:lpstr>Reverse a string:</vt:lpstr>
      <vt:lpstr>PowerPoint 演示文稿</vt:lpstr>
      <vt:lpstr>如何判断算法结束时刻，结果是正确的？</vt:lpstr>
      <vt:lpstr>只定义assertion3，不便于我们证明它的成立</vt:lpstr>
      <vt:lpstr>PowerPoint 演示文稿</vt:lpstr>
      <vt:lpstr>什么是证明了这个算法的部分正确？</vt:lpstr>
      <vt:lpstr>PowerPoint 演示文稿</vt:lpstr>
      <vt:lpstr>如何理解以下文字？</vt:lpstr>
      <vt:lpstr>最重要的“whenever”在哪里？</vt:lpstr>
      <vt:lpstr>PowerPoint 演示文稿</vt:lpstr>
      <vt:lpstr>Then:</vt:lpstr>
      <vt:lpstr>PowerPoint 演示文稿</vt:lpstr>
      <vt:lpstr>部分正确性证明过程</vt:lpstr>
      <vt:lpstr>收敛性：total正确性的证明方法</vt:lpstr>
      <vt:lpstr>PowerPoint 演示文稿</vt:lpstr>
      <vt:lpstr>一个更复杂一点的例子：</vt:lpstr>
      <vt:lpstr>我们有类似的思考</vt:lpstr>
      <vt:lpstr>Then:</vt:lpstr>
      <vt:lpstr>这段话和我们今天的主题什么关系？</vt:lpstr>
      <vt:lpstr>解读一：</vt:lpstr>
      <vt:lpstr>解读二：</vt:lpstr>
    </vt:vector>
  </TitlesOfParts>
  <Company>Nanjing University</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计算机问题求解     -  算法在计算机科学中的地位</dc:title>
  <dc:creator>Chen Daoxu</dc:creator>
  <cp:lastModifiedBy>wei hengxin</cp:lastModifiedBy>
  <cp:revision>143</cp:revision>
  <cp:lastPrinted>1601-01-01T00:00:00Z</cp:lastPrinted>
  <dcterms:created xsi:type="dcterms:W3CDTF">2010-10-07T02:50:25Z</dcterms:created>
  <dcterms:modified xsi:type="dcterms:W3CDTF">2020-02-27T06:41:00Z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3</vt:r8>
  </property>
  <property fmtid="{D5CDD505-2E9C-101B-9397-08002B2CF9AE}" pid="3" name="KSOProductBuildVer">
    <vt:lpwstr>2052-6.6.0.2461</vt:lpwstr>
  </property>
</Properties>
</file>